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08" r:id="rId5"/>
    <p:sldId id="382" r:id="rId6"/>
    <p:sldId id="362" r:id="rId7"/>
    <p:sldId id="363" r:id="rId8"/>
    <p:sldId id="366" r:id="rId9"/>
    <p:sldId id="365" r:id="rId10"/>
    <p:sldId id="367" r:id="rId11"/>
    <p:sldId id="374" r:id="rId12"/>
    <p:sldId id="368" r:id="rId13"/>
    <p:sldId id="369" r:id="rId14"/>
    <p:sldId id="370" r:id="rId15"/>
    <p:sldId id="371" r:id="rId16"/>
    <p:sldId id="385" r:id="rId17"/>
    <p:sldId id="372" r:id="rId18"/>
    <p:sldId id="376" r:id="rId19"/>
    <p:sldId id="373" r:id="rId20"/>
    <p:sldId id="375" r:id="rId21"/>
    <p:sldId id="377" r:id="rId22"/>
    <p:sldId id="378" r:id="rId23"/>
    <p:sldId id="379" r:id="rId24"/>
    <p:sldId id="381" r:id="rId25"/>
    <p:sldId id="383" r:id="rId26"/>
    <p:sldId id="3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308"/>
            <p14:sldId id="382"/>
            <p14:sldId id="362"/>
            <p14:sldId id="363"/>
            <p14:sldId id="366"/>
            <p14:sldId id="365"/>
            <p14:sldId id="367"/>
            <p14:sldId id="374"/>
            <p14:sldId id="368"/>
            <p14:sldId id="369"/>
            <p14:sldId id="370"/>
            <p14:sldId id="371"/>
            <p14:sldId id="385"/>
            <p14:sldId id="372"/>
            <p14:sldId id="376"/>
            <p14:sldId id="373"/>
            <p14:sldId id="375"/>
            <p14:sldId id="377"/>
            <p14:sldId id="378"/>
            <p14:sldId id="379"/>
            <p14:sldId id="381"/>
            <p14:sldId id="383"/>
            <p14:sldId id="384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-player.org/wp-content/extras/limi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it-player.org/wp-content/extras/limi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haviorsearch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Sensitivity Analysis and Robustness</a:t>
            </a:r>
          </a:p>
          <a:p>
            <a:r>
              <a:rPr lang="en-US" dirty="0"/>
              <a:t>2/21/19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3021" y="1786697"/>
            <a:ext cx="10370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This leads to the question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Is there a “smarter” and more efficient way of exploring this space in our testing of complex models (ABM or otherwise)?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Miller (1998) addresses this issue by proposing one approach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Active Non-linear Tests (ANTs)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6709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Potential application of ANTs: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i="1" dirty="0"/>
              <a:t>Multivariate Sensitivity Analysis</a:t>
            </a:r>
          </a:p>
          <a:p>
            <a:r>
              <a:rPr lang="en-US" sz="3200" i="1" dirty="0"/>
              <a:t>Model breaking and verification</a:t>
            </a:r>
          </a:p>
          <a:p>
            <a:r>
              <a:rPr lang="en-US" sz="3200" i="1" dirty="0"/>
              <a:t>Extreme Case Scenario Discovery</a:t>
            </a:r>
          </a:p>
          <a:p>
            <a:r>
              <a:rPr lang="en-US" sz="3200" i="1" dirty="0"/>
              <a:t>Policy Discovery</a:t>
            </a:r>
            <a:endParaRPr lang="en-US" sz="3200" dirty="0"/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50882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Basic ANT algorithm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Identify implications of </a:t>
                </a:r>
                <a:r>
                  <a:rPr lang="en-US" u="sng" dirty="0"/>
                  <a:t>your model</a:t>
                </a:r>
                <a:r>
                  <a:rPr lang="en-US" dirty="0"/>
                  <a:t> (</a:t>
                </a:r>
                <a:r>
                  <a:rPr lang="en-US" b="1" dirty="0"/>
                  <a:t>M</a:t>
                </a:r>
                <a:r>
                  <a:rPr lang="en-US" dirty="0"/>
                  <a:t>) for a </a:t>
                </a:r>
                <a:r>
                  <a:rPr lang="en-US" i="1" u="sng" dirty="0"/>
                  <a:t>conclusion of interest</a:t>
                </a:r>
                <a:r>
                  <a:rPr lang="en-US" i="1" dirty="0"/>
                  <a:t> </a:t>
                </a:r>
                <a:r>
                  <a:rPr lang="en-US" dirty="0"/>
                  <a:t>(</a:t>
                </a:r>
                <a:r>
                  <a:rPr lang="en-US" b="1" i="1" dirty="0"/>
                  <a:t>h</a:t>
                </a:r>
                <a:r>
                  <a:rPr lang="en-US" dirty="0"/>
                  <a:t>) under a set of </a:t>
                </a:r>
                <a:r>
                  <a:rPr lang="en-US" u="sng" dirty="0"/>
                  <a:t>assumptions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Call this </a:t>
                </a:r>
                <a:r>
                  <a:rPr lang="en-US" b="1" dirty="0" err="1"/>
                  <a:t>M</a:t>
                </a:r>
                <a:r>
                  <a:rPr lang="en-US" b="1" i="1" baseline="-25000" dirty="0" err="1"/>
                  <a:t>h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and call the </a:t>
                </a:r>
                <a:r>
                  <a:rPr lang="en-US" i="1" dirty="0"/>
                  <a:t>original assumptions </a:t>
                </a:r>
                <a:r>
                  <a:rPr lang="en-US" dirty="0"/>
                  <a:t>of the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 </a:t>
                </a:r>
                <a:r>
                  <a:rPr lang="en-US" b="1" i="1" dirty="0"/>
                  <a:t>Note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refer to parameters AND/OR design choices </a:t>
                </a:r>
              </a:p>
              <a:p>
                <a:pPr marL="0" indent="0">
                  <a:buNone/>
                </a:pPr>
                <a:r>
                  <a:rPr lang="en-US" dirty="0"/>
                  <a:t>		(e.g. topologies, interaction algorithms, space, etc.)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69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Basic ANT algorithm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2) Define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/>
                  <a:t> as the set of “perturbations” you will allow for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Examples: </a:t>
                </a:r>
              </a:p>
              <a:p>
                <a:pPr marL="0" indent="0">
                  <a:buNone/>
                </a:pPr>
                <a:r>
                  <a:rPr lang="en-US" sz="3200" dirty="0"/>
                  <a:t>set of interaction topologies used, 10% change in given parameter value initializations, set of interaction strategies allowed </a:t>
                </a:r>
                <a:r>
                  <a:rPr lang="en-US" sz="3200" dirty="0" err="1"/>
                  <a:t>btwn</a:t>
                </a:r>
                <a:r>
                  <a:rPr lang="en-US" sz="3200" dirty="0"/>
                  <a:t> agents, choice of prob. distributions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>
                <a:blip r:embed="rId2"/>
                <a:stretch>
                  <a:fillRect l="-1469" t="-29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2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Basic ANT algorithm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514350" indent="-514350">
                  <a:buAutoNum type="arabicParenR" startAt="3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1" dirty="0"/>
                          <m:t>M</m:t>
                        </m:r>
                        <m:r>
                          <m:rPr>
                            <m:nor/>
                          </m:rPr>
                          <a:rPr lang="en-US" sz="3200" b="1" i="1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200" b="1" dirty="0"/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nor/>
                          </m:rPr>
                          <a:rPr lang="en-US" sz="3200" b="1" dirty="0"/>
                          <m:t>)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sz="3200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/>
                          <m:t>M</m:t>
                        </m:r>
                        <m:r>
                          <m:rPr>
                            <m:nor/>
                          </m:rPr>
                          <a:rPr lang="en-US" sz="3200" b="1" i="1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200" b="1" dirty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3200" b="1" dirty="0"/>
                          <m:t>)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then be an </a:t>
                </a:r>
                <a:r>
                  <a:rPr lang="en-US" sz="3200" i="1" dirty="0"/>
                  <a:t>objective function </a:t>
                </a:r>
                <a:r>
                  <a:rPr lang="en-US" sz="3200" dirty="0"/>
                  <a:t>that relates to </a:t>
                </a:r>
                <a:r>
                  <a:rPr lang="en-US" sz="3200" b="1" dirty="0"/>
                  <a:t>h</a:t>
                </a:r>
                <a:r>
                  <a:rPr lang="en-US" sz="3200" dirty="0"/>
                  <a:t>, your outcome of interest</a:t>
                </a:r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/>
                  <a:t>Example: </a:t>
                </a:r>
              </a:p>
              <a:p>
                <a:pPr marL="0" indent="0">
                  <a:buNone/>
                </a:pPr>
                <a:r>
                  <a:rPr lang="en-US" sz="3200" dirty="0"/>
                  <a:t>Difference in the final percentage of voters for one particular party over another in your model under the different conditions </a:t>
                </a:r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 algn="ctr">
                  <a:buNone/>
                </a:pPr>
                <a:r>
                  <a:rPr lang="en-US" sz="3200" b="1" dirty="0"/>
                  <a:t>** Note: </a:t>
                </a:r>
                <a:r>
                  <a:rPr lang="en-US" sz="3200" dirty="0"/>
                  <a:t>objective can incorporate a “cost” function to get at “parsimony” in perturbations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>
                <a:blip r:embed="rId2"/>
                <a:stretch>
                  <a:fillRect l="-1116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9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Basic ANT algorithm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4) 	Use an optimization algorithm to maximize 	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over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/>
                  <a:t>** Note: </a:t>
                </a:r>
                <a:r>
                  <a:rPr lang="en-US" sz="3200" dirty="0"/>
                  <a:t>you can use any number of optimization algorithm – its your choice and will depend on the nature of the model and outcomes you are interested in assessing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69" t="-2941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3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World3 Example</a:t>
            </a:r>
            <a:r>
              <a:rPr lang="en-US" sz="3200" dirty="0"/>
              <a:t> – Application of ANTs to the </a:t>
            </a:r>
            <a:r>
              <a:rPr lang="en-US" sz="3200" b="1" dirty="0">
                <a:hlinkClick r:id="rId2"/>
              </a:rPr>
              <a:t>World3 Model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r>
              <a:rPr lang="en-US" sz="2800" dirty="0"/>
              <a:t>Ambitious, complex global system model developed in 1974 (Note - NOT an ABM)</a:t>
            </a:r>
          </a:p>
          <a:p>
            <a:pPr lvl="1"/>
            <a:endParaRPr lang="en-US" sz="3200" dirty="0"/>
          </a:p>
          <a:p>
            <a:pPr lvl="1"/>
            <a:r>
              <a:rPr lang="en-US" sz="2800" dirty="0"/>
              <a:t>Designed to simulate system dynamics relevant to human sustainability</a:t>
            </a:r>
          </a:p>
          <a:p>
            <a:pPr lvl="1"/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Model schematics</a:t>
            </a:r>
            <a:r>
              <a:rPr lang="en-US" sz="2800" dirty="0"/>
              <a:t>:</a:t>
            </a:r>
          </a:p>
          <a:p>
            <a:pPr lvl="1">
              <a:buFontTx/>
              <a:buChar char="-"/>
            </a:pPr>
            <a:r>
              <a:rPr lang="en-US" sz="2800" dirty="0"/>
              <a:t>272 model variables with 96 that need to be initialized</a:t>
            </a:r>
          </a:p>
          <a:p>
            <a:pPr lvl="1">
              <a:buFontTx/>
              <a:buChar char="-"/>
            </a:pPr>
            <a:r>
              <a:rPr lang="en-US" sz="2800" dirty="0"/>
              <a:t>150 equations</a:t>
            </a:r>
          </a:p>
          <a:p>
            <a:pPr lvl="1">
              <a:buFontTx/>
              <a:buChar char="-"/>
            </a:pPr>
            <a:r>
              <a:rPr lang="en-US" sz="2800" dirty="0"/>
              <a:t>508 parameters needed to specify functional forms</a:t>
            </a:r>
          </a:p>
          <a:p>
            <a:pPr lvl="1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63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World3 Example</a:t>
            </a:r>
            <a:r>
              <a:rPr lang="en-US" sz="3200" dirty="0"/>
              <a:t> – Application of ANTs to the </a:t>
            </a:r>
            <a:r>
              <a:rPr lang="en-US" sz="3200" b="1" dirty="0">
                <a:hlinkClick r:id="rId2"/>
              </a:rPr>
              <a:t>World3 Model</a:t>
            </a:r>
            <a:endParaRPr lang="en-US" sz="3200" b="1" dirty="0"/>
          </a:p>
        </p:txBody>
      </p:sp>
      <p:pic>
        <p:nvPicPr>
          <p:cNvPr id="1026" name="Picture 2" descr="https://www.researchgate.net/profile/Roberto_Pasqualino/publication/280528186/figure/fig1/AS:284511456776194@1444844226061/Stock-and-flow-diagram-dynamo-representation-of-World3-model-structure-6_W640.jpg">
            <a:extLst>
              <a:ext uri="{FF2B5EF4-FFF2-40B4-BE49-F238E27FC236}">
                <a16:creationId xmlns:a16="http://schemas.microsoft.com/office/drawing/2014/main" id="{59F73774-679A-4ABE-8FB0-C92567AB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2" y="2649676"/>
            <a:ext cx="6356059" cy="41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usal loop marked">
            <a:extLst>
              <a:ext uri="{FF2B5EF4-FFF2-40B4-BE49-F238E27FC236}">
                <a16:creationId xmlns:a16="http://schemas.microsoft.com/office/drawing/2014/main" id="{55A1C0A6-3021-4BE1-A11C-A818B830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801516"/>
            <a:ext cx="42862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2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491" y="1593908"/>
                <a:ext cx="11195018" cy="478480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World3 Example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#1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	maximize estimated pop. in 2100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#2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	like #1 but w/parsimonious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/>
                  <a:t> and penalty for complicated 				changes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#3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Wingdings" panose="05000000000000000000" pitchFamily="2" charset="2"/>
                  </a:rPr>
                  <a:t>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	 minimize pop. peak while conforming to original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	 pre-2000 estimates (i.e. penalty for deviating from pre-2000 estimates)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91" y="1593908"/>
                <a:ext cx="11195018" cy="4784809"/>
              </a:xfrm>
              <a:blipFill>
                <a:blip r:embed="rId2"/>
                <a:stretch>
                  <a:fillRect l="-708" t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0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349" y="1758932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World3 Example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#1 and #3</a:t>
                </a:r>
                <a:r>
                  <a:rPr lang="en-US" sz="3200" dirty="0"/>
                  <a:t>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{-10%, -9%,…, 9%, 10%} deviations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 for each of 96 	parameter initializations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#2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{-10%, -9%, -8%, 0%, 8%, 9%, 10%} deviations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 for each of 96 		</a:t>
                </a:r>
              </a:p>
              <a:p>
                <a:pPr marL="0" indent="0">
                  <a:buNone/>
                </a:pPr>
                <a:endParaRPr lang="en-US" sz="32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349" y="1758932"/>
                <a:ext cx="10515600" cy="4351338"/>
              </a:xfrm>
              <a:blipFill>
                <a:blip r:embed="rId2"/>
                <a:stretch>
                  <a:fillRect l="-1391" t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Sensitivity Analysis and Robustness</a:t>
            </a:r>
          </a:p>
          <a:p>
            <a:r>
              <a:rPr lang="en-US" dirty="0"/>
              <a:t>Motivations and Basic Framework </a:t>
            </a:r>
          </a:p>
          <a:p>
            <a:r>
              <a:rPr lang="en-US" dirty="0"/>
              <a:t>Active Nonlinear Tests (ANTs)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Lightning Talks Next Week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Python Homework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3021" y="1690688"/>
            <a:ext cx="1037077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Optimization algorithms:</a:t>
            </a:r>
          </a:p>
          <a:p>
            <a:pPr marL="0" indent="0">
              <a:buNone/>
            </a:pPr>
            <a:r>
              <a:rPr lang="en-US" sz="3200" dirty="0"/>
              <a:t>For each ANT, 2 different optimization algorithms were independently applied in 30 trials for the sake of comparison</a:t>
            </a:r>
          </a:p>
          <a:p>
            <a:pPr marL="0" indent="0">
              <a:buNone/>
            </a:pPr>
            <a:endParaRPr lang="en-US" sz="3200" b="1" i="1" dirty="0"/>
          </a:p>
          <a:p>
            <a:r>
              <a:rPr lang="en-US" sz="3200" dirty="0"/>
              <a:t>Hill-climbing algorithm</a:t>
            </a:r>
          </a:p>
          <a:p>
            <a:r>
              <a:rPr lang="en-US" sz="3200" dirty="0"/>
              <a:t>Genetic algorithm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A random-search of the parameter space was also done to provide a baseline of comparison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91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3997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Results: </a:t>
            </a:r>
            <a:r>
              <a:rPr lang="en-US" sz="3200" dirty="0"/>
              <a:t>ANT 1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Can substantially increase population estimate in 2100 (can “break” the model)</a:t>
            </a:r>
          </a:p>
          <a:p>
            <a:endParaRPr lang="en-US" sz="3200" b="1" i="1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888217" y="953922"/>
            <a:ext cx="6172132" cy="5594305"/>
            <a:chOff x="-8306" y="-9430"/>
            <a:chExt cx="22613" cy="2049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06" y="-9430"/>
              <a:ext cx="22613" cy="2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306" y="-9430"/>
              <a:ext cx="22621" cy="2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768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37058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Results: </a:t>
            </a:r>
            <a:r>
              <a:rPr lang="en-US" sz="3200" dirty="0"/>
              <a:t>ANT 1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Note comparison against random search!</a:t>
            </a:r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47" y="1485708"/>
            <a:ext cx="5795305" cy="47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43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3686388" cy="4294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Results: </a:t>
            </a:r>
            <a:r>
              <a:rPr lang="en-US" sz="3200" dirty="0"/>
              <a:t>ANT 2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Found that altering only parameter 75 increases by 2.3 billion and parameter 83 by 1.2b. Altering in </a:t>
            </a:r>
            <a:r>
              <a:rPr lang="en-US" sz="3200" b="1" i="1" dirty="0"/>
              <a:t>combination</a:t>
            </a:r>
            <a:r>
              <a:rPr lang="en-US" sz="3200" dirty="0"/>
              <a:t>, however,</a:t>
            </a:r>
            <a:r>
              <a:rPr lang="en-US" sz="3200" b="1" i="1" dirty="0"/>
              <a:t> </a:t>
            </a:r>
            <a:r>
              <a:rPr lang="en-US" sz="3200" dirty="0"/>
              <a:t>leads to </a:t>
            </a:r>
            <a:r>
              <a:rPr lang="en-US" sz="3200" b="1" i="1" dirty="0"/>
              <a:t>7.4 billion </a:t>
            </a:r>
            <a:r>
              <a:rPr lang="en-US" sz="3200" dirty="0"/>
              <a:t>increase</a:t>
            </a:r>
            <a:endParaRPr lang="en-US" sz="3200" b="1" i="1" dirty="0"/>
          </a:p>
          <a:p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38" y="365125"/>
            <a:ext cx="6898532" cy="60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4143587" cy="45670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Results: </a:t>
            </a:r>
            <a:r>
              <a:rPr lang="en-US" sz="3200" dirty="0"/>
              <a:t>ANT 3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Possible to notably reduce population prediction, even with pre-2000 constraint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Considering what parameters were adjusted to do this can yield possible </a:t>
            </a:r>
            <a:r>
              <a:rPr lang="en-US" sz="3200" b="1" i="1" dirty="0"/>
              <a:t>policy implications</a:t>
            </a:r>
          </a:p>
          <a:p>
            <a:pPr marL="0" indent="0">
              <a:buNone/>
            </a:pPr>
            <a:endParaRPr lang="en-US" sz="3200" b="1" i="1" dirty="0"/>
          </a:p>
          <a:p>
            <a:endParaRPr lang="en-US" sz="32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50" y="464603"/>
            <a:ext cx="7463926" cy="6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Applying ANTs in your work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ANTs is a powerful framework, but it’s not a rote formula.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will still will have to make a lot of </a:t>
            </a:r>
            <a:r>
              <a:rPr lang="en-US" sz="3200" b="1" dirty="0"/>
              <a:t>choices</a:t>
            </a:r>
            <a:r>
              <a:rPr lang="en-US" sz="3200" dirty="0"/>
              <a:t> about </a:t>
            </a:r>
            <a:r>
              <a:rPr lang="en-US" sz="3200" b="1" i="1" dirty="0"/>
              <a:t>model outcomes</a:t>
            </a:r>
            <a:r>
              <a:rPr lang="en-US" sz="3200" dirty="0"/>
              <a:t> to focus on and </a:t>
            </a:r>
            <a:r>
              <a:rPr lang="en-US" sz="3200" b="1" i="1" dirty="0"/>
              <a:t>model assumptions</a:t>
            </a:r>
            <a:r>
              <a:rPr lang="en-US" sz="3200" dirty="0"/>
              <a:t> to test, and furthermore, the </a:t>
            </a:r>
            <a:r>
              <a:rPr lang="en-US" sz="3200" b="1" i="1" dirty="0"/>
              <a:t>optimization approach</a:t>
            </a:r>
            <a:r>
              <a:rPr lang="en-US" sz="3200" dirty="0"/>
              <a:t> you will apply.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 Python, you will need to write your own</a:t>
            </a:r>
          </a:p>
          <a:p>
            <a:r>
              <a:rPr lang="en-US" sz="3200" dirty="0" err="1"/>
              <a:t>NetLogo</a:t>
            </a:r>
            <a:r>
              <a:rPr lang="en-US" sz="3200" dirty="0"/>
              <a:t> offers </a:t>
            </a:r>
            <a:r>
              <a:rPr lang="en-US" sz="3200" dirty="0" err="1">
                <a:hlinkClick r:id="rId2"/>
              </a:rPr>
              <a:t>BehaviorSearch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4069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111" y="3028426"/>
            <a:ext cx="6141876" cy="37037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Option 1: Original Style</a:t>
            </a:r>
          </a:p>
          <a:p>
            <a:pPr marL="0" indent="0" algn="ctr">
              <a:buNone/>
            </a:pPr>
            <a:r>
              <a:rPr lang="en-US" sz="2400" dirty="0"/>
              <a:t>Talk about your ideas for 5 min and get super helpful feedback!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b="1" i="1" dirty="0"/>
              <a:t> [Automatic %5 for final grade]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Option 2: Group Style</a:t>
            </a:r>
          </a:p>
          <a:p>
            <a:pPr marL="0" indent="0" algn="ctr">
              <a:buNone/>
            </a:pPr>
            <a:r>
              <a:rPr lang="en-US" sz="2400" dirty="0"/>
              <a:t>Participate in “speed dating” type activity to pitch project and/or discuss what you’d like to contribute to one!</a:t>
            </a:r>
          </a:p>
          <a:p>
            <a:pPr marL="0" indent="0" algn="ctr">
              <a:buNone/>
            </a:pPr>
            <a:r>
              <a:rPr lang="en-US" sz="2200" b="1" i="1" dirty="0"/>
              <a:t>[Automatic %5 for final project]</a:t>
            </a:r>
          </a:p>
          <a:p>
            <a:pPr marL="0" indent="0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3A6666-37D2-4F96-AFDC-6693896A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-923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Your Options for Next Week…</a:t>
            </a:r>
          </a:p>
        </p:txBody>
      </p:sp>
      <p:pic>
        <p:nvPicPr>
          <p:cNvPr id="1026" name="Picture 2" descr="Image result for lil brudder">
            <a:extLst>
              <a:ext uri="{FF2B5EF4-FFF2-40B4-BE49-F238E27FC236}">
                <a16:creationId xmlns:a16="http://schemas.microsoft.com/office/drawing/2014/main" id="{E2D9DB4F-0916-4E76-9E71-B005F5C6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991" y="3383886"/>
            <a:ext cx="2723474" cy="28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ED8383-3B99-4AB1-AA32-513C368E2DE9}"/>
              </a:ext>
            </a:extLst>
          </p:cNvPr>
          <p:cNvSpPr txBox="1"/>
          <p:nvPr/>
        </p:nvSpPr>
        <p:spPr>
          <a:xfrm>
            <a:off x="6687991" y="1430761"/>
            <a:ext cx="51340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Option 3: Lone Wolf Style</a:t>
            </a:r>
          </a:p>
          <a:p>
            <a:pPr algn="ctr"/>
            <a:r>
              <a:rPr lang="en-US" sz="2500" dirty="0"/>
              <a:t>    Neither! </a:t>
            </a:r>
          </a:p>
          <a:p>
            <a:pPr algn="ctr"/>
            <a:br>
              <a:rPr lang="en-US" sz="1000" b="1" i="1" dirty="0"/>
            </a:br>
            <a:r>
              <a:rPr lang="en-US" sz="2200" b="1" i="1" dirty="0"/>
              <a:t>[Final project will be worth </a:t>
            </a:r>
            <a:r>
              <a:rPr lang="en-US" sz="2400" b="1" i="1" u="sng" dirty="0"/>
              <a:t>40%</a:t>
            </a:r>
            <a:r>
              <a:rPr lang="en-US" sz="2200" b="1" i="1" dirty="0"/>
              <a:t>...]</a:t>
            </a:r>
          </a:p>
          <a:p>
            <a:pPr algn="ctr"/>
            <a:r>
              <a:rPr lang="en-US" sz="2200" b="1" i="1" dirty="0"/>
              <a:t>[…also you still have to show up…]</a:t>
            </a:r>
          </a:p>
        </p:txBody>
      </p:sp>
      <p:pic>
        <p:nvPicPr>
          <p:cNvPr id="1030" name="Picture 6" descr="Image result for strong bad">
            <a:extLst>
              <a:ext uri="{FF2B5EF4-FFF2-40B4-BE49-F238E27FC236}">
                <a16:creationId xmlns:a16="http://schemas.microsoft.com/office/drawing/2014/main" id="{93B29AE1-C253-4807-9636-5B30AA70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75" y="1053945"/>
            <a:ext cx="2675257" cy="17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5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Sensitivity analysis </a:t>
            </a:r>
            <a:r>
              <a:rPr lang="en-US" sz="3200" dirty="0"/>
              <a:t>or </a:t>
            </a:r>
            <a:r>
              <a:rPr lang="en-US" sz="3200" b="1" i="1" dirty="0"/>
              <a:t>robustness checks</a:t>
            </a:r>
            <a:r>
              <a:rPr lang="en-US" sz="3200" dirty="0"/>
              <a:t> are the natural next step after model verification.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Beyond just a confirmation of the mapping between </a:t>
            </a:r>
            <a:r>
              <a:rPr lang="en-US" sz="3200" i="1" dirty="0"/>
              <a:t>conceptual and computational models</a:t>
            </a:r>
            <a:r>
              <a:rPr lang="en-US" sz="3200" dirty="0"/>
              <a:t>, the purpose here is to gain a better understanding how </a:t>
            </a:r>
            <a:r>
              <a:rPr lang="en-US" sz="3200" b="1" i="1" dirty="0"/>
              <a:t>dependent </a:t>
            </a:r>
            <a:r>
              <a:rPr lang="en-US" sz="3200" dirty="0"/>
              <a:t>(i.e. </a:t>
            </a:r>
            <a:r>
              <a:rPr lang="en-US" sz="3200" b="1" i="1" dirty="0"/>
              <a:t>sensitive</a:t>
            </a:r>
            <a:r>
              <a:rPr lang="en-US" sz="3200" dirty="0"/>
              <a:t>) our model results are on specific conditions, design choices, assumptions, etc.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The more </a:t>
            </a:r>
            <a:r>
              <a:rPr lang="en-US" sz="3200" b="1" i="1" dirty="0"/>
              <a:t>insensitive </a:t>
            </a:r>
            <a:r>
              <a:rPr lang="en-US" sz="3200" dirty="0"/>
              <a:t>(i.e. </a:t>
            </a:r>
            <a:r>
              <a:rPr lang="en-US" sz="3200" b="1" i="1" dirty="0"/>
              <a:t>robust</a:t>
            </a:r>
            <a:r>
              <a:rPr lang="en-US" sz="3200" dirty="0"/>
              <a:t>) our models are, the more confidence we tend to have in the conclusions we draw from them.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/>
              <a:t>Such a thing as model that is “too robust”?</a:t>
            </a:r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Basic Setup: 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rabicParenR"/>
            </a:pPr>
            <a:r>
              <a:rPr lang="en-US" sz="3200" dirty="0"/>
              <a:t>Change something you think matters a lot to the model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See how much the model results change (see if it “breaks”)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/>
              <a:t>How do we determine what “matters” to the model? </a:t>
            </a:r>
          </a:p>
          <a:p>
            <a:pPr marL="0" indent="0" algn="ctr">
              <a:buNone/>
            </a:pPr>
            <a:r>
              <a:rPr lang="en-US" sz="3200" i="1" dirty="0"/>
              <a:t>What results do we assess? What counts as a major “change”?</a:t>
            </a:r>
          </a:p>
        </p:txBody>
      </p:sp>
    </p:spTree>
    <p:extLst>
      <p:ext uri="{BB962C8B-B14F-4D97-AF65-F5344CB8AC3E}">
        <p14:creationId xmlns:p14="http://schemas.microsoft.com/office/powerpoint/2010/main" val="20047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5255083" cy="2796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Example </a:t>
            </a:r>
            <a:r>
              <a:rPr lang="en-US" sz="3200" dirty="0"/>
              <a:t>(Wilensky and Rand) 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Assumed an initial 50/50 distribution of randomly placed voters.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This proportion was </a:t>
            </a:r>
            <a:r>
              <a:rPr lang="en-US" sz="3200" b="1" i="1" dirty="0"/>
              <a:t>not</a:t>
            </a:r>
            <a:r>
              <a:rPr lang="en-US" sz="3200" dirty="0"/>
              <a:t> a “free parameter” for the original model.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7282" y="2021968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Voter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4" y="2484084"/>
            <a:ext cx="6569845" cy="21816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2156" y="2908571"/>
            <a:ext cx="1391488" cy="1284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52550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Example </a:t>
            </a:r>
            <a:r>
              <a:rPr lang="en-US" sz="3200" dirty="0"/>
              <a:t>(Wilensky and Rand) 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Assumed an initial 50/50 distribution of randomly placed voters.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This proportion was </a:t>
            </a:r>
            <a:r>
              <a:rPr lang="en-US" sz="3200" b="1" i="1" dirty="0"/>
              <a:t>not</a:t>
            </a:r>
            <a:r>
              <a:rPr lang="en-US" sz="3200" dirty="0"/>
              <a:t> a “free parameter” for the original model.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Robustness Check: </a:t>
            </a:r>
          </a:p>
          <a:p>
            <a:pPr marL="0" indent="0" algn="ctr">
              <a:buNone/>
            </a:pPr>
            <a:r>
              <a:rPr lang="en-US" sz="3200" i="1" dirty="0"/>
              <a:t>How much did this assumption “drive” the final distribution of voters?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0119"/>
            <a:ext cx="5750511" cy="4082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6821" y="1853514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Voter Model</a:t>
            </a:r>
          </a:p>
        </p:txBody>
      </p:sp>
    </p:spTree>
    <p:extLst>
      <p:ext uri="{BB962C8B-B14F-4D97-AF65-F5344CB8AC3E}">
        <p14:creationId xmlns:p14="http://schemas.microsoft.com/office/powerpoint/2010/main" val="428906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46" y="2461294"/>
            <a:ext cx="5871254" cy="297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565049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Example </a:t>
            </a:r>
            <a:r>
              <a:rPr lang="en-US" sz="3200" dirty="0"/>
              <a:t>(Wilensky and Rand)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Small changes in initial proportion do seem to have a lot of effect on final </a:t>
            </a:r>
            <a:r>
              <a:rPr lang="en-US" i="1" dirty="0"/>
              <a:t>percentage</a:t>
            </a:r>
            <a:r>
              <a:rPr lang="en-US" dirty="0"/>
              <a:t>, especially at starting values near 50%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Same </a:t>
            </a:r>
            <a:r>
              <a:rPr lang="en-US" i="1" dirty="0"/>
              <a:t>qualitative</a:t>
            </a:r>
            <a:r>
              <a:rPr lang="en-US" dirty="0"/>
              <a:t> patterns of emergent “islands” of different voters still arises, however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Is this model “robust”? How does this information impact the conclusions we draw?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880653" y="1955541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48058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46" y="2461294"/>
            <a:ext cx="5871254" cy="297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565049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What other things might also potentially “drive” this model’s results?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880653" y="1955541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50255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/>
              <a:t>For every design choice, parameter range, initial condition, etc. </a:t>
            </a:r>
            <a:r>
              <a:rPr lang="en-US" sz="3200" b="1" i="1" dirty="0"/>
              <a:t>and combination thereof</a:t>
            </a:r>
            <a:r>
              <a:rPr lang="en-US" sz="3200" dirty="0"/>
              <a:t>, we have a feature whose adjustment could </a:t>
            </a:r>
            <a:r>
              <a:rPr lang="en-US" sz="3200" i="1" u="sng" dirty="0"/>
              <a:t>potentially</a:t>
            </a:r>
            <a:r>
              <a:rPr lang="en-US" sz="3200" dirty="0"/>
              <a:t> alter our model results in profound ways.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As mentioned in the directly related issue of parameter sweeps, this leads to a </a:t>
            </a:r>
            <a:r>
              <a:rPr lang="en-US" sz="3200" b="1" dirty="0"/>
              <a:t>combinatoric explosion</a:t>
            </a:r>
            <a:r>
              <a:rPr lang="en-US" sz="3200" dirty="0"/>
              <a:t> that makes an </a:t>
            </a:r>
            <a:r>
              <a:rPr lang="en-US" sz="3200" b="1" dirty="0"/>
              <a:t>exhaustive exploration</a:t>
            </a:r>
            <a:r>
              <a:rPr lang="en-US" sz="3200" dirty="0"/>
              <a:t> of the feature and design space </a:t>
            </a:r>
            <a:r>
              <a:rPr lang="en-US" sz="3200" b="1" dirty="0"/>
              <a:t>infeasible</a:t>
            </a:r>
            <a:r>
              <a:rPr lang="en-US" sz="3200" dirty="0"/>
              <a:t>.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Nevertheless, in many cases, explorations of such </a:t>
            </a:r>
            <a:r>
              <a:rPr lang="en-US" sz="3200" b="1" dirty="0"/>
              <a:t>“non-linearities” </a:t>
            </a:r>
            <a:r>
              <a:rPr lang="en-US" sz="3200" dirty="0"/>
              <a:t>are the best for exposing model sensitivities.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320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1073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CMPLXSYS 530</vt:lpstr>
      <vt:lpstr>Agenda for Today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Your Options for Next Week…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208</cp:revision>
  <dcterms:created xsi:type="dcterms:W3CDTF">2017-01-06T15:00:21Z</dcterms:created>
  <dcterms:modified xsi:type="dcterms:W3CDTF">2019-02-21T20:48:33Z</dcterms:modified>
</cp:coreProperties>
</file>