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87" r:id="rId6"/>
    <p:sldId id="289" r:id="rId7"/>
    <p:sldId id="290" r:id="rId8"/>
    <p:sldId id="272" r:id="rId9"/>
    <p:sldId id="291" r:id="rId10"/>
    <p:sldId id="292" r:id="rId11"/>
    <p:sldId id="293" r:id="rId12"/>
    <p:sldId id="269" r:id="rId13"/>
    <p:sldId id="295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58"/>
            <p14:sldId id="271"/>
            <p14:sldId id="287"/>
            <p14:sldId id="289"/>
            <p14:sldId id="290"/>
            <p14:sldId id="272"/>
            <p14:sldId id="291"/>
            <p14:sldId id="292"/>
            <p14:sldId id="293"/>
            <p14:sldId id="269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ckspaces.net/wiki/NetLogo_Tutorial_Overview" TargetMode="External"/><Relationship Id="rId2" Type="http://schemas.openxmlformats.org/officeDocument/2006/relationships/hyperlink" Target="https://ccl.northwestern.edu/netlogo/docs/tutorial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8Prw9AZ9j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The Challenge of Modeling Complex Systems</a:t>
            </a:r>
          </a:p>
          <a:p>
            <a:r>
              <a:rPr lang="en-US" dirty="0" smtClean="0"/>
              <a:t>1/17/19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it comes specifically to complex systems, computational, </a:t>
            </a:r>
            <a:r>
              <a:rPr lang="en-US" b="1" dirty="0"/>
              <a:t>agent-based models</a:t>
            </a:r>
            <a:r>
              <a:rPr lang="en-US" dirty="0"/>
              <a:t> (ABM) hold some advantages to traditional </a:t>
            </a:r>
            <a:r>
              <a:rPr lang="en-US" b="1" dirty="0"/>
              <a:t>equation-based models</a:t>
            </a:r>
            <a:r>
              <a:rPr lang="en-US" dirty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03899" y="3784060"/>
            <a:ext cx="29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What might be some </a:t>
            </a:r>
            <a:r>
              <a:rPr lang="en-US" sz="2400" b="1" i="1" u="sng" dirty="0"/>
              <a:t>disadvantages</a:t>
            </a:r>
            <a:r>
              <a:rPr lang="en-US" sz="2400" b="1" i="1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101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this accumulates into some shifts in how we think about scientific models (Think Complexity, 4-7):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4123" y="3185470"/>
            <a:ext cx="4463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Deterministic </a:t>
            </a:r>
            <a:r>
              <a:rPr lang="en-US" sz="2400" b="1" dirty="0">
                <a:sym typeface="Wingdings" panose="05000000000000000000" pitchFamily="2" charset="2"/>
              </a:rPr>
              <a:t> Stochastic</a:t>
            </a:r>
            <a:endParaRPr lang="en-US" sz="2400" b="1" dirty="0"/>
          </a:p>
          <a:p>
            <a:r>
              <a:rPr lang="en-US" sz="2400" b="1" dirty="0"/>
              <a:t>Reductionism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Holism</a:t>
            </a:r>
          </a:p>
          <a:p>
            <a:r>
              <a:rPr lang="en-US" sz="2400" b="1" dirty="0"/>
              <a:t>One, two </a:t>
            </a:r>
            <a:r>
              <a:rPr lang="en-US" sz="2400" b="1" dirty="0">
                <a:sym typeface="Wingdings" panose="05000000000000000000" pitchFamily="2" charset="2"/>
              </a:rPr>
              <a:t> many</a:t>
            </a:r>
          </a:p>
          <a:p>
            <a:r>
              <a:rPr lang="en-US" sz="2400" b="1" dirty="0"/>
              <a:t>Homogeneous </a:t>
            </a:r>
            <a:r>
              <a:rPr lang="en-US" sz="2400" b="1" dirty="0">
                <a:sym typeface="Wingdings" panose="05000000000000000000" pitchFamily="2" charset="2"/>
              </a:rPr>
              <a:t> composite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Continuous  discrete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Centralized  decentralized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Analysis  computation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19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Time!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59" y="2155095"/>
            <a:ext cx="5197553" cy="3199499"/>
          </a:xfrm>
          <a:prstGeom prst="rect">
            <a:avLst/>
          </a:prstGeom>
        </p:spPr>
      </p:pic>
      <p:pic>
        <p:nvPicPr>
          <p:cNvPr id="1026" name="Picture 2" descr="Image result for ants net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78" y="3391059"/>
            <a:ext cx="832022" cy="8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9773" y="1359244"/>
            <a:ext cx="93581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different parameter settings, make the ants consume from multiple piles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how to make the </a:t>
            </a:r>
            <a:r>
              <a:rPr lang="en-US" i="1" dirty="0"/>
              <a:t>ant colony</a:t>
            </a:r>
            <a:r>
              <a:rPr lang="en-US" dirty="0"/>
              <a:t> really inefficient OR really efficient at consuming food </a:t>
            </a:r>
          </a:p>
          <a:p>
            <a:endParaRPr lang="en-US" dirty="0"/>
          </a:p>
          <a:p>
            <a:r>
              <a:rPr lang="en-US" b="1" u="sng" dirty="0"/>
              <a:t>Code </a:t>
            </a:r>
          </a:p>
          <a:p>
            <a:endParaRPr lang="en-US" b="1" u="sng" dirty="0"/>
          </a:p>
          <a:p>
            <a:pPr marL="342900" indent="-342900">
              <a:buAutoNum type="arabicParenR"/>
            </a:pPr>
            <a:r>
              <a:rPr lang="en-US" sz="1600" dirty="0"/>
              <a:t>a) Move food sources farther away from and make one bigger and another one smaller b) make a new food source between the ant hill and another food source [Bonus: add the new food source to the plot output</a:t>
            </a:r>
            <a:r>
              <a:rPr lang="en-US" sz="1600" dirty="0" smtClean="0"/>
              <a:t>]</a:t>
            </a:r>
          </a:p>
          <a:p>
            <a:pPr marL="342900" indent="-342900">
              <a:buAutoNum type="arabicParenR"/>
            </a:pPr>
            <a:endParaRPr lang="en-US" sz="800" dirty="0"/>
          </a:p>
          <a:p>
            <a:pPr marL="342900" indent="-342900">
              <a:buAutoNum type="arabicParenR"/>
            </a:pPr>
            <a:r>
              <a:rPr lang="en-US" sz="1600" dirty="0"/>
              <a:t>Change the default color of ants from “green” to “red”; make them “purple” when they have food [</a:t>
            </a:r>
            <a:r>
              <a:rPr lang="en-US" sz="1600" i="1" u="sng" dirty="0"/>
              <a:t>without</a:t>
            </a:r>
            <a:r>
              <a:rPr lang="en-US" sz="1600" dirty="0"/>
              <a:t> breaking the model!]</a:t>
            </a:r>
          </a:p>
          <a:p>
            <a:pPr marL="342900" indent="-342900">
              <a:buAutoNum type="arabicParenR"/>
            </a:pPr>
            <a:endParaRPr lang="en-US" sz="800" dirty="0"/>
          </a:p>
          <a:p>
            <a:pPr marL="342900" indent="-342900">
              <a:buAutoNum type="arabicParenR"/>
            </a:pPr>
            <a:r>
              <a:rPr lang="en-US" sz="1600" dirty="0" smtClean="0"/>
              <a:t>Bias </a:t>
            </a:r>
            <a:r>
              <a:rPr lang="en-US" sz="1600" dirty="0"/>
              <a:t>ants’ movements </a:t>
            </a:r>
            <a:r>
              <a:rPr lang="en-US" sz="1600" i="1" u="sng" dirty="0"/>
              <a:t>to be better at turning to the right</a:t>
            </a:r>
            <a:r>
              <a:rPr lang="en-US" sz="1600" u="sng" dirty="0"/>
              <a:t> </a:t>
            </a:r>
            <a:r>
              <a:rPr lang="en-US" sz="1600" dirty="0"/>
              <a:t>but make it so the can a) </a:t>
            </a:r>
            <a:r>
              <a:rPr lang="en-US" sz="1600" i="1" u="sng" dirty="0"/>
              <a:t>only smell things to the left</a:t>
            </a:r>
            <a:r>
              <a:rPr lang="en-US" sz="1600" u="sng" dirty="0"/>
              <a:t> </a:t>
            </a:r>
            <a:r>
              <a:rPr lang="en-US" sz="1600" dirty="0"/>
              <a:t> and then b) </a:t>
            </a:r>
            <a:r>
              <a:rPr lang="en-US" sz="1600" i="1" u="sng" dirty="0"/>
              <a:t>only smell things to the right</a:t>
            </a:r>
            <a:r>
              <a:rPr lang="en-US" sz="1600" dirty="0"/>
              <a:t>. </a:t>
            </a:r>
          </a:p>
          <a:p>
            <a:pPr marL="342900" indent="-342900">
              <a:buAutoNum type="arabicParenR"/>
            </a:pPr>
            <a:endParaRPr lang="en-US" sz="800" dirty="0"/>
          </a:p>
          <a:p>
            <a:pPr marL="342900" indent="-342900">
              <a:buAutoNum type="arabicParenR"/>
            </a:pPr>
            <a:r>
              <a:rPr lang="en-US" sz="1600" dirty="0"/>
              <a:t> “Poison” one of the food sources so that ants who eat from it have a) a 50% chance of dying </a:t>
            </a:r>
            <a:r>
              <a:rPr lang="en-US" sz="1600" i="1" dirty="0"/>
              <a:t>immediately</a:t>
            </a:r>
            <a:r>
              <a:rPr lang="en-US" sz="1600" dirty="0"/>
              <a:t> and then b) have a 50% chance of dying within 5 ticks of eating from </a:t>
            </a:r>
            <a:r>
              <a:rPr lang="en-US" sz="1600" dirty="0" smtClean="0"/>
              <a:t>it</a:t>
            </a:r>
          </a:p>
          <a:p>
            <a:endParaRPr lang="en-US" sz="1600" i="1" u="sng" dirty="0"/>
          </a:p>
          <a:p>
            <a:r>
              <a:rPr lang="en-US" sz="1600" b="1" u="sng" dirty="0" smtClean="0"/>
              <a:t>ALTERNATIVELY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dirty="0" smtClean="0"/>
              <a:t>Go through </a:t>
            </a:r>
            <a:r>
              <a:rPr lang="en-US" sz="1600" dirty="0" err="1" smtClean="0"/>
              <a:t>Netlogo</a:t>
            </a:r>
            <a:r>
              <a:rPr lang="en-US" sz="1600" dirty="0" smtClean="0"/>
              <a:t> Tutorials </a:t>
            </a:r>
            <a:r>
              <a:rPr lang="en-US" sz="1600" dirty="0"/>
              <a:t>at either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smtClean="0">
                <a:hlinkClick r:id="rId2"/>
              </a:rPr>
              <a:t>ccl.northwestern.edu/netlogo/docs/tutorial1.html</a:t>
            </a:r>
            <a:r>
              <a:rPr lang="en-US" sz="1600" smtClean="0"/>
              <a:t> or</a:t>
            </a:r>
            <a:endParaRPr lang="en-US" sz="1600" dirty="0" smtClean="0"/>
          </a:p>
          <a:p>
            <a:pPr algn="ctr"/>
            <a:r>
              <a:rPr lang="en-US" sz="1600" u="sng" dirty="0">
                <a:hlinkClick r:id="rId3"/>
              </a:rPr>
              <a:t>http://backspaces.net/wiki/NetLogo_Tutorial_Overview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6739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/>
              <a:t>For next </a:t>
            </a:r>
            <a:r>
              <a:rPr lang="en-US" dirty="0"/>
              <a:t>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Macal</a:t>
            </a:r>
            <a:r>
              <a:rPr lang="en-US" dirty="0"/>
              <a:t> and North, 2010</a:t>
            </a:r>
          </a:p>
          <a:p>
            <a:pPr>
              <a:buFontTx/>
              <a:buChar char="-"/>
            </a:pPr>
            <a:r>
              <a:rPr lang="en-US" dirty="0" err="1"/>
              <a:t>Wilensky</a:t>
            </a:r>
            <a:r>
              <a:rPr lang="en-US" dirty="0"/>
              <a:t>, </a:t>
            </a:r>
            <a:r>
              <a:rPr lang="en-US" dirty="0" err="1"/>
              <a:t>Chp</a:t>
            </a:r>
            <a:r>
              <a:rPr lang="en-US" dirty="0"/>
              <a:t>. 3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 (optional)</a:t>
            </a:r>
          </a:p>
          <a:p>
            <a:pPr marL="0" indent="0">
              <a:buNone/>
            </a:pPr>
            <a:r>
              <a:rPr lang="en-US" dirty="0"/>
              <a:t>- Tinker around with a </a:t>
            </a:r>
            <a:r>
              <a:rPr lang="en-US" dirty="0" err="1"/>
              <a:t>NetLogo</a:t>
            </a:r>
            <a:r>
              <a:rPr lang="en-US" dirty="0"/>
              <a:t> model you </a:t>
            </a:r>
            <a:r>
              <a:rPr lang="en-US"/>
              <a:t>find interesting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 of Modeling Complex System</a:t>
            </a:r>
          </a:p>
          <a:p>
            <a:pPr lvl="1"/>
            <a:r>
              <a:rPr lang="en-US" dirty="0"/>
              <a:t>What makes modeling complex systems unique</a:t>
            </a:r>
          </a:p>
          <a:p>
            <a:pPr lvl="1"/>
            <a:r>
              <a:rPr lang="en-US" dirty="0"/>
              <a:t>From top-down to bottom-up explanations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ABM and Complex Systems</a:t>
            </a:r>
          </a:p>
          <a:p>
            <a:pPr lvl="1"/>
            <a:r>
              <a:rPr lang="en-US" dirty="0"/>
              <a:t>The fit between ABM and Complex Systems</a:t>
            </a:r>
          </a:p>
          <a:p>
            <a:pPr lvl="1"/>
            <a:r>
              <a:rPr lang="en-US" dirty="0"/>
              <a:t>A “new kind of </a:t>
            </a:r>
            <a:r>
              <a:rPr lang="en-US" dirty="0" err="1"/>
              <a:t>scien</a:t>
            </a:r>
            <a:r>
              <a:rPr lang="en-US" dirty="0"/>
              <a:t>(</a:t>
            </a:r>
            <a:r>
              <a:rPr lang="en-US" dirty="0" err="1"/>
              <a:t>tific</a:t>
            </a:r>
            <a:r>
              <a:rPr lang="en-US" dirty="0"/>
              <a:t>)” model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– Ants!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794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/>
              <a:t>What are some of the most characteristic features of complex systems?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1768" y="2570205"/>
            <a:ext cx="7440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Emergence*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Simple rules, complex outcomes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Chaotic/path dependent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Self-organization (e.g. pattern formation)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Non-linearity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Structure of interactions matter (e.g. networks)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Evolution and adaption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Are super cool and totally sweet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7610" y="2944829"/>
            <a:ext cx="33161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Question:</a:t>
            </a:r>
          </a:p>
          <a:p>
            <a:endParaRPr lang="en-US" b="1" dirty="0"/>
          </a:p>
          <a:p>
            <a:pPr algn="ctr"/>
            <a:r>
              <a:rPr lang="en-US" sz="2800" i="1" dirty="0"/>
              <a:t>What might make modeling these sorts of systems especially tricky???</a:t>
            </a:r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3" y="1816597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Emergence: </a:t>
            </a:r>
            <a:r>
              <a:rPr lang="en-US" i="1" dirty="0"/>
              <a:t>“the arising of novel and coherent </a:t>
            </a:r>
            <a:r>
              <a:rPr lang="en-US" i="1" u="sng" dirty="0"/>
              <a:t>structures, patterns, and properties </a:t>
            </a:r>
            <a:r>
              <a:rPr lang="en-US" i="1" dirty="0"/>
              <a:t>through the interactions of multiple distributed elements” </a:t>
            </a:r>
            <a:r>
              <a:rPr lang="en-US" dirty="0"/>
              <a:t>(</a:t>
            </a:r>
            <a:r>
              <a:rPr lang="en-US" dirty="0" err="1"/>
              <a:t>Wilensky</a:t>
            </a:r>
            <a:r>
              <a:rPr lang="en-US" dirty="0"/>
              <a:t> and Rand, p. 6)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investigating </a:t>
            </a:r>
            <a:r>
              <a:rPr lang="en-US" b="1" dirty="0"/>
              <a:t>complex systems</a:t>
            </a:r>
            <a:r>
              <a:rPr lang="en-US" dirty="0"/>
              <a:t>, we are usually interested in describing, understanding, and explaining the </a:t>
            </a:r>
            <a:r>
              <a:rPr lang="en-US" b="1" u="sng" dirty="0"/>
              <a:t>unintended order</a:t>
            </a:r>
            <a:r>
              <a:rPr lang="en-US" b="1" dirty="0"/>
              <a:t> that arises at the system level</a:t>
            </a:r>
            <a:r>
              <a:rPr lang="en-US" dirty="0"/>
              <a:t> from the </a:t>
            </a:r>
            <a:r>
              <a:rPr lang="en-US" b="1" u="sng" dirty="0"/>
              <a:t>interaction of individual parts</a:t>
            </a:r>
            <a:r>
              <a:rPr lang="en-US" b="1" dirty="0"/>
              <a:t> of that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i="1" dirty="0"/>
              <a:t>The </a:t>
            </a:r>
            <a:r>
              <a:rPr lang="en-US" b="1" i="1" u="sng" dirty="0"/>
              <a:t>kind</a:t>
            </a:r>
            <a:r>
              <a:rPr lang="en-US" b="1" i="1" dirty="0"/>
              <a:t> of order we are talking about here matters…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6198"/>
            <a:ext cx="10515601" cy="439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Hayek’s (1973) consideration of two different Greek conceptions of “order”: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Taxis: </a:t>
            </a:r>
            <a:r>
              <a:rPr lang="en-US" sz="2400" dirty="0"/>
              <a:t>An arranged, </a:t>
            </a:r>
            <a:r>
              <a:rPr lang="en-US" sz="2400" b="1" i="1" dirty="0"/>
              <a:t>top-down</a:t>
            </a:r>
            <a:r>
              <a:rPr lang="en-US" sz="2400" dirty="0"/>
              <a:t> order. A “made” or “designed” order, purposefully built and imposed by a part onto the greater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Cosmos: </a:t>
            </a:r>
            <a:r>
              <a:rPr lang="en-US" sz="2400" dirty="0"/>
              <a:t>A grown, </a:t>
            </a:r>
            <a:r>
              <a:rPr lang="en-US" sz="2400" b="1" i="1" dirty="0"/>
              <a:t>bottom-up</a:t>
            </a:r>
            <a:r>
              <a:rPr lang="en-US" sz="2400" dirty="0"/>
              <a:t> order. An order that arises spontaneously and unintentionally from the interaction of parts within a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Which sort of order have humans been historically biased toward seeing in natural and social systems?</a:t>
            </a:r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198"/>
            <a:ext cx="5299954" cy="43911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i="1" dirty="0"/>
              <a:t>Deterministic-Centralized (DC) mindset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Wilensky</a:t>
            </a:r>
            <a:r>
              <a:rPr lang="en-US" sz="2400" i="1" dirty="0"/>
              <a:t> and Resnick)</a:t>
            </a:r>
            <a:r>
              <a:rPr lang="en-US" sz="2400" b="1" i="1" dirty="0"/>
              <a:t> 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u="sng" dirty="0"/>
              <a:t>Deterministic</a:t>
            </a:r>
            <a:r>
              <a:rPr lang="en-US" sz="2400" dirty="0"/>
              <a:t>: discount the role of randomness in the </a:t>
            </a:r>
            <a:r>
              <a:rPr lang="en-US" sz="2400" i="1" dirty="0"/>
              <a:t>creation </a:t>
            </a:r>
            <a:r>
              <a:rPr lang="en-US" sz="2400" dirty="0"/>
              <a:t>of order</a:t>
            </a:r>
            <a:endParaRPr lang="en-US" sz="2400" i="1" dirty="0"/>
          </a:p>
          <a:p>
            <a:endParaRPr lang="en-US" sz="2400" b="1" i="1" dirty="0"/>
          </a:p>
          <a:p>
            <a:r>
              <a:rPr lang="en-US" sz="2400" u="sng" dirty="0"/>
              <a:t>Centralized</a:t>
            </a:r>
            <a:r>
              <a:rPr lang="en-US" sz="2400" dirty="0"/>
              <a:t>: order arises from the actions of a centralized controller or orchestrator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 algn="ctr">
              <a:buNone/>
            </a:pPr>
            <a:r>
              <a:rPr lang="en-US" sz="2400" dirty="0"/>
              <a:t>How would a </a:t>
            </a:r>
            <a:r>
              <a:rPr lang="en-US" sz="2400" b="1" dirty="0"/>
              <a:t>top-down</a:t>
            </a:r>
            <a:r>
              <a:rPr lang="en-US" sz="2400" dirty="0"/>
              <a:t> or </a:t>
            </a:r>
            <a:r>
              <a:rPr lang="en-US" sz="2400" b="1" dirty="0"/>
              <a:t>DC </a:t>
            </a:r>
            <a:r>
              <a:rPr lang="en-US" sz="2400" dirty="0"/>
              <a:t>perspective explain this picture?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23" y="201141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6198"/>
            <a:ext cx="5580356" cy="4391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Complex Systems modeling </a:t>
            </a:r>
            <a:r>
              <a:rPr lang="en-US" sz="2400" b="1" u="sng" dirty="0"/>
              <a:t>requires</a:t>
            </a:r>
            <a:r>
              <a:rPr lang="en-US" sz="2400" dirty="0"/>
              <a:t> us to move away from </a:t>
            </a:r>
            <a:r>
              <a:rPr lang="en-US" sz="2400" b="1" dirty="0"/>
              <a:t>top-down</a:t>
            </a:r>
            <a:r>
              <a:rPr lang="en-US" sz="2400" dirty="0"/>
              <a:t>, </a:t>
            </a:r>
            <a:r>
              <a:rPr lang="en-US" sz="2400" b="1" dirty="0"/>
              <a:t>DC </a:t>
            </a:r>
            <a:r>
              <a:rPr lang="en-US" sz="2400" dirty="0"/>
              <a:t>type thinking in order to develop new orientation to looking for how order arises from the </a:t>
            </a:r>
            <a:r>
              <a:rPr lang="en-US" sz="2400" b="1" dirty="0"/>
              <a:t>bottom-up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Must deal directly w/features that are often “simplified out” of traditional models (e.g. </a:t>
            </a:r>
            <a:r>
              <a:rPr lang="en-US" sz="2400" b="1" i="1" dirty="0"/>
              <a:t>randomness</a:t>
            </a:r>
            <a:r>
              <a:rPr lang="en-US" sz="2400" i="1" dirty="0"/>
              <a:t>, </a:t>
            </a:r>
            <a:r>
              <a:rPr lang="en-US" sz="2400" b="1" i="1" dirty="0"/>
              <a:t>heterogeneity</a:t>
            </a:r>
            <a:r>
              <a:rPr lang="en-US" sz="2400" i="1" dirty="0"/>
              <a:t>, </a:t>
            </a:r>
            <a:r>
              <a:rPr lang="en-US" sz="2400" b="1" i="1" dirty="0"/>
              <a:t>non-</a:t>
            </a:r>
            <a:r>
              <a:rPr lang="en-US" sz="2400" b="1" i="1" dirty="0" err="1"/>
              <a:t>linearities</a:t>
            </a:r>
            <a:r>
              <a:rPr lang="en-US" sz="2400" i="1" dirty="0"/>
              <a:t>, </a:t>
            </a:r>
            <a:r>
              <a:rPr lang="en-US" sz="2400" b="1" i="1" dirty="0"/>
              <a:t>decentralized structures</a:t>
            </a:r>
            <a:r>
              <a:rPr lang="en-US" sz="2400" dirty="0"/>
              <a:t>, </a:t>
            </a:r>
            <a:r>
              <a:rPr lang="en-US" sz="2400" b="1" dirty="0"/>
              <a:t>etc.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What might make this difficult?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84" y="208555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Learning to </a:t>
            </a:r>
            <a:r>
              <a:rPr lang="en-US" b="1" i="1" dirty="0"/>
              <a:t>think differently</a:t>
            </a:r>
            <a:r>
              <a:rPr lang="en-US" dirty="0"/>
              <a:t> is a critical first step in modeling complex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step, however, requires </a:t>
            </a:r>
            <a:r>
              <a:rPr lang="en-US" b="1" i="1" dirty="0"/>
              <a:t>finding a “symbol system” </a:t>
            </a:r>
            <a:r>
              <a:rPr lang="en-US" dirty="0"/>
              <a:t>(</a:t>
            </a:r>
            <a:r>
              <a:rPr lang="en-US" dirty="0" err="1"/>
              <a:t>Ostrom</a:t>
            </a:r>
            <a:r>
              <a:rPr lang="en-US" dirty="0"/>
              <a:t>) that can handle the sorts of </a:t>
            </a:r>
            <a:r>
              <a:rPr lang="en-US" b="1" dirty="0"/>
              <a:t>bottom-up</a:t>
            </a:r>
            <a:r>
              <a:rPr lang="en-US" dirty="0"/>
              <a:t>, </a:t>
            </a:r>
            <a:r>
              <a:rPr lang="en-US" b="1" dirty="0"/>
              <a:t>non-DC</a:t>
            </a:r>
            <a:r>
              <a:rPr lang="en-US" dirty="0"/>
              <a:t> models you might come up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  </a:t>
            </a:r>
            <a:r>
              <a:rPr lang="en-US" dirty="0" err="1">
                <a:hlinkClick r:id="rId2"/>
              </a:rPr>
              <a:t>Murmuration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How would you develop a </a:t>
            </a:r>
            <a:r>
              <a:rPr lang="en-US" b="1" i="1" dirty="0"/>
              <a:t>verbal </a:t>
            </a:r>
            <a:r>
              <a:rPr lang="en-US" b="1" dirty="0"/>
              <a:t>model</a:t>
            </a:r>
            <a:r>
              <a:rPr lang="en-US" dirty="0"/>
              <a:t> of this system? One using </a:t>
            </a:r>
            <a:r>
              <a:rPr lang="en-US" b="1" i="1" dirty="0"/>
              <a:t>aggregate based equations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about with a </a:t>
            </a:r>
            <a:r>
              <a:rPr lang="en-US" b="1" i="1" dirty="0"/>
              <a:t>computational </a:t>
            </a:r>
            <a:r>
              <a:rPr lang="en-US" dirty="0"/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it comes specifically to complex systems, computational, </a:t>
            </a:r>
            <a:r>
              <a:rPr lang="en-US" b="1" dirty="0"/>
              <a:t>agent-based models</a:t>
            </a:r>
            <a:r>
              <a:rPr lang="en-US" dirty="0"/>
              <a:t> (ABM) hold some advantages to traditional </a:t>
            </a:r>
            <a:r>
              <a:rPr lang="en-US" b="1" dirty="0"/>
              <a:t>equation-based models</a:t>
            </a:r>
            <a:r>
              <a:rPr lang="en-US" dirty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Better at heterogeneity</a:t>
            </a:r>
          </a:p>
          <a:p>
            <a:pPr>
              <a:buFontTx/>
              <a:buChar char="-"/>
            </a:pPr>
            <a:r>
              <a:rPr lang="en-US" dirty="0"/>
              <a:t>Discretization of models</a:t>
            </a:r>
          </a:p>
          <a:p>
            <a:pPr>
              <a:buFontTx/>
              <a:buChar char="-"/>
            </a:pPr>
            <a:r>
              <a:rPr lang="en-US" dirty="0"/>
              <a:t>Focus on individuals, not aggregates</a:t>
            </a:r>
          </a:p>
          <a:p>
            <a:pPr>
              <a:buFontTx/>
              <a:buChar char="-"/>
            </a:pPr>
            <a:r>
              <a:rPr lang="en-US" dirty="0"/>
              <a:t>Easy to incorporate randomness</a:t>
            </a:r>
          </a:p>
          <a:p>
            <a:pPr>
              <a:buFontTx/>
              <a:buChar char="-"/>
            </a:pPr>
            <a:r>
              <a:rPr lang="en-US" dirty="0"/>
              <a:t>Greater accessibility of models</a:t>
            </a:r>
          </a:p>
          <a:p>
            <a:pPr>
              <a:buFontTx/>
              <a:buChar char="-"/>
            </a:pPr>
            <a:r>
              <a:rPr lang="en-US" dirty="0"/>
              <a:t>Adaption and complexity in individual behavior</a:t>
            </a:r>
          </a:p>
          <a:p>
            <a:pPr>
              <a:buFontTx/>
              <a:buChar char="-"/>
            </a:pPr>
            <a:r>
              <a:rPr lang="en-US" dirty="0"/>
              <a:t>Incorporate more complex interactional structures</a:t>
            </a:r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866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CMPLXSYS 530</vt:lpstr>
      <vt:lpstr>Agenda for Today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ABM and Complex Systems</vt:lpstr>
      <vt:lpstr>ABM and Complex Systems</vt:lpstr>
      <vt:lpstr>ABM and Complex Systems</vt:lpstr>
      <vt:lpstr>ABM and Complex Systems</vt:lpstr>
      <vt:lpstr>NetLogo Time!</vt:lpstr>
      <vt:lpstr>NetLogo Time!</vt:lpstr>
      <vt:lpstr>For next time…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74</cp:revision>
  <dcterms:created xsi:type="dcterms:W3CDTF">2017-01-06T15:00:21Z</dcterms:created>
  <dcterms:modified xsi:type="dcterms:W3CDTF">2019-01-17T17:18:22Z</dcterms:modified>
</cp:coreProperties>
</file>