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87" r:id="rId6"/>
    <p:sldId id="271" r:id="rId7"/>
    <p:sldId id="272" r:id="rId8"/>
    <p:sldId id="29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90" r:id="rId17"/>
    <p:sldId id="280" r:id="rId18"/>
    <p:sldId id="288" r:id="rId19"/>
    <p:sldId id="281" r:id="rId20"/>
    <p:sldId id="282" r:id="rId21"/>
    <p:sldId id="283" r:id="rId22"/>
    <p:sldId id="284" r:id="rId23"/>
    <p:sldId id="285" r:id="rId24"/>
    <p:sldId id="286" r:id="rId25"/>
    <p:sldId id="291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u4yrQFH1U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cl.northwestern.edu/netlog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The Nature of Modeling</a:t>
            </a:r>
          </a:p>
          <a:p>
            <a:r>
              <a:rPr lang="en-US" dirty="0" smtClean="0"/>
              <a:t>1/15/19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“good”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893" y="18263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Are all models equally </a:t>
            </a:r>
            <a:r>
              <a:rPr lang="en-US" b="1" dirty="0" smtClean="0"/>
              <a:t>useful or good?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Features of a “good” model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Valid (both </a:t>
            </a:r>
            <a:r>
              <a:rPr lang="en-US" i="1" dirty="0"/>
              <a:t>internally</a:t>
            </a:r>
            <a:r>
              <a:rPr lang="en-US" dirty="0"/>
              <a:t> and </a:t>
            </a:r>
            <a:r>
              <a:rPr lang="en-US" i="1" dirty="0"/>
              <a:t>externally</a:t>
            </a:r>
            <a:r>
              <a:rPr lang="en-US" dirty="0"/>
              <a:t>)</a:t>
            </a:r>
          </a:p>
          <a:p>
            <a:r>
              <a:rPr lang="en-US" dirty="0"/>
              <a:t>Simple (i.e. </a:t>
            </a:r>
            <a:r>
              <a:rPr lang="en-US" i="1" dirty="0"/>
              <a:t>parsimonious </a:t>
            </a:r>
            <a:r>
              <a:rPr lang="en-US" dirty="0"/>
              <a:t>)</a:t>
            </a:r>
          </a:p>
          <a:p>
            <a:r>
              <a:rPr lang="en-US" dirty="0"/>
              <a:t>Robust</a:t>
            </a:r>
          </a:p>
          <a:p>
            <a:r>
              <a:rPr lang="en-US" dirty="0"/>
              <a:t>Generalizable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2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good news: </a:t>
            </a:r>
            <a:r>
              <a:rPr lang="en-US" dirty="0"/>
              <a:t>you are already a natural at building models!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bad news: </a:t>
            </a:r>
            <a:r>
              <a:rPr lang="en-US" dirty="0"/>
              <a:t>... and that’s exactly what gets us in </a:t>
            </a:r>
            <a:r>
              <a:rPr lang="en-US" dirty="0" smtClean="0"/>
              <a:t>trouble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u="sng" dirty="0" smtClean="0"/>
              <a:t>Example</a:t>
            </a:r>
            <a:r>
              <a:rPr lang="en-US" i="1" dirty="0" smtClean="0"/>
              <a:t>: </a:t>
            </a:r>
            <a:r>
              <a:rPr lang="en-US" dirty="0" smtClean="0">
                <a:hlinkClick r:id="rId2"/>
              </a:rPr>
              <a:t>Conspiracy Theories</a:t>
            </a:r>
            <a:endParaRPr lang="en-US" i="1" u="sng" dirty="0"/>
          </a:p>
          <a:p>
            <a:pPr marL="0" indent="0" algn="ctr">
              <a:buNone/>
            </a:pPr>
            <a:r>
              <a:rPr lang="en-US" i="1" u="sng" dirty="0"/>
              <a:t>Example</a:t>
            </a:r>
            <a:r>
              <a:rPr lang="en-US" i="1" dirty="0"/>
              <a:t>:</a:t>
            </a:r>
            <a:r>
              <a:rPr lang="en-US" b="1" i="1" dirty="0"/>
              <a:t> </a:t>
            </a:r>
            <a:r>
              <a:rPr lang="en-US" dirty="0"/>
              <a:t>“Wet lawn” </a:t>
            </a:r>
            <a:r>
              <a:rPr lang="en-US" dirty="0" smtClean="0"/>
              <a:t>scenario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How to Science: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Translate our </a:t>
            </a:r>
            <a:r>
              <a:rPr lang="en-US" i="1" u="sng" dirty="0"/>
              <a:t>implicit</a:t>
            </a:r>
            <a:r>
              <a:rPr lang="en-US" dirty="0"/>
              <a:t> models into </a:t>
            </a:r>
            <a:r>
              <a:rPr lang="en-US" i="1" u="sng" dirty="0"/>
              <a:t>explicit</a:t>
            </a:r>
            <a:r>
              <a:rPr lang="en-US" i="1" dirty="0"/>
              <a:t> </a:t>
            </a:r>
            <a:r>
              <a:rPr lang="en-US" dirty="0"/>
              <a:t>models</a:t>
            </a:r>
          </a:p>
          <a:p>
            <a:pPr marL="514350" indent="-514350">
              <a:buAutoNum type="arabicParenR"/>
            </a:pPr>
            <a:r>
              <a:rPr lang="en-US" dirty="0"/>
              <a:t>Elaborate, explore, examine, and refine those </a:t>
            </a:r>
            <a:r>
              <a:rPr lang="en-US" i="1" dirty="0"/>
              <a:t>explicit</a:t>
            </a:r>
            <a:r>
              <a:rPr lang="en-US" dirty="0"/>
              <a:t> models</a:t>
            </a:r>
          </a:p>
          <a:p>
            <a:pPr marL="514350" indent="-514350">
              <a:buAutoNum type="arabicParenR"/>
            </a:pPr>
            <a:r>
              <a:rPr lang="en-US" dirty="0"/>
              <a:t>Test them against reality until they break</a:t>
            </a:r>
          </a:p>
          <a:p>
            <a:pPr marL="514350" indent="-514350">
              <a:buAutoNum type="arabicParenR"/>
            </a:pPr>
            <a:r>
              <a:rPr lang="en-US" dirty="0"/>
              <a:t>Come up with a new set of models using the information about how the old ones broke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[Shout out to Kuhn’s </a:t>
            </a:r>
            <a:r>
              <a:rPr lang="en-US" i="1" dirty="0"/>
              <a:t>The Structure of Scientific Revolutions</a:t>
            </a:r>
            <a:r>
              <a:rPr lang="en-US" dirty="0"/>
              <a:t>, 1962]</a:t>
            </a:r>
          </a:p>
        </p:txBody>
      </p:sp>
    </p:spTree>
    <p:extLst>
      <p:ext uri="{BB962C8B-B14F-4D97-AF65-F5344CB8AC3E}">
        <p14:creationId xmlns:p14="http://schemas.microsoft.com/office/powerpoint/2010/main" val="390533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Clarifying your Intentions</a:t>
            </a:r>
          </a:p>
          <a:p>
            <a:pPr marL="0" indent="0">
              <a:buNone/>
            </a:pPr>
            <a:r>
              <a:rPr lang="en-US" dirty="0"/>
              <a:t>Is your main purpose to represent </a:t>
            </a:r>
            <a:r>
              <a:rPr lang="en-US" i="1" dirty="0"/>
              <a:t>what the system looks like</a:t>
            </a:r>
            <a:r>
              <a:rPr lang="en-US" dirty="0"/>
              <a:t> or </a:t>
            </a:r>
            <a:r>
              <a:rPr lang="en-US" i="1" dirty="0"/>
              <a:t>how the system will behave</a:t>
            </a:r>
            <a:r>
              <a:rPr lang="en-US" dirty="0"/>
              <a:t>? (</a:t>
            </a:r>
            <a:r>
              <a:rPr lang="en-US" dirty="0" err="1"/>
              <a:t>Sayama</a:t>
            </a:r>
            <a:r>
              <a:rPr lang="en-US" dirty="0"/>
              <a:t>, p. 14-15)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Descriptive modeling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miniatures, pattern recognition algorithms, maps, biographies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Rule-based modeling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fluid dynamics, evolutionary theory, game theory</a:t>
            </a:r>
            <a:endParaRPr lang="en-US" b="1" u="sng" dirty="0"/>
          </a:p>
        </p:txBody>
      </p:sp>
      <p:sp>
        <p:nvSpPr>
          <p:cNvPr id="4" name="Oval 3"/>
          <p:cNvSpPr/>
          <p:nvPr/>
        </p:nvSpPr>
        <p:spPr>
          <a:xfrm>
            <a:off x="175098" y="4592054"/>
            <a:ext cx="9358008" cy="1527243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process for Rule-based modeling </a:t>
            </a:r>
            <a:r>
              <a:rPr lang="en-US" dirty="0"/>
              <a:t>(</a:t>
            </a:r>
            <a:r>
              <a:rPr lang="en-US" dirty="0" err="1"/>
              <a:t>Sayama</a:t>
            </a:r>
            <a:r>
              <a:rPr lang="en-US" dirty="0"/>
              <a:t>, p.15)</a:t>
            </a:r>
            <a:endParaRPr lang="en-US" b="1" dirty="0"/>
          </a:p>
          <a:p>
            <a:pPr marL="0" indent="0">
              <a:buNone/>
            </a:pPr>
            <a:endParaRPr lang="en-US" b="1" u="sng" dirty="0"/>
          </a:p>
          <a:p>
            <a:pPr marL="514350" indent="-514350">
              <a:buAutoNum type="arabicPeriod"/>
            </a:pPr>
            <a:r>
              <a:rPr lang="en-US" dirty="0"/>
              <a:t>Observe the system of your interest</a:t>
            </a:r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Reflect on possible rules that might cause the system’s characteristics that were seen in observation</a:t>
            </a:r>
          </a:p>
          <a:p>
            <a:pPr marL="514350" indent="-514350">
              <a:buAutoNum type="arabicPeriod"/>
            </a:pPr>
            <a:r>
              <a:rPr lang="en-US" dirty="0"/>
              <a:t>Derive predictions from those rules and compare with reality</a:t>
            </a:r>
          </a:p>
          <a:p>
            <a:pPr marL="514350" indent="-514350">
              <a:buAutoNum type="arabicPeriod"/>
            </a:pPr>
            <a:r>
              <a:rPr lang="en-US" dirty="0"/>
              <a:t>Repeat the above steps to modify the rules until you are satisfied with the model</a:t>
            </a:r>
          </a:p>
        </p:txBody>
      </p:sp>
    </p:spTree>
    <p:extLst>
      <p:ext uri="{BB962C8B-B14F-4D97-AF65-F5344CB8AC3E}">
        <p14:creationId xmlns:p14="http://schemas.microsoft.com/office/powerpoint/2010/main" val="25526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There’s more than one way to represent a cat…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In modeling, its not just </a:t>
            </a:r>
            <a:r>
              <a:rPr lang="en-US" i="1" dirty="0"/>
              <a:t>how </a:t>
            </a:r>
            <a:r>
              <a:rPr lang="en-US" dirty="0"/>
              <a:t>you simplify reality, but also the choices you make in </a:t>
            </a:r>
            <a:r>
              <a:rPr lang="en-US" i="1" u="sng" dirty="0"/>
              <a:t>how you represent that simplification</a:t>
            </a:r>
            <a:r>
              <a:rPr lang="en-US" u="sng" dirty="0"/>
              <a:t> </a:t>
            </a:r>
            <a:r>
              <a:rPr lang="en-US" dirty="0"/>
              <a:t>that matter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Example from </a:t>
            </a:r>
            <a:r>
              <a:rPr lang="en-US" i="1" dirty="0" err="1"/>
              <a:t>Wilensky</a:t>
            </a:r>
            <a:r>
              <a:rPr lang="en-US" dirty="0"/>
              <a:t>: Roman vs. Hindu-Arabic numerals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47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practice, this translates into making choices about different </a:t>
            </a:r>
            <a:r>
              <a:rPr lang="en-US" b="1" i="1" dirty="0"/>
              <a:t>modeling methodologies</a:t>
            </a:r>
            <a:r>
              <a:rPr lang="en-US" i="1" dirty="0"/>
              <a:t> </a:t>
            </a:r>
            <a:r>
              <a:rPr lang="en-US" dirty="0"/>
              <a:t>or what some refer to as the use of different “</a:t>
            </a:r>
            <a:r>
              <a:rPr lang="en-US" b="1" dirty="0"/>
              <a:t>symbol systems</a:t>
            </a:r>
            <a:r>
              <a:rPr lang="en-US" dirty="0"/>
              <a:t>” (</a:t>
            </a:r>
            <a:r>
              <a:rPr lang="en-US" dirty="0" err="1"/>
              <a:t>Ostrom</a:t>
            </a:r>
            <a:r>
              <a:rPr lang="en-US" dirty="0"/>
              <a:t>, 1988)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Big 3:</a:t>
            </a:r>
          </a:p>
          <a:p>
            <a:pPr>
              <a:buFontTx/>
              <a:buChar char="-"/>
            </a:pPr>
            <a:r>
              <a:rPr lang="en-US" dirty="0"/>
              <a:t>Mathematical (closed form, analytical)</a:t>
            </a:r>
          </a:p>
          <a:p>
            <a:pPr>
              <a:buFontTx/>
              <a:buChar char="-"/>
            </a:pPr>
            <a:r>
              <a:rPr lang="en-US" dirty="0"/>
              <a:t>Verbal</a:t>
            </a:r>
          </a:p>
          <a:p>
            <a:pPr>
              <a:buFontTx/>
              <a:buChar char="-"/>
            </a:pPr>
            <a:r>
              <a:rPr lang="en-US" dirty="0"/>
              <a:t>Computational</a:t>
            </a:r>
          </a:p>
        </p:txBody>
      </p:sp>
    </p:spTree>
    <p:extLst>
      <p:ext uri="{BB962C8B-B14F-4D97-AF65-F5344CB8AC3E}">
        <p14:creationId xmlns:p14="http://schemas.microsoft.com/office/powerpoint/2010/main" val="7684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67959"/>
            <a:ext cx="100027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Examples of the different types of methodologies or symbol systems used? 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Drawbacks and advantages of them?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Criteria for choosing?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** If you’re really into thinking about this stuff, I </a:t>
            </a:r>
            <a:r>
              <a:rPr lang="en-US" sz="2400" b="1" i="1" dirty="0"/>
              <a:t>strongly</a:t>
            </a:r>
            <a:r>
              <a:rPr lang="en-US" sz="2400" dirty="0"/>
              <a:t> recommend checking out </a:t>
            </a:r>
            <a:r>
              <a:rPr lang="en-US" sz="2400" i="1" dirty="0"/>
              <a:t>Gödel, Escher, Bach: the Eternal Golden Braid</a:t>
            </a:r>
            <a:r>
              <a:rPr lang="en-US" sz="2400" dirty="0"/>
              <a:t> by Douglas Hofstadter **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689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47" y="2425233"/>
            <a:ext cx="4413292" cy="3423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“</a:t>
            </a:r>
            <a:r>
              <a:rPr lang="en-US" sz="2600" b="1" i="1" dirty="0"/>
              <a:t>Because it’s my jam</a:t>
            </a:r>
            <a:r>
              <a:rPr lang="en-US" sz="2600" dirty="0"/>
              <a:t>” or “</a:t>
            </a:r>
            <a:r>
              <a:rPr lang="en-US" sz="2600" b="1" i="1" dirty="0"/>
              <a:t>For SCIENCE!</a:t>
            </a:r>
            <a:r>
              <a:rPr lang="en-US" sz="2600" dirty="0"/>
              <a:t>” are completely valid answers to why one would choose to develop </a:t>
            </a:r>
            <a:r>
              <a:rPr lang="en-US" sz="2600" i="1" dirty="0"/>
              <a:t>explicit</a:t>
            </a:r>
            <a:r>
              <a:rPr lang="en-US" sz="2600" dirty="0"/>
              <a:t> models of the world.</a:t>
            </a:r>
          </a:p>
        </p:txBody>
      </p:sp>
      <p:pic>
        <p:nvPicPr>
          <p:cNvPr id="1026" name="Picture 2" descr="Image result for mad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97" y="1805244"/>
            <a:ext cx="394335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135" y="2079244"/>
            <a:ext cx="92141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Nonetheless, if you are going to be doing this in a professional capacity, you probably want to get a more nuanced set of answers  </a:t>
            </a:r>
            <a:endParaRPr lang="en-US" sz="2600" dirty="0" smtClean="0"/>
          </a:p>
          <a:p>
            <a:pPr marL="0" indent="0" algn="ctr">
              <a:buNone/>
            </a:pPr>
            <a:r>
              <a:rPr lang="en-US" sz="2600" dirty="0" smtClean="0"/>
              <a:t>(</a:t>
            </a:r>
            <a:r>
              <a:rPr lang="en-US" sz="2600" b="1" i="1" dirty="0"/>
              <a:t>especially</a:t>
            </a:r>
            <a:r>
              <a:rPr lang="en-US" sz="2600" dirty="0"/>
              <a:t> if you are in a field where you are likely to run into resistance…) </a:t>
            </a:r>
          </a:p>
        </p:txBody>
      </p:sp>
    </p:spTree>
    <p:extLst>
      <p:ext uri="{BB962C8B-B14F-4D97-AF65-F5344CB8AC3E}">
        <p14:creationId xmlns:p14="http://schemas.microsoft.com/office/powerpoint/2010/main" val="18614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 exactly </a:t>
            </a:r>
            <a:r>
              <a:rPr lang="en-US" b="1" i="1" dirty="0"/>
              <a:t>is </a:t>
            </a:r>
            <a:r>
              <a:rPr lang="en-US" b="1" dirty="0"/>
              <a:t>a Model?</a:t>
            </a:r>
          </a:p>
          <a:p>
            <a:pPr lvl="1"/>
            <a:r>
              <a:rPr lang="en-US" dirty="0"/>
              <a:t>Simplifying Reality: the Map vs. the Landscape</a:t>
            </a:r>
          </a:p>
          <a:p>
            <a:pPr lvl="1"/>
            <a:r>
              <a:rPr lang="en-US" dirty="0"/>
              <a:t>Features of “good” models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How to Model?</a:t>
            </a:r>
          </a:p>
          <a:p>
            <a:pPr lvl="1"/>
            <a:r>
              <a:rPr lang="en-US" dirty="0"/>
              <a:t>Process of model building</a:t>
            </a:r>
          </a:p>
          <a:p>
            <a:pPr lvl="1"/>
            <a:r>
              <a:rPr lang="en-US" dirty="0"/>
              <a:t>Modeling methodologies and “symbol systems”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model?</a:t>
            </a:r>
          </a:p>
          <a:p>
            <a:pPr lvl="1"/>
            <a:r>
              <a:rPr lang="en-US" dirty="0"/>
              <a:t>An incomplete but useful list of reasons to build an explicit model</a:t>
            </a:r>
          </a:p>
          <a:p>
            <a:pPr lvl="1"/>
            <a:r>
              <a:rPr lang="en-US" dirty="0"/>
              <a:t>The issue of prediction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Getting to know </a:t>
            </a:r>
            <a:r>
              <a:rPr lang="en-US" b="1" dirty="0" err="1"/>
              <a:t>NetLogo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614"/>
            <a:ext cx="100027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#1 all time reason to model (in my humble opinion):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dirty="0"/>
              <a:t>Everybody is actually applying models all the time, so we might as well make them </a:t>
            </a:r>
            <a:r>
              <a:rPr lang="en-US" sz="2600" i="1" dirty="0"/>
              <a:t>explicit</a:t>
            </a:r>
            <a:r>
              <a:rPr lang="en-US" sz="2600" dirty="0"/>
              <a:t> so they can actually be analyzed, vetted, refined, tested, etc.</a:t>
            </a:r>
          </a:p>
        </p:txBody>
      </p:sp>
    </p:spTree>
    <p:extLst>
      <p:ext uri="{BB962C8B-B14F-4D97-AF65-F5344CB8AC3E}">
        <p14:creationId xmlns:p14="http://schemas.microsoft.com/office/powerpoint/2010/main" val="3229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Another 16 good reasons from Epstein (2008):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2563" y="2426747"/>
            <a:ext cx="4499284" cy="3536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Explain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Guide data collection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Illuminate core dynamics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Suggest dynamical analogies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Discover new questions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Promote a scientific habit of mind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Bound (bracket) outcomes to plausible ranges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600" dirty="0"/>
              <a:t>Illuminate core uncertainties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23967" y="2426746"/>
            <a:ext cx="6068680" cy="3857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9"/>
            </a:pPr>
            <a:r>
              <a:rPr lang="en-US" sz="4000" dirty="0"/>
              <a:t>Offer crisis options in near-real time Illuminate core dynamics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Demonstrate tradeoffs /suggest efficiencies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Challenge the robustness of prevailing theories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Expose prevailing wisdom as incompatible with data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Train practitioners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Discipline the policy dialogue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Educate the general public</a:t>
            </a:r>
          </a:p>
          <a:p>
            <a:pPr marL="514350" indent="-514350">
              <a:buFont typeface="Arial" panose="020B0604020202020204" pitchFamily="34" charset="0"/>
              <a:buAutoNum type="arabicParenR" startAt="9"/>
            </a:pPr>
            <a:r>
              <a:rPr lang="en-US" sz="4000" dirty="0"/>
              <a:t>Reveal the apparently simple (complex) to be complex (simple)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07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“Yeah, but can you predict????”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2050" name="Picture 2" descr="Image result for rage face blank st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01" y="2714693"/>
            <a:ext cx="2857500" cy="281368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39481" y="2480552"/>
            <a:ext cx="5263978" cy="4115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As just shown, there is </a:t>
            </a:r>
            <a:r>
              <a:rPr lang="en-US" sz="2600" i="1" dirty="0"/>
              <a:t>a lot</a:t>
            </a:r>
            <a:r>
              <a:rPr lang="en-US" sz="2600" dirty="0"/>
              <a:t> of value to modeling that is independent of being able to predict.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Furthermore, prediction </a:t>
            </a:r>
            <a:r>
              <a:rPr lang="en-US" sz="2600" i="1" dirty="0"/>
              <a:t>without</a:t>
            </a:r>
            <a:r>
              <a:rPr lang="en-US" sz="2600" dirty="0"/>
              <a:t> sufficient attention to underlying models can end up with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i="1" dirty="0"/>
              <a:t>Example: </a:t>
            </a:r>
            <a:r>
              <a:rPr lang="en-US" sz="2600" dirty="0"/>
              <a:t>use of “Big Data” and data-mining in the legal system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9570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139"/>
            <a:ext cx="10002795" cy="702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/>
              <a:t>“Yeah, but can you predict????”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74339" y="2305455"/>
            <a:ext cx="5282119" cy="411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That said, prediction is ultimately one of the chief goals of science – not just for its own sake but also that of falsifiability and testing (</a:t>
            </a:r>
            <a:r>
              <a:rPr lang="en-US" sz="2600" i="1" dirty="0"/>
              <a:t>why?</a:t>
            </a:r>
            <a:r>
              <a:rPr lang="en-US" sz="2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Developing </a:t>
            </a:r>
            <a:r>
              <a:rPr lang="en-US" sz="2600" b="1" i="1" dirty="0"/>
              <a:t>good models</a:t>
            </a:r>
            <a:r>
              <a:rPr lang="en-US" sz="2600" dirty="0"/>
              <a:t> </a:t>
            </a:r>
            <a:r>
              <a:rPr lang="en-US" sz="2600" b="1" i="1" u="sng" dirty="0"/>
              <a:t>precedes</a:t>
            </a:r>
            <a:r>
              <a:rPr lang="en-US" sz="2600" dirty="0"/>
              <a:t> our </a:t>
            </a:r>
            <a:r>
              <a:rPr lang="en-US" sz="2600" b="1" i="1" dirty="0"/>
              <a:t>future ability to predict</a:t>
            </a:r>
          </a:p>
        </p:txBody>
      </p:sp>
      <p:pic>
        <p:nvPicPr>
          <p:cNvPr id="3074" name="Picture 2" descr="Image result for rage face challenge accep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44" y="2769951"/>
            <a:ext cx="3480225" cy="27261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020" y="1777687"/>
            <a:ext cx="809065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Getting to know </a:t>
            </a:r>
            <a:r>
              <a:rPr lang="en-US" b="1" dirty="0" err="1"/>
              <a:t>NetLogo</a:t>
            </a:r>
            <a:r>
              <a:rPr lang="en-US" b="1" dirty="0"/>
              <a:t> – your new best friend for at least the next two weeks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https://ccl.northwestern.edu/netlogo/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6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351" y="1441622"/>
            <a:ext cx="10635049" cy="49921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Model Library &gt; Social Dynamics &gt; Traffic </a:t>
            </a:r>
            <a:r>
              <a:rPr lang="en-US" b="1" dirty="0" smtClean="0"/>
              <a:t>Basic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/>
              <a:t>What is this a model of? </a:t>
            </a:r>
            <a:r>
              <a:rPr lang="en-US" sz="2400" dirty="0" smtClean="0"/>
              <a:t> What has been simplified away? What has been kept? Is this useful?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are the different sliders and buttons doing in the GUI?</a:t>
            </a:r>
          </a:p>
          <a:p>
            <a:pPr marL="0" indent="0">
              <a:buNone/>
            </a:pPr>
            <a:r>
              <a:rPr lang="en-US" sz="2400" dirty="0"/>
              <a:t>What  is the emergent result of interest? How is it being </a:t>
            </a:r>
            <a:r>
              <a:rPr lang="en-US" sz="2400" dirty="0" smtClean="0"/>
              <a:t>represented</a:t>
            </a:r>
            <a:r>
              <a:rPr lang="en-US" sz="2400" dirty="0" smtClean="0"/>
              <a:t> </a:t>
            </a:r>
            <a:r>
              <a:rPr lang="en-US" sz="2400" dirty="0"/>
              <a:t>in the GUI output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dirty="0" smtClean="0"/>
              <a:t>Can you get the red car to move without starting and stopping?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Code:</a:t>
            </a:r>
          </a:p>
          <a:p>
            <a:pPr marL="0" indent="0">
              <a:buNone/>
            </a:pPr>
            <a:r>
              <a:rPr lang="en-US" sz="2400" dirty="0"/>
              <a:t>What are the “</a:t>
            </a:r>
            <a:r>
              <a:rPr lang="en-US" sz="2400" dirty="0" err="1"/>
              <a:t>globals</a:t>
            </a:r>
            <a:r>
              <a:rPr lang="en-US" sz="2400" dirty="0"/>
              <a:t>” and “turtles-own” parts?</a:t>
            </a:r>
          </a:p>
          <a:p>
            <a:pPr marL="0" indent="0">
              <a:buNone/>
            </a:pPr>
            <a:r>
              <a:rPr lang="en-US" sz="2400" dirty="0"/>
              <a:t>How many procedures are there? How/when are they called? What does each one do?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i="1" u="sng" dirty="0"/>
              <a:t>Done</a:t>
            </a:r>
            <a:r>
              <a:rPr lang="en-US" sz="2400" b="1" i="1" u="sng" dirty="0" smtClean="0"/>
              <a:t>? Bonus stuff to try</a:t>
            </a:r>
            <a:r>
              <a:rPr lang="en-US" sz="2400" b="1" i="1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- Go </a:t>
            </a:r>
            <a:r>
              <a:rPr lang="en-US" sz="2400" dirty="0"/>
              <a:t>to “</a:t>
            </a:r>
            <a:r>
              <a:rPr lang="en-US" sz="2400" b="1" dirty="0"/>
              <a:t>Traffic Grid</a:t>
            </a:r>
            <a:r>
              <a:rPr lang="en-US" sz="2400" dirty="0"/>
              <a:t>” model and </a:t>
            </a:r>
            <a:r>
              <a:rPr lang="en-US" sz="2400" dirty="0" smtClean="0"/>
              <a:t>compare</a:t>
            </a:r>
          </a:p>
          <a:p>
            <a:pPr marL="0" indent="0">
              <a:buNone/>
            </a:pPr>
            <a:r>
              <a:rPr lang="en-US" sz="2400" dirty="0" smtClean="0"/>
              <a:t>- Change the car colors</a:t>
            </a:r>
          </a:p>
          <a:p>
            <a:pPr marL="0" indent="0">
              <a:buNone/>
            </a:pPr>
            <a:r>
              <a:rPr lang="en-US" sz="2400" dirty="0" smtClean="0"/>
              <a:t>- Create a different type of car which is more “aggressive” or “defensive” in its driving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487"/>
            <a:ext cx="10515600" cy="1325563"/>
          </a:xfrm>
        </p:spPr>
        <p:txBody>
          <a:bodyPr/>
          <a:lstStyle/>
          <a:p>
            <a:r>
              <a:rPr lang="en-US"/>
              <a:t>For next </a:t>
            </a:r>
            <a:r>
              <a:rPr lang="en-US" dirty="0"/>
              <a:t>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2050"/>
            <a:ext cx="11000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Read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Think Complexity, </a:t>
            </a:r>
            <a:r>
              <a:rPr lang="en-US" dirty="0" err="1"/>
              <a:t>Chp</a:t>
            </a:r>
            <a:r>
              <a:rPr lang="en-US" dirty="0"/>
              <a:t>. 1</a:t>
            </a:r>
          </a:p>
          <a:p>
            <a:pPr>
              <a:buFontTx/>
              <a:buChar char="-"/>
            </a:pPr>
            <a:r>
              <a:rPr lang="en-US" dirty="0" err="1"/>
              <a:t>Wilensky</a:t>
            </a:r>
            <a:r>
              <a:rPr lang="en-US" dirty="0"/>
              <a:t>, </a:t>
            </a:r>
            <a:r>
              <a:rPr lang="en-US" dirty="0" err="1"/>
              <a:t>Chp</a:t>
            </a:r>
            <a:r>
              <a:rPr lang="en-US" dirty="0"/>
              <a:t>. </a:t>
            </a:r>
            <a:r>
              <a:rPr lang="en-US" dirty="0" smtClean="0"/>
              <a:t>2</a:t>
            </a:r>
          </a:p>
          <a:p>
            <a:pPr>
              <a:buFontTx/>
              <a:buChar char="-"/>
            </a:pPr>
            <a:r>
              <a:rPr lang="en-US" dirty="0" err="1" smtClean="0"/>
              <a:t>Ostrom</a:t>
            </a:r>
            <a:r>
              <a:rPr lang="en-US" dirty="0" smtClean="0"/>
              <a:t>, 1988</a:t>
            </a:r>
          </a:p>
          <a:p>
            <a:pPr>
              <a:buFontTx/>
              <a:buChar char="-"/>
            </a:pPr>
            <a:r>
              <a:rPr lang="en-US" dirty="0" smtClean="0"/>
              <a:t>Anderson, 1972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43" y="1776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Meditations on Falling…</a:t>
            </a:r>
          </a:p>
          <a:p>
            <a:pPr marL="0" indent="0">
              <a:buNone/>
            </a:pPr>
            <a:endParaRPr lang="en-US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In the dark forest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A berry drops.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The sound of water.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			  		</a:t>
            </a:r>
            <a:r>
              <a:rPr lang="en-US" dirty="0"/>
              <a:t>- From “The Way of Zen” by Alan Watts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327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Meditations on Falling…</a:t>
            </a:r>
          </a:p>
          <a:p>
            <a:pPr marL="0" indent="0" algn="ctr">
              <a:buNone/>
            </a:pP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What </a:t>
            </a:r>
            <a:r>
              <a:rPr lang="en-US" b="1" dirty="0"/>
              <a:t>happened?</a:t>
            </a:r>
          </a:p>
          <a:p>
            <a:pPr marL="0" indent="0" algn="ctr">
              <a:buNone/>
            </a:pPr>
            <a:endParaRPr lang="en-US" b="1" i="1" dirty="0" smtClean="0"/>
          </a:p>
          <a:p>
            <a:pPr marL="0" indent="0" algn="ctr">
              <a:buNone/>
            </a:pPr>
            <a:r>
              <a:rPr lang="en-US" b="1" i="1" dirty="0" smtClean="0"/>
              <a:t>How </a:t>
            </a:r>
            <a:r>
              <a:rPr lang="en-US" b="1" dirty="0" smtClean="0"/>
              <a:t>did it happen?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Why</a:t>
            </a:r>
            <a:r>
              <a:rPr lang="en-US" b="1" dirty="0"/>
              <a:t> did it happen? </a:t>
            </a: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Is this a complex or complicated event?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82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Meditations on Falling…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Are the explanations the same? Is one more “correct” than the others?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/>
              <a:t>What information are you including here? What information has been left out? What has been assumed?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How did </a:t>
            </a:r>
            <a:r>
              <a:rPr lang="en-US" b="1" i="1" u="sng" dirty="0"/>
              <a:t>this event in particular</a:t>
            </a:r>
            <a:r>
              <a:rPr lang="en-US" b="1" u="sng" dirty="0"/>
              <a:t> </a:t>
            </a:r>
            <a:r>
              <a:rPr lang="en-US" b="1" dirty="0"/>
              <a:t>happen? </a:t>
            </a:r>
            <a:r>
              <a:rPr lang="en-US" b="1" dirty="0" smtClean="0"/>
              <a:t>How do </a:t>
            </a:r>
            <a:r>
              <a:rPr lang="en-US" b="1" i="1" dirty="0" smtClean="0"/>
              <a:t>berries dropping </a:t>
            </a:r>
            <a:r>
              <a:rPr lang="en-US" b="1" dirty="0" smtClean="0"/>
              <a:t>and </a:t>
            </a:r>
            <a:r>
              <a:rPr lang="en-US" b="1" i="1" dirty="0" smtClean="0"/>
              <a:t>water making sounds happen </a:t>
            </a:r>
            <a:r>
              <a:rPr lang="en-US" b="1" i="1" u="sng" dirty="0" smtClean="0"/>
              <a:t>in general</a:t>
            </a:r>
            <a:r>
              <a:rPr lang="en-US" b="1" dirty="0" smtClean="0"/>
              <a:t>? Are these the same explanation? Which </a:t>
            </a:r>
            <a:r>
              <a:rPr lang="en-US" b="1" dirty="0" smtClean="0"/>
              <a:t>type is more “true”?</a:t>
            </a: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Can this event ever occur again?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dirty="0"/>
              <a:t>Are the answers to these questions the same as the event itself?</a:t>
            </a:r>
          </a:p>
        </p:txBody>
      </p:sp>
    </p:spTree>
    <p:extLst>
      <p:ext uri="{BB962C8B-B14F-4D97-AF65-F5344CB8AC3E}">
        <p14:creationId xmlns:p14="http://schemas.microsoft.com/office/powerpoint/2010/main" val="9737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are </a:t>
            </a:r>
            <a:r>
              <a:rPr lang="en-US" b="1" dirty="0"/>
              <a:t>unavoidably dependent</a:t>
            </a:r>
            <a:r>
              <a:rPr lang="en-US" dirty="0"/>
              <a:t> on what are essentially </a:t>
            </a:r>
            <a:r>
              <a:rPr lang="en-US" b="1" i="1" dirty="0"/>
              <a:t>maps</a:t>
            </a:r>
            <a:r>
              <a:rPr lang="en-US" dirty="0"/>
              <a:t> of the vastly more detailed and complex </a:t>
            </a:r>
            <a:r>
              <a:rPr lang="en-US" b="1" i="1" dirty="0"/>
              <a:t>landscapes</a:t>
            </a:r>
            <a:r>
              <a:rPr lang="en-US" dirty="0"/>
              <a:t> of reality we traverse.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These maps are what we refer to as </a:t>
            </a:r>
            <a:r>
              <a:rPr lang="en-US" b="1" dirty="0"/>
              <a:t>“models”</a:t>
            </a:r>
            <a:r>
              <a:rPr lang="en-US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Some definitions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“A </a:t>
            </a:r>
            <a:r>
              <a:rPr lang="en-US" i="1" dirty="0"/>
              <a:t>model</a:t>
            </a:r>
            <a:r>
              <a:rPr lang="en-US" dirty="0"/>
              <a:t> is a simplified representation of a system.”  (</a:t>
            </a:r>
            <a:r>
              <a:rPr lang="en-US" dirty="0" err="1"/>
              <a:t>Sayama</a:t>
            </a:r>
            <a:r>
              <a:rPr lang="en-US" dirty="0"/>
              <a:t>, p.13)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“By a </a:t>
            </a:r>
            <a:r>
              <a:rPr lang="en-US" i="1" dirty="0"/>
              <a:t>model</a:t>
            </a:r>
            <a:r>
              <a:rPr lang="en-US" dirty="0"/>
              <a:t>, we mean an abstracted description of a process, object, or event.” (</a:t>
            </a:r>
            <a:r>
              <a:rPr lang="en-US" dirty="0" err="1"/>
              <a:t>Wilensky</a:t>
            </a:r>
            <a:r>
              <a:rPr lang="en-US" dirty="0"/>
              <a:t>, p. 21)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42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“good”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8918" y="1800764"/>
            <a:ext cx="426658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Are these models of the same thing?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Which of these models is “correct” or “true”?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Which of these is “the best” model?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How do we evaluate the quality of these models? </a:t>
            </a:r>
            <a:endParaRPr lang="en-US" sz="2400" b="1" dirty="0"/>
          </a:p>
          <a:p>
            <a:endParaRPr lang="en-US" b="1" dirty="0"/>
          </a:p>
        </p:txBody>
      </p:sp>
      <p:pic>
        <p:nvPicPr>
          <p:cNvPr id="1026" name="Picture 2" descr="Image result for topographical map of michig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33" y="1495776"/>
            <a:ext cx="2460956" cy="25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oad map of michig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50" y="3906813"/>
            <a:ext cx="2615119" cy="261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ather map of michig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18" y="1747096"/>
            <a:ext cx="2844332" cy="21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hand map of michig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35" y="3967803"/>
            <a:ext cx="2063350" cy="24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“good”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95" y="176795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876" y="2570206"/>
            <a:ext cx="42507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“Essentially, all models are wrong, but some are useful.”</a:t>
            </a:r>
          </a:p>
          <a:p>
            <a:pPr algn="ctr"/>
            <a:endParaRPr lang="en-US" sz="3200" b="1" dirty="0"/>
          </a:p>
          <a:p>
            <a:r>
              <a:rPr lang="en-US" b="1" dirty="0"/>
              <a:t>		</a:t>
            </a:r>
            <a:r>
              <a:rPr lang="en-US" dirty="0"/>
              <a:t>- George Box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topographical map of michig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033" y="1495776"/>
            <a:ext cx="2460956" cy="252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oad map of michig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50" y="3906813"/>
            <a:ext cx="2615119" cy="261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ather map of michig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318" y="1747096"/>
            <a:ext cx="2844332" cy="21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hand map of michig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835" y="3967803"/>
            <a:ext cx="2063350" cy="24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1292</Words>
  <Application>Microsoft Office PowerPoint</Application>
  <PresentationFormat>Widescreen</PresentationFormat>
  <Paragraphs>210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CMPLXSYS 530</vt:lpstr>
      <vt:lpstr>Agenda for Today</vt:lpstr>
      <vt:lpstr>Simplifying Reality</vt:lpstr>
      <vt:lpstr>Simplifying Reality</vt:lpstr>
      <vt:lpstr>Simplifying Reality</vt:lpstr>
      <vt:lpstr>Simplifying Reality</vt:lpstr>
      <vt:lpstr>Simplifying Reality</vt:lpstr>
      <vt:lpstr>Features of “good” models</vt:lpstr>
      <vt:lpstr>Features of “good” models</vt:lpstr>
      <vt:lpstr>Features of “good” models</vt:lpstr>
      <vt:lpstr>How to build a model</vt:lpstr>
      <vt:lpstr>How to build a model</vt:lpstr>
      <vt:lpstr>How to build a model</vt:lpstr>
      <vt:lpstr>How to build a model</vt:lpstr>
      <vt:lpstr>How to build a model</vt:lpstr>
      <vt:lpstr>How to build a model</vt:lpstr>
      <vt:lpstr>How to build a model</vt:lpstr>
      <vt:lpstr>Why Model?</vt:lpstr>
      <vt:lpstr>Why Model?</vt:lpstr>
      <vt:lpstr>Why Model?</vt:lpstr>
      <vt:lpstr>Why Model?</vt:lpstr>
      <vt:lpstr>Why Model?</vt:lpstr>
      <vt:lpstr>Why Model?</vt:lpstr>
      <vt:lpstr>Netlogo</vt:lpstr>
      <vt:lpstr>Netlogo</vt:lpstr>
      <vt:lpstr>For next time…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54</cp:revision>
  <dcterms:created xsi:type="dcterms:W3CDTF">2017-01-06T15:00:21Z</dcterms:created>
  <dcterms:modified xsi:type="dcterms:W3CDTF">2019-01-15T19:20:15Z</dcterms:modified>
</cp:coreProperties>
</file>