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7" r:id="rId3"/>
    <p:sldId id="386" r:id="rId4"/>
    <p:sldId id="485" r:id="rId5"/>
    <p:sldId id="471" r:id="rId6"/>
    <p:sldId id="472" r:id="rId7"/>
    <p:sldId id="473" r:id="rId8"/>
    <p:sldId id="487" r:id="rId9"/>
    <p:sldId id="488" r:id="rId10"/>
    <p:sldId id="489" r:id="rId11"/>
    <p:sldId id="491" r:id="rId12"/>
    <p:sldId id="475" r:id="rId13"/>
    <p:sldId id="492" r:id="rId14"/>
    <p:sldId id="476" r:id="rId15"/>
    <p:sldId id="494" r:id="rId16"/>
    <p:sldId id="498" r:id="rId17"/>
    <p:sldId id="477" r:id="rId18"/>
    <p:sldId id="495" r:id="rId19"/>
    <p:sldId id="496" r:id="rId20"/>
    <p:sldId id="478" r:id="rId21"/>
    <p:sldId id="480" r:id="rId22"/>
    <p:sldId id="500" r:id="rId23"/>
    <p:sldId id="502" r:id="rId24"/>
    <p:sldId id="503" r:id="rId25"/>
    <p:sldId id="504" r:id="rId26"/>
    <p:sldId id="479" r:id="rId27"/>
    <p:sldId id="4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397"/>
            <p14:sldId id="386"/>
            <p14:sldId id="485"/>
            <p14:sldId id="471"/>
            <p14:sldId id="472"/>
            <p14:sldId id="473"/>
            <p14:sldId id="487"/>
            <p14:sldId id="488"/>
            <p14:sldId id="489"/>
            <p14:sldId id="491"/>
            <p14:sldId id="475"/>
            <p14:sldId id="492"/>
            <p14:sldId id="476"/>
            <p14:sldId id="494"/>
            <p14:sldId id="498"/>
            <p14:sldId id="477"/>
            <p14:sldId id="495"/>
            <p14:sldId id="496"/>
            <p14:sldId id="478"/>
            <p14:sldId id="480"/>
            <p14:sldId id="500"/>
            <p14:sldId id="502"/>
            <p14:sldId id="503"/>
            <p14:sldId id="504"/>
            <p14:sldId id="479"/>
            <p14:sldId id="4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Environments: Anasazi Project</a:t>
            </a:r>
          </a:p>
          <a:p>
            <a:r>
              <a:rPr lang="en-US" dirty="0"/>
              <a:t>3/28/19</a:t>
            </a:r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5227" y="1690688"/>
            <a:ext cx="52372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AAP – the Environment</a:t>
            </a:r>
          </a:p>
          <a:p>
            <a:endParaRPr lang="en-US" sz="2800" b="1" dirty="0"/>
          </a:p>
          <a:p>
            <a:r>
              <a:rPr lang="en-US" sz="2800" dirty="0"/>
              <a:t>Key interest is the replication of actual </a:t>
            </a:r>
            <a:r>
              <a:rPr lang="en-US" sz="2800" b="1" i="1" dirty="0"/>
              <a:t>annual maize yields</a:t>
            </a:r>
            <a:r>
              <a:rPr lang="en-US" sz="2800" dirty="0"/>
              <a:t>, in different regions of the valley. </a:t>
            </a:r>
          </a:p>
          <a:p>
            <a:endParaRPr lang="en-US" sz="2800" dirty="0"/>
          </a:p>
          <a:p>
            <a:r>
              <a:rPr lang="en-US" sz="2800" dirty="0"/>
              <a:t>Used empirical reconstructions based on information about  </a:t>
            </a:r>
            <a:r>
              <a:rPr lang="en-US" sz="2800" b="1" i="1" dirty="0"/>
              <a:t>low- and high-frequency </a:t>
            </a:r>
            <a:r>
              <a:rPr lang="en-US" sz="2800" b="1" i="1" dirty="0" err="1"/>
              <a:t>paleoenvironmental</a:t>
            </a:r>
            <a:r>
              <a:rPr lang="en-US" sz="2800" b="1" i="1" dirty="0"/>
              <a:t> variability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02" y="823784"/>
            <a:ext cx="3880936" cy="559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9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1535" y="1595021"/>
            <a:ext cx="5556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AAP – the Environment</a:t>
            </a:r>
          </a:p>
          <a:p>
            <a:endParaRPr lang="en-US" sz="2800" b="1" dirty="0"/>
          </a:p>
          <a:p>
            <a:r>
              <a:rPr lang="en-US" sz="2800" dirty="0"/>
              <a:t>Sophisticated estimates of maize yield in regions based on record of: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400" dirty="0"/>
              <a:t>Adjusted Palmer Drought Severity Index (APDSI)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Rise and fall of groundwater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Deposition/erosion of flood plain sediments</a:t>
            </a:r>
          </a:p>
          <a:p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02" y="823784"/>
            <a:ext cx="3880936" cy="559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7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847630"/>
            <a:ext cx="10618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AAP – Agents (Households)</a:t>
            </a:r>
          </a:p>
          <a:p>
            <a:endParaRPr lang="en-US" sz="2800" b="1" dirty="0"/>
          </a:p>
          <a:p>
            <a:r>
              <a:rPr lang="en-US" sz="2800" dirty="0"/>
              <a:t>Agents in the model represent “households.” </a:t>
            </a:r>
            <a:r>
              <a:rPr lang="en-US" sz="2800" b="1" i="1" dirty="0"/>
              <a:t>Archeological record</a:t>
            </a:r>
            <a:r>
              <a:rPr lang="en-US" sz="2800" dirty="0"/>
              <a:t> used to establish settlement patterns (important for initialization AND validation). </a:t>
            </a:r>
            <a:r>
              <a:rPr lang="en-US" sz="2800" b="1" i="1" dirty="0"/>
              <a:t>Regional ethnographies</a:t>
            </a:r>
            <a:r>
              <a:rPr lang="en-US" sz="2800" dirty="0"/>
              <a:t> used for generating “anthropologically feasible” behavioral rules.</a:t>
            </a:r>
          </a:p>
          <a:p>
            <a:endParaRPr lang="en-US" sz="2800" b="1" i="1" dirty="0"/>
          </a:p>
          <a:p>
            <a:pPr algn="ctr"/>
            <a:r>
              <a:rPr lang="en-US" sz="2800" b="1" i="1" dirty="0"/>
              <a:t>Complicated set of agent rules and attributes </a:t>
            </a:r>
          </a:p>
          <a:p>
            <a:pPr algn="ctr"/>
            <a:r>
              <a:rPr lang="en-US" sz="2800" dirty="0"/>
              <a:t>(but still vastly simpler than they could be…)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51636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93" y="2036139"/>
            <a:ext cx="5606355" cy="3565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037" y="1272894"/>
            <a:ext cx="5339047" cy="54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5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4834" y="1690688"/>
            <a:ext cx="57127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AAP - Model</a:t>
            </a:r>
          </a:p>
          <a:p>
            <a:endParaRPr lang="en-US" sz="2800" b="1" dirty="0"/>
          </a:p>
          <a:p>
            <a:r>
              <a:rPr lang="en-US" sz="2800" b="1" i="1" dirty="0"/>
              <a:t>Initialization</a:t>
            </a:r>
            <a:r>
              <a:rPr lang="en-US" sz="2800" dirty="0"/>
              <a:t>: </a:t>
            </a:r>
          </a:p>
          <a:p>
            <a:r>
              <a:rPr lang="en-US" sz="2800" dirty="0"/>
              <a:t>Begin with empirically based distribution and number households, but then leave unconstrained.</a:t>
            </a:r>
          </a:p>
          <a:p>
            <a:endParaRPr lang="en-US" sz="2800" dirty="0"/>
          </a:p>
          <a:p>
            <a:r>
              <a:rPr lang="en-US" sz="2800" dirty="0"/>
              <a:t>Used “base case” parameterization for the rest.</a:t>
            </a:r>
          </a:p>
          <a:p>
            <a:endParaRPr lang="en-US" sz="2800" b="1" dirty="0"/>
          </a:p>
          <a:p>
            <a:r>
              <a:rPr lang="en-US" sz="2800" b="1" dirty="0"/>
              <a:t>Time: </a:t>
            </a:r>
            <a:r>
              <a:rPr lang="en-US" sz="2800" dirty="0"/>
              <a:t>1 step = 1 year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28" y="1937944"/>
            <a:ext cx="5340136" cy="43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8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6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 and Assessment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51" y="2370850"/>
            <a:ext cx="5021398" cy="3197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443" y="2370850"/>
            <a:ext cx="5320330" cy="3264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7038" y="5890054"/>
            <a:ext cx="299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Simulated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3082" y="5890054"/>
            <a:ext cx="299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Empirical</a:t>
            </a:r>
          </a:p>
        </p:txBody>
      </p:sp>
      <p:sp>
        <p:nvSpPr>
          <p:cNvPr id="10" name="Oval 9"/>
          <p:cNvSpPr/>
          <p:nvPr/>
        </p:nvSpPr>
        <p:spPr>
          <a:xfrm>
            <a:off x="4425835" y="2934863"/>
            <a:ext cx="618587" cy="25784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02362" y="2734961"/>
            <a:ext cx="618587" cy="25784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6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 and Assessment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51" y="2370850"/>
            <a:ext cx="5021398" cy="3197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443" y="2370850"/>
            <a:ext cx="5320330" cy="3264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7038" y="5890054"/>
            <a:ext cx="299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Simulated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3082" y="5890054"/>
            <a:ext cx="299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Empirical</a:t>
            </a:r>
          </a:p>
        </p:txBody>
      </p:sp>
      <p:sp>
        <p:nvSpPr>
          <p:cNvPr id="10" name="Oval 9"/>
          <p:cNvSpPr/>
          <p:nvPr/>
        </p:nvSpPr>
        <p:spPr>
          <a:xfrm>
            <a:off x="608851" y="2734962"/>
            <a:ext cx="618587" cy="25784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47486" y="2713881"/>
            <a:ext cx="618587" cy="25784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8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17" y="1791185"/>
            <a:ext cx="6285062" cy="4668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0302" y="2616114"/>
            <a:ext cx="3879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Though scale has issues, general patterns of </a:t>
            </a:r>
            <a:r>
              <a:rPr lang="en-US" sz="2800" b="1" i="1" dirty="0"/>
              <a:t>aggregation and dispersal</a:t>
            </a:r>
            <a:r>
              <a:rPr lang="en-US" sz="2800" dirty="0"/>
              <a:t> are corroborated by the record</a:t>
            </a:r>
          </a:p>
        </p:txBody>
      </p:sp>
    </p:spTree>
    <p:extLst>
      <p:ext uri="{BB962C8B-B14F-4D97-AF65-F5344CB8AC3E}">
        <p14:creationId xmlns:p14="http://schemas.microsoft.com/office/powerpoint/2010/main" val="330095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6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 and Assessment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25" y="2399566"/>
            <a:ext cx="5130553" cy="3722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13" y="2313185"/>
            <a:ext cx="5124558" cy="3791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3643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6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 and Assessment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70850"/>
            <a:ext cx="5321067" cy="4075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59557" y="2493031"/>
            <a:ext cx="429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236300" y="2195610"/>
            <a:ext cx="44466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Match between simulated and historical patterns of which regions were inhabited considered to be very strong</a:t>
            </a:r>
          </a:p>
          <a:p>
            <a:endParaRPr lang="en-US" sz="2800" dirty="0"/>
          </a:p>
          <a:p>
            <a:r>
              <a:rPr lang="en-US" sz="2800" dirty="0"/>
              <a:t>Does tend to deviate more for the northern part (</a:t>
            </a:r>
            <a:r>
              <a:rPr lang="en-US" sz="2800" i="1" dirty="0"/>
              <a:t>maybe social factors?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941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ABM and Archeology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 Artificial Anasazi Project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i="1" dirty="0"/>
              <a:t>Motivation and Empirical Context</a:t>
            </a:r>
          </a:p>
          <a:p>
            <a:pPr marL="0" indent="0">
              <a:buNone/>
            </a:pPr>
            <a:r>
              <a:rPr lang="en-US" i="1" dirty="0"/>
              <a:t>	- Model Design</a:t>
            </a:r>
          </a:p>
          <a:p>
            <a:pPr marL="0" indent="0">
              <a:buNone/>
            </a:pPr>
            <a:r>
              <a:rPr lang="en-US" i="1" dirty="0"/>
              <a:t>	- Results and Assessment</a:t>
            </a:r>
          </a:p>
          <a:p>
            <a:pPr marL="0" indent="0">
              <a:buNone/>
            </a:pPr>
            <a:r>
              <a:rPr lang="en-US" i="1" dirty="0"/>
              <a:t>	- Calibration</a:t>
            </a:r>
          </a:p>
          <a:p>
            <a:pPr marL="0" indent="0">
              <a:buNone/>
            </a:pPr>
            <a:r>
              <a:rPr lang="en-US" i="1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NetLogo</a:t>
            </a:r>
            <a:r>
              <a:rPr lang="en-US" b="1" dirty="0"/>
              <a:t> Implementations of Artificial Anasazi Project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00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847630"/>
            <a:ext cx="1061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AAP – Initial Ruling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Quantitative</a:t>
            </a:r>
            <a:r>
              <a:rPr lang="en-US" sz="2800" dirty="0"/>
              <a:t> metrics aren’t the strongest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Qualitative</a:t>
            </a:r>
            <a:r>
              <a:rPr lang="en-US" sz="2800" i="1" dirty="0"/>
              <a:t> </a:t>
            </a:r>
            <a:r>
              <a:rPr lang="en-US" sz="2800" dirty="0"/>
              <a:t>matches between </a:t>
            </a:r>
            <a:r>
              <a:rPr lang="en-US" sz="2800" i="1" u="sng" dirty="0"/>
              <a:t>settlement patterns, population dynamics, </a:t>
            </a:r>
            <a:r>
              <a:rPr lang="en-US" sz="2800" u="sng" dirty="0"/>
              <a:t>and </a:t>
            </a:r>
            <a:r>
              <a:rPr lang="en-US" sz="2800" i="1" u="sng" dirty="0"/>
              <a:t>dispersal-aggregation trends </a:t>
            </a:r>
            <a:r>
              <a:rPr lang="en-US" sz="2800" dirty="0"/>
              <a:t>are extremely compelling for the majority of the period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Demonstrates how much responses to environmental factors alone can explain</a:t>
            </a:r>
          </a:p>
        </p:txBody>
      </p:sp>
    </p:spTree>
    <p:extLst>
      <p:ext uri="{BB962C8B-B14F-4D97-AF65-F5344CB8AC3E}">
        <p14:creationId xmlns:p14="http://schemas.microsoft.com/office/powerpoint/2010/main" val="943399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847630"/>
            <a:ext cx="1061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Calibration and Introduction of </a:t>
            </a:r>
            <a:r>
              <a:rPr lang="en-US" sz="2800" b="1" dirty="0" err="1"/>
              <a:t>Heterogenity</a:t>
            </a:r>
            <a:endParaRPr lang="en-US" sz="2800" b="1" dirty="0"/>
          </a:p>
          <a:p>
            <a:endParaRPr lang="en-US" sz="2800" dirty="0"/>
          </a:p>
          <a:p>
            <a:pPr algn="ctr"/>
            <a:r>
              <a:rPr lang="en-US" sz="2800" i="1" dirty="0"/>
              <a:t>Can the quantitative match be improved? </a:t>
            </a:r>
          </a:p>
          <a:p>
            <a:endParaRPr lang="en-US" sz="2800" i="1" dirty="0"/>
          </a:p>
          <a:p>
            <a:r>
              <a:rPr lang="en-US" sz="2800" dirty="0"/>
              <a:t>Relaxed base-case assumptions by </a:t>
            </a:r>
            <a:r>
              <a:rPr lang="en-US" sz="2800" b="1" dirty="0"/>
              <a:t>introducing free parameters</a:t>
            </a:r>
            <a:r>
              <a:rPr lang="en-US" sz="2800" dirty="0"/>
              <a:t>:</a:t>
            </a:r>
          </a:p>
          <a:p>
            <a:r>
              <a:rPr lang="en-US" sz="2800" dirty="0"/>
              <a:t>	- 6 for agents</a:t>
            </a:r>
          </a:p>
          <a:p>
            <a:r>
              <a:rPr lang="en-US" sz="2800" dirty="0"/>
              <a:t>	- 2 for environment</a:t>
            </a:r>
          </a:p>
          <a:p>
            <a:endParaRPr lang="en-US" sz="2800" dirty="0"/>
          </a:p>
          <a:p>
            <a:r>
              <a:rPr lang="en-US" sz="2800" dirty="0"/>
              <a:t>Allows for increased </a:t>
            </a:r>
            <a:r>
              <a:rPr lang="en-US" sz="2800" b="1" i="1" dirty="0"/>
              <a:t>heterogeneity of agents and landscape </a:t>
            </a:r>
            <a:r>
              <a:rPr lang="en-US" sz="2800" dirty="0"/>
              <a:t>by introducing draws from </a:t>
            </a:r>
            <a:r>
              <a:rPr lang="en-US" sz="2800"/>
              <a:t>uniform distribution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382740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6655" y="1619684"/>
            <a:ext cx="48042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Parameter Search</a:t>
            </a:r>
          </a:p>
          <a:p>
            <a:endParaRPr lang="en-US" sz="2800" dirty="0"/>
          </a:p>
          <a:p>
            <a:r>
              <a:rPr lang="en-US" sz="2400" dirty="0"/>
              <a:t>Using these new parameters, optimize for the fit between number of households for each year in historical record and simulation. Looked for best fit across avg. runs AND individual runs.</a:t>
            </a:r>
          </a:p>
          <a:p>
            <a:endParaRPr lang="en-US" sz="2400" dirty="0"/>
          </a:p>
          <a:p>
            <a:r>
              <a:rPr lang="en-US" sz="2400" dirty="0"/>
              <a:t>Can think of this as </a:t>
            </a:r>
            <a:r>
              <a:rPr lang="en-US" sz="2400" b="1" i="1" dirty="0"/>
              <a:t>model calibration</a:t>
            </a:r>
            <a:endParaRPr lang="en-US" sz="24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201" y="2247271"/>
            <a:ext cx="6448426" cy="331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41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9504" y="1894344"/>
            <a:ext cx="39453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Updated Results</a:t>
            </a:r>
          </a:p>
          <a:p>
            <a:endParaRPr lang="en-US" sz="2800" b="1" dirty="0"/>
          </a:p>
          <a:p>
            <a:r>
              <a:rPr lang="en-US" sz="2800" dirty="0"/>
              <a:t>Qualitative match of settlement patterns remains really good</a:t>
            </a:r>
          </a:p>
          <a:p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59557" y="2493031"/>
            <a:ext cx="429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15" y="1505862"/>
            <a:ext cx="5756223" cy="50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3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28687" y="2030531"/>
            <a:ext cx="3945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Updated Results</a:t>
            </a:r>
          </a:p>
          <a:p>
            <a:endParaRPr lang="en-US" sz="2800" b="1" dirty="0"/>
          </a:p>
          <a:p>
            <a:r>
              <a:rPr lang="en-US" sz="2800" dirty="0"/>
              <a:t>Match between </a:t>
            </a:r>
            <a:r>
              <a:rPr lang="en-US" sz="2800" i="1" u="sng" dirty="0"/>
              <a:t>quantitative </a:t>
            </a:r>
            <a:r>
              <a:rPr lang="en-US" sz="2800" dirty="0"/>
              <a:t>metrics</a:t>
            </a:r>
          </a:p>
          <a:p>
            <a:r>
              <a:rPr lang="en-US" sz="2800" dirty="0"/>
              <a:t>are </a:t>
            </a:r>
            <a:r>
              <a:rPr lang="en-US" sz="2800" b="1" i="1" dirty="0"/>
              <a:t>drastically</a:t>
            </a:r>
            <a:r>
              <a:rPr lang="en-US" sz="2800" dirty="0"/>
              <a:t> improved!</a:t>
            </a:r>
          </a:p>
          <a:p>
            <a:endParaRPr lang="en-US" sz="2800" dirty="0"/>
          </a:p>
          <a:p>
            <a:r>
              <a:rPr lang="en-US" sz="2800" dirty="0"/>
              <a:t>Still that same puzzle though….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9557" y="2493031"/>
            <a:ext cx="429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493" y="1405704"/>
            <a:ext cx="6499201" cy="529173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295971" y="2256818"/>
            <a:ext cx="822744" cy="31809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9E4B98EC-48F3-46F8-BAA1-21694331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933" y="442480"/>
            <a:ext cx="6826133" cy="597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C217-3D65-40D1-8F7B-1AD665994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97" y="931653"/>
            <a:ext cx="10515600" cy="53833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0" b="1" dirty="0">
                <a:solidFill>
                  <a:srgbClr val="FF0000"/>
                </a:solidFill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20081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618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 “informative failure” </a:t>
            </a:r>
          </a:p>
          <a:p>
            <a:endParaRPr lang="en-US" sz="2800" b="1" dirty="0"/>
          </a:p>
          <a:p>
            <a:r>
              <a:rPr lang="en-US" sz="2800" dirty="0"/>
              <a:t>The</a:t>
            </a:r>
            <a:r>
              <a:rPr lang="en-US" sz="2800" b="1" dirty="0"/>
              <a:t> divergence after 1250 </a:t>
            </a:r>
            <a:r>
              <a:rPr lang="en-US" sz="2800" dirty="0"/>
              <a:t>of the model and record constitutes an “informative failure”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Model shows that the area </a:t>
            </a:r>
            <a:r>
              <a:rPr lang="en-US" sz="2800" b="1" i="1" dirty="0"/>
              <a:t>could have </a:t>
            </a:r>
            <a:r>
              <a:rPr lang="en-US" sz="2800" dirty="0"/>
              <a:t>continued to support a smaller population but instead, the history shows the valley being abandoned</a:t>
            </a:r>
          </a:p>
          <a:p>
            <a:endParaRPr lang="en-US" sz="2800" i="1" dirty="0"/>
          </a:p>
          <a:p>
            <a:pPr algn="ctr"/>
            <a:r>
              <a:rPr lang="en-US" sz="2800" dirty="0"/>
              <a:t>Gives a </a:t>
            </a:r>
            <a:r>
              <a:rPr lang="en-US" sz="2800" b="1" dirty="0"/>
              <a:t>strong, theoretical motivation</a:t>
            </a:r>
            <a:r>
              <a:rPr lang="en-US" sz="2800" dirty="0"/>
              <a:t> for the inclusion of additional </a:t>
            </a:r>
            <a:r>
              <a:rPr lang="en-US" sz="2800" i="1" dirty="0" err="1"/>
              <a:t>nonenvironmental</a:t>
            </a:r>
            <a:r>
              <a:rPr lang="en-US" sz="2800" dirty="0"/>
              <a:t>, potentially sociocultural forces, for this part of the explanation.</a:t>
            </a:r>
          </a:p>
        </p:txBody>
      </p:sp>
    </p:spTree>
    <p:extLst>
      <p:ext uri="{BB962C8B-B14F-4D97-AF65-F5344CB8AC3E}">
        <p14:creationId xmlns:p14="http://schemas.microsoft.com/office/powerpoint/2010/main" val="1058984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2422" y="1690688"/>
            <a:ext cx="107413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AAP – Major Takeaways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Demonstrates the potentially very powerful use of ABM to “</a:t>
            </a:r>
            <a:r>
              <a:rPr lang="en-US" sz="2800" b="1" dirty="0"/>
              <a:t>rewind the tape of history”</a:t>
            </a:r>
            <a:r>
              <a:rPr lang="en-US" sz="2800" dirty="0"/>
              <a:t> and provide an experimental laboratory for the past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Shows the challenges and advantages of computational models with strong empirical grounding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Exemplifies how pursuing “</a:t>
            </a:r>
            <a:r>
              <a:rPr lang="en-US" sz="2800" b="1" dirty="0"/>
              <a:t>generative sufficiency</a:t>
            </a:r>
            <a:r>
              <a:rPr lang="en-US" sz="2800" dirty="0"/>
              <a:t>” can make for better theory and science</a:t>
            </a:r>
          </a:p>
        </p:txBody>
      </p:sp>
    </p:spTree>
    <p:extLst>
      <p:ext uri="{BB962C8B-B14F-4D97-AF65-F5344CB8AC3E}">
        <p14:creationId xmlns:p14="http://schemas.microsoft.com/office/powerpoint/2010/main" val="303931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 and Archeology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General Problem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As a social science, archeology has major advantages in studying </a:t>
            </a:r>
            <a:r>
              <a:rPr lang="en-US" sz="2800" b="1" i="1" dirty="0"/>
              <a:t>long-term patterns of human behavior</a:t>
            </a:r>
            <a:r>
              <a:rPr lang="en-US" sz="2800" dirty="0"/>
              <a:t> due to having </a:t>
            </a:r>
            <a:r>
              <a:rPr lang="en-US" sz="2800" b="1" i="1" dirty="0"/>
              <a:t>data over very long periods of time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Like many other fields such as </a:t>
            </a:r>
            <a:r>
              <a:rPr lang="en-US" sz="2800" i="1" u="sng" dirty="0"/>
              <a:t>astronomy, geophysics, biological evolution, and paleontology</a:t>
            </a:r>
            <a:r>
              <a:rPr lang="en-US" sz="2800" dirty="0"/>
              <a:t>, however, face a fundamental barrier in the </a:t>
            </a:r>
            <a:r>
              <a:rPr lang="en-US" sz="2800" b="1" dirty="0"/>
              <a:t>inability to conduct reproducible experiments and test potential explanations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830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 and Archeology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Computational Modeling as a Solution</a:t>
            </a:r>
          </a:p>
          <a:p>
            <a:endParaRPr lang="en-US" sz="2800" b="1" dirty="0"/>
          </a:p>
          <a:p>
            <a:r>
              <a:rPr lang="en-US" sz="2800" dirty="0"/>
              <a:t>Computational modeling has been presented as a way for researchers to “</a:t>
            </a:r>
            <a:r>
              <a:rPr lang="en-US" sz="2800" b="1" i="1" dirty="0"/>
              <a:t>rewind and rerun the tape of history</a:t>
            </a:r>
            <a:r>
              <a:rPr lang="en-US" sz="2800" dirty="0"/>
              <a:t>”</a:t>
            </a:r>
          </a:p>
          <a:p>
            <a:endParaRPr lang="en-US" sz="2800" dirty="0"/>
          </a:p>
          <a:p>
            <a:r>
              <a:rPr lang="en-US" sz="2800" dirty="0"/>
              <a:t>Creates an artificial “laboratory” within which to </a:t>
            </a:r>
            <a:r>
              <a:rPr lang="en-US" sz="2800" b="1" i="1" dirty="0"/>
              <a:t>test hypotheses</a:t>
            </a:r>
            <a:r>
              <a:rPr lang="en-US" sz="2800" dirty="0"/>
              <a:t>, </a:t>
            </a:r>
            <a:r>
              <a:rPr lang="en-US" sz="2800" b="1" i="1" dirty="0"/>
              <a:t>explore counterfactuals</a:t>
            </a:r>
            <a:r>
              <a:rPr lang="en-US" sz="2800" dirty="0"/>
              <a:t>, and </a:t>
            </a:r>
            <a:r>
              <a:rPr lang="en-US" sz="2800" b="1" i="1" dirty="0"/>
              <a:t>adjudicate between competing explanations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44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 and Archeology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Computational Modeling as a Solution</a:t>
            </a:r>
          </a:p>
          <a:p>
            <a:endParaRPr lang="en-US" sz="2800" b="1" dirty="0"/>
          </a:p>
          <a:p>
            <a:r>
              <a:rPr lang="en-US" sz="2800" b="1" dirty="0"/>
              <a:t>ABM</a:t>
            </a:r>
            <a:r>
              <a:rPr lang="en-US" sz="2800" dirty="0"/>
              <a:t> in particular also allows the for the development of “</a:t>
            </a:r>
            <a:r>
              <a:rPr lang="en-US" sz="2800" b="1" i="1" dirty="0"/>
              <a:t>generative” explanations* </a:t>
            </a:r>
            <a:r>
              <a:rPr lang="en-US" sz="2800" dirty="0"/>
              <a:t>– argued to be a higher standard for theory (</a:t>
            </a:r>
            <a:r>
              <a:rPr lang="en-US" sz="2800" i="1" dirty="0"/>
              <a:t>Why?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It also allows for explorations of </a:t>
            </a:r>
            <a:r>
              <a:rPr lang="en-US" sz="2800" b="1" i="1" dirty="0"/>
              <a:t>complex interactions</a:t>
            </a:r>
            <a:r>
              <a:rPr lang="en-US" sz="2800" dirty="0"/>
              <a:t> between physical and social landscapes, as well as an ability to explore the role of </a:t>
            </a:r>
            <a:r>
              <a:rPr lang="en-US" sz="2800" b="1" i="1" dirty="0"/>
              <a:t>heterogeneity 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* </a:t>
            </a:r>
            <a:r>
              <a:rPr lang="en-US" sz="2400" dirty="0"/>
              <a:t>“If you didn’t grow it, you didn’t explain it” (Epstein 2006)</a:t>
            </a:r>
          </a:p>
        </p:txBody>
      </p:sp>
    </p:spTree>
    <p:extLst>
      <p:ext uri="{BB962C8B-B14F-4D97-AF65-F5344CB8AC3E}">
        <p14:creationId xmlns:p14="http://schemas.microsoft.com/office/powerpoint/2010/main" val="89886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 and Archeology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Challenge of Validation</a:t>
            </a:r>
          </a:p>
          <a:p>
            <a:endParaRPr lang="en-US" sz="2800" b="1" dirty="0"/>
          </a:p>
          <a:p>
            <a:r>
              <a:rPr lang="en-US" sz="2800" dirty="0"/>
              <a:t>The major concern of this use of ABM involves </a:t>
            </a:r>
            <a:r>
              <a:rPr lang="en-US" sz="2800" b="1" i="1" dirty="0"/>
              <a:t>validation</a:t>
            </a:r>
            <a:r>
              <a:rPr lang="en-US" sz="2800" i="1" dirty="0"/>
              <a:t>. </a:t>
            </a:r>
            <a:r>
              <a:rPr lang="en-US" sz="2800" dirty="0"/>
              <a:t>A </a:t>
            </a:r>
            <a:r>
              <a:rPr lang="en-US" sz="2800" b="1" dirty="0"/>
              <a:t>tight coupling</a:t>
            </a:r>
            <a:r>
              <a:rPr lang="en-US" sz="2800" dirty="0"/>
              <a:t> between empirical data and the model – both for </a:t>
            </a:r>
            <a:r>
              <a:rPr lang="en-US" sz="2800" i="1" u="sng" dirty="0"/>
              <a:t>initial conditions</a:t>
            </a:r>
            <a:r>
              <a:rPr lang="en-US" sz="2800" dirty="0"/>
              <a:t> and </a:t>
            </a:r>
            <a:r>
              <a:rPr lang="en-US" sz="2800" i="1" u="sng" dirty="0"/>
              <a:t>results</a:t>
            </a:r>
            <a:endParaRPr lang="en-US" sz="2800" u="sng" dirty="0"/>
          </a:p>
          <a:p>
            <a:endParaRPr lang="en-US" sz="2800" dirty="0"/>
          </a:p>
          <a:p>
            <a:r>
              <a:rPr lang="en-US" sz="2800" dirty="0"/>
              <a:t>Often involves a substantial increase in </a:t>
            </a:r>
            <a:r>
              <a:rPr lang="en-US" sz="2800" b="1" i="1" dirty="0"/>
              <a:t>model complexity</a:t>
            </a:r>
            <a:r>
              <a:rPr lang="en-US" sz="2800" dirty="0"/>
              <a:t> and calibration of </a:t>
            </a:r>
            <a:r>
              <a:rPr lang="en-US" sz="2800" b="1" i="1" dirty="0"/>
              <a:t>large parameter spaces</a:t>
            </a:r>
          </a:p>
          <a:p>
            <a:endParaRPr lang="en-US" sz="2800" dirty="0"/>
          </a:p>
          <a:p>
            <a:r>
              <a:rPr lang="en-US" sz="2800" dirty="0"/>
              <a:t>Ultimate payoffs, however, in terms of </a:t>
            </a:r>
            <a:r>
              <a:rPr lang="en-US" sz="2800" b="1" i="1" dirty="0"/>
              <a:t>parsimony of explanation </a:t>
            </a:r>
            <a:r>
              <a:rPr lang="en-US" sz="2800" dirty="0"/>
              <a:t>and </a:t>
            </a:r>
            <a:r>
              <a:rPr lang="en-US" sz="2800" b="1" i="1" dirty="0"/>
              <a:t>adjudication between hypotheses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201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5778" y="1690688"/>
            <a:ext cx="56120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Motivation</a:t>
            </a:r>
          </a:p>
          <a:p>
            <a:endParaRPr lang="en-US" sz="2800" b="1" dirty="0"/>
          </a:p>
          <a:p>
            <a:r>
              <a:rPr lang="en-US" sz="2800" dirty="0"/>
              <a:t>The </a:t>
            </a:r>
            <a:r>
              <a:rPr lang="en-US" sz="2800" b="1" i="1" dirty="0"/>
              <a:t>AAP </a:t>
            </a:r>
            <a:r>
              <a:rPr lang="en-US" sz="2800" dirty="0"/>
              <a:t>grew out of the </a:t>
            </a:r>
            <a:r>
              <a:rPr lang="en-US" sz="2800" i="1" dirty="0"/>
              <a:t>2050 Project</a:t>
            </a:r>
            <a:r>
              <a:rPr lang="en-US" sz="2800" dirty="0"/>
              <a:t> that developed </a:t>
            </a:r>
            <a:r>
              <a:rPr lang="en-US" sz="2800" dirty="0" err="1"/>
              <a:t>Sugarscape</a:t>
            </a:r>
            <a:r>
              <a:rPr lang="en-US" sz="2800" dirty="0"/>
              <a:t> (!) </a:t>
            </a:r>
          </a:p>
          <a:p>
            <a:endParaRPr lang="en-US" sz="2800" dirty="0"/>
          </a:p>
          <a:p>
            <a:r>
              <a:rPr lang="en-US" sz="2800" dirty="0"/>
              <a:t>Wanted to find </a:t>
            </a:r>
            <a:r>
              <a:rPr lang="en-US" sz="2800" b="1" i="1" dirty="0"/>
              <a:t>empirical applications</a:t>
            </a:r>
            <a:r>
              <a:rPr lang="en-US" sz="2800" dirty="0"/>
              <a:t> for the ABM. Led to the spinoff, </a:t>
            </a:r>
            <a:r>
              <a:rPr lang="en-US" sz="2800" b="1" i="1" dirty="0"/>
              <a:t>1050 Project </a:t>
            </a:r>
            <a:r>
              <a:rPr lang="en-US" sz="2800" dirty="0"/>
              <a:t>that set out to model multi-century record of Anasazi settlement patterns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37" y="1690688"/>
            <a:ext cx="5282284" cy="41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4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1638" y="1690688"/>
            <a:ext cx="563674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Long House Valley</a:t>
            </a:r>
          </a:p>
          <a:p>
            <a:endParaRPr lang="en-US" sz="2800" b="1" dirty="0"/>
          </a:p>
          <a:p>
            <a:pPr marL="457200" indent="-457200">
              <a:buFontTx/>
              <a:buChar char="-"/>
            </a:pPr>
            <a:r>
              <a:rPr lang="en-US" sz="2400" dirty="0"/>
              <a:t>96 km</a:t>
            </a:r>
            <a:r>
              <a:rPr lang="en-US" sz="2400" baseline="30000" dirty="0"/>
              <a:t>2</a:t>
            </a:r>
            <a:r>
              <a:rPr lang="en-US" sz="2400" dirty="0"/>
              <a:t> area in Northeastern Arizona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Inhabited by the </a:t>
            </a:r>
            <a:r>
              <a:rPr lang="en-US" sz="2400" dirty="0" err="1"/>
              <a:t>Kenyata</a:t>
            </a:r>
            <a:r>
              <a:rPr lang="en-US" sz="2400" dirty="0"/>
              <a:t> Anasazi between 1800 BCE to 1300 CE. Depended upon maize cultivation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Extremely rich data on </a:t>
            </a:r>
            <a:r>
              <a:rPr lang="en-US" sz="2400" dirty="0" err="1"/>
              <a:t>paleoenvironment</a:t>
            </a:r>
            <a:r>
              <a:rPr lang="en-US" sz="2400" dirty="0"/>
              <a:t> AND archeological record of settlement patterns and insights into social life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37" y="1690688"/>
            <a:ext cx="5282284" cy="41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8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Anasazi Project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1638" y="1690688"/>
            <a:ext cx="56367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Goal: </a:t>
            </a:r>
          </a:p>
          <a:p>
            <a:endParaRPr lang="en-US" sz="2800" b="1" dirty="0"/>
          </a:p>
          <a:p>
            <a:r>
              <a:rPr lang="en-US" sz="2800" dirty="0"/>
              <a:t>Build an </a:t>
            </a:r>
            <a:r>
              <a:rPr lang="en-US" sz="2800" b="1" i="1" dirty="0"/>
              <a:t>empirically grounded </a:t>
            </a:r>
            <a:r>
              <a:rPr lang="en-US" sz="2800" dirty="0"/>
              <a:t>ABM using environmental record and “anthropologically feasible” social rules</a:t>
            </a:r>
            <a:r>
              <a:rPr lang="en-US" sz="2800" b="1" dirty="0"/>
              <a:t> </a:t>
            </a:r>
            <a:r>
              <a:rPr lang="en-US" sz="2800" dirty="0"/>
              <a:t>to </a:t>
            </a:r>
            <a:r>
              <a:rPr lang="en-US" sz="2800" b="1" i="1" u="sng" dirty="0"/>
              <a:t>replicate the </a:t>
            </a:r>
            <a:r>
              <a:rPr lang="en-US" sz="2800" b="1" i="1" u="sng" dirty="0" err="1"/>
              <a:t>spatio</a:t>
            </a:r>
            <a:r>
              <a:rPr lang="en-US" sz="2800" b="1" i="1" u="sng" dirty="0"/>
              <a:t>-temporal settlement history</a:t>
            </a:r>
            <a:r>
              <a:rPr lang="en-US" sz="2800" dirty="0"/>
              <a:t> of Long House Valley between </a:t>
            </a:r>
            <a:r>
              <a:rPr lang="en-US" sz="2800" b="1" dirty="0"/>
              <a:t>200 – 1300 C.E.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37" y="1690688"/>
            <a:ext cx="5282284" cy="41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3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7804</TotalTime>
  <Words>927</Words>
  <Application>Microsoft Office PowerPoint</Application>
  <PresentationFormat>Widescreen</PresentationFormat>
  <Paragraphs>169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CMPLXSYS 530</vt:lpstr>
      <vt:lpstr>Agenda for Today</vt:lpstr>
      <vt:lpstr>ABM and Archeology</vt:lpstr>
      <vt:lpstr>ABM and Archeology</vt:lpstr>
      <vt:lpstr>ABM and Archeology</vt:lpstr>
      <vt:lpstr>ABM and Archeology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PowerPoint Presentation</vt:lpstr>
      <vt:lpstr>Artificial Anasazi Project</vt:lpstr>
      <vt:lpstr>Artificial Anasazi Project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Lynette Shaw</cp:lastModifiedBy>
  <cp:revision>356</cp:revision>
  <dcterms:created xsi:type="dcterms:W3CDTF">2017-01-06T15:00:21Z</dcterms:created>
  <dcterms:modified xsi:type="dcterms:W3CDTF">2019-03-28T19:49:50Z</dcterms:modified>
</cp:coreProperties>
</file>