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504" r:id="rId5"/>
    <p:sldId id="505" r:id="rId6"/>
    <p:sldId id="506" r:id="rId7"/>
    <p:sldId id="507" r:id="rId8"/>
    <p:sldId id="509" r:id="rId9"/>
    <p:sldId id="508" r:id="rId10"/>
    <p:sldId id="485" r:id="rId11"/>
    <p:sldId id="511" r:id="rId12"/>
    <p:sldId id="512" r:id="rId13"/>
    <p:sldId id="513" r:id="rId14"/>
    <p:sldId id="515" r:id="rId15"/>
    <p:sldId id="517" r:id="rId16"/>
    <p:sldId id="516" r:id="rId17"/>
    <p:sldId id="518" r:id="rId18"/>
    <p:sldId id="519" r:id="rId19"/>
    <p:sldId id="520" r:id="rId20"/>
    <p:sldId id="521" r:id="rId21"/>
    <p:sldId id="522" r:id="rId22"/>
    <p:sldId id="523" r:id="rId23"/>
    <p:sldId id="525" r:id="rId24"/>
    <p:sldId id="526" r:id="rId25"/>
    <p:sldId id="527" r:id="rId26"/>
    <p:sldId id="5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504"/>
            <p14:sldId id="505"/>
            <p14:sldId id="506"/>
            <p14:sldId id="507"/>
            <p14:sldId id="509"/>
            <p14:sldId id="508"/>
            <p14:sldId id="485"/>
            <p14:sldId id="511"/>
            <p14:sldId id="512"/>
            <p14:sldId id="513"/>
            <p14:sldId id="515"/>
            <p14:sldId id="517"/>
            <p14:sldId id="516"/>
            <p14:sldId id="518"/>
            <p14:sldId id="519"/>
            <p14:sldId id="520"/>
            <p14:sldId id="521"/>
            <p14:sldId id="522"/>
            <p14:sldId id="523"/>
            <p14:sldId id="525"/>
            <p14:sldId id="526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Game Theory in ABM</a:t>
            </a:r>
          </a:p>
          <a:p>
            <a:r>
              <a:rPr lang="en-US" dirty="0" smtClean="0"/>
              <a:t>4/2/2019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Games</a:t>
            </a:r>
          </a:p>
          <a:p>
            <a:endParaRPr lang="en-US" sz="2800" b="1" dirty="0"/>
          </a:p>
          <a:p>
            <a:r>
              <a:rPr lang="en-US" sz="2800" dirty="0"/>
              <a:t>The need to remain </a:t>
            </a:r>
            <a:r>
              <a:rPr lang="en-US" sz="2800" b="1" i="1" dirty="0"/>
              <a:t>analytically tractable </a:t>
            </a:r>
            <a:r>
              <a:rPr lang="en-US" sz="2800" dirty="0"/>
              <a:t>makes it difficult to incorporate certain aspects of real world circumstances into games: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Temporal evolution of populations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Stochasticity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Space and interaction topology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Explorations of heterogeneity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Multiple or no equilibria situations</a:t>
            </a:r>
          </a:p>
        </p:txBody>
      </p:sp>
    </p:spTree>
    <p:extLst>
      <p:ext uri="{BB962C8B-B14F-4D97-AF65-F5344CB8AC3E}">
        <p14:creationId xmlns:p14="http://schemas.microsoft.com/office/powerpoint/2010/main" val="224344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Games</a:t>
            </a:r>
          </a:p>
          <a:p>
            <a:endParaRPr lang="en-US" sz="2800" b="1" dirty="0"/>
          </a:p>
          <a:p>
            <a:r>
              <a:rPr lang="en-US" sz="2800" dirty="0"/>
              <a:t>Relatedly, this analytical tractability also requires </a:t>
            </a:r>
            <a:r>
              <a:rPr lang="en-US" sz="2800" b="1" i="1" dirty="0"/>
              <a:t>very strong assumptions about rationality</a:t>
            </a:r>
            <a:r>
              <a:rPr lang="en-US" sz="2800" dirty="0"/>
              <a:t> which make it difficult to incorporate</a:t>
            </a:r>
          </a:p>
          <a:p>
            <a:r>
              <a:rPr lang="en-US" sz="2800" b="1" i="1" dirty="0"/>
              <a:t>more empirically plausible</a:t>
            </a:r>
            <a:r>
              <a:rPr lang="en-US" sz="2800" dirty="0"/>
              <a:t> models of individual behavior</a:t>
            </a:r>
            <a:endParaRPr lang="en-US" sz="2800" b="1" i="1" dirty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Bounded rationality (i.e. limited computational ability and imperfect information)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Adaptive learning</a:t>
            </a:r>
          </a:p>
        </p:txBody>
      </p:sp>
    </p:spTree>
    <p:extLst>
      <p:ext uri="{BB962C8B-B14F-4D97-AF65-F5344CB8AC3E}">
        <p14:creationId xmlns:p14="http://schemas.microsoft.com/office/powerpoint/2010/main" val="213672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Games</a:t>
            </a:r>
          </a:p>
          <a:p>
            <a:endParaRPr lang="en-US" sz="2800" b="1" dirty="0"/>
          </a:p>
          <a:p>
            <a:r>
              <a:rPr lang="en-US" sz="2800" dirty="0"/>
              <a:t>Within Game Theory, there have been many successful </a:t>
            </a:r>
            <a:r>
              <a:rPr lang="en-US" sz="2800" b="1" i="1" dirty="0"/>
              <a:t>analytical approaches</a:t>
            </a:r>
            <a:r>
              <a:rPr lang="en-US" sz="2800" dirty="0"/>
              <a:t> to tackling these issues (e.g. “trembling hand equilibrium”, Evolutionary Game Theory, etc.)</a:t>
            </a:r>
          </a:p>
          <a:p>
            <a:pPr algn="ctr"/>
            <a:endParaRPr lang="en-US" sz="2800" dirty="0"/>
          </a:p>
          <a:p>
            <a:r>
              <a:rPr lang="en-US" sz="2800" dirty="0"/>
              <a:t>Given concerns with things like </a:t>
            </a:r>
            <a:r>
              <a:rPr lang="en-US" sz="2800" b="1" i="1" dirty="0"/>
              <a:t>heterogeneity</a:t>
            </a:r>
            <a:r>
              <a:rPr lang="en-US" sz="2800" dirty="0"/>
              <a:t>, </a:t>
            </a:r>
            <a:r>
              <a:rPr lang="en-US" sz="2800" b="1" i="1" dirty="0"/>
              <a:t>space</a:t>
            </a:r>
            <a:r>
              <a:rPr lang="en-US" sz="2800" dirty="0"/>
              <a:t>, </a:t>
            </a:r>
            <a:r>
              <a:rPr lang="en-US" sz="2800" b="1" i="1" dirty="0"/>
              <a:t>interaction topology</a:t>
            </a:r>
            <a:r>
              <a:rPr lang="en-US" sz="2800" i="1" dirty="0"/>
              <a:t>, </a:t>
            </a:r>
            <a:r>
              <a:rPr lang="en-US" sz="2800" b="1" i="1" dirty="0"/>
              <a:t>simplistic actors</a:t>
            </a:r>
            <a:r>
              <a:rPr lang="en-US" sz="2800" dirty="0"/>
              <a:t>, </a:t>
            </a:r>
            <a:r>
              <a:rPr lang="en-US" sz="2800" b="1" i="1" dirty="0"/>
              <a:t>adaptation</a:t>
            </a:r>
            <a:r>
              <a:rPr lang="en-US" sz="2800" dirty="0"/>
              <a:t>, and </a:t>
            </a:r>
            <a:r>
              <a:rPr lang="en-US" sz="2800" b="1" i="1" dirty="0"/>
              <a:t>temporal dynamics</a:t>
            </a:r>
            <a:r>
              <a:rPr lang="en-US" sz="2800" dirty="0"/>
              <a:t>, however, leads one to suspect the potential usefulness of </a:t>
            </a:r>
            <a:r>
              <a:rPr lang="en-US" sz="2800" b="1" u="sng" dirty="0"/>
              <a:t>computational modeling </a:t>
            </a:r>
            <a:r>
              <a:rPr lang="en-US" sz="2800" dirty="0"/>
              <a:t>in understanding these dynamics as well…</a:t>
            </a:r>
            <a:endParaRPr lang="en-US" sz="2800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908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0789" y="1633077"/>
            <a:ext cx="10618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 Models into ABMs – </a:t>
            </a:r>
            <a:r>
              <a:rPr lang="en-US" sz="2800" i="1" dirty="0"/>
              <a:t>Basic Mapping</a:t>
            </a:r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5083" y="3406034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Players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2165" y="352637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134" y="4116143"/>
            <a:ext cx="146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Strategies and Actions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7833" y="423954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Agent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827" y="4996625"/>
            <a:ext cx="215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Player Payoff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712" y="5212359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1552" y="5079269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Agent variable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92894" y="4467056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17226" y="3669040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5027" y="2433218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Player Level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6015" y="3449356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Payoff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90303" y="3135662"/>
            <a:ext cx="2250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Global variable called during agent interaction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39202" y="4418438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Iterations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06303" y="4421681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Time Steps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6015" y="513610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Number of Players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153482" y="5326058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06303" y="5088467"/>
            <a:ext cx="2669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Number of agents involved in an interaction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153482" y="4633785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76922" y="3673543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55615" y="2508045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Game Level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3081" y="2932670"/>
            <a:ext cx="5171638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11940" y="3000092"/>
            <a:ext cx="5826977" cy="321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 into ABMs – </a:t>
            </a:r>
            <a:r>
              <a:rPr lang="en-US" sz="2800" i="1" dirty="0"/>
              <a:t>More Realistic Players</a:t>
            </a:r>
            <a:endParaRPr lang="en-US" sz="2800" b="1" dirty="0"/>
          </a:p>
          <a:p>
            <a:endParaRPr lang="en-US" sz="28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Capture bounded rationality with agents using </a:t>
            </a:r>
            <a:r>
              <a:rPr lang="en-US" sz="2800" b="1" i="1" dirty="0"/>
              <a:t>simple behavioral rulesets </a:t>
            </a:r>
            <a:r>
              <a:rPr lang="en-US" sz="2800" dirty="0"/>
              <a:t>based only on </a:t>
            </a:r>
            <a:r>
              <a:rPr lang="en-US" sz="2800" b="1" i="1" dirty="0"/>
              <a:t>local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Capture rudimentary “learning” through incorporation of </a:t>
            </a:r>
            <a:r>
              <a:rPr lang="en-US" sz="2800" b="1" i="1" dirty="0"/>
              <a:t>agent memory </a:t>
            </a:r>
            <a:r>
              <a:rPr lang="en-US" sz="2800" dirty="0"/>
              <a:t>in behavioral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Introduce interaction </a:t>
            </a:r>
            <a:r>
              <a:rPr lang="en-US" sz="2800" b="1" i="1" dirty="0"/>
              <a:t>topologies </a:t>
            </a:r>
            <a:r>
              <a:rPr lang="en-US" sz="2800" dirty="0"/>
              <a:t>to determine who plays with whom </a:t>
            </a:r>
          </a:p>
        </p:txBody>
      </p:sp>
    </p:spTree>
    <p:extLst>
      <p:ext uri="{BB962C8B-B14F-4D97-AF65-F5344CB8AC3E}">
        <p14:creationId xmlns:p14="http://schemas.microsoft.com/office/powerpoint/2010/main" val="156934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and ABM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 into ABMs – </a:t>
            </a:r>
            <a:r>
              <a:rPr lang="en-US" sz="2800" i="1" dirty="0"/>
              <a:t>Population Dynamics</a:t>
            </a:r>
            <a:endParaRPr lang="en-US" sz="2800" b="1" dirty="0"/>
          </a:p>
          <a:p>
            <a:endParaRPr lang="en-US" sz="28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Link </a:t>
            </a:r>
            <a:r>
              <a:rPr lang="en-US" sz="2800" b="1" dirty="0"/>
              <a:t>agent payoffs</a:t>
            </a:r>
            <a:r>
              <a:rPr lang="en-US" sz="2800" dirty="0"/>
              <a:t> to </a:t>
            </a:r>
            <a:r>
              <a:rPr lang="en-US" sz="2800" b="1" dirty="0"/>
              <a:t>fitness</a:t>
            </a:r>
            <a:r>
              <a:rPr lang="en-US" sz="2800" dirty="0"/>
              <a:t> and begin with a </a:t>
            </a:r>
            <a:r>
              <a:rPr lang="en-US" sz="2800" b="1" i="1" dirty="0"/>
              <a:t>heterogeneous mix of agents imbued with different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use a </a:t>
            </a:r>
            <a:r>
              <a:rPr lang="en-US" sz="2800" b="1" i="1" dirty="0"/>
              <a:t>tournament</a:t>
            </a:r>
            <a:r>
              <a:rPr lang="en-US" sz="2800" dirty="0"/>
              <a:t> to assess robustness of different strategies or go further and link </a:t>
            </a:r>
            <a:r>
              <a:rPr lang="en-US" sz="2800" b="1" i="1" dirty="0"/>
              <a:t>payoffs to reproduction </a:t>
            </a:r>
            <a:r>
              <a:rPr lang="en-US" sz="2800" dirty="0"/>
              <a:t>in next rounds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 investigate </a:t>
            </a:r>
            <a:r>
              <a:rPr lang="en-US" sz="2800" b="1" i="1" dirty="0"/>
              <a:t>strategy evolution</a:t>
            </a:r>
            <a:r>
              <a:rPr lang="en-US" sz="2800" dirty="0"/>
              <a:t> through allowing </a:t>
            </a:r>
            <a:r>
              <a:rPr lang="en-US" sz="2800" b="1" i="1" dirty="0"/>
              <a:t>strategy mutations</a:t>
            </a:r>
            <a:r>
              <a:rPr lang="en-US" sz="2800" dirty="0"/>
              <a:t> during reproduction (</a:t>
            </a:r>
            <a:r>
              <a:rPr lang="en-US" sz="2800" b="1" i="1" dirty="0"/>
              <a:t>Genetic Algorithms</a:t>
            </a:r>
            <a:r>
              <a:rPr lang="en-US" sz="2800" dirty="0"/>
              <a:t>)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36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250861"/>
            <a:ext cx="10618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Perhaps the most famous example of incorporating game theoretic model into an ABM context comes in classic study of the </a:t>
            </a:r>
            <a:r>
              <a:rPr lang="en-US" sz="2800" b="1" i="1" dirty="0"/>
              <a:t>Evolution of Cooperation </a:t>
            </a:r>
            <a:r>
              <a:rPr lang="en-US" sz="2800" dirty="0"/>
              <a:t>(Axelrod and Hamilton, 1981; Axelrod 1984)</a:t>
            </a:r>
          </a:p>
          <a:p>
            <a:endParaRPr lang="en-US" sz="2800" dirty="0"/>
          </a:p>
          <a:p>
            <a:r>
              <a:rPr lang="en-US" sz="2800" dirty="0"/>
              <a:t>Begins with a persistent problem in both the social sciences and biology:</a:t>
            </a:r>
          </a:p>
          <a:p>
            <a:endParaRPr lang="en-US" sz="2800" dirty="0"/>
          </a:p>
          <a:p>
            <a:pPr algn="ctr"/>
            <a:r>
              <a:rPr lang="en-US" sz="2800" b="1" i="1" dirty="0"/>
              <a:t>How can cooperative behavior in groups arise and persist?</a:t>
            </a:r>
          </a:p>
        </p:txBody>
      </p:sp>
    </p:spTree>
    <p:extLst>
      <p:ext uri="{BB962C8B-B14F-4D97-AF65-F5344CB8AC3E}">
        <p14:creationId xmlns:p14="http://schemas.microsoft.com/office/powerpoint/2010/main" val="187321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1720709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Cooperation and the Prisoner’s Dilemma</a:t>
            </a:r>
            <a:endParaRPr lang="en-US" sz="2800" b="1" i="1" dirty="0"/>
          </a:p>
        </p:txBody>
      </p:sp>
      <p:pic>
        <p:nvPicPr>
          <p:cNvPr id="5" name="Picture 6" descr="Image result for prisoner's dilemma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Prisoner’s Dilemma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9967" y="2797171"/>
            <a:ext cx="5591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Historically, there has been a major debate on how </a:t>
            </a:r>
            <a:r>
              <a:rPr lang="en-US" sz="2800" b="1" i="1" dirty="0"/>
              <a:t>individually costly</a:t>
            </a:r>
            <a:r>
              <a:rPr lang="en-US" sz="2800" dirty="0"/>
              <a:t> </a:t>
            </a:r>
            <a:r>
              <a:rPr lang="en-US" sz="2800" b="1" i="1" dirty="0"/>
              <a:t>behavior</a:t>
            </a:r>
            <a:r>
              <a:rPr lang="en-US" sz="2800" dirty="0"/>
              <a:t> that </a:t>
            </a:r>
            <a:r>
              <a:rPr lang="en-US" sz="2800" b="1" i="1" dirty="0"/>
              <a:t>benefits the group</a:t>
            </a:r>
            <a:r>
              <a:rPr lang="en-US" sz="2800" dirty="0"/>
              <a:t> can arise and sustain within populations.</a:t>
            </a:r>
          </a:p>
          <a:p>
            <a:endParaRPr lang="en-US" sz="2800" dirty="0"/>
          </a:p>
          <a:p>
            <a:pPr algn="ctr"/>
            <a:r>
              <a:rPr lang="en-US" sz="2800" dirty="0"/>
              <a:t>Problem can be clarified by thinking in terms of a PD game.</a:t>
            </a:r>
          </a:p>
        </p:txBody>
      </p:sp>
    </p:spTree>
    <p:extLst>
      <p:ext uri="{BB962C8B-B14F-4D97-AF65-F5344CB8AC3E}">
        <p14:creationId xmlns:p14="http://schemas.microsoft.com/office/powerpoint/2010/main" val="193799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1720709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Cooperation and the Prisoner’s Dilemma</a:t>
            </a:r>
            <a:endParaRPr lang="en-US" sz="2800" b="1" i="1" dirty="0"/>
          </a:p>
        </p:txBody>
      </p:sp>
      <p:pic>
        <p:nvPicPr>
          <p:cNvPr id="5" name="Picture 6" descr="Image result for prisoner's dilemma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Prisoner’s Dilemma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9967" y="2797171"/>
            <a:ext cx="5591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Being in a </a:t>
            </a:r>
            <a:r>
              <a:rPr lang="en-US" sz="2800" b="1" i="1" dirty="0"/>
              <a:t>group of cooperators is good</a:t>
            </a:r>
            <a:r>
              <a:rPr lang="en-US" sz="2800" dirty="0"/>
              <a:t>, but being </a:t>
            </a:r>
            <a:r>
              <a:rPr lang="en-US" sz="2800" b="1" i="1" dirty="0"/>
              <a:t>a defector in a group of cooperators is even better</a:t>
            </a:r>
            <a:r>
              <a:rPr lang="en-US" sz="2800" dirty="0"/>
              <a:t>.</a:t>
            </a:r>
            <a:endParaRPr lang="en-US" sz="2800" b="1" i="1" dirty="0"/>
          </a:p>
          <a:p>
            <a:endParaRPr lang="en-US" sz="2800" dirty="0"/>
          </a:p>
          <a:p>
            <a:r>
              <a:rPr lang="en-US" sz="2800" dirty="0"/>
              <a:t>Holds true for biology as well – if payoffs are linked to reproduction, </a:t>
            </a:r>
            <a:r>
              <a:rPr lang="en-US" sz="2800" i="1" u="sng" dirty="0"/>
              <a:t>who will produce the most offspring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689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Insight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</a:t>
            </a:r>
            <a:r>
              <a:rPr lang="en-US" sz="2800" b="1" i="1" dirty="0"/>
              <a:t>one-shot</a:t>
            </a:r>
            <a:r>
              <a:rPr lang="en-US" sz="2800" dirty="0"/>
              <a:t> PD game, “</a:t>
            </a:r>
            <a:r>
              <a:rPr lang="en-US" sz="2800" b="1" dirty="0"/>
              <a:t>Always Defect</a:t>
            </a:r>
            <a:r>
              <a:rPr lang="en-US" sz="2800" i="1" dirty="0"/>
              <a:t>” </a:t>
            </a:r>
            <a:r>
              <a:rPr lang="en-US" sz="2800" dirty="0"/>
              <a:t>[ALL D] always wins at both the individual and population levels (anything else can always be “invaded” by a population of [ALL D])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an </a:t>
            </a:r>
            <a:r>
              <a:rPr lang="en-US" sz="2800" b="1" i="1" dirty="0"/>
              <a:t>iterated</a:t>
            </a:r>
            <a:r>
              <a:rPr lang="en-US" sz="2800" i="1" dirty="0"/>
              <a:t> </a:t>
            </a:r>
            <a:r>
              <a:rPr lang="en-US" sz="2800" dirty="0"/>
              <a:t>PD game with an </a:t>
            </a:r>
            <a:r>
              <a:rPr lang="en-US" sz="2800" b="1" i="1" dirty="0"/>
              <a:t>uncertain time horizon</a:t>
            </a:r>
            <a:r>
              <a:rPr lang="en-US" sz="2800" dirty="0"/>
              <a:t> and a basic ability to </a:t>
            </a:r>
            <a:r>
              <a:rPr lang="en-US" sz="2800" b="1" i="1" dirty="0"/>
              <a:t>remember</a:t>
            </a:r>
            <a:r>
              <a:rPr lang="en-US" sz="2800" b="1" dirty="0"/>
              <a:t> </a:t>
            </a:r>
            <a:r>
              <a:rPr lang="en-US" sz="2800" b="1" i="1" dirty="0"/>
              <a:t>prior interactions</a:t>
            </a:r>
            <a:r>
              <a:rPr lang="en-US" sz="2800" dirty="0"/>
              <a:t>, however, other strategies may also be potentially stable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41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An Absurdly Brief Overview of Game Theory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The Basics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Game Theory and ABM</a:t>
            </a:r>
          </a:p>
          <a:p>
            <a:pPr marL="0" indent="0">
              <a:buNone/>
            </a:pPr>
            <a:r>
              <a:rPr lang="en-US" i="1" dirty="0"/>
              <a:t>	- Limitations of traditional Game Theory</a:t>
            </a:r>
          </a:p>
          <a:p>
            <a:pPr marL="0" indent="0">
              <a:buNone/>
            </a:pPr>
            <a:r>
              <a:rPr lang="en-US" i="1" dirty="0"/>
              <a:t>	- Games into ABMs</a:t>
            </a:r>
          </a:p>
          <a:p>
            <a:pPr marL="0" indent="0">
              <a:buNone/>
            </a:pPr>
            <a:r>
              <a:rPr lang="en-US" i="1" dirty="0"/>
              <a:t>		</a:t>
            </a:r>
          </a:p>
          <a:p>
            <a:pPr marL="0" indent="0">
              <a:buNone/>
            </a:pPr>
            <a:r>
              <a:rPr lang="en-US" b="1" dirty="0"/>
              <a:t>Classic Example: Axelrod’s</a:t>
            </a:r>
            <a:r>
              <a:rPr lang="en-US" b="1" i="1" dirty="0"/>
              <a:t> Evolution of Cooperation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Python Implementations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Question</a:t>
            </a:r>
          </a:p>
          <a:p>
            <a:endParaRPr lang="en-US" sz="2800" b="1" i="1" dirty="0"/>
          </a:p>
          <a:p>
            <a:pPr algn="ctr"/>
            <a:r>
              <a:rPr lang="en-US" sz="2800" i="1" dirty="0"/>
              <a:t>Are there simple strategies relying on simple memory that can allow cooperative group behavior to succeed in situations of on-going interaction?</a:t>
            </a:r>
          </a:p>
          <a:p>
            <a:pPr algn="ctr"/>
            <a:endParaRPr lang="en-US" sz="2800" dirty="0"/>
          </a:p>
          <a:p>
            <a:r>
              <a:rPr lang="en-US" sz="2800" b="1" i="1" dirty="0"/>
              <a:t>Success Criteria</a:t>
            </a:r>
          </a:p>
          <a:p>
            <a:pPr marL="457200" indent="-457200">
              <a:buFontTx/>
              <a:buChar char="-"/>
            </a:pPr>
            <a:r>
              <a:rPr lang="en-US" sz="2800" u="sng" dirty="0"/>
              <a:t>Robustness</a:t>
            </a:r>
            <a:r>
              <a:rPr lang="en-US" sz="2800" dirty="0"/>
              <a:t>: thrive in mixed population of strategies</a:t>
            </a:r>
          </a:p>
          <a:p>
            <a:pPr marL="457200" indent="-457200">
              <a:buFontTx/>
              <a:buChar char="-"/>
            </a:pPr>
            <a:r>
              <a:rPr lang="en-US" sz="2800" u="sng" dirty="0"/>
              <a:t>Stability</a:t>
            </a:r>
            <a:r>
              <a:rPr lang="en-US" sz="2800" dirty="0"/>
              <a:t>: once established can resist “invasion”  </a:t>
            </a:r>
          </a:p>
          <a:p>
            <a:pPr marL="457200" indent="-457200">
              <a:buFontTx/>
              <a:buChar char="-"/>
            </a:pPr>
            <a:r>
              <a:rPr lang="en-US" sz="2800" u="sng" dirty="0"/>
              <a:t>Initial viability</a:t>
            </a:r>
            <a:r>
              <a:rPr lang="en-US" sz="2800" dirty="0"/>
              <a:t>: can establish in the midst of a lot of Defectors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86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Tournament (Round 1)</a:t>
            </a:r>
          </a:p>
          <a:p>
            <a:pPr algn="ctr"/>
            <a:endParaRPr lang="en-US" sz="2800" dirty="0"/>
          </a:p>
          <a:p>
            <a:r>
              <a:rPr lang="en-US" sz="2000" b="1" i="1" dirty="0"/>
              <a:t>Agents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Agents are assigned to play one of 14 extremely simple to somewhat more elaborate strategies submitted by a set of experts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Strategies also include </a:t>
            </a:r>
            <a:r>
              <a:rPr lang="en-US" sz="2000" b="1" dirty="0"/>
              <a:t>[All D]</a:t>
            </a:r>
            <a:r>
              <a:rPr lang="en-US" sz="2000" dirty="0"/>
              <a:t>, </a:t>
            </a:r>
            <a:r>
              <a:rPr lang="en-US" sz="2000" b="1" dirty="0"/>
              <a:t>[All C]</a:t>
            </a:r>
            <a:r>
              <a:rPr lang="en-US" sz="2000" dirty="0"/>
              <a:t>, and </a:t>
            </a:r>
            <a:r>
              <a:rPr lang="en-US" sz="2000" b="1" dirty="0"/>
              <a:t>[Random]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i="1" dirty="0"/>
              <a:t>Model Setup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Round-robin tournament of one-to-one matchups of all strategy pairs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Each matchup goes for 200 iterations (but agents don’t know that)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r>
              <a:rPr lang="en-US" sz="2000" b="1" i="1" dirty="0"/>
              <a:t>Model Outcome Assessment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See which strategy had the highest average payoff across whole tournament</a:t>
            </a:r>
            <a:endParaRPr lang="en-US" sz="2000" i="1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52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Tournament (Round 1)</a:t>
            </a:r>
          </a:p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b="1" dirty="0"/>
              <a:t>The Winner: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Tit-for-Tat [</a:t>
            </a:r>
            <a:r>
              <a:rPr lang="en-US" sz="2800" b="1" dirty="0"/>
              <a:t>TFT</a:t>
            </a:r>
            <a:r>
              <a:rPr lang="en-US" sz="2800" dirty="0"/>
              <a:t>]</a:t>
            </a:r>
          </a:p>
          <a:p>
            <a:pPr algn="ctr"/>
            <a:endParaRPr lang="en-US" sz="2800" dirty="0"/>
          </a:p>
          <a:p>
            <a:r>
              <a:rPr lang="en-US" sz="2800" dirty="0"/>
              <a:t>Even though </a:t>
            </a:r>
            <a:r>
              <a:rPr lang="en-US" sz="2800" i="1" dirty="0"/>
              <a:t>extremely</a:t>
            </a:r>
            <a:r>
              <a:rPr lang="en-US" sz="2800" dirty="0"/>
              <a:t> simple and involving only a very short memory, [</a:t>
            </a:r>
            <a:r>
              <a:rPr lang="en-US" sz="2800" b="1" dirty="0"/>
              <a:t>TFT</a:t>
            </a:r>
            <a:r>
              <a:rPr lang="en-US" sz="2800" dirty="0"/>
              <a:t>], that </a:t>
            </a:r>
            <a:r>
              <a:rPr lang="en-US" sz="2800" dirty="0" smtClean="0"/>
              <a:t>involves </a:t>
            </a:r>
            <a:r>
              <a:rPr lang="en-US" sz="2800" dirty="0"/>
              <a:t>basic “nice” reciprocal cooperation, won out over everything else – including [</a:t>
            </a:r>
            <a:r>
              <a:rPr lang="en-US" sz="2800" b="1" dirty="0"/>
              <a:t>ALL D</a:t>
            </a:r>
            <a:r>
              <a:rPr lang="en-US" sz="2800" dirty="0"/>
              <a:t>]!</a:t>
            </a:r>
          </a:p>
        </p:txBody>
      </p:sp>
    </p:spTree>
    <p:extLst>
      <p:ext uri="{BB962C8B-B14F-4D97-AF65-F5344CB8AC3E}">
        <p14:creationId xmlns:p14="http://schemas.microsoft.com/office/powerpoint/2010/main" val="8549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Tournament (Round 2)</a:t>
            </a:r>
          </a:p>
          <a:p>
            <a:pPr algn="ctr"/>
            <a:endParaRPr lang="en-US" sz="2800" dirty="0"/>
          </a:p>
          <a:p>
            <a:r>
              <a:rPr lang="en-US" sz="2000" b="1" i="1" dirty="0"/>
              <a:t>Agents</a:t>
            </a:r>
          </a:p>
          <a:p>
            <a:pPr marL="457200" indent="-457200">
              <a:buFontTx/>
              <a:buChar char="-"/>
            </a:pPr>
            <a:r>
              <a:rPr lang="en-US" sz="2000" b="1" i="1" dirty="0"/>
              <a:t>64 more strategies</a:t>
            </a:r>
            <a:r>
              <a:rPr lang="en-US" sz="2000" dirty="0"/>
              <a:t> submitted from experts in a large number of fields (including Game Theory)</a:t>
            </a:r>
          </a:p>
          <a:p>
            <a:endParaRPr lang="en-US" sz="2000" dirty="0"/>
          </a:p>
          <a:p>
            <a:r>
              <a:rPr lang="en-US" sz="2000" b="1" i="1" dirty="0"/>
              <a:t>Model Setup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Same round-robin tournament of one-to-one matchups of all strategy pairs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Also looked at an “ecological” variant wherein populations for the next tournament were proportional to success in prior tournament (generated a time path of strategy distributions)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643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Axelrod’s Tournament (Round 2)</a:t>
            </a:r>
          </a:p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b="1" dirty="0"/>
              <a:t>The Winner: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Tit-for-Tat [</a:t>
            </a:r>
            <a:r>
              <a:rPr lang="en-US" sz="2800" b="1" dirty="0"/>
              <a:t>TFT</a:t>
            </a:r>
            <a:r>
              <a:rPr lang="en-US" sz="2800" dirty="0"/>
              <a:t>]  (</a:t>
            </a:r>
            <a:r>
              <a:rPr lang="en-US" sz="2800" i="1" dirty="0"/>
              <a:t>Again</a:t>
            </a:r>
            <a:r>
              <a:rPr lang="en-US" sz="2800" dirty="0"/>
              <a:t>)</a:t>
            </a:r>
          </a:p>
          <a:p>
            <a:pPr algn="ctr"/>
            <a:endParaRPr lang="en-US" sz="2800" dirty="0"/>
          </a:p>
          <a:p>
            <a:r>
              <a:rPr lang="en-US" sz="2800" dirty="0"/>
              <a:t>Here too, this basic strategy dominated both in terms of average success AND by completely taking over the population distribution in the “ecological variant”</a:t>
            </a:r>
          </a:p>
        </p:txBody>
      </p:sp>
    </p:spTree>
    <p:extLst>
      <p:ext uri="{BB962C8B-B14F-4D97-AF65-F5344CB8AC3E}">
        <p14:creationId xmlns:p14="http://schemas.microsoft.com/office/powerpoint/2010/main" val="413278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Cooperation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Takeaways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Given a set of extremely plausible assumptions (like some initial clustering of cooperatively inclined individuals in a population), the basic principle of </a:t>
            </a:r>
            <a:r>
              <a:rPr lang="en-US" sz="2400" b="1" dirty="0"/>
              <a:t>reciprocal cooperation</a:t>
            </a:r>
            <a:r>
              <a:rPr lang="en-US" sz="2400" dirty="0"/>
              <a:t> can outperform an “All Defection”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Without any appeals to “group selection,” can explain from “the bottom-up” </a:t>
            </a:r>
            <a:r>
              <a:rPr lang="en-US" sz="2400" b="1" i="1" dirty="0"/>
              <a:t>emergence</a:t>
            </a:r>
            <a:r>
              <a:rPr lang="en-US" sz="2400" b="1" dirty="0"/>
              <a:t> and </a:t>
            </a:r>
            <a:r>
              <a:rPr lang="en-US" sz="2400" b="1" i="1" dirty="0"/>
              <a:t>persistence </a:t>
            </a:r>
            <a:r>
              <a:rPr lang="en-US" sz="2400" b="1" dirty="0"/>
              <a:t>of cooperative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Given importance of </a:t>
            </a:r>
            <a:r>
              <a:rPr lang="en-US" sz="2400" b="1" i="1" dirty="0"/>
              <a:t>bounded rationality</a:t>
            </a:r>
            <a:r>
              <a:rPr lang="en-US" sz="2400" b="1" dirty="0"/>
              <a:t>, </a:t>
            </a:r>
            <a:r>
              <a:rPr lang="en-US" sz="2400" b="1" i="1" dirty="0"/>
              <a:t>heterogeneity, </a:t>
            </a:r>
            <a:r>
              <a:rPr lang="en-US" sz="2400" b="1" dirty="0"/>
              <a:t>and </a:t>
            </a:r>
            <a:r>
              <a:rPr lang="en-US" sz="2400" b="1" i="1" dirty="0"/>
              <a:t>temporal evolution</a:t>
            </a:r>
            <a:r>
              <a:rPr lang="en-US" sz="2400" b="1" dirty="0"/>
              <a:t> </a:t>
            </a:r>
            <a:r>
              <a:rPr lang="en-US" sz="2400" b="1" i="1" dirty="0"/>
              <a:t>of populations</a:t>
            </a:r>
            <a:r>
              <a:rPr lang="en-US" sz="2400" dirty="0"/>
              <a:t> in this analysis, very unlikely we could have gotten these results without availability of computational modeling</a:t>
            </a:r>
          </a:p>
        </p:txBody>
      </p:sp>
    </p:spTree>
    <p:extLst>
      <p:ext uri="{BB962C8B-B14F-4D97-AF65-F5344CB8AC3E}">
        <p14:creationId xmlns:p14="http://schemas.microsoft.com/office/powerpoint/2010/main" val="328775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3058593"/>
            <a:ext cx="10618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GAME TIME!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i="1" dirty="0"/>
              <a:t>(now with more Python)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282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</a:t>
            </a:r>
          </a:p>
          <a:p>
            <a:endParaRPr lang="en-US" sz="2800" b="1" dirty="0"/>
          </a:p>
          <a:p>
            <a:r>
              <a:rPr lang="en-US" sz="2800" dirty="0"/>
              <a:t>Game theory is motivated by the realization that the </a:t>
            </a:r>
            <a:r>
              <a:rPr lang="en-US" sz="2800" b="1" i="1" dirty="0"/>
              <a:t>study of strategically interdependent behavior</a:t>
            </a:r>
            <a:r>
              <a:rPr lang="en-US" sz="2800" dirty="0"/>
              <a:t> can be greatly enhanced via analysis of </a:t>
            </a:r>
            <a:r>
              <a:rPr lang="en-US" sz="2800" b="1" i="1" dirty="0"/>
              <a:t>mathematical models of conflict and cooperation between “rational” decision-makers</a:t>
            </a:r>
          </a:p>
          <a:p>
            <a:endParaRPr lang="en-US" sz="2800" b="1" i="1" dirty="0"/>
          </a:p>
          <a:p>
            <a:r>
              <a:rPr lang="en-US" sz="2800" dirty="0"/>
              <a:t>First got going as a field in 1940s per publication of </a:t>
            </a:r>
            <a:r>
              <a:rPr lang="en-US" sz="2800" i="1" u="sng" dirty="0"/>
              <a:t>Theory of Games and Economics</a:t>
            </a:r>
            <a:r>
              <a:rPr lang="en-US" sz="2800" dirty="0"/>
              <a:t> work by </a:t>
            </a:r>
            <a:r>
              <a:rPr lang="en-US" sz="2800" b="1" i="1" dirty="0"/>
              <a:t>von Neumann</a:t>
            </a:r>
            <a:r>
              <a:rPr lang="en-US" sz="2800" dirty="0"/>
              <a:t> and </a:t>
            </a:r>
            <a:r>
              <a:rPr lang="en-US" sz="2800" b="1" i="1" dirty="0"/>
              <a:t>Morgenstern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 - Applications</a:t>
            </a:r>
          </a:p>
          <a:p>
            <a:endParaRPr lang="en-US" sz="2800" b="1" dirty="0"/>
          </a:p>
          <a:p>
            <a:r>
              <a:rPr lang="en-US" sz="2800" dirty="0"/>
              <a:t>Applied to a host of topics: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Social sciences (</a:t>
            </a:r>
            <a:r>
              <a:rPr lang="en-US" sz="2800" i="1" dirty="0"/>
              <a:t>economics, sociology, political science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Biology (</a:t>
            </a:r>
            <a:r>
              <a:rPr lang="en-US" sz="2800" i="1" dirty="0"/>
              <a:t>genetics, species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Computer Science and Logic</a:t>
            </a:r>
          </a:p>
          <a:p>
            <a:endParaRPr lang="en-US" sz="2800" dirty="0"/>
          </a:p>
          <a:p>
            <a:pPr algn="ctr"/>
            <a:r>
              <a:rPr lang="en-US" sz="2800" dirty="0"/>
              <a:t>Basic gist is that if we can </a:t>
            </a:r>
            <a:r>
              <a:rPr lang="en-US" sz="2800" b="1" i="1" dirty="0"/>
              <a:t>conceptualize the interdependencies of individuals in a system as a game</a:t>
            </a:r>
            <a:r>
              <a:rPr lang="en-US" sz="2800" dirty="0"/>
              <a:t>, will be able to “solve” for outcomes (for individuals all the way to population levels)</a:t>
            </a:r>
          </a:p>
        </p:txBody>
      </p:sp>
    </p:spTree>
    <p:extLst>
      <p:ext uri="{BB962C8B-B14F-4D97-AF65-F5344CB8AC3E}">
        <p14:creationId xmlns:p14="http://schemas.microsoft.com/office/powerpoint/2010/main" val="131394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Theory – Basic Features</a:t>
            </a:r>
          </a:p>
          <a:p>
            <a:endParaRPr lang="en-US" sz="2800" b="1" dirty="0"/>
          </a:p>
          <a:p>
            <a:r>
              <a:rPr lang="en-US" sz="2400" b="1" i="1" dirty="0"/>
              <a:t>Game:</a:t>
            </a:r>
            <a:r>
              <a:rPr lang="en-US" sz="2400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Circumstances where results depends on the actions of 2 or more individuals (</a:t>
            </a:r>
            <a:r>
              <a:rPr lang="en-US" sz="2400" b="1" i="1" dirty="0"/>
              <a:t>players</a:t>
            </a:r>
            <a:r>
              <a:rPr lang="en-US" sz="24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Outcomes (</a:t>
            </a:r>
            <a:r>
              <a:rPr lang="en-US" sz="2400" b="1" i="1" dirty="0"/>
              <a:t>payoff structures</a:t>
            </a:r>
            <a:r>
              <a:rPr lang="en-US" sz="2400" dirty="0"/>
              <a:t>) are knowable and pre-defined</a:t>
            </a:r>
          </a:p>
          <a:p>
            <a:endParaRPr lang="en-US" sz="2400" b="1" i="1" dirty="0"/>
          </a:p>
          <a:p>
            <a:r>
              <a:rPr lang="en-US" sz="2400" b="1" i="1" dirty="0"/>
              <a:t>Players: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Possess choices (</a:t>
            </a:r>
            <a:r>
              <a:rPr lang="en-US" sz="2400" b="1" i="1" dirty="0"/>
              <a:t>strategies</a:t>
            </a:r>
            <a:r>
              <a:rPr lang="en-US" sz="2400" dirty="0"/>
              <a:t>) they can play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Seek to maximize their own utility/payoff (</a:t>
            </a:r>
            <a:r>
              <a:rPr lang="en-US" sz="2400" b="1" i="1" dirty="0"/>
              <a:t>self-interest</a:t>
            </a:r>
            <a:r>
              <a:rPr lang="en-US" sz="2400" dirty="0"/>
              <a:t>) and have the information and cognitive capacity to do so (</a:t>
            </a:r>
            <a:r>
              <a:rPr lang="en-US" sz="2400" b="1" i="1" dirty="0"/>
              <a:t>rationality</a:t>
            </a:r>
            <a:r>
              <a:rPr lang="en-US" sz="2400" i="1" dirty="0"/>
              <a:t>)</a:t>
            </a: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Everybody has </a:t>
            </a:r>
            <a:r>
              <a:rPr lang="en-US" sz="2400" b="1" i="1" dirty="0"/>
              <a:t>common knowledge</a:t>
            </a:r>
          </a:p>
        </p:txBody>
      </p:sp>
    </p:spTree>
    <p:extLst>
      <p:ext uri="{BB962C8B-B14F-4D97-AF65-F5344CB8AC3E}">
        <p14:creationId xmlns:p14="http://schemas.microsoft.com/office/powerpoint/2010/main" val="193199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Variants</a:t>
            </a:r>
          </a:p>
          <a:p>
            <a:endParaRPr lang="en-US" sz="2800" b="1" dirty="0"/>
          </a:p>
          <a:p>
            <a:r>
              <a:rPr lang="en-US" sz="2800" dirty="0"/>
              <a:t>Games come in a </a:t>
            </a:r>
            <a:r>
              <a:rPr lang="en-US" sz="2800" b="1" i="1" dirty="0"/>
              <a:t>wide</a:t>
            </a:r>
            <a:r>
              <a:rPr lang="en-US" sz="2800" dirty="0"/>
              <a:t> number of varieties</a:t>
            </a:r>
            <a:r>
              <a:rPr lang="en-US" sz="2800" b="1" dirty="0"/>
              <a:t>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Non-cooperative vs. cooperative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Zero-sum vs. non-zero-sum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shot vs. Iterated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Symmetric vs. Non-symmetric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Simultaneous vs. Sequential (Normal vs. Extensive forms)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vs. Many player</a:t>
            </a:r>
          </a:p>
        </p:txBody>
      </p:sp>
    </p:spTree>
    <p:extLst>
      <p:ext uri="{BB962C8B-B14F-4D97-AF65-F5344CB8AC3E}">
        <p14:creationId xmlns:p14="http://schemas.microsoft.com/office/powerpoint/2010/main" val="35478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 Prominent Examples</a:t>
            </a:r>
          </a:p>
        </p:txBody>
      </p:sp>
      <p:pic>
        <p:nvPicPr>
          <p:cNvPr id="1028" name="Picture 4" descr="Image result for stag hunt ga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8152" b="18159"/>
          <a:stretch/>
        </p:blipFill>
        <p:spPr bwMode="auto">
          <a:xfrm>
            <a:off x="6324385" y="2557413"/>
            <a:ext cx="5192112" cy="277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soner's dilemma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Prisoner’s Dilemma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5480" y="5630366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Coordination Game (Stag Hunt)</a:t>
            </a:r>
          </a:p>
        </p:txBody>
      </p:sp>
    </p:spTree>
    <p:extLst>
      <p:ext uri="{BB962C8B-B14F-4D97-AF65-F5344CB8AC3E}">
        <p14:creationId xmlns:p14="http://schemas.microsoft.com/office/powerpoint/2010/main" val="286591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Solutions to Games</a:t>
            </a:r>
          </a:p>
          <a:p>
            <a:endParaRPr lang="en-US" sz="2800" b="1" i="1" dirty="0"/>
          </a:p>
          <a:p>
            <a:r>
              <a:rPr lang="en-US" sz="2800" dirty="0"/>
              <a:t>Anticipating the outcome of a games is often oriented toward </a:t>
            </a:r>
            <a:r>
              <a:rPr lang="en-US" sz="2800" b="1" i="1" dirty="0"/>
              <a:t>analytically solving</a:t>
            </a:r>
            <a:r>
              <a:rPr lang="en-US" sz="2800" dirty="0"/>
              <a:t> for the “stable” configuration of choices individuals can make</a:t>
            </a:r>
          </a:p>
          <a:p>
            <a:endParaRPr lang="en-US" sz="2800" dirty="0"/>
          </a:p>
          <a:p>
            <a:r>
              <a:rPr lang="en-US" sz="2800" dirty="0"/>
              <a:t>Specifically, oriented toward identifying the </a:t>
            </a:r>
            <a:r>
              <a:rPr lang="en-US" sz="2800" b="1" i="1" dirty="0"/>
              <a:t>Nash equilibria </a:t>
            </a:r>
            <a:r>
              <a:rPr lang="en-US" sz="2800" dirty="0"/>
              <a:t>of a game:</a:t>
            </a:r>
          </a:p>
          <a:p>
            <a:endParaRPr lang="en-US" dirty="0"/>
          </a:p>
          <a:p>
            <a:pPr algn="ctr"/>
            <a:r>
              <a:rPr lang="en-US" sz="2800" i="1" dirty="0"/>
              <a:t>Given that all players know each others’ equilibrium strategies, no player can benefit from changing their own strategy while the other players’ strategies remain unchanged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are the equilibria here?</a:t>
            </a:r>
          </a:p>
        </p:txBody>
      </p:sp>
      <p:pic>
        <p:nvPicPr>
          <p:cNvPr id="1028" name="Picture 4" descr="Image result for stag hunt ga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8152" b="17036"/>
          <a:stretch/>
        </p:blipFill>
        <p:spPr bwMode="auto">
          <a:xfrm>
            <a:off x="6483393" y="2557413"/>
            <a:ext cx="5121841" cy="277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soner's dilemma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Prisoner’s Dilemma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5480" y="5630366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Coordination Game (Stag Hunt)</a:t>
            </a:r>
          </a:p>
        </p:txBody>
      </p:sp>
      <p:sp>
        <p:nvSpPr>
          <p:cNvPr id="5" name="Oval 4"/>
          <p:cNvSpPr/>
          <p:nvPr/>
        </p:nvSpPr>
        <p:spPr>
          <a:xfrm>
            <a:off x="3217068" y="4151762"/>
            <a:ext cx="1243913" cy="12391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01397" y="3382529"/>
            <a:ext cx="1046432" cy="10923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48130" y="4242119"/>
            <a:ext cx="1211189" cy="11559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1362</Words>
  <Application>Microsoft Office PowerPoint</Application>
  <PresentationFormat>Widescreen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CMPLXSYS 530</vt:lpstr>
      <vt:lpstr>Agenda for Today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Game Theory and ABM</vt:lpstr>
      <vt:lpstr>Game Theory and ABM</vt:lpstr>
      <vt:lpstr>Game Theory and ABM</vt:lpstr>
      <vt:lpstr>Game Theory and ABM</vt:lpstr>
      <vt:lpstr>Game Theory and ABM</vt:lpstr>
      <vt:lpstr>Game Theory and ABM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384</cp:revision>
  <dcterms:created xsi:type="dcterms:W3CDTF">2017-01-06T15:00:21Z</dcterms:created>
  <dcterms:modified xsi:type="dcterms:W3CDTF">2019-04-02T17:19:42Z</dcterms:modified>
</cp:coreProperties>
</file>