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3.xml" ContentType="application/inkml+xml"/>
  <Override PartName="/ppt/ink/ink4.xml" ContentType="application/inkml+xml"/>
  <Override PartName="/ppt/ink/ink8.xml" ContentType="application/inkml+xml"/>
  <Override PartName="/ppt/ink/ink5.xml" ContentType="application/inkml+xml"/>
  <Override PartName="/ppt/ink/ink6.xml" ContentType="application/inkml+xml"/>
  <Override PartName="/ppt/ink/ink2.xml" ContentType="application/inkml+xml"/>
  <Override PartName="/ppt/ink/ink7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6" r:id="rId3"/>
    <p:sldId id="283" r:id="rId4"/>
    <p:sldId id="275" r:id="rId5"/>
    <p:sldId id="281" r:id="rId6"/>
    <p:sldId id="276" r:id="rId7"/>
    <p:sldId id="28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6" autoAdjust="0"/>
    <p:restoredTop sz="94660"/>
  </p:normalViewPr>
  <p:slideViewPr>
    <p:cSldViewPr>
      <p:cViewPr varScale="1">
        <p:scale>
          <a:sx n="60" d="100"/>
          <a:sy n="60" d="100"/>
        </p:scale>
        <p:origin x="14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5-24T00:51:56.98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30,'0'0,"25"0,-25 0,25 0,24 0,-24 0,25 0,-1 0,1-25,-1 25,1 0,-25 0,0 0,0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5-24T00:55:30.2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297 0</inkml:trace>
  <inkml:trace contextRef="#ctx0" brushRef="#br0" timeOffset="691">198 670,'0'24,"0"-24,0 25,0 0,-25 0,0 24,1 1,24 0,-25 24,0-24,0-1,25 1,0-25,-25 0,25-25,0 24,-24-24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5-24T00:51:58.36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74,'0'0,"24"-24,1 24,-25 0,25 0,0 0,-25 0,25 0,-1-25,1 25,0 0,0 0,0 0,-25 0,25 0,-25 0,24 0,-24 0,25 0,0 0,0-25,-25 25,25 0,-25 0,24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5-24T00:52:03.14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0,'0'0,"0"0,25 0,-25 0,24 0,-24 0,25 0,0 0,49 0,-24 0,0 0,24 0,25 0,-24 0,24 0,-25 0,50 0,-49 0,-26 0,51 0,-51 0,50 0,-24 0,24 0,-25 0,1 0,-1 0,1 0,-1 0,0 0,26 0,-51 0,50 0,1 0,24 0,-25 0,50 0,-50 0,-25 0,1 0,24 0,-25 0,1 0,-1 0,-24 0,0 0,-26 0,1 0,-25 0,25 0,-25 0,25 0,0 0,-1 0,1 0,0 0,25 0,-1 0,-49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5-24T00:54:43.59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0,'0'0,"25"0,49 0,-24 0,24 0,1 0,-1 0,0 0,26 0,-1 0,25 0,49 0,1 0,25 0,24 0,0 0,-49 0,24 0,-24 0,-1 0,-49 0,-74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5-24T00:56:03.5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20,'0'0,"25"0,-25 0,24 0,1 0,0 0,0 0,0 0,-1 0,1 0,25 0,-1 0,1 0,0 0,-50 0,25 0,-25 0,24 0,1 0,50 0,-1 0,-49 0,49 0,-49 0,-25 0,25 0,0 0,-25 0,24 0,1 0,0 0,25 0,24 0,0 0,26 0,24 0,-25 25,25 0,-25-1,-24 1,-26 0,26-25,-51 0,1 0,-25 0,25 0,-25 0,25 0,0 0,-1 0,26 0,-25 0,0 0,-1 0,1 0,0 0,-25 0,25 0,-25 0,49 0,1 0,0 0,-26 0,1 0,0 0,-25 0,25 0,-25 0,49 0,-24 0,0 0,0 0,-25 0,25 0,-25 0,25 0,-1 0,-24 0,25 0,-25 0,25 0,-25 0,25 0,24 0,-24-25,25 25,-25 0,-25-25,49 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5-24T00:56:38.4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5-24T00:56:39.1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99 0,'-25'0,"25"0,-25 0,25 0,-24 0,24 0,0 25,0-25,-25 0,25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5-24T00:58:45.6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0,'25'0,"-25"0,25 0,-25 0,25 0,-25 0,25 0,-1 0,-24 0,25 0,0 0,0 0,-25 0,0 0,25 0,-25 0,24 0,-24 0,25 0,-25 0,25 0,0 0,-25 0,25 0,-25 0,49 0,-24 0,0 0,0 0,-25 0,24 0,-24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>
            <a:extLst>
              <a:ext uri="{FF2B5EF4-FFF2-40B4-BE49-F238E27FC236}">
                <a16:creationId xmlns:a16="http://schemas.microsoft.com/office/drawing/2014/main" id="{2D0BB06A-7279-4DC6-99E4-DCF17005174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71" name="Group 3">
              <a:extLst>
                <a:ext uri="{FF2B5EF4-FFF2-40B4-BE49-F238E27FC236}">
                  <a16:creationId xmlns:a16="http://schemas.microsoft.com/office/drawing/2014/main" id="{7550AA0C-2EC0-4AE7-8BDD-A3DFCF02D0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>
                <a:extLst>
                  <a:ext uri="{FF2B5EF4-FFF2-40B4-BE49-F238E27FC236}">
                    <a16:creationId xmlns:a16="http://schemas.microsoft.com/office/drawing/2014/main" id="{821AA33D-19CD-4D53-AA7A-0FE075263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7173" name="Rectangle 5">
                <a:extLst>
                  <a:ext uri="{FF2B5EF4-FFF2-40B4-BE49-F238E27FC236}">
                    <a16:creationId xmlns:a16="http://schemas.microsoft.com/office/drawing/2014/main" id="{B6F53690-7528-4BB4-8571-36520179A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</p:grpSp>
        <p:grpSp>
          <p:nvGrpSpPr>
            <p:cNvPr id="7174" name="Group 6">
              <a:extLst>
                <a:ext uri="{FF2B5EF4-FFF2-40B4-BE49-F238E27FC236}">
                  <a16:creationId xmlns:a16="http://schemas.microsoft.com/office/drawing/2014/main" id="{3B33B9ED-2D7C-4C36-9D48-98DD9A38F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>
                <a:extLst>
                  <a:ext uri="{FF2B5EF4-FFF2-40B4-BE49-F238E27FC236}">
                    <a16:creationId xmlns:a16="http://schemas.microsoft.com/office/drawing/2014/main" id="{F8D5CDAE-C5C1-496B-9964-C41D01A4E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7176" name="Rectangle 8">
                <a:extLst>
                  <a:ext uri="{FF2B5EF4-FFF2-40B4-BE49-F238E27FC236}">
                    <a16:creationId xmlns:a16="http://schemas.microsoft.com/office/drawing/2014/main" id="{677DE51E-E5C5-4ADC-A880-3D38B6D9D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</p:grpSp>
        <p:sp>
          <p:nvSpPr>
            <p:cNvPr id="7177" name="Rectangle 9">
              <a:extLst>
                <a:ext uri="{FF2B5EF4-FFF2-40B4-BE49-F238E27FC236}">
                  <a16:creationId xmlns:a16="http://schemas.microsoft.com/office/drawing/2014/main" id="{58EDF47E-DFCB-4D05-8911-ADD10ED6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7178" name="Rectangle 10">
              <a:extLst>
                <a:ext uri="{FF2B5EF4-FFF2-40B4-BE49-F238E27FC236}">
                  <a16:creationId xmlns:a16="http://schemas.microsoft.com/office/drawing/2014/main" id="{A43A8A7F-519A-41EF-9314-BB76FA582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7179" name="Rectangle 11">
              <a:extLst>
                <a:ext uri="{FF2B5EF4-FFF2-40B4-BE49-F238E27FC236}">
                  <a16:creationId xmlns:a16="http://schemas.microsoft.com/office/drawing/2014/main" id="{D2F1B85C-5464-4051-BF94-CF179499F9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</p:grpSp>
      <p:sp>
        <p:nvSpPr>
          <p:cNvPr id="7180" name="Rectangle 12">
            <a:extLst>
              <a:ext uri="{FF2B5EF4-FFF2-40B4-BE49-F238E27FC236}">
                <a16:creationId xmlns:a16="http://schemas.microsoft.com/office/drawing/2014/main" id="{93F03392-7991-45D9-9D82-1EF6C983A61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C2026425-E2F8-4ED7-99BB-95C73BDC78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BFEF1B87-CA00-4559-9A29-EE2D523CCD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44F3D5AF-E756-4EFE-B448-804757C079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86AC35E4-1618-47C1-8196-440E9A4D1F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9D9C7A-75D1-44C5-8BF9-E55E2E84EB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529C-8A79-4673-A319-612B0D67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C5315-F724-44C4-8759-B18C9AEB4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565D-7A99-40FE-9BD7-B99E02D4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9D8BC-598F-42A4-95DF-FD28B276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3E0B-0B35-4F87-9E1A-31D68714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072BF-5E51-484A-A35C-EAC84801CF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4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CB9A4-A6DE-4F17-9A9E-3BD0C433E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73863" y="214313"/>
            <a:ext cx="21812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CB107-6A59-42F6-BA7D-EB66A38B3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214313"/>
            <a:ext cx="6392863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8182-87D6-4457-961F-C46BD578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2F71-D06A-4771-98BC-65FF03BD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C876-EE18-40FF-AEB6-7B4EA528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E7AD9-74EC-4B7C-A19A-E89ABD886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91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7962-52B2-43C0-A4EE-31CF433B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FD1A-81A1-4844-827E-7D6F8DF1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D738B-720A-4A68-816E-536487D7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4936-9BDC-4994-8F55-C14DE6DF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478B-0DA4-4DED-A45D-482ED316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5E4DC-AC84-414D-9CBB-554C64285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F442-56E2-4026-9384-0ACD5CF7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3C27-C02D-4443-9D9D-E11CFE1B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6E60-3153-44A6-B708-8D5B3926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5A58-4131-4871-BE8D-8A40F0FD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31816-00FA-4ADB-8FE4-902A32DE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CD3BC-4082-4A23-93EC-A415D504B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08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4E1-668E-418F-A8A5-69D18C95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576B-0ED3-486B-A7DE-0CF4D934C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2017713"/>
            <a:ext cx="428625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5991C-48EA-40B7-9AAF-123ED0FE3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7250" y="2017713"/>
            <a:ext cx="42878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7DE3B-D067-406F-9A58-9B0F9C95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1BBD-BD16-40AE-9C52-E41DDEC6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9F971-97D5-425D-BF01-4815829B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6851B-0E69-488E-8A8F-B24320BCF4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66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8CCE-EF9E-459D-B5FB-020733D1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D6298-5376-4EC1-9CE1-4A33B207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78616-33CC-4964-94BB-3808FA37A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EE194-FD76-466E-8950-1AC8CCA5F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8D444-B7E1-4B59-8309-90FBADE2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6F9F8-2EBC-497F-8FE8-70B94914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B72C6-647D-4879-963A-A885DDD1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20E73-942D-4E3A-B38C-344CBA03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53EF-7421-4EA1-A62B-32634DA41C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0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90DA-6408-4069-B12C-59DFA5B5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73921-16DB-4B41-A6E8-09510F43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15B50-75C7-4307-922B-6D705646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C9EA1-CEFF-4133-86A9-A5BF0052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0C752-6EB2-4944-A42F-22246071B2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41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6633E-2C12-4D36-B8FA-41E14A27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49DA6-5315-4D03-888F-D2F74509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1F93A-E23C-40DF-9772-B4B6AB70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04BD6-7662-480E-98C3-3C1FE17EA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86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3587-7FF9-4825-8C4B-2BBB5856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E09A-4A7F-457A-BABD-E02CC47D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BB1C-7443-4BE7-BEA3-68F79F0E4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4A019-0F81-4C2C-A056-FBC9C6CD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E09C-77AA-42FF-971E-F1408C1E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BC38A-6BC1-47D8-9BC3-4AE04B4A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DF0EA-E6C1-493F-BBF8-07D2942C43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78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D67C-10FC-434B-82D7-D1AF929E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01ECA-8744-4CA0-88C6-23F441D3D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3C084-4E97-4B35-ABCF-C675979E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660DD-230F-4CBF-B65C-3B6BA520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64982-138B-4A24-A7F0-366C4F3C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CAAF3-28F4-47D2-9AE7-7105CFEC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49730-9791-493D-A3EB-A1F3AC0E6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80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731383E-6A33-4587-A5FF-B15D708F08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93F7140-6D67-4741-8E05-83A00E8B2FC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E772ECE-4178-4E3F-8299-907A6DA352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4744EE5-A282-470B-9BB8-E968614A77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DC8B07F-C992-4FA3-9B57-1C8CD7BF5F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B7766E5-216D-489B-A434-EF9F7A6AE4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F70CD0D0-4D82-44B7-A647-E5D28AF90B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A7D55558-2C60-4F6E-8305-A92B92C1C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8F745081-0B04-4692-8CBD-7C43807ED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2017713"/>
            <a:ext cx="87264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73A9FDB6-81B6-48E3-91F1-4AB6213099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4A13994A-9B7F-487E-A05A-7396B473F1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651FE881-E1F5-4D30-837C-B4A1FB44B0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3724996-4B1A-4877-A6A7-2D62132ACF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1EAAAA0-DCD2-4817-9A03-E3D6BB0F34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Writing Style Rules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9DAD97F-F461-4B5D-A4B8-9CF4C672F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8A235BF-8B20-4C6E-9C1D-D66F0AD74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Notes(1)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36CD1BD-16D8-4E2C-96E7-090737A50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To quote its creators, “Cascading Style Sheets (CSS) is a simple mechanism for adding style (e.g., fonts, colors, spacing) to Web documents.” </a:t>
            </a:r>
          </a:p>
          <a:p>
            <a:r>
              <a:rPr lang="en-US" altLang="en-US" sz="2000" b="1">
                <a:solidFill>
                  <a:schemeClr val="hlink"/>
                </a:solidFill>
              </a:rPr>
              <a:t>The purpose is to separate structure from style</a:t>
            </a:r>
            <a:r>
              <a:rPr lang="en-US" altLang="en-US" sz="2000"/>
              <a:t>, leaving HTML to deal with the former (structure) while CSS takes over the latter (style, look and feel). </a:t>
            </a:r>
          </a:p>
          <a:p>
            <a:r>
              <a:rPr lang="en-US" altLang="en-US" sz="2000"/>
              <a:t>CSS’s syntax is slightly different from HTML: </a:t>
            </a:r>
          </a:p>
          <a:p>
            <a:pPr lvl="1"/>
            <a:r>
              <a:rPr lang="en-US" altLang="en-US" sz="1800"/>
              <a:t>Angle brackets, equal signs, and quotation marks disappear in favor of </a:t>
            </a:r>
            <a:r>
              <a:rPr lang="en-US" altLang="en-US" sz="1800">
                <a:solidFill>
                  <a:schemeClr val="hlink"/>
                </a:solidFill>
              </a:rPr>
              <a:t>curly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chemeClr val="hlink"/>
                </a:solidFill>
              </a:rPr>
              <a:t>braces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chemeClr val="hlink"/>
                </a:solidFill>
              </a:rPr>
              <a:t>colons</a:t>
            </a:r>
            <a:r>
              <a:rPr lang="en-US" altLang="en-US" sz="1800"/>
              <a:t>, and </a:t>
            </a:r>
            <a:r>
              <a:rPr lang="en-US" altLang="en-US" sz="1800">
                <a:solidFill>
                  <a:schemeClr val="hlink"/>
                </a:solidFill>
              </a:rPr>
              <a:t>semicolons</a:t>
            </a:r>
            <a:r>
              <a:rPr lang="en-US" altLang="en-US" sz="1800"/>
              <a:t>. </a:t>
            </a:r>
          </a:p>
          <a:p>
            <a:pPr lvl="1"/>
            <a:r>
              <a:rPr lang="en-US" altLang="en-US" sz="1800"/>
              <a:t>Where HTML uses tags and attributes, CSS rules use </a:t>
            </a:r>
            <a:r>
              <a:rPr lang="en-US" altLang="en-US" sz="1800" i="1"/>
              <a:t>selectors </a:t>
            </a:r>
            <a:r>
              <a:rPr lang="en-US" altLang="en-US" sz="1800"/>
              <a:t>(the element that the style defines)</a:t>
            </a:r>
          </a:p>
          <a:p>
            <a:pPr lvl="2"/>
            <a:r>
              <a:rPr lang="en-US" altLang="en-US" sz="1600"/>
              <a:t>selectors have </a:t>
            </a:r>
            <a:r>
              <a:rPr lang="en-US" altLang="en-US" sz="1600" i="1"/>
              <a:t>declarations </a:t>
            </a:r>
            <a:r>
              <a:rPr lang="en-US" altLang="en-US" sz="1600"/>
              <a:t>(which contain properties), and properties are assigned values.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B0F0A274-0194-46FA-9640-ED58E58D8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Notes(2)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D20C818F-C66D-4D30-876A-21CE7FAF6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Anatomy of CSS Style Rule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26A33A4B-8413-4D23-BA6B-2A5AD16DF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29088"/>
            <a:ext cx="7772400" cy="711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000"/>
              <a:t>p   {  color: green  }</a:t>
            </a:r>
          </a:p>
        </p:txBody>
      </p:sp>
      <p:sp>
        <p:nvSpPr>
          <p:cNvPr id="132101" name="Line 5">
            <a:extLst>
              <a:ext uri="{FF2B5EF4-FFF2-40B4-BE49-F238E27FC236}">
                <a16:creationId xmlns:a16="http://schemas.microsoft.com/office/drawing/2014/main" id="{7829C076-404C-4BBC-AF14-6740364CD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4891088"/>
            <a:ext cx="762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32102" name="Text Box 6">
            <a:extLst>
              <a:ext uri="{FF2B5EF4-FFF2-40B4-BE49-F238E27FC236}">
                <a16:creationId xmlns:a16="http://schemas.microsoft.com/office/drawing/2014/main" id="{10B669A1-D22C-4A63-9435-073C71D83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81688"/>
            <a:ext cx="966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selector</a:t>
            </a:r>
          </a:p>
        </p:txBody>
      </p:sp>
      <p:sp>
        <p:nvSpPr>
          <p:cNvPr id="132104" name="Line 8">
            <a:extLst>
              <a:ext uri="{FF2B5EF4-FFF2-40B4-BE49-F238E27FC236}">
                <a16:creationId xmlns:a16="http://schemas.microsoft.com/office/drawing/2014/main" id="{AB07AD16-46C7-4CA2-9110-CAFCFC15C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967288"/>
            <a:ext cx="25908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32106" name="Line 10">
            <a:extLst>
              <a:ext uri="{FF2B5EF4-FFF2-40B4-BE49-F238E27FC236}">
                <a16:creationId xmlns:a16="http://schemas.microsoft.com/office/drawing/2014/main" id="{011513E4-EB5A-4B49-B102-4555CE2E94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67288"/>
            <a:ext cx="1143000" cy="1066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32110" name="Text Box 14">
            <a:extLst>
              <a:ext uri="{FF2B5EF4-FFF2-40B4-BE49-F238E27FC236}">
                <a16:creationId xmlns:a16="http://schemas.microsoft.com/office/drawing/2014/main" id="{07D1DBFA-8552-4D76-8A94-AA9E051CF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110288"/>
            <a:ext cx="1292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declaration</a:t>
            </a:r>
          </a:p>
        </p:txBody>
      </p:sp>
      <p:sp>
        <p:nvSpPr>
          <p:cNvPr id="132111" name="Line 15">
            <a:extLst>
              <a:ext uri="{FF2B5EF4-FFF2-40B4-BE49-F238E27FC236}">
                <a16:creationId xmlns:a16="http://schemas.microsoft.com/office/drawing/2014/main" id="{CAD566E2-D186-440F-BE19-F1C8C7289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67088"/>
            <a:ext cx="762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32112" name="Line 16">
            <a:extLst>
              <a:ext uri="{FF2B5EF4-FFF2-40B4-BE49-F238E27FC236}">
                <a16:creationId xmlns:a16="http://schemas.microsoft.com/office/drawing/2014/main" id="{D9603BDC-54EF-484A-AC9B-6546C4D110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367088"/>
            <a:ext cx="5334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32113" name="Text Box 17">
            <a:extLst>
              <a:ext uri="{FF2B5EF4-FFF2-40B4-BE49-F238E27FC236}">
                <a16:creationId xmlns:a16="http://schemas.microsoft.com/office/drawing/2014/main" id="{7C124176-A47F-4BC0-BCA9-B5CF37B42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09888"/>
            <a:ext cx="1038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property</a:t>
            </a:r>
          </a:p>
        </p:txBody>
      </p:sp>
      <p:sp>
        <p:nvSpPr>
          <p:cNvPr id="132114" name="Text Box 18">
            <a:extLst>
              <a:ext uri="{FF2B5EF4-FFF2-40B4-BE49-F238E27FC236}">
                <a16:creationId xmlns:a16="http://schemas.microsoft.com/office/drawing/2014/main" id="{08C83358-2A95-4C6E-8A30-A330BEE39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09888"/>
            <a:ext cx="820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values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2115" name="Ink 19">
                <a:extLst>
                  <a:ext uri="{FF2B5EF4-FFF2-40B4-BE49-F238E27FC236}">
                    <a16:creationId xmlns:a16="http://schemas.microsoft.com/office/drawing/2014/main" id="{0E2D547B-C2E2-47DB-991C-19BDF1DBA6F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06738" y="4848225"/>
              <a:ext cx="171450" cy="9525"/>
            </p14:xfrm>
          </p:contentPart>
        </mc:Choice>
        <mc:Fallback>
          <p:pic>
            <p:nvPicPr>
              <p:cNvPr id="132115" name="Ink 19">
                <a:extLst>
                  <a:ext uri="{FF2B5EF4-FFF2-40B4-BE49-F238E27FC236}">
                    <a16:creationId xmlns:a16="http://schemas.microsoft.com/office/drawing/2014/main" id="{0E2D547B-C2E2-47DB-991C-19BDF1DBA6F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8939" y="4833169"/>
                <a:ext cx="206321" cy="39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2116" name="Ink 20">
                <a:extLst>
                  <a:ext uri="{FF2B5EF4-FFF2-40B4-BE49-F238E27FC236}">
                    <a16:creationId xmlns:a16="http://schemas.microsoft.com/office/drawing/2014/main" id="{AA7FF6F4-C97F-4E46-AB73-88BFD62E320A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32525" y="4438650"/>
              <a:ext cx="107950" cy="436563"/>
            </p14:xfrm>
          </p:contentPart>
        </mc:Choice>
        <mc:Fallback>
          <p:pic>
            <p:nvPicPr>
              <p:cNvPr id="132116" name="Ink 20">
                <a:extLst>
                  <a:ext uri="{FF2B5EF4-FFF2-40B4-BE49-F238E27FC236}">
                    <a16:creationId xmlns:a16="http://schemas.microsoft.com/office/drawing/2014/main" id="{AA7FF6F4-C97F-4E46-AB73-88BFD62E320A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4775" y="4421058"/>
                <a:ext cx="142726" cy="471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2117" name="Ink 21">
                <a:extLst>
                  <a:ext uri="{FF2B5EF4-FFF2-40B4-BE49-F238E27FC236}">
                    <a16:creationId xmlns:a16="http://schemas.microsoft.com/office/drawing/2014/main" id="{4C0F44C1-ECC8-43F7-B13A-F8D9554786A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99238" y="4848225"/>
              <a:ext cx="152400" cy="26988"/>
            </p14:xfrm>
          </p:contentPart>
        </mc:Choice>
        <mc:Fallback>
          <p:pic>
            <p:nvPicPr>
              <p:cNvPr id="132117" name="Ink 21">
                <a:extLst>
                  <a:ext uri="{FF2B5EF4-FFF2-40B4-BE49-F238E27FC236}">
                    <a16:creationId xmlns:a16="http://schemas.microsoft.com/office/drawing/2014/main" id="{4C0F44C1-ECC8-43F7-B13A-F8D9554786A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1542" y="4830593"/>
                <a:ext cx="187069" cy="61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2118" name="Ink 22">
                <a:extLst>
                  <a:ext uri="{FF2B5EF4-FFF2-40B4-BE49-F238E27FC236}">
                    <a16:creationId xmlns:a16="http://schemas.microsoft.com/office/drawing/2014/main" id="{2605DAF8-D853-4C27-BB98-6CE8E7234BE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9138" y="6438900"/>
              <a:ext cx="1258887" cy="1588"/>
            </p14:xfrm>
          </p:contentPart>
        </mc:Choice>
        <mc:Fallback>
          <p:pic>
            <p:nvPicPr>
              <p:cNvPr id="132118" name="Ink 22">
                <a:extLst>
                  <a:ext uri="{FF2B5EF4-FFF2-40B4-BE49-F238E27FC236}">
                    <a16:creationId xmlns:a16="http://schemas.microsoft.com/office/drawing/2014/main" id="{2605DAF8-D853-4C27-BB98-6CE8E7234BE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1504" y="6361088"/>
                <a:ext cx="1293436" cy="154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2119" name="Ink 23">
                <a:extLst>
                  <a:ext uri="{FF2B5EF4-FFF2-40B4-BE49-F238E27FC236}">
                    <a16:creationId xmlns:a16="http://schemas.microsoft.com/office/drawing/2014/main" id="{55842836-C53A-4179-9B2D-B57B002F1D7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5200" y="6269038"/>
              <a:ext cx="955675" cy="1587"/>
            </p14:xfrm>
          </p:contentPart>
        </mc:Choice>
        <mc:Fallback>
          <p:pic>
            <p:nvPicPr>
              <p:cNvPr id="132119" name="Ink 23">
                <a:extLst>
                  <a:ext uri="{FF2B5EF4-FFF2-40B4-BE49-F238E27FC236}">
                    <a16:creationId xmlns:a16="http://schemas.microsoft.com/office/drawing/2014/main" id="{55842836-C53A-4179-9B2D-B57B002F1D7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7562" y="6191275"/>
                <a:ext cx="990230" cy="15393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338CE9D-EA3F-4A8B-B9E8-720033022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EF0C5817-643A-459B-BA1E-D940DBC04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Define a </a:t>
            </a:r>
            <a:r>
              <a:rPr lang="en-US" altLang="en-US">
                <a:solidFill>
                  <a:schemeClr val="hlink"/>
                </a:solidFill>
              </a:rPr>
              <a:t>selector</a:t>
            </a:r>
            <a:r>
              <a:rPr lang="en-US" altLang="en-US"/>
              <a:t> for the style rule.</a:t>
            </a:r>
          </a:p>
          <a:p>
            <a:r>
              <a:rPr lang="en-US" altLang="en-US"/>
              <a:t>Follow the selector with an </a:t>
            </a:r>
            <a:r>
              <a:rPr lang="en-US" altLang="en-US">
                <a:solidFill>
                  <a:schemeClr val="hlink"/>
                </a:solidFill>
              </a:rPr>
              <a:t>opening curly</a:t>
            </a:r>
            <a:r>
              <a:rPr lang="en-US" altLang="en-US"/>
              <a:t> brace.</a:t>
            </a:r>
          </a:p>
          <a:p>
            <a:r>
              <a:rPr lang="en-US" altLang="en-US"/>
              <a:t>Enter a </a:t>
            </a:r>
            <a:r>
              <a:rPr lang="en-US" altLang="en-US">
                <a:solidFill>
                  <a:schemeClr val="hlink"/>
                </a:solidFill>
              </a:rPr>
              <a:t>property</a:t>
            </a:r>
            <a:r>
              <a:rPr lang="en-US" altLang="en-US"/>
              <a:t> name, followed by a </a:t>
            </a:r>
            <a:r>
              <a:rPr lang="en-US" altLang="en-US">
                <a:solidFill>
                  <a:schemeClr val="hlink"/>
                </a:solidFill>
              </a:rPr>
              <a:t>colon.</a:t>
            </a:r>
          </a:p>
          <a:p>
            <a:r>
              <a:rPr lang="en-US" altLang="en-US"/>
              <a:t>Follow the colon with a </a:t>
            </a:r>
            <a:r>
              <a:rPr lang="en-US" altLang="en-US">
                <a:solidFill>
                  <a:schemeClr val="hlink"/>
                </a:solidFill>
              </a:rPr>
              <a:t>space</a:t>
            </a:r>
            <a:r>
              <a:rPr lang="en-US" altLang="en-US"/>
              <a:t>, supply a </a:t>
            </a:r>
            <a:r>
              <a:rPr lang="en-US" altLang="en-US">
                <a:solidFill>
                  <a:schemeClr val="hlink"/>
                </a:solidFill>
              </a:rPr>
              <a:t>value</a:t>
            </a:r>
            <a:r>
              <a:rPr lang="en-US" altLang="en-US"/>
              <a:t> for the property, and </a:t>
            </a:r>
            <a:r>
              <a:rPr lang="en-US" altLang="en-US" u="sng"/>
              <a:t>conclude the property/value pair with a semicolon</a:t>
            </a:r>
            <a:r>
              <a:rPr lang="en-US" altLang="en-US"/>
              <a:t>.</a:t>
            </a:r>
          </a:p>
          <a:p>
            <a:r>
              <a:rPr lang="en-US" altLang="en-US"/>
              <a:t>Move to a new line, and enter the second property/value pair. Conclude each pair with a semicolon.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3931D68A-CE10-4374-9956-23373FF7A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6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B67B2C7C-CB10-42CB-A4E9-9AE7D0194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the declaration contains all the properties you want to add, end the declaration with a </a:t>
            </a:r>
            <a:r>
              <a:rPr lang="en-US" altLang="en-US">
                <a:solidFill>
                  <a:schemeClr val="hlink"/>
                </a:solidFill>
              </a:rPr>
              <a:t>closing curly brace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 u="sng"/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0416FA03-A869-4AC7-A7C7-70A62D809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8077200" cy="92551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 { font-family: Arial, Helvetica, sans-serif; </a:t>
            </a:r>
          </a:p>
          <a:p>
            <a:r>
              <a:rPr lang="en-US" altLang="en-US"/>
              <a:t>     font-size: 12px; </a:t>
            </a:r>
          </a:p>
          <a:p>
            <a:r>
              <a:rPr lang="en-US" altLang="en-US"/>
              <a:t>     color: #000000 </a:t>
            </a:r>
            <a:r>
              <a:rPr lang="en-US" altLang="en-US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26986" name="Line 10">
            <a:extLst>
              <a:ext uri="{FF2B5EF4-FFF2-40B4-BE49-F238E27FC236}">
                <a16:creationId xmlns:a16="http://schemas.microsoft.com/office/drawing/2014/main" id="{CB4A802D-FE5B-4DD5-A6A2-EEA6282C75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038600"/>
            <a:ext cx="990600" cy="609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26987" name="Text Box 11">
            <a:extLst>
              <a:ext uri="{FF2B5EF4-FFF2-40B4-BE49-F238E27FC236}">
                <a16:creationId xmlns:a16="http://schemas.microsoft.com/office/drawing/2014/main" id="{561F8988-3E6E-45FE-9692-68D7879E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2486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Style rule for the </a:t>
            </a:r>
            <a:r>
              <a:rPr lang="en-US" altLang="en-US" b="1">
                <a:solidFill>
                  <a:schemeClr val="hlink"/>
                </a:solidFill>
              </a:rPr>
              <a:t>p</a:t>
            </a:r>
            <a:r>
              <a:rPr lang="en-US" altLang="en-US"/>
              <a:t> tag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6988" name="Ink 12">
                <a:extLst>
                  <a:ext uri="{FF2B5EF4-FFF2-40B4-BE49-F238E27FC236}">
                    <a16:creationId xmlns:a16="http://schemas.microsoft.com/office/drawing/2014/main" id="{2F15B9F4-D3AD-47A5-A647-22C896F9184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6975" y="3295650"/>
              <a:ext cx="1035050" cy="44450"/>
            </p14:xfrm>
          </p:contentPart>
        </mc:Choice>
        <mc:Fallback>
          <p:pic>
            <p:nvPicPr>
              <p:cNvPr id="126988" name="Ink 12">
                <a:extLst>
                  <a:ext uri="{FF2B5EF4-FFF2-40B4-BE49-F238E27FC236}">
                    <a16:creationId xmlns:a16="http://schemas.microsoft.com/office/drawing/2014/main" id="{2F15B9F4-D3AD-47A5-A647-22C896F9184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353" y="3281598"/>
                <a:ext cx="1069576" cy="71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6989" name="Ink 13">
                <a:extLst>
                  <a:ext uri="{FF2B5EF4-FFF2-40B4-BE49-F238E27FC236}">
                    <a16:creationId xmlns:a16="http://schemas.microsoft.com/office/drawing/2014/main" id="{320D04BF-5573-4AEF-9976-1C25BAC7AC2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73638" y="3143250"/>
              <a:ext cx="1587" cy="1588"/>
            </p14:xfrm>
          </p:contentPart>
        </mc:Choice>
        <mc:Fallback>
          <p:pic>
            <p:nvPicPr>
              <p:cNvPr id="126989" name="Ink 13">
                <a:extLst>
                  <a:ext uri="{FF2B5EF4-FFF2-40B4-BE49-F238E27FC236}">
                    <a16:creationId xmlns:a16="http://schemas.microsoft.com/office/drawing/2014/main" id="{320D04BF-5573-4AEF-9976-1C25BAC7AC2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5875" y="3065438"/>
                <a:ext cx="153939" cy="154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6990" name="Ink 14">
                <a:extLst>
                  <a:ext uri="{FF2B5EF4-FFF2-40B4-BE49-F238E27FC236}">
                    <a16:creationId xmlns:a16="http://schemas.microsoft.com/office/drawing/2014/main" id="{443E986D-308F-473A-AE19-E810EBCA923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46650" y="3251200"/>
              <a:ext cx="36513" cy="7938"/>
            </p14:xfrm>
          </p:contentPart>
        </mc:Choice>
        <mc:Fallback>
          <p:pic>
            <p:nvPicPr>
              <p:cNvPr id="126990" name="Ink 14">
                <a:extLst>
                  <a:ext uri="{FF2B5EF4-FFF2-40B4-BE49-F238E27FC236}">
                    <a16:creationId xmlns:a16="http://schemas.microsoft.com/office/drawing/2014/main" id="{443E986D-308F-473A-AE19-E810EBCA923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8759" y="3237788"/>
                <a:ext cx="71565" cy="3421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D077531-6689-4E96-9F94-B92470FFE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7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46103D6-512A-40C7-A64A-1777C7ECE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/>
              <a:t>To assign a single declaration to a series of selectors</a:t>
            </a:r>
            <a:r>
              <a:rPr lang="en-US" altLang="en-US"/>
              <a:t>, simply </a:t>
            </a:r>
            <a:r>
              <a:rPr lang="en-US" altLang="en-US">
                <a:solidFill>
                  <a:schemeClr val="hlink"/>
                </a:solidFill>
              </a:rPr>
              <a:t>enter the selectors as a comma-separated list</a:t>
            </a:r>
            <a:r>
              <a:rPr lang="en-US" altLang="en-US"/>
              <a:t>, as shown here.</a:t>
            </a:r>
          </a:p>
          <a:p>
            <a:endParaRPr lang="en-US" altLang="en-US"/>
          </a:p>
          <a:p>
            <a:r>
              <a:rPr lang="en-US" altLang="en-US"/>
              <a:t>To set selectors so that they only affect a tag when it appears under specific circumstances, </a:t>
            </a:r>
            <a:r>
              <a:rPr lang="en-US" altLang="en-US">
                <a:solidFill>
                  <a:schemeClr val="hlink"/>
                </a:solidFill>
              </a:rPr>
              <a:t>separate a number of selectors with a space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113682" name="Rectangle 18">
            <a:extLst>
              <a:ext uri="{FF2B5EF4-FFF2-40B4-BE49-F238E27FC236}">
                <a16:creationId xmlns:a16="http://schemas.microsoft.com/office/drawing/2014/main" id="{6FB2C613-66AA-444B-A4C1-4ED192F4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7162800" cy="376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chemeClr val="hlink"/>
                </a:solidFill>
              </a:rPr>
              <a:t>h1, h2, h3</a:t>
            </a:r>
            <a:r>
              <a:rPr lang="en-US" altLang="en-US"/>
              <a:t> { font-family: Arial, Helvetica, sans-serif }</a:t>
            </a:r>
          </a:p>
        </p:txBody>
      </p:sp>
      <p:sp>
        <p:nvSpPr>
          <p:cNvPr id="113687" name="Rectangle 23">
            <a:extLst>
              <a:ext uri="{FF2B5EF4-FFF2-40B4-BE49-F238E27FC236}">
                <a16:creationId xmlns:a16="http://schemas.microsoft.com/office/drawing/2014/main" id="{3D6D0648-4340-44B1-BACC-8AC9EF4C9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7010400" cy="376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</a:rPr>
              <a:t>h1 b</a:t>
            </a:r>
            <a:r>
              <a:rPr lang="en-US" altLang="en-US"/>
              <a:t> { color: red }</a:t>
            </a:r>
          </a:p>
        </p:txBody>
      </p:sp>
      <p:sp>
        <p:nvSpPr>
          <p:cNvPr id="113688" name="Line 24">
            <a:extLst>
              <a:ext uri="{FF2B5EF4-FFF2-40B4-BE49-F238E27FC236}">
                <a16:creationId xmlns:a16="http://schemas.microsoft.com/office/drawing/2014/main" id="{89BBF569-A5EB-4A7B-9B49-7E3F6924C3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5334000"/>
            <a:ext cx="9144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13689" name="Text Box 25">
            <a:extLst>
              <a:ext uri="{FF2B5EF4-FFF2-40B4-BE49-F238E27FC236}">
                <a16:creationId xmlns:a16="http://schemas.microsoft.com/office/drawing/2014/main" id="{F78BA16E-A34F-4163-946D-8A913C224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7239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Take notice of the </a:t>
            </a:r>
            <a:r>
              <a:rPr lang="en-US" altLang="en-US" sz="1600" b="1">
                <a:solidFill>
                  <a:schemeClr val="hlink"/>
                </a:solidFill>
              </a:rPr>
              <a:t>space</a:t>
            </a:r>
            <a:r>
              <a:rPr lang="en-US" altLang="en-US" sz="1600"/>
              <a:t> between </a:t>
            </a:r>
            <a:r>
              <a:rPr lang="en-US" altLang="en-US" sz="1600" b="1" i="1"/>
              <a:t>h1</a:t>
            </a:r>
            <a:r>
              <a:rPr lang="en-US" altLang="en-US" sz="1600"/>
              <a:t> and </a:t>
            </a:r>
            <a:r>
              <a:rPr lang="en-US" altLang="en-US" sz="1600" b="1" i="1"/>
              <a:t>b. </a:t>
            </a:r>
            <a:r>
              <a:rPr lang="en-US" altLang="en-US" sz="1600"/>
              <a:t>This type of style definition (called a </a:t>
            </a:r>
            <a:r>
              <a:rPr lang="en-US" altLang="en-US" sz="1600" i="1"/>
              <a:t>descendant style</a:t>
            </a:r>
            <a:r>
              <a:rPr lang="en-US" altLang="en-US" sz="1600"/>
              <a:t>) </a:t>
            </a:r>
            <a:r>
              <a:rPr lang="en-US" altLang="en-US" sz="1600" u="sng"/>
              <a:t>tells the browser only to apply this style to bold text used with level-1 headings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3690" name="Ink 26">
                <a:extLst>
                  <a:ext uri="{FF2B5EF4-FFF2-40B4-BE49-F238E27FC236}">
                    <a16:creationId xmlns:a16="http://schemas.microsoft.com/office/drawing/2014/main" id="{731BE482-AC5C-40BA-B228-2E5FEF68B6E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5050" y="5214938"/>
              <a:ext cx="179388" cy="1587"/>
            </p14:xfrm>
          </p:contentPart>
        </mc:Choice>
        <mc:Fallback>
          <p:pic>
            <p:nvPicPr>
              <p:cNvPr id="113690" name="Ink 26">
                <a:extLst>
                  <a:ext uri="{FF2B5EF4-FFF2-40B4-BE49-F238E27FC236}">
                    <a16:creationId xmlns:a16="http://schemas.microsoft.com/office/drawing/2014/main" id="{731BE482-AC5C-40BA-B228-2E5FEF68B6E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364" y="5137175"/>
                <a:ext cx="214038" cy="15393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89AC83D5-171F-4941-A966-500409C6C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9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FC70E2E-0698-4586-961B-952887106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/>
              <a:t>To use CSS syntax within the flow of an HTML document</a:t>
            </a:r>
            <a:r>
              <a:rPr lang="en-US" altLang="en-US"/>
              <a:t>, add a </a:t>
            </a:r>
            <a:r>
              <a:rPr lang="en-US" altLang="en-US">
                <a:solidFill>
                  <a:schemeClr val="hlink"/>
                </a:solidFill>
              </a:rPr>
              <a:t>style</a:t>
            </a:r>
            <a:r>
              <a:rPr lang="en-US" altLang="en-US"/>
              <a:t> attribute to the tag you want to affect and set it equal to an appropriate series of property/value pairs, each separated by semicolons.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DCB6C11A-D35A-464E-9745-690C7CC2B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8077200" cy="6508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&lt;p </a:t>
            </a:r>
            <a:r>
              <a:rPr lang="en-US" altLang="en-US" b="1">
                <a:solidFill>
                  <a:schemeClr val="hlink"/>
                </a:solidFill>
              </a:rPr>
              <a:t>style=”font-family: Arial, Helvetica, sans-serif; fontsize:</a:t>
            </a:r>
          </a:p>
          <a:p>
            <a:r>
              <a:rPr lang="en-US" altLang="en-US" b="1">
                <a:solidFill>
                  <a:schemeClr val="hlink"/>
                </a:solidFill>
              </a:rPr>
              <a:t>12px; color: #000000”</a:t>
            </a:r>
            <a:r>
              <a:rPr lang="en-US" altLang="en-US"/>
              <a:t>&gt;</a:t>
            </a:r>
          </a:p>
        </p:txBody>
      </p:sp>
      <p:sp>
        <p:nvSpPr>
          <p:cNvPr id="131078" name="Rectangle 6">
            <a:extLst>
              <a:ext uri="{FF2B5EF4-FFF2-40B4-BE49-F238E27FC236}">
                <a16:creationId xmlns:a16="http://schemas.microsoft.com/office/drawing/2014/main" id="{623FC82D-D47B-42DF-8F36-36ED517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0"/>
            <a:ext cx="4665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CSS syntax applied inline to a paragraph tag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C208CA2ABBAD40A08341ADCA605E43" ma:contentTypeVersion="11" ma:contentTypeDescription="Create a new document." ma:contentTypeScope="" ma:versionID="dd1c13ccb9468d813e1ee2de097aebec">
  <xsd:schema xmlns:xsd="http://www.w3.org/2001/XMLSchema" xmlns:xs="http://www.w3.org/2001/XMLSchema" xmlns:p="http://schemas.microsoft.com/office/2006/metadata/properties" xmlns:ns2="293be635-872d-4a64-b211-e99557a363cd" xmlns:ns3="8f4fddab-8f5e-4c8b-a0cb-c37b67f60ebf" targetNamespace="http://schemas.microsoft.com/office/2006/metadata/properties" ma:root="true" ma:fieldsID="9137c4b6f764c922f31d14f590881282" ns2:_="" ns3:_="">
    <xsd:import namespace="293be635-872d-4a64-b211-e99557a363cd"/>
    <xsd:import namespace="8f4fddab-8f5e-4c8b-a0cb-c37b67f60e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be635-872d-4a64-b211-e99557a363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bf6864-5523-446f-b965-1d558e7c61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4fddab-8f5e-4c8b-a0cb-c37b67f60eb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d063c17-f151-4dba-877e-9cab7c945996}" ma:internalName="TaxCatchAll" ma:showField="CatchAllData" ma:web="8f4fddab-8f5e-4c8b-a0cb-c37b67f60e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93be635-872d-4a64-b211-e99557a363cd">
      <Terms xmlns="http://schemas.microsoft.com/office/infopath/2007/PartnerControls"/>
    </lcf76f155ced4ddcb4097134ff3c332f>
    <TaxCatchAll xmlns="8f4fddab-8f5e-4c8b-a0cb-c37b67f60ebf" xsi:nil="true"/>
  </documentManagement>
</p:properties>
</file>

<file path=customXml/itemProps1.xml><?xml version="1.0" encoding="utf-8"?>
<ds:datastoreItem xmlns:ds="http://schemas.openxmlformats.org/officeDocument/2006/customXml" ds:itemID="{4641F4D4-2F47-4E2C-8F0E-A7CE43903394}"/>
</file>

<file path=customXml/itemProps2.xml><?xml version="1.0" encoding="utf-8"?>
<ds:datastoreItem xmlns:ds="http://schemas.openxmlformats.org/officeDocument/2006/customXml" ds:itemID="{F96BE782-969C-4C59-9AAB-0FBD304ABA0B}"/>
</file>

<file path=customXml/itemProps3.xml><?xml version="1.0" encoding="utf-8"?>
<ds:datastoreItem xmlns:ds="http://schemas.openxmlformats.org/officeDocument/2006/customXml" ds:itemID="{293B6092-9647-4B0A-AF22-3450B930DD15}"/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8898</TotalTime>
  <Words>462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Tahoma</vt:lpstr>
      <vt:lpstr>Wingdings</vt:lpstr>
      <vt:lpstr>Blends</vt:lpstr>
      <vt:lpstr>Writing Style Rules</vt:lpstr>
      <vt:lpstr>Notes(1)</vt:lpstr>
      <vt:lpstr>Notes(2)</vt:lpstr>
      <vt:lpstr>Step 1</vt:lpstr>
      <vt:lpstr>Step 6</vt:lpstr>
      <vt:lpstr>Step 7</vt:lpstr>
      <vt:lpstr>Step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RayAngelesNicolas</dc:creator>
  <cp:lastModifiedBy>Ray Nicolas</cp:lastModifiedBy>
  <cp:revision>1514</cp:revision>
  <cp:lastPrinted>1601-01-01T00:00:00Z</cp:lastPrinted>
  <dcterms:created xsi:type="dcterms:W3CDTF">1601-01-01T00:00:00Z</dcterms:created>
  <dcterms:modified xsi:type="dcterms:W3CDTF">2021-04-20T13:00:02Z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0x0101008BC208CA2ABBAD40A08341ADCA605E43</vt:lpwstr>
  </property>
</Properties>
</file>