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330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stculture.hqa.ca/overcoming-barriers-to-a-just-culture/" TargetMode="External"/><Relationship Id="rId2" Type="http://schemas.openxmlformats.org/officeDocument/2006/relationships/hyperlink" Target="https://dora.dev/capabilities/streamlining-change-approv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snet.ahrq.gov/perspective/making-just-culture-reality-one-organizations-approach" TargetMode="External"/><Relationship Id="rId4" Type="http://schemas.openxmlformats.org/officeDocument/2006/relationships/hyperlink" Target="https://launchdarkly.com/guides/reconciling-change-management-and-continuous-delivery/the-downsides-of-heavy-change-managemen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853289"/>
          </a:xfrm>
        </p:spPr>
        <p:txBody>
          <a:bodyPr/>
          <a:lstStyle/>
          <a:p>
            <a:r>
              <a:rPr lang="en-US" sz="2800" dirty="0"/>
              <a:t>Developing a Fair, Accountable, and Learning-Driven Culture: Implementation Challenges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318782"/>
            <a:ext cx="8825658" cy="1320018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Challenges Organizations Face When Promoting a Just Culture</a:t>
            </a:r>
          </a:p>
          <a:p>
            <a:pPr algn="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Presented by: Yohannes Ayele</a:t>
            </a:r>
          </a:p>
          <a:p>
            <a:pPr algn="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Course Name: CSD 380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DevOps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</a:p>
          <a:p>
            <a:pPr algn="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Date 7/13/25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00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Is a Just Culture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culture that balances </a:t>
            </a:r>
            <a:r>
              <a:rPr lang="en-US" i="1" dirty="0"/>
              <a:t>organizational systems</a:t>
            </a:r>
            <a:r>
              <a:rPr lang="en-US" dirty="0"/>
              <a:t> and </a:t>
            </a:r>
            <a:r>
              <a:rPr lang="en-US" i="1" dirty="0"/>
              <a:t>individual </a:t>
            </a:r>
            <a:r>
              <a:rPr lang="en-US" i="1" dirty="0" smtClean="0"/>
              <a:t>accountability</a:t>
            </a:r>
          </a:p>
          <a:p>
            <a:r>
              <a:rPr lang="en-US" dirty="0"/>
              <a:t>Focuses on learning from errors, not blaming </a:t>
            </a:r>
            <a:r>
              <a:rPr lang="en-US" dirty="0" smtClean="0"/>
              <a:t>people</a:t>
            </a:r>
          </a:p>
          <a:p>
            <a:r>
              <a:rPr lang="en-US" dirty="0"/>
              <a:t>Encourages open reporting without fear</a:t>
            </a:r>
          </a:p>
        </p:txBody>
      </p:sp>
    </p:spTree>
    <p:extLst>
      <p:ext uri="{BB962C8B-B14F-4D97-AF65-F5344CB8AC3E}">
        <p14:creationId xmlns:p14="http://schemas.microsoft.com/office/powerpoint/2010/main" val="343883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Key Barriers to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Blame culture &amp; outcome </a:t>
            </a:r>
            <a:r>
              <a:rPr lang="en-US" dirty="0" smtClean="0"/>
              <a:t>bias</a:t>
            </a:r>
          </a:p>
          <a:p>
            <a:r>
              <a:rPr lang="en-US" dirty="0"/>
              <a:t>Lack of trust &amp; fear of </a:t>
            </a:r>
            <a:r>
              <a:rPr lang="en-US" dirty="0" smtClean="0"/>
              <a:t>punishment</a:t>
            </a:r>
          </a:p>
          <a:p>
            <a:r>
              <a:rPr lang="en-US" dirty="0"/>
              <a:t>Poor leadership </a:t>
            </a:r>
            <a:r>
              <a:rPr lang="en-US" dirty="0" smtClean="0"/>
              <a:t>support</a:t>
            </a:r>
          </a:p>
          <a:p>
            <a:r>
              <a:rPr lang="en-US" dirty="0"/>
              <a:t>Inconsistent policies &amp; transparency </a:t>
            </a:r>
            <a:r>
              <a:rPr lang="en-US" dirty="0" smtClean="0"/>
              <a:t>gaps</a:t>
            </a:r>
          </a:p>
          <a:p>
            <a:r>
              <a:rPr lang="en-US" dirty="0"/>
              <a:t>Emotional and social hurdles</a:t>
            </a:r>
          </a:p>
        </p:txBody>
      </p:sp>
    </p:spTree>
    <p:extLst>
      <p:ext uri="{BB962C8B-B14F-4D97-AF65-F5344CB8AC3E}">
        <p14:creationId xmlns:p14="http://schemas.microsoft.com/office/powerpoint/2010/main" val="267824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Graphical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Barriers in a Nutshell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7755" y="3852867"/>
            <a:ext cx="1796590" cy="84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Blame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40817" y="3852867"/>
            <a:ext cx="1796590" cy="84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53600" y="3852867"/>
            <a:ext cx="1796590" cy="84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Leadership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66383" y="3852867"/>
            <a:ext cx="1796590" cy="84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Policies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55152" y="3852867"/>
            <a:ext cx="1796590" cy="84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Emotions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7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Barrier Details – Blame Culture and Fear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Blame </a:t>
            </a:r>
            <a:r>
              <a:rPr lang="en-US" b="1" dirty="0" smtClean="0"/>
              <a:t>Culture: </a:t>
            </a:r>
            <a:r>
              <a:rPr lang="en-US" dirty="0" smtClean="0"/>
              <a:t>Many </a:t>
            </a:r>
            <a:r>
              <a:rPr lang="en-US" dirty="0"/>
              <a:t>organizations are trapped in punitive systems where mistakes are associated with personal failure. This discourages error reporting and leads to hidden problems</a:t>
            </a:r>
            <a:r>
              <a:rPr lang="en-US" dirty="0" smtClean="0"/>
              <a:t>.</a:t>
            </a:r>
          </a:p>
          <a:p>
            <a:r>
              <a:rPr lang="en-US" b="1" dirty="0"/>
              <a:t>Outcome </a:t>
            </a:r>
            <a:r>
              <a:rPr lang="en-US" b="1" dirty="0" smtClean="0"/>
              <a:t>Bias: </a:t>
            </a:r>
            <a:r>
              <a:rPr lang="en-US" dirty="0" smtClean="0"/>
              <a:t>Leaders </a:t>
            </a:r>
            <a:r>
              <a:rPr lang="en-US" dirty="0"/>
              <a:t>often judge actions solely based on results rather than intentions, reinforcing the blame culture (Just Culture Canada</a:t>
            </a:r>
            <a:r>
              <a:rPr lang="en-US" dirty="0" smtClean="0"/>
              <a:t>).</a:t>
            </a:r>
          </a:p>
          <a:p>
            <a:r>
              <a:rPr lang="en-US" b="1" dirty="0"/>
              <a:t>Fear of </a:t>
            </a:r>
            <a:r>
              <a:rPr lang="en-US" b="1" dirty="0" smtClean="0"/>
              <a:t>Punishment: </a:t>
            </a:r>
            <a:r>
              <a:rPr lang="en-US" dirty="0" smtClean="0"/>
              <a:t>Employees </a:t>
            </a:r>
            <a:r>
              <a:rPr lang="en-US" dirty="0"/>
              <a:t>may avoid reporting incidents due to fear of termination, legal consequences, or public shaming. This blocks the free flow of critical safety information (</a:t>
            </a:r>
            <a:r>
              <a:rPr lang="en-US" dirty="0" err="1"/>
              <a:t>LaunchDarkly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b="1" dirty="0" smtClean="0"/>
              <a:t>Result: </a:t>
            </a:r>
            <a:r>
              <a:rPr lang="en-US" dirty="0" smtClean="0"/>
              <a:t>Problems </a:t>
            </a:r>
            <a:r>
              <a:rPr lang="en-US" dirty="0"/>
              <a:t>stay hidden, errors repeat, and systemic issues remain unaddressed.</a:t>
            </a:r>
          </a:p>
        </p:txBody>
      </p:sp>
    </p:spTree>
    <p:extLst>
      <p:ext uri="{BB962C8B-B14F-4D97-AF65-F5344CB8AC3E}">
        <p14:creationId xmlns:p14="http://schemas.microsoft.com/office/powerpoint/2010/main" val="331908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Barrier Details – Leadership, Policy, 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Leadership </a:t>
            </a:r>
            <a:r>
              <a:rPr lang="en-US" b="1" dirty="0" smtClean="0"/>
              <a:t>Resistance: </a:t>
            </a:r>
            <a:r>
              <a:rPr lang="en-US" dirty="0" smtClean="0"/>
              <a:t>Leaders </a:t>
            </a:r>
            <a:r>
              <a:rPr lang="en-US" dirty="0"/>
              <a:t>used to traditional control methods may resist shifting toward a trust-based, learning culture. This resistance slows or blocks implementation (DORA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b="1" dirty="0"/>
              <a:t>Inconsistent </a:t>
            </a:r>
            <a:r>
              <a:rPr lang="en-US" b="1" dirty="0" smtClean="0"/>
              <a:t>Policies: </a:t>
            </a:r>
            <a:r>
              <a:rPr lang="en-US" dirty="0" smtClean="0"/>
              <a:t>When </a:t>
            </a:r>
            <a:r>
              <a:rPr lang="en-US" dirty="0"/>
              <a:t>rules and responses vary between cases, employees perceive the system as unfair, reducing trust and openness</a:t>
            </a:r>
            <a:r>
              <a:rPr lang="en-US" dirty="0" smtClean="0"/>
              <a:t>.</a:t>
            </a:r>
          </a:p>
          <a:p>
            <a:r>
              <a:rPr lang="en-US" b="1" dirty="0"/>
              <a:t>Transparency </a:t>
            </a:r>
            <a:r>
              <a:rPr lang="en-US" b="1" dirty="0" smtClean="0"/>
              <a:t>Gaps: </a:t>
            </a:r>
            <a:r>
              <a:rPr lang="en-US" dirty="0" smtClean="0"/>
              <a:t>Staff </a:t>
            </a:r>
            <a:r>
              <a:rPr lang="en-US" dirty="0"/>
              <a:t>often don’t understand how error reports are evaluated, causing fear and skepticism (Just Culture Canada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Consequence: </a:t>
            </a:r>
            <a:r>
              <a:rPr lang="en-US" dirty="0" smtClean="0"/>
              <a:t>Without </a:t>
            </a:r>
            <a:r>
              <a:rPr lang="en-US" dirty="0"/>
              <a:t>transparent, consistent processes, employees hesitate to report issues, weakening the learning culture.</a:t>
            </a:r>
          </a:p>
        </p:txBody>
      </p:sp>
    </p:spTree>
    <p:extLst>
      <p:ext uri="{BB962C8B-B14F-4D97-AF65-F5344CB8AC3E}">
        <p14:creationId xmlns:p14="http://schemas.microsoft.com/office/powerpoint/2010/main" val="209787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Emotional and Social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Emotional </a:t>
            </a:r>
            <a:r>
              <a:rPr lang="en-US" b="1" dirty="0" smtClean="0"/>
              <a:t>Hurdles: </a:t>
            </a:r>
            <a:r>
              <a:rPr lang="en-US" dirty="0" smtClean="0"/>
              <a:t>After </a:t>
            </a:r>
            <a:r>
              <a:rPr lang="en-US" dirty="0"/>
              <a:t>an error, staff often feel guilt, shame, and fear, which discourage openness. Organizations must address these human factors empathetically</a:t>
            </a:r>
            <a:r>
              <a:rPr lang="en-US" dirty="0" smtClean="0"/>
              <a:t>.</a:t>
            </a:r>
          </a:p>
          <a:p>
            <a:r>
              <a:rPr lang="en-US" b="1" dirty="0"/>
              <a:t>Cultural </a:t>
            </a:r>
            <a:r>
              <a:rPr lang="en-US" b="1" dirty="0" smtClean="0"/>
              <a:t>Complexity: </a:t>
            </a:r>
            <a:r>
              <a:rPr lang="en-US" dirty="0" smtClean="0"/>
              <a:t>Different </a:t>
            </a:r>
            <a:r>
              <a:rPr lang="en-US" dirty="0"/>
              <a:t>professional subcultures within an organization (nursing, management, tech teams) may respond differently to errors, complicating just culture adoption (AHRQ </a:t>
            </a:r>
            <a:r>
              <a:rPr lang="en-US" dirty="0" err="1"/>
              <a:t>PSNet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b="1" dirty="0"/>
              <a:t>Social </a:t>
            </a:r>
            <a:r>
              <a:rPr lang="en-US" b="1" dirty="0" smtClean="0"/>
              <a:t>Pressure: </a:t>
            </a:r>
            <a:r>
              <a:rPr lang="en-US" dirty="0" smtClean="0"/>
              <a:t>Peer </a:t>
            </a:r>
            <a:r>
              <a:rPr lang="en-US" dirty="0"/>
              <a:t>pressure or fear of disappointing colleagues can also prevent error reporting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Leadership </a:t>
            </a:r>
            <a:r>
              <a:rPr lang="en-US" b="1" dirty="0" smtClean="0"/>
              <a:t>Role: </a:t>
            </a:r>
            <a:r>
              <a:rPr lang="en-US" dirty="0" smtClean="0"/>
              <a:t>Leaders </a:t>
            </a:r>
            <a:r>
              <a:rPr lang="en-US" dirty="0"/>
              <a:t>must create psychologically safe environments where vulnerability is accepted and learning is prioritized over blame.</a:t>
            </a:r>
          </a:p>
        </p:txBody>
      </p:sp>
    </p:spTree>
    <p:extLst>
      <p:ext uri="{BB962C8B-B14F-4D97-AF65-F5344CB8AC3E}">
        <p14:creationId xmlns:p14="http://schemas.microsoft.com/office/powerpoint/2010/main" val="2118469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Blame </a:t>
            </a:r>
            <a:r>
              <a:rPr lang="en-US" dirty="0" smtClean="0"/>
              <a:t>culture</a:t>
            </a:r>
          </a:p>
          <a:p>
            <a:r>
              <a:rPr lang="en-US" dirty="0"/>
              <a:t>Fear of </a:t>
            </a:r>
            <a:r>
              <a:rPr lang="en-US" dirty="0" smtClean="0"/>
              <a:t>punishment</a:t>
            </a:r>
          </a:p>
          <a:p>
            <a:r>
              <a:rPr lang="en-US" dirty="0"/>
              <a:t>Leadership </a:t>
            </a:r>
            <a:r>
              <a:rPr lang="en-US" dirty="0" smtClean="0"/>
              <a:t>resistance</a:t>
            </a:r>
          </a:p>
          <a:p>
            <a:r>
              <a:rPr lang="en-US" dirty="0"/>
              <a:t>Policy </a:t>
            </a:r>
            <a:r>
              <a:rPr lang="en-US" dirty="0" smtClean="0"/>
              <a:t>inconsistency</a:t>
            </a:r>
          </a:p>
          <a:p>
            <a:r>
              <a:rPr lang="en-US" dirty="0"/>
              <a:t>Emotional &amp; social </a:t>
            </a:r>
            <a:r>
              <a:rPr lang="en-US" dirty="0" smtClean="0"/>
              <a:t>challenges</a:t>
            </a:r>
          </a:p>
          <a:p>
            <a:r>
              <a:rPr lang="en-US" dirty="0"/>
              <a:t>Focus on system improvement, not individual </a:t>
            </a:r>
            <a:r>
              <a:rPr lang="en-US" dirty="0" smtClean="0"/>
              <a:t>blame</a:t>
            </a:r>
          </a:p>
          <a:p>
            <a:r>
              <a:rPr lang="en-US" dirty="0"/>
              <a:t>Build leadership commitment, clear policies, and emotional support</a:t>
            </a:r>
          </a:p>
        </p:txBody>
      </p:sp>
    </p:spTree>
    <p:extLst>
      <p:ext uri="{BB962C8B-B14F-4D97-AF65-F5344CB8AC3E}">
        <p14:creationId xmlns:p14="http://schemas.microsoft.com/office/powerpoint/2010/main" val="198249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DORA</a:t>
            </a:r>
            <a:r>
              <a:rPr lang="en-US" dirty="0"/>
              <a:t>. (</a:t>
            </a:r>
            <a:r>
              <a:rPr lang="en-US" dirty="0" err="1"/>
              <a:t>n.d.</a:t>
            </a:r>
            <a:r>
              <a:rPr lang="en-US" dirty="0"/>
              <a:t>). </a:t>
            </a:r>
            <a:r>
              <a:rPr lang="en-US" i="1" dirty="0"/>
              <a:t>Streamlining Change Approval.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https://dora.dev/capabilities/streamlining-change-approval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Just </a:t>
            </a:r>
            <a:r>
              <a:rPr lang="en-US" dirty="0"/>
              <a:t>Culture Canada. (</a:t>
            </a:r>
            <a:r>
              <a:rPr lang="en-US" dirty="0" err="1"/>
              <a:t>n.d.</a:t>
            </a:r>
            <a:r>
              <a:rPr lang="en-US" dirty="0"/>
              <a:t>). </a:t>
            </a:r>
            <a:r>
              <a:rPr lang="en-US" i="1" dirty="0"/>
              <a:t>Overcoming barriers to a just culture.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https://justculture.hqa.ca/overcoming-barriers-to-a-just-culture/</a:t>
            </a:r>
            <a:endParaRPr lang="en-US" dirty="0"/>
          </a:p>
          <a:p>
            <a:r>
              <a:rPr lang="en-US" dirty="0" err="1"/>
              <a:t>LaunchDarkly</a:t>
            </a:r>
            <a:r>
              <a:rPr lang="en-US" dirty="0"/>
              <a:t>. (</a:t>
            </a:r>
            <a:r>
              <a:rPr lang="en-US" dirty="0" err="1"/>
              <a:t>n.d.</a:t>
            </a:r>
            <a:r>
              <a:rPr lang="en-US" dirty="0"/>
              <a:t>). </a:t>
            </a:r>
            <a:r>
              <a:rPr lang="en-US" i="1" dirty="0"/>
              <a:t>The downsides of heavy change management.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https://launchdarkly.com/guides/reconciling-change-management-and-continuous-delivery/the-downsides-of-heavy-change-management/</a:t>
            </a:r>
            <a:endParaRPr lang="en-US" dirty="0"/>
          </a:p>
          <a:p>
            <a:r>
              <a:rPr lang="en-US" dirty="0"/>
              <a:t>AHRQ </a:t>
            </a:r>
            <a:r>
              <a:rPr lang="en-US" dirty="0" err="1"/>
              <a:t>PSNet</a:t>
            </a:r>
            <a:r>
              <a:rPr lang="en-US" dirty="0"/>
              <a:t>. (</a:t>
            </a:r>
            <a:r>
              <a:rPr lang="en-US" dirty="0" err="1"/>
              <a:t>n.d.</a:t>
            </a:r>
            <a:r>
              <a:rPr lang="en-US" dirty="0"/>
              <a:t>). </a:t>
            </a:r>
            <a:r>
              <a:rPr lang="en-US" i="1" dirty="0"/>
              <a:t>Making Just Culture a Reality.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https://psnet.ahrq.gov/perspective/making-just-culture-reality-one-organizations-approach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31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1494</TotalTime>
  <Words>502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Developing a Fair, Accountable, and Learning-Driven Culture: Implementation Challenges</vt:lpstr>
      <vt:lpstr>What Is a Just Culture?</vt:lpstr>
      <vt:lpstr>Key Barriers to Implementation</vt:lpstr>
      <vt:lpstr>Graphical </vt:lpstr>
      <vt:lpstr>Barrier Details – Blame Culture and Fear</vt:lpstr>
      <vt:lpstr>Barrier Details – Leadership, Policy, Transparency</vt:lpstr>
      <vt:lpstr>Emotional and Social Challenges</vt:lpstr>
      <vt:lpstr>PowerPoint Presentation</vt:lpstr>
      <vt:lpstr>References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9</cp:revision>
  <dcterms:created xsi:type="dcterms:W3CDTF">2025-07-15T03:56:33Z</dcterms:created>
  <dcterms:modified xsi:type="dcterms:W3CDTF">2025-07-16T04:50:57Z</dcterms:modified>
</cp:coreProperties>
</file>