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8" r:id="rId5"/>
    <p:sldId id="261" r:id="rId6"/>
    <p:sldId id="262" r:id="rId7"/>
    <p:sldId id="265" r:id="rId8"/>
    <p:sldId id="269" r:id="rId9"/>
    <p:sldId id="266" r:id="rId10"/>
    <p:sldId id="267" r:id="rId11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현준" initials="주" lastIdx="2" clrIdx="0">
    <p:extLst>
      <p:ext uri="{19B8F6BF-5375-455C-9EA6-DF929625EA0E}">
        <p15:presenceInfo xmlns:p15="http://schemas.microsoft.com/office/powerpoint/2012/main" userId="S::hyunjunju@postech.ac.kr::2b3d3525-7185-48ef-87c7-c01b6e7c37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82A"/>
    <a:srgbClr val="1D428A"/>
    <a:srgbClr val="D9D9D9"/>
    <a:srgbClr val="FFC72C"/>
    <a:srgbClr val="2C4132"/>
    <a:srgbClr val="004F00"/>
    <a:srgbClr val="007F00"/>
    <a:srgbClr val="9999FF"/>
    <a:srgbClr val="9966FF"/>
    <a:srgbClr val="EB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2" autoAdjust="0"/>
    <p:restoredTop sz="91849" autoAdjust="0"/>
  </p:normalViewPr>
  <p:slideViewPr>
    <p:cSldViewPr snapToGrid="0">
      <p:cViewPr varScale="1">
        <p:scale>
          <a:sx n="81" d="100"/>
          <a:sy n="81" d="100"/>
        </p:scale>
        <p:origin x="7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3508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6" y="0"/>
            <a:ext cx="3076363" cy="513508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300"/>
            </a:lvl1pPr>
          </a:lstStyle>
          <a:p>
            <a:fld id="{062DF648-6524-4198-94A2-FEB93FB559DD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10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6" y="9721110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300"/>
            </a:lvl1pPr>
          </a:lstStyle>
          <a:p>
            <a:fld id="{08267050-FD06-4F84-B5BC-4A6CE2496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67050-FD06-4F84-B5BC-4A6CE24960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0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67050-FD06-4F84-B5BC-4A6CE24960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1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67050-FD06-4F84-B5BC-4A6CE24960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5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76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20E8B-C07A-4D9E-A4C6-189AEADE2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A6B3AC-9744-4A00-9487-D149C85C4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9D92D-81D1-4509-9F58-E1A17E04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BD0A-E11D-4D4F-ADE7-F07E011C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33C87-3107-4F3B-AAD0-435BC340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9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B94C-A607-4FDC-88DD-67BA8121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4616E-2D2A-4A2F-A52B-F18EA1CF1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46D59-5833-4E22-82AA-E3D7665E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6EE08-BB67-4B01-B21D-CBEC5F2A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20D50-2AE2-4955-A55D-E6181417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6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A07F6F-816C-4514-A631-84DC04DFC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4F3F3-0A86-4723-B361-3E0D0627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38D2A-DE72-454D-86C8-982F47AB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BB3C7-30D1-48F6-85CA-D337E006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8A45E-3398-4D29-878C-F154CDC5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0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2197A-91D6-4B3D-9AF6-AE9661B1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838033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D5E15-8068-448B-A59B-4FEDEAB5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95663"/>
            <a:ext cx="10515600" cy="47813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CF56C-61E6-4A72-910F-D422445C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2ED6A-EAFA-4F6E-8039-D217B55A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FAC55-8884-469E-ABA9-AFE9E553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5BC1C-3C25-488B-A7C4-819F5F2E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EEFA3-68B5-4F87-9746-4A959764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6A5C8-3CA0-4D8A-A773-3F1706F6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735A3-B316-4532-A1C9-AAFA14BC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35D2F-3DE0-4C22-A2C1-F55FF3B1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7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82130-38A5-4D57-8878-2C2BC45A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B161F-8B5B-4851-BC1F-03CEE3383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D3EEDF-88CF-4776-BC56-D8219154E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66A2C-124B-45B8-B9CF-C9AE11AA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66A13-DBF0-47D8-B240-77EF0243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3276C-5377-4B9D-8951-D80E9B95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4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CC6B5-DD76-46B0-ADC9-0B97439D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1179E-B476-4B60-8261-64A813253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F653F-BE50-4EEB-AFB6-560C1D98C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4101D4-45C7-43E2-8630-638A42D3B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344FA-1600-4E78-A878-9A76BA097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DDD25B-B8D6-40DB-AC79-2BBA67F9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AB0E34-3F37-48A3-B202-B3995030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AF99DA-93FA-40D8-A1C9-54CF66FA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1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39964-691D-4450-AEDA-3C719BA8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8BD17E-FB7D-4DDB-BACA-DB5DDEE0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4DAA3-C783-481C-9054-AD538DD1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1AD16-076A-473C-A0AE-85CC2FC6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224315-0438-4788-958E-2DE594B9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434202-CB62-45CF-AFA9-606E0CF5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B92C54-45B7-4726-873E-61D58EDB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0F777-064B-4C44-9604-19A4E457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7A0A0-83D9-4CFA-AB27-D2C511118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CBC971-1A8F-49B4-A91E-DBA7F856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8364F-CF35-4727-B577-BED26632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D6ED0-EAAE-41D4-A7FE-E282070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EBFC7-B576-48F2-A7EC-EB31ABA3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01A54-407A-4DBF-A0D5-742AD936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4CE09A-0D08-438A-9BD8-06EB6A80B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92DB3-B039-4D89-A842-B48ECFFC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B54C1-1C6C-4835-B0EB-310F37AC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510E-0A4F-4A7C-B984-1277E700C7F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9351A-327B-429B-AC63-E5897835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7A6D8-2BD5-45BA-9A9C-980D3BC5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98F95-95DD-4181-BFD2-2D7D166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709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94A2B-BBED-472B-A6C8-270375F87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123950"/>
            <a:ext cx="10515600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EA988-3D80-4D99-9482-88D85863B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B510E-0A4F-4A7C-B984-1277E700C7FA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93061-ECE0-4ED4-9720-3C25B79F6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5552E-1C06-443F-A361-E73F3363B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3B5F-9284-4C56-9CAB-0EE0EBFCB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7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etrics.adjusted_rand_scor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/570ca68bb34541a3b704dd79ae274dc4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C41BA-734E-401A-8CFC-818902A21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3341"/>
            <a:ext cx="9144000" cy="1951318"/>
          </a:xfrm>
        </p:spPr>
        <p:txBody>
          <a:bodyPr>
            <a:noAutofit/>
          </a:bodyPr>
          <a:lstStyle/>
          <a:p>
            <a:r>
              <a:rPr lang="en-US" altLang="ko-KR" sz="4400" dirty="0"/>
              <a:t>CSED 226</a:t>
            </a:r>
            <a:br>
              <a:rPr lang="en-US" altLang="ko-KR" sz="4400" dirty="0"/>
            </a:br>
            <a:r>
              <a:rPr lang="en-US" altLang="ko-KR" sz="4400" dirty="0"/>
              <a:t>Introduction to Data Analysis</a:t>
            </a:r>
            <a:br>
              <a:rPr lang="en-US" altLang="ko-KR" sz="4400" dirty="0"/>
            </a:br>
            <a:r>
              <a:rPr lang="en-US" altLang="ko-KR" sz="4000" dirty="0">
                <a:solidFill>
                  <a:srgbClr val="C00000"/>
                </a:solidFill>
              </a:rPr>
              <a:t>Competition: Clustering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3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1E5B2-2759-BF46-F83C-49FD2B73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Competition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2C09D-429B-DEBB-6C58-91CAB315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125" y="1395663"/>
            <a:ext cx="6296875" cy="4781300"/>
          </a:xfrm>
        </p:spPr>
        <p:txBody>
          <a:bodyPr/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Kaggle-site</a:t>
            </a:r>
            <a:endParaRPr lang="en-US" altLang="ko-KR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① Overview: Description of the task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② Data: Files to be used in the competition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③ Leaderboard: Current score updated in real time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④ Rules: What you must follow in the competition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⑤ </a:t>
            </a:r>
            <a:r>
              <a:rPr lang="en-US" altLang="ko-Kore-K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My submissions: Files you submitted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ore-KR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⑥ Submit Predictions: Submission</a:t>
            </a:r>
            <a:endParaRPr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F0D087-CFC0-E7FD-7125-3A2DCC98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4276"/>
            <a:ext cx="5056925" cy="45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6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CAE16-C4E3-3ED2-C7F8-126EB9E6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231F5-5476-54D4-3EE1-A06DFC2D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The goal is to improve your model’s performance </a:t>
            </a:r>
            <a:r>
              <a:rPr kumimoji="1" lang="en-US" altLang="ko-Kore-KR" b="1" dirty="0"/>
              <a:t>as much as possible.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You can improve your model’s performance through </a:t>
            </a:r>
            <a:r>
              <a:rPr kumimoji="1" lang="en-US" altLang="ko-Kore-KR" b="1" dirty="0"/>
              <a:t>data preprocessing, model selection, and hyperparameter tuning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You can submit your model’s results to Kaggle and view your scores in real-time on the leaderboards.</a:t>
            </a:r>
          </a:p>
          <a:p>
            <a:pPr lvl="1"/>
            <a:r>
              <a:rPr kumimoji="1" lang="en-US" altLang="ko-Kore-KR" dirty="0"/>
              <a:t>You can only submit a </a:t>
            </a:r>
            <a:r>
              <a:rPr kumimoji="1" lang="en-US" altLang="ko-Kore-KR" b="1" dirty="0"/>
              <a:t>maximum of 20 per day.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628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AFE9A-BD42-3C5D-F741-3E991382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Rules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18311-77BC-DAE8-FC41-3D681AD0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In this competition, you can build a model using any clustering method.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You must participate as an individual team in this competition.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968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Rules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44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kumimoji="1" lang="en-US" altLang="ko-KR" sz="1800" dirty="0">
                <a:sym typeface="Calibri"/>
              </a:rPr>
              <a:t>You can use any models or methods you have learned in class (Decision Tree, Ensembles, SVM, etc.) *</a:t>
            </a:r>
            <a:r>
              <a:rPr kumimoji="1" lang="en-US" altLang="ko-KR" sz="1800" dirty="0">
                <a:solidFill>
                  <a:srgbClr val="FF0000"/>
                </a:solidFill>
                <a:sym typeface="Calibri"/>
              </a:rPr>
              <a:t>except </a:t>
            </a:r>
            <a:r>
              <a:rPr kumimoji="1" lang="en-US" altLang="ko-KR" sz="1800" dirty="0" err="1">
                <a:solidFill>
                  <a:srgbClr val="FF0000"/>
                </a:solidFill>
                <a:sym typeface="Calibri"/>
              </a:rPr>
              <a:t>kNN</a:t>
            </a:r>
            <a:r>
              <a:rPr kumimoji="1" lang="en-US" altLang="ko-KR" sz="1800" dirty="0">
                <a:sym typeface="Calibri"/>
              </a:rPr>
              <a:t>*.</a:t>
            </a:r>
          </a:p>
          <a:p>
            <a:pPr>
              <a:buClr>
                <a:schemeClr val="dk1"/>
              </a:buClr>
              <a:buSzPts val="2000"/>
            </a:pPr>
            <a:endParaRPr kumimoji="1" lang="en-US" sz="1800" dirty="0"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kumimoji="1" lang="en-US" altLang="ko-KR" sz="1800" dirty="0">
                <a:sym typeface="Calibri"/>
              </a:rPr>
              <a:t>You can use all the deep learning library (</a:t>
            </a:r>
            <a:r>
              <a:rPr kumimoji="1" lang="en-US" altLang="ko-KR" sz="1800" dirty="0" err="1">
                <a:sym typeface="Calibri"/>
              </a:rPr>
              <a:t>pytorch</a:t>
            </a:r>
            <a:r>
              <a:rPr kumimoji="1" lang="en-US" altLang="ko-KR" sz="1800" dirty="0">
                <a:sym typeface="Calibri"/>
              </a:rPr>
              <a:t>, </a:t>
            </a:r>
            <a:r>
              <a:rPr kumimoji="1" lang="en-US" altLang="ko-KR" sz="1800" dirty="0" err="1">
                <a:sym typeface="Calibri"/>
              </a:rPr>
              <a:t>tensorflow</a:t>
            </a:r>
            <a:r>
              <a:rPr kumimoji="1" lang="en-US" altLang="ko-KR" sz="1800" dirty="0">
                <a:sym typeface="Calibri"/>
              </a:rPr>
              <a:t>, etc.), except for </a:t>
            </a:r>
            <a:r>
              <a:rPr kumimoji="1" lang="en-US" altLang="ko-KR" sz="1800" dirty="0">
                <a:solidFill>
                  <a:srgbClr val="FF0000"/>
                </a:solidFill>
                <a:sym typeface="Calibri"/>
              </a:rPr>
              <a:t>large language model</a:t>
            </a:r>
            <a:r>
              <a:rPr kumimoji="1" lang="en-US" altLang="ko-KR" sz="1800" dirty="0">
                <a:sym typeface="Calibri"/>
              </a:rPr>
              <a:t>.</a:t>
            </a:r>
          </a:p>
          <a:p>
            <a:pPr>
              <a:buClr>
                <a:schemeClr val="dk1"/>
              </a:buClr>
              <a:buSzPts val="2000"/>
            </a:pPr>
            <a:endParaRPr kumimoji="1" sz="1800" dirty="0"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kumimoji="1" lang="en-US" sz="1800" dirty="0">
                <a:solidFill>
                  <a:srgbClr val="FF0000"/>
                </a:solidFill>
                <a:sym typeface="Calibri"/>
              </a:rPr>
              <a:t>Only individual team is allowed.</a:t>
            </a:r>
            <a:r>
              <a:rPr kumimoji="1" lang="en-US" sz="1800" dirty="0">
                <a:sym typeface="Calibri"/>
              </a:rPr>
              <a:t> You should do this competition by yourself.</a:t>
            </a:r>
          </a:p>
          <a:p>
            <a:pPr>
              <a:buClr>
                <a:schemeClr val="dk1"/>
              </a:buClr>
              <a:buSzPts val="2000"/>
            </a:pPr>
            <a:endParaRPr kumimoji="1" lang="en-US" sz="1800" dirty="0"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kumimoji="1" lang="en-US" sz="1800" dirty="0">
                <a:sym typeface="Calibri"/>
              </a:rPr>
              <a:t>You must submit your training code to the PLMS. TAs can check whether your code reproduces the results or not. </a:t>
            </a:r>
            <a:r>
              <a:rPr kumimoji="1" lang="en-US" sz="1800" dirty="0">
                <a:solidFill>
                  <a:srgbClr val="FF0000"/>
                </a:solidFill>
                <a:sym typeface="Calibri"/>
              </a:rPr>
              <a:t>Any significant differences </a:t>
            </a:r>
            <a:r>
              <a:rPr kumimoji="1" lang="en-US" sz="1800" dirty="0">
                <a:sym typeface="Calibri"/>
              </a:rPr>
              <a:t>in the reproduced results will </a:t>
            </a:r>
            <a:r>
              <a:rPr kumimoji="1" lang="en-US" sz="1800" dirty="0">
                <a:solidFill>
                  <a:srgbClr val="FF0000"/>
                </a:solidFill>
                <a:sym typeface="Calibri"/>
              </a:rPr>
              <a:t>result in severe penalties</a:t>
            </a:r>
            <a:r>
              <a:rPr kumimoji="1" lang="en-US" sz="1800" dirty="0">
                <a:sym typeface="Calibri"/>
              </a:rPr>
              <a:t>.</a:t>
            </a:r>
          </a:p>
          <a:p>
            <a:pPr>
              <a:buClr>
                <a:schemeClr val="dk1"/>
              </a:buClr>
              <a:buSzPts val="2000"/>
            </a:pPr>
            <a:endParaRPr kumimoji="1" lang="en-US" sz="1800" dirty="0"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kumimoji="1" lang="en-US" sz="1800" dirty="0">
                <a:sym typeface="Calibri"/>
              </a:rPr>
              <a:t>If anything that </a:t>
            </a:r>
            <a:r>
              <a:rPr kumimoji="1" lang="en-US" sz="1800" dirty="0">
                <a:solidFill>
                  <a:srgbClr val="FF0000"/>
                </a:solidFill>
                <a:sym typeface="Calibri"/>
              </a:rPr>
              <a:t>violates the honor code</a:t>
            </a:r>
            <a:r>
              <a:rPr kumimoji="1" lang="en-US" sz="1800" dirty="0">
                <a:sym typeface="Calibri"/>
              </a:rPr>
              <a:t> is found, TAs will contact you. If you cannot answer reasonably, </a:t>
            </a:r>
            <a:r>
              <a:rPr kumimoji="1" lang="en-US" sz="1800" dirty="0">
                <a:solidFill>
                  <a:srgbClr val="FF0000"/>
                </a:solidFill>
                <a:sym typeface="Calibri"/>
              </a:rPr>
              <a:t>you will get severe penalties</a:t>
            </a:r>
            <a:r>
              <a:rPr kumimoji="1" lang="en-US" sz="1800" dirty="0">
                <a:sym typeface="Calibri"/>
              </a:rPr>
              <a:t>.</a:t>
            </a:r>
          </a:p>
          <a:p>
            <a:pPr>
              <a:buClr>
                <a:schemeClr val="dk1"/>
              </a:buClr>
              <a:buSzPts val="2000"/>
            </a:pPr>
            <a:endParaRPr kumimoji="1" sz="1800" dirty="0"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7A629-4D12-FBCA-E9A2-7EBB288C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Evaluation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1ED69-0A07-F71E-F865-6879BB2E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Submissions are evaluated on the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altLang="ko-KR" sz="1800" b="0" i="0" u="sng" strike="noStrike" dirty="0">
                <a:solidFill>
                  <a:srgbClr val="0563C1"/>
                </a:solidFill>
                <a:effectLst/>
                <a:latin typeface="Helvetica Neue"/>
                <a:hlinkClick r:id="rId2"/>
              </a:rPr>
              <a:t>Adjusted Rand Index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  </a:t>
            </a:r>
            <a:r>
              <a:rPr kumimoji="1" lang="en" altLang="ko-Kore-KR" dirty="0"/>
              <a:t>between </a:t>
            </a:r>
            <a:r>
              <a:rPr kumimoji="1" lang="en" altLang="ko-Kore-KR" b="1" dirty="0"/>
              <a:t>the ground truth cluster labels of the data</a:t>
            </a:r>
            <a:r>
              <a:rPr kumimoji="1" lang="en" altLang="ko-Kore-KR" dirty="0"/>
              <a:t> and </a:t>
            </a:r>
            <a:r>
              <a:rPr kumimoji="1" lang="en" altLang="ko-Kore-KR" b="1" dirty="0"/>
              <a:t>your predicted cluster labels (assignment)</a:t>
            </a:r>
            <a:r>
              <a:rPr kumimoji="1" lang="en" altLang="ko-Kore-KR" dirty="0"/>
              <a:t>. </a:t>
            </a:r>
          </a:p>
          <a:p>
            <a:pPr lvl="1"/>
            <a:r>
              <a:rPr kumimoji="1" lang="en" altLang="ko-Kore-KR" dirty="0"/>
              <a:t>Please refer to the link.</a:t>
            </a:r>
          </a:p>
          <a:p>
            <a:endParaRPr kumimoji="1" lang="en" altLang="ko-Kore-KR" dirty="0"/>
          </a:p>
          <a:p>
            <a:r>
              <a:rPr kumimoji="1" lang="en" altLang="ko-Kore-KR" b="1" dirty="0"/>
              <a:t>You are not given the number of ground truth clusters or any training labels.</a:t>
            </a:r>
            <a:r>
              <a:rPr kumimoji="1" lang="en" altLang="ko-Kore-KR" dirty="0"/>
              <a:t> </a:t>
            </a:r>
          </a:p>
          <a:p>
            <a:pPr lvl="1"/>
            <a:r>
              <a:rPr kumimoji="1" lang="en" altLang="ko-Kore-KR" dirty="0"/>
              <a:t>This is a completely unsupervised problem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ore-KR" dirty="0"/>
              <a:t>We recommend cluster indices that start with 0. (e.g., 0, 1, 2, ...)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5897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695F2-0170-71CC-A423-A7D63563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Dataset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AF8DD-7EE7-11EB-A562-166C1DBE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95663"/>
            <a:ext cx="10783528" cy="4781300"/>
          </a:xfrm>
        </p:spPr>
        <p:txBody>
          <a:bodyPr>
            <a:normAutofit/>
          </a:bodyPr>
          <a:lstStyle/>
          <a:p>
            <a:r>
              <a:rPr kumimoji="1" lang="en-US" altLang="ko-Kore-KR" b="1" dirty="0"/>
              <a:t>Survey Dataset</a:t>
            </a:r>
          </a:p>
          <a:p>
            <a:pPr lvl="1"/>
            <a:r>
              <a:rPr kumimoji="1" lang="en-US" altLang="ko-Kore-KR" dirty="0"/>
              <a:t>You are provided with</a:t>
            </a:r>
            <a:r>
              <a:rPr lang="en-US" altLang="ko-KR" dirty="0"/>
              <a:t> demographic</a:t>
            </a:r>
            <a:r>
              <a:rPr kumimoji="1" lang="en-US" altLang="ko-Kore-KR" dirty="0"/>
              <a:t> data to cluster people </a:t>
            </a:r>
            <a:r>
              <a:rPr lang="en-US" altLang="ko-KR" b="1" dirty="0">
                <a:solidFill>
                  <a:srgbClr val="FF0000"/>
                </a:solidFill>
              </a:rPr>
              <a:t>Employment Type</a:t>
            </a:r>
            <a:r>
              <a:rPr kumimoji="1" lang="en-US" altLang="ko-KR" b="1" dirty="0">
                <a:solidFill>
                  <a:srgbClr val="FF0000"/>
                </a:solidFill>
              </a:rPr>
              <a:t> </a:t>
            </a:r>
            <a:r>
              <a:rPr kumimoji="1" lang="en-US" altLang="ko-KR" dirty="0"/>
              <a:t>such as </a:t>
            </a:r>
            <a:r>
              <a:rPr kumimoji="1" lang="en-US" altLang="ko-Kore-KR" dirty="0"/>
              <a:t>self-employed, government employee (in Korean, </a:t>
            </a:r>
            <a:r>
              <a:rPr kumimoji="1" lang="ko-KR" altLang="en-US" dirty="0"/>
              <a:t>자영업자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공무원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endParaRPr kumimoji="1" lang="en-US" altLang="ko-Kore-KR" b="1" dirty="0"/>
          </a:p>
        </p:txBody>
      </p:sp>
    </p:spTree>
    <p:extLst>
      <p:ext uri="{BB962C8B-B14F-4D97-AF65-F5344CB8AC3E}">
        <p14:creationId xmlns:p14="http://schemas.microsoft.com/office/powerpoint/2010/main" val="216436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695F2-0170-71CC-A423-A7D63563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Dataset Description</a:t>
            </a:r>
            <a:endParaRPr kumimoji="1" lang="ko-Kore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EDEB2B-FF67-98C2-C2D7-CC6328F39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41907"/>
              </p:ext>
            </p:extLst>
          </p:nvPr>
        </p:nvGraphicFramePr>
        <p:xfrm>
          <a:off x="3630069" y="1416259"/>
          <a:ext cx="4931862" cy="47865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931">
                  <a:extLst>
                    <a:ext uri="{9D8B030D-6E8A-4147-A177-3AD203B41FA5}">
                      <a16:colId xmlns:a16="http://schemas.microsoft.com/office/drawing/2014/main" val="1026025445"/>
                    </a:ext>
                  </a:extLst>
                </a:gridCol>
                <a:gridCol w="2465931">
                  <a:extLst>
                    <a:ext uri="{9D8B030D-6E8A-4147-A177-3AD203B41FA5}">
                      <a16:colId xmlns:a16="http://schemas.microsoft.com/office/drawing/2014/main" val="1431634975"/>
                    </a:ext>
                  </a:extLst>
                </a:gridCol>
              </a:tblGrid>
              <a:tr h="4279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Feature 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Feature Type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57156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89118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education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28859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education level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45174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marital status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32009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Occupation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30843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relationship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04425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57644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63450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Investment profit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Integer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85014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Investment loss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Integer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636616"/>
                  </a:ext>
                </a:extLst>
              </a:tr>
              <a:tr h="30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hours per week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Integer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610997"/>
                  </a:ext>
                </a:extLst>
              </a:tr>
              <a:tr h="29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Native country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Categorical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55920"/>
                  </a:ext>
                </a:extLst>
              </a:tr>
              <a:tr h="2980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6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67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Format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8108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deadline in Kaggle is </a:t>
            </a:r>
            <a:r>
              <a:rPr lang="en-US" sz="1600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2024-12-08 23:59 PM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08108"/>
            </a:pPr>
            <a:endParaRPr lang="en-US" sz="1600" dirty="0"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8108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deadline in PLMS(code submission) is </a:t>
            </a:r>
            <a:r>
              <a:rPr lang="en-US" altLang="ko-KR" sz="1600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2024-12-09 23:59 PM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108108"/>
            </a:pPr>
            <a:endParaRPr lang="en-US" sz="1600" dirty="0"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8108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When you submit the code in the PLMS, you should follow the format below.</a:t>
            </a:r>
          </a:p>
          <a:p>
            <a:pPr lvl="1">
              <a:spcBef>
                <a:spcPts val="0"/>
              </a:spcBef>
              <a:buSzPct val="108108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[student_id].zip</a:t>
            </a:r>
          </a:p>
          <a:p>
            <a:pPr lvl="1">
              <a:spcBef>
                <a:spcPts val="0"/>
              </a:spcBef>
              <a:buSzPct val="108108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contents in the .zip file have no format. Please implement free.</a:t>
            </a:r>
          </a:p>
        </p:txBody>
      </p:sp>
    </p:spTree>
    <p:extLst>
      <p:ext uri="{BB962C8B-B14F-4D97-AF65-F5344CB8AC3E}">
        <p14:creationId xmlns:p14="http://schemas.microsoft.com/office/powerpoint/2010/main" val="121444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1E5B2-2759-BF46-F83C-49FD2B73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Competition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2C09D-429B-DEBB-6C58-91CAB315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You will enter the competition individually through Kaggle.</a:t>
            </a:r>
          </a:p>
          <a:p>
            <a:r>
              <a:rPr kumimoji="1" lang="en-US" altLang="ko-Kore-KR" dirty="0"/>
              <a:t>Kaggle Site: </a:t>
            </a:r>
            <a:r>
              <a:rPr kumimoji="1" lang="en-US" altLang="ko-Kore-KR" dirty="0">
                <a:hlinkClick r:id="rId2"/>
              </a:rPr>
              <a:t>https://www.kaggle.com</a:t>
            </a:r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Competition URL: </a:t>
            </a:r>
            <a:r>
              <a:rPr kumimoji="1" lang="en-US" altLang="ko-Kore-KR" dirty="0">
                <a:hlinkClick r:id="rId3"/>
              </a:rPr>
              <a:t>https://www.kaggle.com/t/570ca68bb34541a3b704dd79ae274dc4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838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">
      <a:majorFont>
        <a:latin typeface="Helvetica"/>
        <a:ea typeface="맑은 고딕"/>
        <a:cs typeface=""/>
      </a:majorFont>
      <a:minorFont>
        <a:latin typeface="Helvetic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49929</TotalTime>
  <Words>510</Words>
  <Application>Microsoft Office PowerPoint</Application>
  <PresentationFormat>와이드스크린</PresentationFormat>
  <Paragraphs>85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Helvetica Neue</vt:lpstr>
      <vt:lpstr>맑은 고딕</vt:lpstr>
      <vt:lpstr>Arial</vt:lpstr>
      <vt:lpstr>Calibri</vt:lpstr>
      <vt:lpstr>Helvetica</vt:lpstr>
      <vt:lpstr>Wingdings</vt:lpstr>
      <vt:lpstr>Office 테마</vt:lpstr>
      <vt:lpstr>CSED 226 Introduction to Data Analysis Competition: Clustering</vt:lpstr>
      <vt:lpstr>Overview</vt:lpstr>
      <vt:lpstr>Rules</vt:lpstr>
      <vt:lpstr>Rules</vt:lpstr>
      <vt:lpstr>Evaluation</vt:lpstr>
      <vt:lpstr>Dataset</vt:lpstr>
      <vt:lpstr>Dataset Description</vt:lpstr>
      <vt:lpstr>Format</vt:lpstr>
      <vt:lpstr>Competition</vt:lpstr>
      <vt:lpstr>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Anomaly Detection with Multi-task One-class Classification</dc:title>
  <dc:creator>Hyunjun Ju</dc:creator>
  <cp:lastModifiedBy>이규민(컴퓨터공학과)</cp:lastModifiedBy>
  <cp:revision>2207</cp:revision>
  <cp:lastPrinted>2021-06-15T05:18:45Z</cp:lastPrinted>
  <dcterms:created xsi:type="dcterms:W3CDTF">2021-02-15T07:41:39Z</dcterms:created>
  <dcterms:modified xsi:type="dcterms:W3CDTF">2024-11-28T08:06:22Z</dcterms:modified>
</cp:coreProperties>
</file>