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5" r:id="rId13"/>
    <p:sldId id="266" r:id="rId14"/>
    <p:sldId id="269" r:id="rId15"/>
    <p:sldId id="270" r:id="rId16"/>
    <p:sldId id="267" r:id="rId17"/>
    <p:sldId id="268"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228353"/>
          </a:xfrm>
        </p:spPr>
        <p:txBody>
          <a:bodyPr/>
          <a:lstStyle/>
          <a:p>
            <a:r>
              <a:rPr lang="en-US" dirty="0" smtClean="0"/>
              <a:t>Aspiring Minds – Round 2</a:t>
            </a:r>
            <a:endParaRPr lang="en-IN" dirty="0"/>
          </a:p>
        </p:txBody>
      </p:sp>
      <p:sp>
        <p:nvSpPr>
          <p:cNvPr id="3" name="Subtitle 2"/>
          <p:cNvSpPr>
            <a:spLocks noGrp="1"/>
          </p:cNvSpPr>
          <p:nvPr>
            <p:ph type="subTitle" idx="1"/>
          </p:nvPr>
        </p:nvSpPr>
        <p:spPr/>
        <p:txBody>
          <a:bodyPr/>
          <a:lstStyle/>
          <a:p>
            <a:pPr algn="r"/>
            <a:r>
              <a:rPr lang="en-US" dirty="0" smtClean="0"/>
              <a:t>YokaMurugan k</a:t>
            </a:r>
          </a:p>
          <a:p>
            <a:pPr algn="r"/>
            <a:r>
              <a:rPr lang="en-US" dirty="0" err="1" smtClean="0"/>
              <a:t>Git</a:t>
            </a:r>
            <a:r>
              <a:rPr lang="en-US" dirty="0" smtClean="0"/>
              <a:t> Repo:</a:t>
            </a:r>
            <a:endParaRPr lang="en-IN" dirty="0"/>
          </a:p>
        </p:txBody>
      </p:sp>
    </p:spTree>
    <p:extLst>
      <p:ext uri="{BB962C8B-B14F-4D97-AF65-F5344CB8AC3E}">
        <p14:creationId xmlns:p14="http://schemas.microsoft.com/office/powerpoint/2010/main" val="221519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pPr lvl="8"/>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36106690"/>
              </p:ext>
            </p:extLst>
          </p:nvPr>
        </p:nvGraphicFramePr>
        <p:xfrm>
          <a:off x="1260457" y="582439"/>
          <a:ext cx="8761413" cy="668846"/>
        </p:xfrm>
        <a:graphic>
          <a:graphicData uri="http://schemas.openxmlformats.org/drawingml/2006/table">
            <a:tbl>
              <a:tblPr>
                <a:tableStyleId>{5C22544A-7EE6-4342-B048-85BDC9FD1C3A}</a:tableStyleId>
              </a:tblPr>
              <a:tblGrid>
                <a:gridCol w="8761413"/>
              </a:tblGrid>
              <a:tr h="0">
                <a:tc>
                  <a:txBody>
                    <a:bodyPr/>
                    <a:lstStyle/>
                    <a:p>
                      <a:pPr marL="457200" algn="l">
                        <a:lnSpc>
                          <a:spcPct val="115000"/>
                        </a:lnSpc>
                        <a:spcAft>
                          <a:spcPts val="0"/>
                        </a:spcAft>
                      </a:pPr>
                      <a:r>
                        <a:rPr lang="en-US" sz="13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Q-4 Solution </a:t>
                      </a:r>
                      <a:r>
                        <a:rPr lang="en-US" sz="1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 handle broadcasting and receiving the data in a socket within the application, also when it goes to other application solution to encrypt and decrypt the data both “At Transit” and “At Rest”. A sample proof of concept implementing this solution is expected. </a:t>
                      </a:r>
                      <a:endParaRPr lang="en-IN"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12" name="Picture 11" descr="How to Manage Multiple Java Versions in MacOS | by Chamika Kasun | Medi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50" y="3117422"/>
            <a:ext cx="1323975" cy="775970"/>
          </a:xfrm>
          <a:prstGeom prst="rect">
            <a:avLst/>
          </a:prstGeom>
          <a:noFill/>
          <a:ln>
            <a:noFill/>
          </a:ln>
        </p:spPr>
      </p:pic>
    </p:spTree>
    <p:extLst>
      <p:ext uri="{BB962C8B-B14F-4D97-AF65-F5344CB8AC3E}">
        <p14:creationId xmlns:p14="http://schemas.microsoft.com/office/powerpoint/2010/main" val="106011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Application Frame</a:t>
                      </a:r>
                      <a:r>
                        <a:rPr lang="en-US" sz="1800" baseline="0" dirty="0" smtClean="0">
                          <a:effectLst/>
                        </a:rPr>
                        <a:t>work</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3" name="Picture 2"/>
          <p:cNvPicPr>
            <a:picLocks noChangeAspect="1"/>
          </p:cNvPicPr>
          <p:nvPr/>
        </p:nvPicPr>
        <p:blipFill>
          <a:blip r:embed="rId2"/>
          <a:stretch>
            <a:fillRect/>
          </a:stretch>
        </p:blipFill>
        <p:spPr>
          <a:xfrm>
            <a:off x="1766887" y="1350876"/>
            <a:ext cx="7563725" cy="4859423"/>
          </a:xfrm>
          <a:prstGeom prst="rect">
            <a:avLst/>
          </a:prstGeom>
        </p:spPr>
      </p:pic>
    </p:spTree>
    <p:extLst>
      <p:ext uri="{BB962C8B-B14F-4D97-AF65-F5344CB8AC3E}">
        <p14:creationId xmlns:p14="http://schemas.microsoft.com/office/powerpoint/2010/main" val="212909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11410087"/>
              </p:ext>
            </p:extLst>
          </p:nvPr>
        </p:nvGraphicFramePr>
        <p:xfrm>
          <a:off x="1260457" y="582439"/>
          <a:ext cx="8761413" cy="441008"/>
        </p:xfrm>
        <a:graphic>
          <a:graphicData uri="http://schemas.openxmlformats.org/drawingml/2006/table">
            <a:tbl>
              <a:tblPr>
                <a:tableStyleId>{5C22544A-7EE6-4342-B048-85BDC9FD1C3A}</a:tableStyleId>
              </a:tblPr>
              <a:tblGrid>
                <a:gridCol w="8761413"/>
              </a:tblGrid>
              <a:tr h="0">
                <a:tc>
                  <a:txBody>
                    <a:bodyPr/>
                    <a:lstStyle/>
                    <a:p>
                      <a:pPr marL="457200" algn="l">
                        <a:lnSpc>
                          <a:spcPct val="115000"/>
                        </a:lnSpc>
                        <a:spcAft>
                          <a:spcPts val="0"/>
                        </a:spcAft>
                      </a:pPr>
                      <a:r>
                        <a:rPr lang="en-US" sz="13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Q-5 Multi-tenant </a:t>
                      </a:r>
                      <a:r>
                        <a:rPr lang="en-US" sz="1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architecture with single instance of application layer which will have separate database for each client. Expected the architecture and approach document as output. </a:t>
                      </a:r>
                      <a:endParaRPr lang="en-IN"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descr="Getting Started With Spring Boot Frame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568" y="3699124"/>
            <a:ext cx="1662113" cy="742917"/>
          </a:xfrm>
          <a:prstGeom prst="rect">
            <a:avLst/>
          </a:prstGeom>
          <a:noFill/>
          <a:ln>
            <a:noFill/>
          </a:ln>
        </p:spPr>
      </p:pic>
      <p:pic>
        <p:nvPicPr>
          <p:cNvPr id="12" name="Picture 11" descr="Amazon RDS for MySQL – Amazon Web Services (AW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4156" y="3668611"/>
            <a:ext cx="1495425" cy="773430"/>
          </a:xfrm>
          <a:prstGeom prst="rect">
            <a:avLst/>
          </a:prstGeom>
          <a:noFill/>
          <a:ln>
            <a:noFill/>
          </a:ln>
        </p:spPr>
      </p:pic>
    </p:spTree>
    <p:extLst>
      <p:ext uri="{BB962C8B-B14F-4D97-AF65-F5344CB8AC3E}">
        <p14:creationId xmlns:p14="http://schemas.microsoft.com/office/powerpoint/2010/main" val="211691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Application Frame</a:t>
                      </a:r>
                      <a:r>
                        <a:rPr lang="en-US" sz="1800" baseline="0" dirty="0" smtClean="0">
                          <a:effectLst/>
                        </a:rPr>
                        <a:t>work</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p:cNvPicPr>
            <a:picLocks noChangeAspect="1"/>
          </p:cNvPicPr>
          <p:nvPr/>
        </p:nvPicPr>
        <p:blipFill>
          <a:blip r:embed="rId2"/>
          <a:stretch>
            <a:fillRect/>
          </a:stretch>
        </p:blipFill>
        <p:spPr>
          <a:xfrm>
            <a:off x="1154954" y="1175657"/>
            <a:ext cx="8847462" cy="4851550"/>
          </a:xfrm>
          <a:prstGeom prst="rect">
            <a:avLst/>
          </a:prstGeom>
        </p:spPr>
      </p:pic>
    </p:spTree>
    <p:extLst>
      <p:ext uri="{BB962C8B-B14F-4D97-AF65-F5344CB8AC3E}">
        <p14:creationId xmlns:p14="http://schemas.microsoft.com/office/powerpoint/2010/main" val="294404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21170550"/>
              </p:ext>
            </p:extLst>
          </p:nvPr>
        </p:nvGraphicFramePr>
        <p:xfrm>
          <a:off x="1260457" y="582439"/>
          <a:ext cx="8761413" cy="896684"/>
        </p:xfrm>
        <a:graphic>
          <a:graphicData uri="http://schemas.openxmlformats.org/drawingml/2006/table">
            <a:tbl>
              <a:tblPr>
                <a:tableStyleId>{5C22544A-7EE6-4342-B048-85BDC9FD1C3A}</a:tableStyleId>
              </a:tblPr>
              <a:tblGrid>
                <a:gridCol w="8761413"/>
              </a:tblGrid>
              <a:tr h="0">
                <a:tc>
                  <a:txBody>
                    <a:bodyPr/>
                    <a:lstStyle/>
                    <a:p>
                      <a:pPr marL="457200" algn="l">
                        <a:lnSpc>
                          <a:spcPct val="115000"/>
                        </a:lnSpc>
                        <a:spcAft>
                          <a:spcPts val="0"/>
                        </a:spcAft>
                      </a:pPr>
                      <a:r>
                        <a:rPr lang="en-US" sz="13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Q6 - Proof </a:t>
                      </a:r>
                      <a:r>
                        <a:rPr lang="en-US" sz="1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of Concept to demonstrate a Web application which has to use NoSQL platform as data storage, API based, Micro services and highly responsive UI which should support any size of screen ranging from large, medium and mobile browsers also should support all major web browsers. Application shall have different data types not limited to text, numbers, currency, file stream (</a:t>
                      </a:r>
                      <a:r>
                        <a:rPr lang="en-US" sz="13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docx</a:t>
                      </a:r>
                      <a:r>
                        <a:rPr lang="en-US" sz="1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image, pdf, txt)</a:t>
                      </a:r>
                      <a:endParaRPr lang="en-IN"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descr="Getting Started With Spring Boot Frame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568" y="3699124"/>
            <a:ext cx="1662113" cy="742917"/>
          </a:xfrm>
          <a:prstGeom prst="rect">
            <a:avLst/>
          </a:prstGeom>
          <a:noFill/>
          <a:ln>
            <a:noFill/>
          </a:ln>
        </p:spPr>
      </p:pic>
      <p:pic>
        <p:nvPicPr>
          <p:cNvPr id="12" name="Picture 11" descr="Amazon RDS for MySQL – Amazon Web Services (AW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758" y="3527242"/>
            <a:ext cx="1495425" cy="773430"/>
          </a:xfrm>
          <a:prstGeom prst="rect">
            <a:avLst/>
          </a:prstGeom>
          <a:noFill/>
          <a:ln>
            <a:noFill/>
          </a:ln>
        </p:spPr>
      </p:pic>
      <p:pic>
        <p:nvPicPr>
          <p:cNvPr id="6" name="Picture 5"/>
          <p:cNvPicPr>
            <a:picLocks noChangeAspect="1"/>
          </p:cNvPicPr>
          <p:nvPr/>
        </p:nvPicPr>
        <p:blipFill>
          <a:blip r:embed="rId4"/>
          <a:stretch>
            <a:fillRect/>
          </a:stretch>
        </p:blipFill>
        <p:spPr>
          <a:xfrm>
            <a:off x="6700260" y="3519274"/>
            <a:ext cx="1798598" cy="870359"/>
          </a:xfrm>
          <a:prstGeom prst="rect">
            <a:avLst/>
          </a:prstGeom>
        </p:spPr>
      </p:pic>
      <p:pic>
        <p:nvPicPr>
          <p:cNvPr id="7" name="Picture 4" descr="Thymeleaf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568" y="4676998"/>
            <a:ext cx="1721141" cy="10137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ootstrap (and CSS) Useful Tips. I've been on some project in which I… | by  Fatah Nur Alam Majid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210" y="4576067"/>
            <a:ext cx="2008219" cy="100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74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POC Screenshots</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3" name="Picture 2"/>
          <p:cNvPicPr>
            <a:picLocks noChangeAspect="1"/>
          </p:cNvPicPr>
          <p:nvPr/>
        </p:nvPicPr>
        <p:blipFill>
          <a:blip r:embed="rId2"/>
          <a:stretch>
            <a:fillRect/>
          </a:stretch>
        </p:blipFill>
        <p:spPr>
          <a:xfrm>
            <a:off x="5562120" y="1592426"/>
            <a:ext cx="2956528" cy="1679510"/>
          </a:xfrm>
          <a:prstGeom prst="rect">
            <a:avLst/>
          </a:prstGeom>
        </p:spPr>
      </p:pic>
      <p:pic>
        <p:nvPicPr>
          <p:cNvPr id="5" name="Picture 4"/>
          <p:cNvPicPr>
            <a:picLocks noChangeAspect="1"/>
          </p:cNvPicPr>
          <p:nvPr/>
        </p:nvPicPr>
        <p:blipFill>
          <a:blip r:embed="rId3"/>
          <a:stretch>
            <a:fillRect/>
          </a:stretch>
        </p:blipFill>
        <p:spPr>
          <a:xfrm>
            <a:off x="2073145" y="1203650"/>
            <a:ext cx="2167479" cy="2457061"/>
          </a:xfrm>
          <a:prstGeom prst="rect">
            <a:avLst/>
          </a:prstGeom>
        </p:spPr>
      </p:pic>
      <p:pic>
        <p:nvPicPr>
          <p:cNvPr id="6" name="Picture 5"/>
          <p:cNvPicPr>
            <a:picLocks noChangeAspect="1"/>
          </p:cNvPicPr>
          <p:nvPr/>
        </p:nvPicPr>
        <p:blipFill>
          <a:blip r:embed="rId4"/>
          <a:stretch>
            <a:fillRect/>
          </a:stretch>
        </p:blipFill>
        <p:spPr>
          <a:xfrm>
            <a:off x="1987421" y="3912638"/>
            <a:ext cx="3479635" cy="1743500"/>
          </a:xfrm>
          <a:prstGeom prst="rect">
            <a:avLst/>
          </a:prstGeom>
        </p:spPr>
      </p:pic>
      <p:pic>
        <p:nvPicPr>
          <p:cNvPr id="7" name="Picture 6"/>
          <p:cNvPicPr>
            <a:picLocks noChangeAspect="1"/>
          </p:cNvPicPr>
          <p:nvPr/>
        </p:nvPicPr>
        <p:blipFill>
          <a:blip r:embed="rId5"/>
          <a:stretch>
            <a:fillRect/>
          </a:stretch>
        </p:blipFill>
        <p:spPr>
          <a:xfrm>
            <a:off x="6575420" y="3589602"/>
            <a:ext cx="2455633" cy="2066536"/>
          </a:xfrm>
          <a:prstGeom prst="rect">
            <a:avLst/>
          </a:prstGeom>
        </p:spPr>
      </p:pic>
    </p:spTree>
    <p:extLst>
      <p:ext uri="{BB962C8B-B14F-4D97-AF65-F5344CB8AC3E}">
        <p14:creationId xmlns:p14="http://schemas.microsoft.com/office/powerpoint/2010/main" val="326103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68541474"/>
              </p:ext>
            </p:extLst>
          </p:nvPr>
        </p:nvGraphicFramePr>
        <p:xfrm>
          <a:off x="1260457" y="671804"/>
          <a:ext cx="8761413" cy="960565"/>
        </p:xfrm>
        <a:graphic>
          <a:graphicData uri="http://schemas.openxmlformats.org/drawingml/2006/table">
            <a:tbl>
              <a:tblPr>
                <a:tableStyleId>{5C22544A-7EE6-4342-B048-85BDC9FD1C3A}</a:tableStyleId>
              </a:tblPr>
              <a:tblGrid>
                <a:gridCol w="8761413"/>
              </a:tblGrid>
              <a:tr h="366311">
                <a:tc>
                  <a:txBody>
                    <a:bodyPr/>
                    <a:lstStyle/>
                    <a:p>
                      <a:pPr marL="457200" marR="0" lvl="0" indent="0" algn="l" defTabSz="457200" rtl="0" eaLnBrk="1" fontAlgn="auto" latinLnBrk="0" hangingPunct="1">
                        <a:lnSpc>
                          <a:spcPct val="115000"/>
                        </a:lnSpc>
                        <a:spcBef>
                          <a:spcPts val="0"/>
                        </a:spcBef>
                        <a:spcAft>
                          <a:spcPts val="0"/>
                        </a:spcAft>
                        <a:buClrTx/>
                        <a:buSzTx/>
                        <a:buFontTx/>
                        <a:buNone/>
                        <a:tabLst/>
                        <a:defRPr/>
                      </a:pPr>
                      <a:r>
                        <a:rPr lang="en-US" sz="1300" kern="1200" dirty="0" smtClean="0">
                          <a:solidFill>
                            <a:srgbClr val="000000"/>
                          </a:solidFill>
                          <a:effectLst/>
                          <a:latin typeface="Calibri" panose="020F0502020204030204" pitchFamily="34" charset="0"/>
                          <a:ea typeface="+mn-ea"/>
                          <a:cs typeface="Times New Roman" panose="02020603050405020304" pitchFamily="18" charset="0"/>
                        </a:rPr>
                        <a:t>Q-7</a:t>
                      </a:r>
                      <a:r>
                        <a:rPr lang="en-US" sz="1300" kern="1200" baseline="0" dirty="0" smtClean="0">
                          <a:solidFill>
                            <a:srgbClr val="000000"/>
                          </a:solidFill>
                          <a:effectLst/>
                          <a:latin typeface="Calibri" panose="020F0502020204030204" pitchFamily="34" charset="0"/>
                          <a:ea typeface="+mn-ea"/>
                          <a:cs typeface="Times New Roman" panose="02020603050405020304" pitchFamily="18" charset="0"/>
                        </a:rPr>
                        <a:t> </a:t>
                      </a:r>
                      <a:r>
                        <a:rPr lang="en-US" sz="1400" kern="1200" dirty="0" smtClean="0">
                          <a:solidFill>
                            <a:schemeClr val="dk1"/>
                          </a:solidFill>
                          <a:effectLst/>
                          <a:latin typeface="+mn-lt"/>
                          <a:ea typeface="+mn-ea"/>
                          <a:cs typeface="+mn-cs"/>
                        </a:rPr>
                        <a:t>Proof of Concept to demonstrate sharing session between different applications. Expectation is to have scalable session management where there is addition of new applications. </a:t>
                      </a:r>
                      <a:endParaRPr lang="en-IN" sz="1400" dirty="0" smtClean="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457200" algn="l">
                        <a:lnSpc>
                          <a:spcPct val="115000"/>
                        </a:lnSpc>
                        <a:spcAft>
                          <a:spcPts val="0"/>
                        </a:spcAft>
                      </a:pPr>
                      <a:endParaRPr lang="en-IN"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descr="Getting Started With Spring Boot Frame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568" y="3699124"/>
            <a:ext cx="1662113" cy="742917"/>
          </a:xfrm>
          <a:prstGeom prst="rect">
            <a:avLst/>
          </a:prstGeom>
          <a:noFill/>
          <a:ln>
            <a:noFill/>
          </a:ln>
        </p:spPr>
      </p:pic>
      <p:pic>
        <p:nvPicPr>
          <p:cNvPr id="3074" name="Picture 2" descr="Logo Redis | Z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754" y="3459427"/>
            <a:ext cx="1833465" cy="12223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WT Authentication in .NET Core Web API with MySQL - Barış Kısı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100" y="3712908"/>
            <a:ext cx="2350426" cy="71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98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Application Frame</a:t>
                      </a:r>
                      <a:r>
                        <a:rPr lang="en-US" sz="1800" baseline="0" dirty="0" smtClean="0">
                          <a:effectLst/>
                        </a:rPr>
                        <a:t>work</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p:cNvPicPr>
            <a:picLocks noChangeAspect="1"/>
          </p:cNvPicPr>
          <p:nvPr/>
        </p:nvPicPr>
        <p:blipFill>
          <a:blip r:embed="rId2"/>
          <a:stretch>
            <a:fillRect/>
          </a:stretch>
        </p:blipFill>
        <p:spPr>
          <a:xfrm>
            <a:off x="1154954" y="1175657"/>
            <a:ext cx="8847462" cy="4851550"/>
          </a:xfrm>
          <a:prstGeom prst="rect">
            <a:avLst/>
          </a:prstGeom>
        </p:spPr>
      </p:pic>
    </p:spTree>
    <p:extLst>
      <p:ext uri="{BB962C8B-B14F-4D97-AF65-F5344CB8AC3E}">
        <p14:creationId xmlns:p14="http://schemas.microsoft.com/office/powerpoint/2010/main" val="399215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56786704"/>
              </p:ext>
            </p:extLst>
          </p:nvPr>
        </p:nvGraphicFramePr>
        <p:xfrm>
          <a:off x="1260457" y="671804"/>
          <a:ext cx="8761413" cy="1205929"/>
        </p:xfrm>
        <a:graphic>
          <a:graphicData uri="http://schemas.openxmlformats.org/drawingml/2006/table">
            <a:tbl>
              <a:tblPr>
                <a:tableStyleId>{5C22544A-7EE6-4342-B048-85BDC9FD1C3A}</a:tableStyleId>
              </a:tblPr>
              <a:tblGrid>
                <a:gridCol w="8761413"/>
              </a:tblGrid>
              <a:tr h="366311">
                <a:tc>
                  <a:txBody>
                    <a:bodyPr/>
                    <a:lstStyle/>
                    <a:p>
                      <a:pPr marL="457200" marR="0" lvl="0" indent="0" algn="l" defTabSz="457200" rtl="0" eaLnBrk="1" fontAlgn="auto" latinLnBrk="0" hangingPunct="1">
                        <a:lnSpc>
                          <a:spcPct val="115000"/>
                        </a:lnSpc>
                        <a:spcBef>
                          <a:spcPts val="0"/>
                        </a:spcBef>
                        <a:spcAft>
                          <a:spcPts val="0"/>
                        </a:spcAft>
                        <a:buClrTx/>
                        <a:buSzTx/>
                        <a:buFontTx/>
                        <a:buNone/>
                        <a:tabLst/>
                        <a:defRPr/>
                      </a:pPr>
                      <a:r>
                        <a:rPr lang="en-US" sz="1300" kern="1200" dirty="0" smtClean="0">
                          <a:solidFill>
                            <a:srgbClr val="000000"/>
                          </a:solidFill>
                          <a:effectLst/>
                          <a:latin typeface="Calibri" panose="020F0502020204030204" pitchFamily="34" charset="0"/>
                          <a:ea typeface="+mn-ea"/>
                          <a:cs typeface="Times New Roman" panose="02020603050405020304" pitchFamily="18" charset="0"/>
                        </a:rPr>
                        <a:t>Q-8</a:t>
                      </a:r>
                      <a:r>
                        <a:rPr lang="en-US" sz="1300" kern="1200" baseline="0" dirty="0" smtClean="0">
                          <a:solidFill>
                            <a:srgbClr val="000000"/>
                          </a:solidFill>
                          <a:effectLst/>
                          <a:latin typeface="Calibri" panose="020F0502020204030204" pitchFamily="34" charset="0"/>
                          <a:ea typeface="+mn-ea"/>
                          <a:cs typeface="Times New Roman" panose="02020603050405020304" pitchFamily="18" charset="0"/>
                        </a:rPr>
                        <a:t> </a:t>
                      </a:r>
                      <a:r>
                        <a:rPr lang="en-US" sz="1400" kern="1200" dirty="0" smtClean="0">
                          <a:solidFill>
                            <a:schemeClr val="dk1"/>
                          </a:solidFill>
                          <a:effectLst/>
                          <a:latin typeface="+mn-lt"/>
                          <a:ea typeface="+mn-ea"/>
                          <a:cs typeface="+mn-cs"/>
                        </a:rPr>
                        <a:t>Proof of concept to demonstrate screen level field validations using regular expression. Expectation is to demonstrate, number, text, PAN, Passport currency, age, restricting special characters, restricting character range, restricting number range, restricting date range etc. solution shall be not limiting the mentioned sample validations. </a:t>
                      </a:r>
                      <a:endParaRPr lang="en-IN" sz="1400" dirty="0" smtClean="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457200" algn="l">
                        <a:lnSpc>
                          <a:spcPct val="115000"/>
                        </a:lnSpc>
                        <a:spcAft>
                          <a:spcPts val="0"/>
                        </a:spcAft>
                      </a:pPr>
                      <a:endParaRPr lang="en-IN" sz="1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2" name="Picture 1"/>
          <p:cNvPicPr>
            <a:picLocks noChangeAspect="1"/>
          </p:cNvPicPr>
          <p:nvPr/>
        </p:nvPicPr>
        <p:blipFill>
          <a:blip r:embed="rId2"/>
          <a:stretch>
            <a:fillRect/>
          </a:stretch>
        </p:blipFill>
        <p:spPr>
          <a:xfrm>
            <a:off x="2120188" y="2971799"/>
            <a:ext cx="5581650" cy="1600200"/>
          </a:xfrm>
          <a:prstGeom prst="rect">
            <a:avLst/>
          </a:prstGeom>
        </p:spPr>
      </p:pic>
    </p:spTree>
    <p:extLst>
      <p:ext uri="{BB962C8B-B14F-4D97-AF65-F5344CB8AC3E}">
        <p14:creationId xmlns:p14="http://schemas.microsoft.com/office/powerpoint/2010/main" val="1277174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POC Screenshots</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4" name="Picture 3"/>
          <p:cNvPicPr>
            <a:picLocks noChangeAspect="1"/>
          </p:cNvPicPr>
          <p:nvPr/>
        </p:nvPicPr>
        <p:blipFill>
          <a:blip r:embed="rId2"/>
          <a:stretch>
            <a:fillRect/>
          </a:stretch>
        </p:blipFill>
        <p:spPr>
          <a:xfrm>
            <a:off x="3544051" y="1268964"/>
            <a:ext cx="3983218" cy="4926563"/>
          </a:xfrm>
          <a:prstGeom prst="rect">
            <a:avLst/>
          </a:prstGeom>
        </p:spPr>
      </p:pic>
    </p:spTree>
    <p:extLst>
      <p:ext uri="{BB962C8B-B14F-4D97-AF65-F5344CB8AC3E}">
        <p14:creationId xmlns:p14="http://schemas.microsoft.com/office/powerpoint/2010/main" val="313467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Technology Stack</a:t>
            </a:r>
          </a:p>
          <a:p>
            <a:endParaRPr lang="en-IN" dirty="0"/>
          </a:p>
        </p:txBody>
      </p:sp>
      <p:pic>
        <p:nvPicPr>
          <p:cNvPr id="9" name="Picture 8" descr="How to Manage Multiple Java Versions in MacOS | by Chamika Kasun | Medi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601" y="3600466"/>
            <a:ext cx="1323975" cy="775970"/>
          </a:xfrm>
          <a:prstGeom prst="rect">
            <a:avLst/>
          </a:prstGeom>
          <a:noFill/>
          <a:ln>
            <a:noFill/>
          </a:ln>
        </p:spPr>
      </p:pic>
      <p:pic>
        <p:nvPicPr>
          <p:cNvPr id="10" name="Picture 9" descr="Getting Started With Spring Boot Framework"/>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8223" y="3633519"/>
            <a:ext cx="1662113" cy="742917"/>
          </a:xfrm>
          <a:prstGeom prst="rect">
            <a:avLst/>
          </a:prstGeom>
          <a:noFill/>
          <a:ln>
            <a:noFill/>
          </a:ln>
        </p:spPr>
      </p:pic>
      <p:graphicFrame>
        <p:nvGraphicFramePr>
          <p:cNvPr id="11" name="Table 10"/>
          <p:cNvGraphicFramePr>
            <a:graphicFrameLocks noGrp="1"/>
          </p:cNvGraphicFramePr>
          <p:nvPr>
            <p:extLst>
              <p:ext uri="{D42A27DB-BD31-4B8C-83A1-F6EECF244321}">
                <p14:modId xmlns:p14="http://schemas.microsoft.com/office/powerpoint/2010/main" val="3779686850"/>
              </p:ext>
            </p:extLst>
          </p:nvPr>
        </p:nvGraphicFramePr>
        <p:xfrm>
          <a:off x="1154954" y="1109091"/>
          <a:ext cx="8761413" cy="436118"/>
        </p:xfrm>
        <a:graphic>
          <a:graphicData uri="http://schemas.openxmlformats.org/drawingml/2006/table">
            <a:tbl>
              <a:tblPr>
                <a:tableStyleId>{5C22544A-7EE6-4342-B048-85BDC9FD1C3A}</a:tableStyleId>
              </a:tblPr>
              <a:tblGrid>
                <a:gridCol w="8761413"/>
              </a:tblGrid>
              <a:tr h="0">
                <a:tc>
                  <a:txBody>
                    <a:bodyPr/>
                    <a:lstStyle/>
                    <a:p>
                      <a:pPr marL="457200" algn="l">
                        <a:lnSpc>
                          <a:spcPct val="115000"/>
                        </a:lnSpc>
                        <a:spcAft>
                          <a:spcPts val="0"/>
                        </a:spcAft>
                      </a:pPr>
                      <a:r>
                        <a:rPr lang="en-US" sz="1300" dirty="0" smtClean="0">
                          <a:effectLst/>
                        </a:rPr>
                        <a:t>Q-1 Proof </a:t>
                      </a:r>
                      <a:r>
                        <a:rPr lang="en-US" sz="1300" dirty="0">
                          <a:effectLst/>
                        </a:rPr>
                        <a:t>of Concept to demonstrate an application designed using Dependency Injection design pattern. Expected the architecture and an implementation approach with a sample project</a:t>
                      </a:r>
                      <a:endParaRPr lang="en-IN"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spTree>
    <p:extLst>
      <p:ext uri="{BB962C8B-B14F-4D97-AF65-F5344CB8AC3E}">
        <p14:creationId xmlns:p14="http://schemas.microsoft.com/office/powerpoint/2010/main" val="88787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16997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6275" y="933450"/>
            <a:ext cx="10839450" cy="4991100"/>
          </a:xfrm>
          <a:prstGeom prst="rect">
            <a:avLst/>
          </a:prstGeom>
        </p:spPr>
      </p:pic>
    </p:spTree>
    <p:extLst>
      <p:ext uri="{BB962C8B-B14F-4D97-AF65-F5344CB8AC3E}">
        <p14:creationId xmlns:p14="http://schemas.microsoft.com/office/powerpoint/2010/main" val="319882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39677816"/>
              </p:ext>
            </p:extLst>
          </p:nvPr>
        </p:nvGraphicFramePr>
        <p:xfrm>
          <a:off x="1154954" y="847834"/>
          <a:ext cx="8761413" cy="668846"/>
        </p:xfrm>
        <a:graphic>
          <a:graphicData uri="http://schemas.openxmlformats.org/drawingml/2006/table">
            <a:tbl>
              <a:tblPr>
                <a:tableStyleId>{5C22544A-7EE6-4342-B048-85BDC9FD1C3A}</a:tableStyleId>
              </a:tblPr>
              <a:tblGrid>
                <a:gridCol w="8761413"/>
              </a:tblGrid>
              <a:tr h="0">
                <a:tc>
                  <a:txBody>
                    <a:bodyPr/>
                    <a:lstStyle/>
                    <a:p>
                      <a:pPr marL="457200" algn="l">
                        <a:lnSpc>
                          <a:spcPct val="115000"/>
                        </a:lnSpc>
                        <a:spcAft>
                          <a:spcPts val="0"/>
                        </a:spcAft>
                      </a:pPr>
                      <a:r>
                        <a:rPr lang="en-US" sz="13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Q2 -Create </a:t>
                      </a:r>
                      <a:r>
                        <a:rPr lang="en-US" sz="1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Progressive Web App that allows readers to keep up with all topics, news, and events they care about, from one single place. The platform should bring news and stories from around the world together in a magazine format.</a:t>
                      </a:r>
                      <a:endParaRPr lang="en-IN"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descr="Getting Started With Spring Boot Frame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0568" y="3699124"/>
            <a:ext cx="1662113" cy="742917"/>
          </a:xfrm>
          <a:prstGeom prst="rect">
            <a:avLst/>
          </a:prstGeom>
          <a:noFill/>
          <a:ln>
            <a:noFill/>
          </a:ln>
        </p:spPr>
      </p:pic>
      <p:pic>
        <p:nvPicPr>
          <p:cNvPr id="6" name="Picture 5" descr="Amazon RDS for MySQL – Amazon Web Services (AW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923" y="3460983"/>
            <a:ext cx="1495425" cy="773430"/>
          </a:xfrm>
          <a:prstGeom prst="rect">
            <a:avLst/>
          </a:prstGeom>
          <a:noFill/>
          <a:ln>
            <a:noFill/>
          </a:ln>
        </p:spPr>
      </p:pic>
      <p:pic>
        <p:nvPicPr>
          <p:cNvPr id="8" name="Picture 2" descr="Feed Comput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50" y="3460983"/>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256387" y="3699124"/>
            <a:ext cx="1386918" cy="584775"/>
          </a:xfrm>
          <a:prstGeom prst="rect">
            <a:avLst/>
          </a:prstGeom>
          <a:noFill/>
        </p:spPr>
        <p:txBody>
          <a:bodyPr wrap="none" lIns="91440" tIns="45720" rIns="91440" bIns="45720">
            <a:spAutoFit/>
          </a:bodyPr>
          <a:lstStyle/>
          <a:p>
            <a:pPr algn="ctr"/>
            <a:r>
              <a:rPr lang="en-US" sz="3200" b="1" dirty="0" smtClean="0">
                <a:ln w="9525">
                  <a:solidFill>
                    <a:schemeClr val="bg1"/>
                  </a:solidFill>
                  <a:prstDash val="solid"/>
                </a:ln>
                <a:effectLst>
                  <a:outerShdw blurRad="12700" dist="38100" dir="2700000" algn="tl" rotWithShape="0">
                    <a:schemeClr val="bg1">
                      <a:lumMod val="50000"/>
                    </a:schemeClr>
                  </a:outerShdw>
                </a:effectLst>
              </a:rPr>
              <a:t>ROME</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2052" name="Picture 4" descr="Thymeleaf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169" y="4442041"/>
            <a:ext cx="1721141" cy="10137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otstrap (and CSS) Useful Tips. I've been on some project in which I… | by  Fatah Nur Alam Majid | 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8272" y="4451726"/>
            <a:ext cx="2008219" cy="100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1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6214799"/>
              </p:ext>
            </p:extLst>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Application Frame</a:t>
                      </a:r>
                      <a:r>
                        <a:rPr lang="en-US" sz="1800" baseline="0" dirty="0" smtClean="0">
                          <a:effectLst/>
                        </a:rPr>
                        <a:t>work</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p:cNvPicPr>
            <a:picLocks noChangeAspect="1"/>
          </p:cNvPicPr>
          <p:nvPr/>
        </p:nvPicPr>
        <p:blipFill>
          <a:blip r:embed="rId2"/>
          <a:stretch>
            <a:fillRect/>
          </a:stretch>
        </p:blipFill>
        <p:spPr>
          <a:xfrm>
            <a:off x="644572" y="1240972"/>
            <a:ext cx="9782175" cy="4643437"/>
          </a:xfrm>
          <a:prstGeom prst="rect">
            <a:avLst/>
          </a:prstGeom>
        </p:spPr>
      </p:pic>
    </p:spTree>
    <p:extLst>
      <p:ext uri="{BB962C8B-B14F-4D97-AF65-F5344CB8AC3E}">
        <p14:creationId xmlns:p14="http://schemas.microsoft.com/office/powerpoint/2010/main" val="115714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83598793"/>
              </p:ext>
            </p:extLst>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POC Screenshots</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3" name="Picture 2"/>
          <p:cNvPicPr>
            <a:picLocks noChangeAspect="1"/>
          </p:cNvPicPr>
          <p:nvPr/>
        </p:nvPicPr>
        <p:blipFill>
          <a:blip r:embed="rId2"/>
          <a:stretch>
            <a:fillRect/>
          </a:stretch>
        </p:blipFill>
        <p:spPr>
          <a:xfrm>
            <a:off x="2088211" y="1371599"/>
            <a:ext cx="7105242" cy="4152414"/>
          </a:xfrm>
          <a:prstGeom prst="rect">
            <a:avLst/>
          </a:prstGeom>
        </p:spPr>
      </p:pic>
    </p:spTree>
    <p:extLst>
      <p:ext uri="{BB962C8B-B14F-4D97-AF65-F5344CB8AC3E}">
        <p14:creationId xmlns:p14="http://schemas.microsoft.com/office/powerpoint/2010/main" val="127723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35" y="2530475"/>
            <a:ext cx="8825659" cy="3416300"/>
          </a:xfrm>
        </p:spPr>
        <p:txBody>
          <a:bodyPr/>
          <a:lstStyle/>
          <a:p>
            <a:r>
              <a:rPr lang="en-US" dirty="0" smtClean="0"/>
              <a:t>Technology </a:t>
            </a:r>
            <a:r>
              <a:rPr lang="en-US" dirty="0"/>
              <a:t>Stack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04937694"/>
              </p:ext>
            </p:extLst>
          </p:nvPr>
        </p:nvGraphicFramePr>
        <p:xfrm>
          <a:off x="1260457" y="582439"/>
          <a:ext cx="8761413" cy="1051052"/>
        </p:xfrm>
        <a:graphic>
          <a:graphicData uri="http://schemas.openxmlformats.org/drawingml/2006/table">
            <a:tbl>
              <a:tblPr>
                <a:tableStyleId>{5C22544A-7EE6-4342-B048-85BDC9FD1C3A}</a:tableStyleId>
              </a:tblPr>
              <a:tblGrid>
                <a:gridCol w="8761413"/>
              </a:tblGrid>
              <a:tr h="0">
                <a:tc>
                  <a:txBody>
                    <a:bodyPr/>
                    <a:lstStyle/>
                    <a:p>
                      <a:pPr marL="457200" algn="l">
                        <a:lnSpc>
                          <a:spcPct val="115000"/>
                        </a:lnSpc>
                        <a:spcAft>
                          <a:spcPts val="0"/>
                        </a:spcAft>
                      </a:pPr>
                      <a:r>
                        <a:rPr lang="en-US" sz="13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Q3 -</a:t>
                      </a:r>
                      <a:r>
                        <a:rPr lang="en-US" sz="1200" kern="1200" dirty="0" smtClean="0">
                          <a:solidFill>
                            <a:schemeClr val="dk1"/>
                          </a:solidFill>
                          <a:effectLst/>
                          <a:latin typeface="+mn-lt"/>
                          <a:ea typeface="+mn-ea"/>
                          <a:cs typeface="+mn-cs"/>
                        </a:rPr>
                        <a:t>Design an Architecture and a proof of concept development which can be used for searching the resume bank (repository can be file system, database </a:t>
                      </a:r>
                      <a:r>
                        <a:rPr lang="en-US" sz="1200" kern="1200" dirty="0" err="1" smtClean="0">
                          <a:solidFill>
                            <a:schemeClr val="dk1"/>
                          </a:solidFill>
                          <a:effectLst/>
                          <a:latin typeface="+mn-lt"/>
                          <a:ea typeface="+mn-ea"/>
                          <a:cs typeface="+mn-cs"/>
                        </a:rPr>
                        <a:t>etc</a:t>
                      </a:r>
                      <a:r>
                        <a:rPr lang="en-US" sz="1200" kern="1200" dirty="0" smtClean="0">
                          <a:solidFill>
                            <a:schemeClr val="dk1"/>
                          </a:solidFill>
                          <a:effectLst/>
                          <a:latin typeface="+mn-lt"/>
                          <a:ea typeface="+mn-ea"/>
                          <a:cs typeface="+mn-cs"/>
                        </a:rPr>
                        <a:t>) where based on the keywords given resumes can be picked with top to bottom relevancy or occurrence.  Solution can also include any open source algorithm or framework. When there is a Job Description comes and a set of keyword entered the system shall go and check the prediction on how many resume matches we have in the resume bank</a:t>
                      </a:r>
                      <a:endParaRPr lang="en-IN" sz="12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5" name="Picture 4" descr="Getting Started With Spring Boot Frame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7694" y="3367503"/>
            <a:ext cx="1662113" cy="742917"/>
          </a:xfrm>
          <a:prstGeom prst="rect">
            <a:avLst/>
          </a:prstGeom>
          <a:noFill/>
          <a:ln>
            <a:noFill/>
          </a:ln>
        </p:spPr>
      </p:pic>
      <p:sp>
        <p:nvSpPr>
          <p:cNvPr id="7" name="Rectangle 6"/>
          <p:cNvSpPr/>
          <p:nvPr/>
        </p:nvSpPr>
        <p:spPr>
          <a:xfrm>
            <a:off x="8801726" y="3525645"/>
            <a:ext cx="1422185" cy="584775"/>
          </a:xfrm>
          <a:prstGeom prst="rect">
            <a:avLst/>
          </a:prstGeom>
          <a:noFill/>
        </p:spPr>
        <p:txBody>
          <a:bodyPr wrap="none" lIns="91440" tIns="45720" rIns="91440" bIns="45720">
            <a:spAutoFit/>
          </a:bodyPr>
          <a:lstStyle/>
          <a:p>
            <a:pPr algn="ctr"/>
            <a:r>
              <a:rPr lang="en-US" sz="3200" b="1" dirty="0" smtClean="0">
                <a:ln w="9525">
                  <a:solidFill>
                    <a:schemeClr val="bg1"/>
                  </a:solidFill>
                  <a:prstDash val="solid"/>
                </a:ln>
                <a:effectLst>
                  <a:outerShdw blurRad="12700" dist="38100" dir="2700000" algn="tl" rotWithShape="0">
                    <a:schemeClr val="bg1">
                      <a:lumMod val="50000"/>
                    </a:schemeClr>
                  </a:outerShdw>
                </a:effectLst>
              </a:rPr>
              <a:t>ANNIE</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2052" name="Picture 4" descr="Thymeleaf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694" y="4521700"/>
            <a:ext cx="1721141" cy="10137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otstrap (and CSS) Useful Tips. I've been on some project in which I… | by  Fatah Nur Alam Majid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201" y="4395966"/>
            <a:ext cx="2008219" cy="100411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700961" y="3503453"/>
            <a:ext cx="1218603" cy="584775"/>
          </a:xfrm>
          <a:prstGeom prst="rect">
            <a:avLst/>
          </a:prstGeom>
          <a:noFill/>
        </p:spPr>
        <p:txBody>
          <a:bodyPr wrap="none" lIns="91440" tIns="45720" rIns="91440" bIns="45720">
            <a:spAutoFit/>
          </a:bodyPr>
          <a:lstStyle/>
          <a:p>
            <a:pPr algn="ctr"/>
            <a:r>
              <a:rPr lang="en-US" sz="3200" b="1" dirty="0" smtClean="0">
                <a:ln w="9525">
                  <a:solidFill>
                    <a:schemeClr val="bg1"/>
                  </a:solidFill>
                  <a:prstDash val="solid"/>
                </a:ln>
                <a:effectLst>
                  <a:outerShdw blurRad="12700" dist="38100" dir="2700000" algn="tl" rotWithShape="0">
                    <a:schemeClr val="bg1">
                      <a:lumMod val="50000"/>
                    </a:schemeClr>
                  </a:outerShdw>
                </a:effectLst>
              </a:rPr>
              <a:t>GATE</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5"/>
          <a:stretch>
            <a:fillRect/>
          </a:stretch>
        </p:blipFill>
        <p:spPr>
          <a:xfrm>
            <a:off x="4020201" y="3217869"/>
            <a:ext cx="1798598" cy="870359"/>
          </a:xfrm>
          <a:prstGeom prst="rect">
            <a:avLst/>
          </a:prstGeom>
        </p:spPr>
      </p:pic>
    </p:spTree>
    <p:extLst>
      <p:ext uri="{BB962C8B-B14F-4D97-AF65-F5344CB8AC3E}">
        <p14:creationId xmlns:p14="http://schemas.microsoft.com/office/powerpoint/2010/main" val="76156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Application Frame</a:t>
                      </a:r>
                      <a:r>
                        <a:rPr lang="en-US" sz="1800" baseline="0" dirty="0" smtClean="0">
                          <a:effectLst/>
                        </a:rPr>
                        <a:t>work</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2" name="Picture 1"/>
          <p:cNvPicPr>
            <a:picLocks noChangeAspect="1"/>
          </p:cNvPicPr>
          <p:nvPr/>
        </p:nvPicPr>
        <p:blipFill>
          <a:blip r:embed="rId2"/>
          <a:stretch>
            <a:fillRect/>
          </a:stretch>
        </p:blipFill>
        <p:spPr>
          <a:xfrm>
            <a:off x="1043765" y="1369850"/>
            <a:ext cx="9115425" cy="4286250"/>
          </a:xfrm>
          <a:prstGeom prst="rect">
            <a:avLst/>
          </a:prstGeom>
        </p:spPr>
      </p:pic>
    </p:spTree>
    <p:extLst>
      <p:ext uri="{BB962C8B-B14F-4D97-AF65-F5344CB8AC3E}">
        <p14:creationId xmlns:p14="http://schemas.microsoft.com/office/powerpoint/2010/main" val="35249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54954" y="793102"/>
          <a:ext cx="8761413" cy="382555"/>
        </p:xfrm>
        <a:graphic>
          <a:graphicData uri="http://schemas.openxmlformats.org/drawingml/2006/table">
            <a:tbl>
              <a:tblPr>
                <a:tableStyleId>{5C22544A-7EE6-4342-B048-85BDC9FD1C3A}</a:tableStyleId>
              </a:tblPr>
              <a:tblGrid>
                <a:gridCol w="8761413"/>
              </a:tblGrid>
              <a:tr h="382555">
                <a:tc>
                  <a:txBody>
                    <a:bodyPr/>
                    <a:lstStyle/>
                    <a:p>
                      <a:pPr marL="457200" algn="ctr">
                        <a:lnSpc>
                          <a:spcPct val="115000"/>
                        </a:lnSpc>
                        <a:spcAft>
                          <a:spcPts val="0"/>
                        </a:spcAft>
                      </a:pPr>
                      <a:r>
                        <a:rPr lang="en-US" sz="1800" dirty="0" smtClean="0">
                          <a:effectLst/>
                        </a:rPr>
                        <a:t>POC Screenshots</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114300" marR="114300" marT="0" marB="0"/>
                </a:tc>
              </a:tr>
            </a:tbl>
          </a:graphicData>
        </a:graphic>
      </p:graphicFrame>
      <p:pic>
        <p:nvPicPr>
          <p:cNvPr id="4" name="Picture 3"/>
          <p:cNvPicPr>
            <a:picLocks noChangeAspect="1"/>
          </p:cNvPicPr>
          <p:nvPr/>
        </p:nvPicPr>
        <p:blipFill>
          <a:blip r:embed="rId2"/>
          <a:stretch>
            <a:fillRect/>
          </a:stretch>
        </p:blipFill>
        <p:spPr>
          <a:xfrm>
            <a:off x="1154954" y="1464905"/>
            <a:ext cx="8761413" cy="3499900"/>
          </a:xfrm>
          <a:prstGeom prst="rect">
            <a:avLst/>
          </a:prstGeom>
        </p:spPr>
      </p:pic>
    </p:spTree>
    <p:extLst>
      <p:ext uri="{BB962C8B-B14F-4D97-AF65-F5344CB8AC3E}">
        <p14:creationId xmlns:p14="http://schemas.microsoft.com/office/powerpoint/2010/main" val="3892721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497</TotalTime>
  <Words>454</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Ion Boardroom</vt:lpstr>
      <vt:lpstr>Aspiring Minds – Round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Aspiring Minds – Round 2</dc:title>
  <dc:creator>Yokamurugan Kasiviswanathan</dc:creator>
  <cp:lastModifiedBy>Yokamurugan Kasiviswanathan</cp:lastModifiedBy>
  <cp:revision>11</cp:revision>
  <dcterms:created xsi:type="dcterms:W3CDTF">2021-01-24T09:32:36Z</dcterms:created>
  <dcterms:modified xsi:type="dcterms:W3CDTF">2021-01-24T17:50:07Z</dcterms:modified>
</cp:coreProperties>
</file>