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8" r:id="rId4"/>
    <p:sldId id="270" r:id="rId5"/>
    <p:sldId id="271" r:id="rId6"/>
    <p:sldId id="272" r:id="rId7"/>
    <p:sldId id="274" r:id="rId8"/>
    <p:sldId id="277" r:id="rId9"/>
    <p:sldId id="278" r:id="rId10"/>
    <p:sldId id="27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89" autoAdjust="0"/>
  </p:normalViewPr>
  <p:slideViewPr>
    <p:cSldViewPr snapToGrid="0">
      <p:cViewPr varScale="1">
        <p:scale>
          <a:sx n="90" d="100"/>
          <a:sy n="90" d="100"/>
        </p:scale>
        <p:origin x="14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rgbClr val="FF0000"/>
                </a:solidFill>
              </a:rPr>
              <a:t>Quicksort – Best and Worst Case Analysis</a:t>
            </a:r>
            <a:endParaRPr lang="en-US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 dirty="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dirty="0">
                <a:solidFill>
                  <a:srgbClr val="B9077E"/>
                </a:solidFill>
              </a:rPr>
              <a:t>    </a:t>
            </a:r>
            <a:endParaRPr sz="3200" dirty="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1364886C-9134-B05F-864B-87AB2DCAAC8F}"/>
              </a:ext>
            </a:extLst>
          </p:cNvPr>
          <p:cNvSpPr/>
          <p:nvPr/>
        </p:nvSpPr>
        <p:spPr>
          <a:xfrm>
            <a:off x="4557275" y="1038016"/>
            <a:ext cx="8213845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 PROJECT-</a:t>
            </a:r>
            <a:r>
              <a:rPr lang="en-US" sz="17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DESIGN AND ANALYSIS OF ALGORITHM</a:t>
            </a:r>
          </a:p>
        </p:txBody>
      </p:sp>
      <p:sp>
        <p:nvSpPr>
          <p:cNvPr id="3" name="Google Shape;90;p1">
            <a:extLst>
              <a:ext uri="{FF2B5EF4-FFF2-40B4-BE49-F238E27FC236}">
                <a16:creationId xmlns:a16="http://schemas.microsoft.com/office/drawing/2014/main" id="{42E9575B-4814-10D1-F30D-57E1E07AA32F}"/>
              </a:ext>
            </a:extLst>
          </p:cNvPr>
          <p:cNvSpPr/>
          <p:nvPr/>
        </p:nvSpPr>
        <p:spPr>
          <a:xfrm>
            <a:off x="5743855" y="3577592"/>
            <a:ext cx="422566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4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      </a:t>
            </a:r>
            <a:r>
              <a:rPr lang="en-US" sz="24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YOKARAJAN 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2400" b="1" dirty="0">
              <a:solidFill>
                <a:schemeClr val="tx1"/>
              </a:solidFill>
              <a:latin typeface="Times New Roman"/>
              <a:cs typeface="Times New Roman"/>
              <a:sym typeface="Times New Roman"/>
            </a:endParaRPr>
          </a:p>
          <a:p>
            <a:pPr>
              <a:buSzPts val="1700"/>
            </a:pPr>
            <a:r>
              <a:rPr lang="en-US" sz="24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 </a:t>
            </a:r>
            <a:r>
              <a:rPr lang="en-US" sz="24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23ITR180</a:t>
            </a:r>
          </a:p>
          <a:p>
            <a:pPr>
              <a:buSzPts val="1700"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                       </a:t>
            </a:r>
            <a:endParaRPr lang="en-US" sz="2400" b="1" dirty="0">
              <a:solidFill>
                <a:srgbClr val="0B5394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400" b="1" dirty="0">
                <a:solidFill>
                  <a:srgbClr val="0B5394"/>
                </a:solidFill>
                <a:latin typeface="Times New Roman"/>
                <a:cs typeface="Times New Roman"/>
                <a:sym typeface="Times New Roman"/>
              </a:rPr>
              <a:t>         </a:t>
            </a:r>
            <a:endParaRPr lang="en-US" sz="24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JAIHARI D	                       (19ITR028)    </a:t>
            </a:r>
            <a:endParaRPr sz="24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A607-5519-427E-3B85-915DD5906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2389-D0B1-12B7-7240-839BC95E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025" y="2731525"/>
            <a:ext cx="3272776" cy="697475"/>
          </a:xfrm>
        </p:spPr>
        <p:txBody>
          <a:bodyPr/>
          <a:lstStyle/>
          <a:p>
            <a:r>
              <a:rPr lang="en-IN" sz="5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9503E-D939-9494-7FDD-E0504DF85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5771535"/>
            <a:ext cx="10972800" cy="553066"/>
          </a:xfrm>
        </p:spPr>
        <p:txBody>
          <a:bodyPr/>
          <a:lstStyle/>
          <a:p>
            <a:pPr marL="13716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463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018" y="252737"/>
            <a:ext cx="7029297" cy="1072989"/>
          </a:xfrm>
          <a:prstGeom prst="rect">
            <a:avLst/>
          </a:prstGeom>
        </p:spPr>
      </p:pic>
      <p:sp>
        <p:nvSpPr>
          <p:cNvPr id="17" name="Rectangle 14">
            <a:extLst>
              <a:ext uri="{FF2B5EF4-FFF2-40B4-BE49-F238E27FC236}">
                <a16:creationId xmlns:a16="http://schemas.microsoft.com/office/drawing/2014/main" id="{D33457E9-2ABC-8FD8-DA9B-B542F952E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1783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ui-sans-serif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C4BBC-4346-EB1E-4BA6-1DAE74A14940}"/>
              </a:ext>
            </a:extLst>
          </p:cNvPr>
          <p:cNvSpPr txBox="1"/>
          <p:nvPr/>
        </p:nvSpPr>
        <p:spPr>
          <a:xfrm>
            <a:off x="2137276" y="1653622"/>
            <a:ext cx="872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74A0F4D-5529-22E0-088A-A246E337C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995" y="1177865"/>
            <a:ext cx="10963005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sorting tasks, the performance of algorithms like Quicksort depends on how the input data is arranged. Some inputs make sorting fast, while others slow it down.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given: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of n real numbers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Quicksort algorithm to sort the array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cases like: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elements are equal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Strictly decreasing order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find whether these inputs cause best, worst, or average performance in Quicksort.</a:t>
            </a:r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Design technique</a:t>
            </a:r>
            <a:endParaRPr sz="48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4C190A-0F7D-0ED1-2412-C5CE6196B599}"/>
              </a:ext>
            </a:extLst>
          </p:cNvPr>
          <p:cNvSpPr txBox="1"/>
          <p:nvPr/>
        </p:nvSpPr>
        <p:spPr>
          <a:xfrm>
            <a:off x="2198738" y="1676598"/>
            <a:ext cx="9242323" cy="269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solidFill>
                  <a:srgbClr val="0070C0"/>
                </a:solidFill>
              </a:rPr>
              <a:t>Quicksort</a:t>
            </a:r>
            <a:r>
              <a:rPr lang="en-US" sz="2200" b="1" dirty="0"/>
              <a:t> uses Divide and Conquer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/>
              <a:t>It picks one number (called </a:t>
            </a:r>
            <a:r>
              <a:rPr lang="en-US" sz="2200" b="1" dirty="0">
                <a:solidFill>
                  <a:srgbClr val="0070C0"/>
                </a:solidFill>
              </a:rPr>
              <a:t>pivot</a:t>
            </a:r>
            <a:r>
              <a:rPr lang="en-US" sz="2200" b="1" dirty="0"/>
              <a:t>).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/>
              <a:t>Splits the array into parts: </a:t>
            </a:r>
            <a:r>
              <a:rPr lang="en-US" sz="2200" b="1" dirty="0">
                <a:solidFill>
                  <a:srgbClr val="0070C0"/>
                </a:solidFill>
              </a:rPr>
              <a:t>less than and greater than pivot</a:t>
            </a:r>
            <a:r>
              <a:rPr lang="en-US" sz="2200" b="1" dirty="0"/>
              <a:t>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/>
              <a:t>Sorts each part separately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786EE2-9700-5F24-679A-46CDC4ABFBC4}"/>
              </a:ext>
            </a:extLst>
          </p:cNvPr>
          <p:cNvSpPr txBox="1"/>
          <p:nvPr/>
        </p:nvSpPr>
        <p:spPr>
          <a:xfrm>
            <a:off x="2487561" y="1130710"/>
            <a:ext cx="8927691" cy="462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Google Shape;113;p5">
            <a:extLst>
              <a:ext uri="{FF2B5EF4-FFF2-40B4-BE49-F238E27FC236}">
                <a16:creationId xmlns:a16="http://schemas.microsoft.com/office/drawing/2014/main" id="{CF76DF26-9B5E-EF2D-D7E3-2277B03F4C9B}"/>
              </a:ext>
            </a:extLst>
          </p:cNvPr>
          <p:cNvSpPr/>
          <p:nvPr/>
        </p:nvSpPr>
        <p:spPr>
          <a:xfrm>
            <a:off x="1665443" y="341035"/>
            <a:ext cx="886111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Decide on Appropriate Data Structure</a:t>
            </a:r>
            <a:endParaRPr lang="en-US" sz="4800" b="0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0E7E0-2D3A-4849-7713-AC09CE8CB192}"/>
              </a:ext>
            </a:extLst>
          </p:cNvPr>
          <p:cNvSpPr txBox="1"/>
          <p:nvPr/>
        </p:nvSpPr>
        <p:spPr>
          <a:xfrm>
            <a:off x="1806886" y="1851360"/>
            <a:ext cx="9242323" cy="269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/>
              <a:t>Chosen Data Structure: </a:t>
            </a:r>
            <a:r>
              <a:rPr lang="en-US" sz="2200" dirty="0">
                <a:solidFill>
                  <a:srgbClr val="0070C0"/>
                </a:solidFill>
              </a:rPr>
              <a:t>Array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/>
              <a:t>Arrays are </a:t>
            </a:r>
            <a:r>
              <a:rPr lang="en-US" sz="2200" b="1" dirty="0">
                <a:solidFill>
                  <a:srgbClr val="0070C0"/>
                </a:solidFill>
              </a:rPr>
              <a:t>easy to access and sort</a:t>
            </a:r>
            <a:r>
              <a:rPr lang="en-US" sz="2200" b="1" dirty="0"/>
              <a:t>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/>
              <a:t>Suitable for testing different input types in Quicksort.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30362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5F74B-B600-0646-D6DC-30EE8C4B8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6CB7199B-D8CB-59EB-3013-07C4D3F09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443" y="2418723"/>
            <a:ext cx="9212826" cy="2020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Used: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is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general compared to bubble or insertion sort.</a:t>
            </a:r>
          </a:p>
          <a:p>
            <a:pPr marL="285750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selecting a pivot and 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around it.</a:t>
            </a:r>
          </a:p>
        </p:txBody>
      </p:sp>
      <p:sp>
        <p:nvSpPr>
          <p:cNvPr id="3" name="Google Shape;113;p5">
            <a:extLst>
              <a:ext uri="{FF2B5EF4-FFF2-40B4-BE49-F238E27FC236}">
                <a16:creationId xmlns:a16="http://schemas.microsoft.com/office/drawing/2014/main" id="{15490F52-8B23-90B6-31B8-59F0EB9DD3AB}"/>
              </a:ext>
            </a:extLst>
          </p:cNvPr>
          <p:cNvSpPr/>
          <p:nvPr/>
        </p:nvSpPr>
        <p:spPr>
          <a:xfrm>
            <a:off x="1665443" y="341035"/>
            <a:ext cx="992542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Decide on Appropriate Algorithm</a:t>
            </a:r>
          </a:p>
        </p:txBody>
      </p:sp>
    </p:spTree>
    <p:extLst>
      <p:ext uri="{BB962C8B-B14F-4D97-AF65-F5344CB8AC3E}">
        <p14:creationId xmlns:p14="http://schemas.microsoft.com/office/powerpoint/2010/main" val="151637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9377E-4583-29D7-0924-9820DA834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8EBD9-CD24-4286-3D36-BD69942E8FE8}"/>
              </a:ext>
            </a:extLst>
          </p:cNvPr>
          <p:cNvSpPr txBox="1"/>
          <p:nvPr/>
        </p:nvSpPr>
        <p:spPr>
          <a:xfrm>
            <a:off x="3470787" y="334297"/>
            <a:ext cx="4935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Size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BB612CB-F342-4682-D24C-549F6E68B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203" y="1965706"/>
            <a:ext cx="9212826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and large arrays are tested.</a:t>
            </a: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[5, 5, 5, 5] (Equal values)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[9, 7, 5, 3, 1] (Strictly decreasing)</a:t>
            </a:r>
          </a:p>
          <a:p>
            <a:pPr>
              <a:lnSpc>
                <a:spcPct val="150000"/>
              </a:lnSpc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59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1827-767B-1EC2-1155-DDFC2037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961" y="985070"/>
            <a:ext cx="5388077" cy="642169"/>
          </a:xfrm>
        </p:spPr>
        <p:txBody>
          <a:bodyPr/>
          <a:lstStyle/>
          <a:p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Efficiency Class</a:t>
            </a:r>
            <a:b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06AEB-A182-E70A-25CB-EEDDB3FE1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935164"/>
            <a:ext cx="10972800" cy="3295597"/>
          </a:xfrm>
        </p:spPr>
        <p:txBody>
          <a:bodyPr/>
          <a:lstStyle/>
          <a:p>
            <a:pPr marL="137160" indent="0">
              <a:buNone/>
            </a:pPr>
            <a:r>
              <a:rPr lang="en-IN" dirty="0"/>
              <a:t>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8D92E4-A91D-A109-47AC-16A5F83AE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219676"/>
              </p:ext>
            </p:extLst>
          </p:nvPr>
        </p:nvGraphicFramePr>
        <p:xfrm>
          <a:off x="2153810" y="1411720"/>
          <a:ext cx="7884378" cy="4034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126">
                  <a:extLst>
                    <a:ext uri="{9D8B030D-6E8A-4147-A177-3AD203B41FA5}">
                      <a16:colId xmlns:a16="http://schemas.microsoft.com/office/drawing/2014/main" val="2487742701"/>
                    </a:ext>
                  </a:extLst>
                </a:gridCol>
                <a:gridCol w="2628126">
                  <a:extLst>
                    <a:ext uri="{9D8B030D-6E8A-4147-A177-3AD203B41FA5}">
                      <a16:colId xmlns:a16="http://schemas.microsoft.com/office/drawing/2014/main" val="1878984306"/>
                    </a:ext>
                  </a:extLst>
                </a:gridCol>
                <a:gridCol w="2628126">
                  <a:extLst>
                    <a:ext uri="{9D8B030D-6E8A-4147-A177-3AD203B41FA5}">
                      <a16:colId xmlns:a16="http://schemas.microsoft.com/office/drawing/2014/main" val="79217337"/>
                    </a:ext>
                  </a:extLst>
                </a:gridCol>
              </a:tblGrid>
              <a:tr h="777105">
                <a:tc>
                  <a:txBody>
                    <a:bodyPr/>
                    <a:lstStyle/>
                    <a:p>
                      <a:r>
                        <a:rPr lang="en-IN" b="1" dirty="0"/>
                        <a:t>Case Type</a:t>
                      </a:r>
                      <a:endParaRPr lang="en-IN" dirty="0"/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Time Complexity</a:t>
                      </a:r>
                      <a:endParaRPr lang="en-IN" dirty="0"/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Input</a:t>
                      </a:r>
                      <a:endParaRPr lang="en-IN" dirty="0"/>
                    </a:p>
                  </a:txBody>
                  <a:tcPr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337126"/>
                  </a:ext>
                </a:extLst>
              </a:tr>
              <a:tr h="1085818">
                <a:tc>
                  <a:txBody>
                    <a:bodyPr/>
                    <a:lstStyle/>
                    <a:p>
                      <a:r>
                        <a:rPr lang="en-IN" b="1" dirty="0"/>
                        <a:t>Best Case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O(n 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Balanced partitions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543553"/>
                  </a:ext>
                </a:extLst>
              </a:tr>
              <a:tr h="1085818">
                <a:tc>
                  <a:txBody>
                    <a:bodyPr/>
                    <a:lstStyle/>
                    <a:p>
                      <a:r>
                        <a:rPr lang="en-IN" b="1"/>
                        <a:t>Average Case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O(n 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Random 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5163449"/>
                  </a:ext>
                </a:extLst>
              </a:tr>
              <a:tr h="1085818">
                <a:tc>
                  <a:txBody>
                    <a:bodyPr/>
                    <a:lstStyle/>
                    <a:p>
                      <a:r>
                        <a:rPr lang="en-IN" b="1" dirty="0"/>
                        <a:t>Worst Case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O(n²)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All equal or decreasing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081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28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16EE3-7598-33F8-F63F-A1D2005CF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8A1CB-51F3-612C-A801-B791BD34A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5771535"/>
            <a:ext cx="10972800" cy="553066"/>
          </a:xfrm>
        </p:spPr>
        <p:txBody>
          <a:bodyPr/>
          <a:lstStyle/>
          <a:p>
            <a:pPr marL="137160" indent="0">
              <a:buNone/>
            </a:pPr>
            <a:r>
              <a:rPr lang="en-IN" dirty="0"/>
              <a:t>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8386F0-5C53-D844-EB24-DD7C5C2EE6B2}"/>
              </a:ext>
            </a:extLst>
          </p:cNvPr>
          <p:cNvSpPr txBox="1">
            <a:spLocks/>
          </p:cNvSpPr>
          <p:nvPr/>
        </p:nvSpPr>
        <p:spPr>
          <a:xfrm>
            <a:off x="5026666" y="239055"/>
            <a:ext cx="2138655" cy="642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EA55A-CAEA-1510-A418-42CB328102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3391" y="1069111"/>
            <a:ext cx="8585206" cy="24942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405C586-AC30-0145-2E4A-2C9EE584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03"/>
          <a:stretch/>
        </p:blipFill>
        <p:spPr>
          <a:xfrm>
            <a:off x="1803391" y="3563339"/>
            <a:ext cx="8585206" cy="327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0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D9902-55DA-BE19-E817-A5B128D0C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B1845-C49E-80C1-F420-04AAA1C09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5771535"/>
            <a:ext cx="10972800" cy="553066"/>
          </a:xfrm>
        </p:spPr>
        <p:txBody>
          <a:bodyPr/>
          <a:lstStyle/>
          <a:p>
            <a:pPr marL="137160" indent="0">
              <a:buNone/>
            </a:pPr>
            <a:r>
              <a:rPr lang="en-IN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C0F1F-364F-0469-4DBF-010B20D5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52742" y="127982"/>
            <a:ext cx="7800915" cy="33010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32999A-C799-6111-318D-2936C6D49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42" y="3398260"/>
            <a:ext cx="7800914" cy="327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94368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292</Words>
  <Application>Microsoft Office PowerPoint</Application>
  <PresentationFormat>Widescreen</PresentationFormat>
  <Paragraphs>70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Noto Sans Symbols</vt:lpstr>
      <vt:lpstr>Times New Roman</vt:lpstr>
      <vt:lpstr>ui-sans-serif</vt:lpstr>
      <vt:lpstr>Flow</vt:lpstr>
      <vt:lpstr>Quicksort – Best and Worst Case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Efficiency Class 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and Analyzing Air and Water Quality index using regression algorithm</dc:title>
  <dc:creator>vishanth.k</dc:creator>
  <cp:lastModifiedBy>Yokarajan R</cp:lastModifiedBy>
  <cp:revision>112</cp:revision>
  <dcterms:created xsi:type="dcterms:W3CDTF">2021-04-21T15:36:00Z</dcterms:created>
  <dcterms:modified xsi:type="dcterms:W3CDTF">2025-05-20T08:09:12Z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