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tommy_aka_jps/items/17a78cab2bdce3438746" TargetMode="External"/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yokayoka/intro_leafl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Web地図はどのように動いているのか？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15655"/>
          </a:xfrm>
        </p:spPr>
        <p:txBody>
          <a:bodyPr/>
          <a:lstStyle/>
          <a:p>
            <a:pPr>
              <a:defRPr sz="2000"/>
            </a:pPr>
            <a:r>
              <a:rPr dirty="0"/>
              <a:t>― </a:t>
            </a:r>
            <a:r>
              <a:rPr dirty="0" err="1"/>
              <a:t>HTMLとJavaScriptの基礎構成</a:t>
            </a:r>
            <a:r>
              <a:rPr dirty="0"/>
              <a:t> ―</a:t>
            </a:r>
          </a:p>
          <a:p>
            <a:pPr>
              <a:defRPr sz="2000"/>
            </a:pPr>
            <a:r>
              <a:rPr dirty="0" err="1"/>
              <a:t>屋外実習：スマホで地図＋GPSを体験</a:t>
            </a:r>
            <a:endParaRPr dirty="0"/>
          </a:p>
          <a:p>
            <a:pPr>
              <a:defRPr sz="2000"/>
            </a:pPr>
            <a:r>
              <a:rPr dirty="0" err="1"/>
              <a:t>次のステップ：その仕組みを理解する</a:t>
            </a:r>
            <a:endParaRPr dirty="0"/>
          </a:p>
          <a:p>
            <a:pPr>
              <a:defRPr sz="2000"/>
            </a:pPr>
            <a:r>
              <a:rPr dirty="0"/>
              <a:t>例題：daimaru.html</a:t>
            </a:r>
            <a:r>
              <a:rPr lang="ja-JP" altLang="en-US" dirty="0"/>
              <a:t>（</a:t>
            </a:r>
            <a:r>
              <a:rPr lang="en-US" altLang="ja-JP" dirty="0"/>
              <a:t>Moodle</a:t>
            </a:r>
            <a:r>
              <a:rPr lang="ja-JP" altLang="en-US" dirty="0"/>
              <a:t>を参照）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73" y="89911"/>
            <a:ext cx="5971309" cy="667471"/>
          </a:xfrm>
        </p:spPr>
        <p:txBody>
          <a:bodyPr>
            <a:normAutofit fontScale="90000"/>
          </a:bodyPr>
          <a:lstStyle/>
          <a:p>
            <a:r>
              <a:rPr dirty="0" err="1"/>
              <a:t>HTMLファイルの基本構成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2711"/>
            <a:ext cx="8229600" cy="1628053"/>
          </a:xfrm>
        </p:spPr>
        <p:txBody>
          <a:bodyPr/>
          <a:lstStyle/>
          <a:p>
            <a:pPr>
              <a:defRPr sz="2000"/>
            </a:pPr>
            <a:r>
              <a:rPr dirty="0"/>
              <a:t>&lt;!DOCTYPE html&gt; ～ &lt;/html&gt; </a:t>
            </a:r>
            <a:r>
              <a:rPr dirty="0" err="1"/>
              <a:t>の枠組みで構成される</a:t>
            </a:r>
            <a:endParaRPr dirty="0"/>
          </a:p>
          <a:p>
            <a:pPr>
              <a:defRPr sz="2000"/>
            </a:pPr>
            <a:r>
              <a:rPr dirty="0"/>
              <a:t>&lt;head&gt;：</a:t>
            </a:r>
            <a:r>
              <a:rPr dirty="0" err="1"/>
              <a:t>タイトルや外部ライブラリの読み込み</a:t>
            </a:r>
            <a:endParaRPr dirty="0"/>
          </a:p>
          <a:p>
            <a:pPr>
              <a:defRPr sz="2000"/>
            </a:pPr>
            <a:r>
              <a:rPr dirty="0"/>
              <a:t>&lt;body&gt;：</a:t>
            </a:r>
            <a:r>
              <a:rPr dirty="0" err="1"/>
              <a:t>実際に表示される部分</a:t>
            </a:r>
            <a:r>
              <a:rPr dirty="0"/>
              <a:t>（#</a:t>
            </a:r>
            <a:r>
              <a:rPr dirty="0" err="1"/>
              <a:t>mapなど</a:t>
            </a:r>
            <a:r>
              <a:rPr dirty="0"/>
              <a:t>）</a:t>
            </a:r>
          </a:p>
          <a:p>
            <a:pPr>
              <a:defRPr sz="2000"/>
            </a:pPr>
            <a:r>
              <a:rPr dirty="0"/>
              <a:t>&lt;script&gt;：</a:t>
            </a:r>
            <a:r>
              <a:rPr dirty="0" err="1"/>
              <a:t>地図を動かすJavaScriptを記述</a:t>
            </a:r>
            <a:endParaRPr dirty="0"/>
          </a:p>
        </p:txBody>
      </p:sp>
      <p:sp>
        <p:nvSpPr>
          <p:cNvPr id="4" name="AutoShape 2" descr="HTMLファイルの基本構造">
            <a:extLst>
              <a:ext uri="{FF2B5EF4-FFF2-40B4-BE49-F238E27FC236}">
                <a16:creationId xmlns:a16="http://schemas.microsoft.com/office/drawing/2014/main" id="{293EC59B-6768-0D0E-12CA-BBB8BBD839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83BF6-8A6B-76E6-D3E0-71ABECE1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2530764"/>
            <a:ext cx="7204364" cy="40727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55" y="131474"/>
            <a:ext cx="4585854" cy="672090"/>
          </a:xfrm>
        </p:spPr>
        <p:txBody>
          <a:bodyPr>
            <a:normAutofit/>
          </a:bodyPr>
          <a:lstStyle/>
          <a:p>
            <a:r>
              <a:rPr sz="2400" dirty="0" err="1"/>
              <a:t>Leafletによる地図描画の流れ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54" y="898237"/>
            <a:ext cx="8229600" cy="1974273"/>
          </a:xfrm>
        </p:spPr>
        <p:txBody>
          <a:bodyPr/>
          <a:lstStyle/>
          <a:p>
            <a:pPr>
              <a:defRPr sz="2000"/>
            </a:pPr>
            <a:r>
              <a:rPr dirty="0"/>
              <a:t>1️⃣ </a:t>
            </a:r>
            <a:r>
              <a:rPr dirty="0" err="1"/>
              <a:t>L.map</a:t>
            </a:r>
            <a:r>
              <a:rPr dirty="0"/>
              <a:t>() → </a:t>
            </a:r>
            <a:r>
              <a:rPr dirty="0" err="1"/>
              <a:t>地図オブジェクトを作成</a:t>
            </a:r>
            <a:endParaRPr dirty="0"/>
          </a:p>
          <a:p>
            <a:pPr>
              <a:defRPr sz="2000"/>
            </a:pPr>
            <a:r>
              <a:rPr dirty="0"/>
              <a:t>2️⃣ </a:t>
            </a:r>
            <a:r>
              <a:rPr dirty="0" err="1"/>
              <a:t>setView</a:t>
            </a:r>
            <a:r>
              <a:rPr dirty="0"/>
              <a:t>([</a:t>
            </a:r>
            <a:r>
              <a:rPr dirty="0" err="1"/>
              <a:t>緯度</a:t>
            </a:r>
            <a:r>
              <a:rPr dirty="0"/>
              <a:t>, </a:t>
            </a:r>
            <a:r>
              <a:rPr dirty="0" err="1"/>
              <a:t>経度</a:t>
            </a:r>
            <a:r>
              <a:rPr dirty="0"/>
              <a:t>], </a:t>
            </a:r>
            <a:r>
              <a:rPr dirty="0" err="1"/>
              <a:t>ズーム</a:t>
            </a:r>
            <a:r>
              <a:rPr dirty="0"/>
              <a:t>) → </a:t>
            </a:r>
            <a:r>
              <a:rPr dirty="0" err="1"/>
              <a:t>初期位置を設定</a:t>
            </a:r>
            <a:endParaRPr dirty="0"/>
          </a:p>
          <a:p>
            <a:pPr>
              <a:defRPr sz="2000"/>
            </a:pPr>
            <a:r>
              <a:rPr dirty="0"/>
              <a:t>3️⃣ </a:t>
            </a:r>
            <a:r>
              <a:rPr dirty="0" err="1"/>
              <a:t>L.tileLayer</a:t>
            </a:r>
            <a:r>
              <a:rPr dirty="0"/>
              <a:t>() → </a:t>
            </a:r>
            <a:r>
              <a:rPr dirty="0" err="1"/>
              <a:t>背景地図を指定</a:t>
            </a:r>
            <a:endParaRPr dirty="0"/>
          </a:p>
          <a:p>
            <a:pPr>
              <a:defRPr sz="2000"/>
            </a:pPr>
            <a:r>
              <a:rPr dirty="0"/>
              <a:t>4️⃣ .</a:t>
            </a:r>
            <a:r>
              <a:rPr dirty="0" err="1"/>
              <a:t>addTo</a:t>
            </a:r>
            <a:r>
              <a:rPr dirty="0"/>
              <a:t>(map) → </a:t>
            </a:r>
            <a:r>
              <a:rPr dirty="0" err="1"/>
              <a:t>地図に追加</a:t>
            </a:r>
            <a:endParaRPr dirty="0"/>
          </a:p>
          <a:p>
            <a:pPr>
              <a:defRPr sz="2000"/>
            </a:pPr>
            <a:r>
              <a:rPr dirty="0"/>
              <a:t>➡ </a:t>
            </a:r>
            <a:r>
              <a:rPr dirty="0" err="1"/>
              <a:t>これだけでWeb地図が表示される</a:t>
            </a:r>
            <a:endParaRPr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517CF8-6A29-DCDC-4BC2-741B37A79BED}"/>
              </a:ext>
            </a:extLst>
          </p:cNvPr>
          <p:cNvSpPr txBox="1"/>
          <p:nvPr/>
        </p:nvSpPr>
        <p:spPr>
          <a:xfrm>
            <a:off x="350982" y="2872510"/>
            <a:ext cx="8072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ja-JP" dirty="0"/>
              <a:t>&lt;!DOCTYPE html&gt;</a:t>
            </a:r>
          </a:p>
          <a:p>
            <a:r>
              <a:rPr lang="nl-NL" altLang="ja-JP" dirty="0"/>
              <a:t>&lt;html lang="ja"&gt;</a:t>
            </a:r>
          </a:p>
          <a:p>
            <a:r>
              <a:rPr lang="nl-NL" altLang="ja-JP" dirty="0"/>
              <a:t>&lt;head&gt;</a:t>
            </a:r>
          </a:p>
          <a:p>
            <a:r>
              <a:rPr lang="ja-JP" altLang="en-US" dirty="0"/>
              <a:t>・・</a:t>
            </a:r>
            <a:endParaRPr lang="nl-NL" altLang="ja-JP" dirty="0"/>
          </a:p>
          <a:p>
            <a:r>
              <a:rPr lang="nl-NL" altLang="ja-JP" dirty="0"/>
              <a:t>&lt;/head&gt;</a:t>
            </a:r>
          </a:p>
          <a:p>
            <a:r>
              <a:rPr lang="en-US" altLang="ja-JP" dirty="0"/>
              <a:t>&lt;body&gt;</a:t>
            </a:r>
          </a:p>
          <a:p>
            <a:r>
              <a:rPr lang="en-US" altLang="ja-JP" dirty="0"/>
              <a:t>  &lt;div id=“map”&gt;&lt;/div&gt; </a:t>
            </a:r>
            <a:r>
              <a:rPr lang="en-US" altLang="ja-JP" dirty="0">
                <a:solidFill>
                  <a:srgbClr val="FF0000"/>
                </a:solidFill>
              </a:rPr>
              <a:t>map</a:t>
            </a:r>
            <a:r>
              <a:rPr lang="ja-JP" altLang="en-US" dirty="0">
                <a:solidFill>
                  <a:srgbClr val="FF0000"/>
                </a:solidFill>
              </a:rPr>
              <a:t>オブジェクトの配置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err="1"/>
              <a:t>map.addControl</a:t>
            </a:r>
            <a:r>
              <a:rPr lang="en-US" altLang="ja-JP" dirty="0"/>
              <a:t>(new </a:t>
            </a:r>
            <a:r>
              <a:rPr lang="en-US" altLang="ja-JP" dirty="0" err="1"/>
              <a:t>LocateControl</a:t>
            </a:r>
            <a:r>
              <a:rPr lang="en-US" altLang="ja-JP" dirty="0"/>
              <a:t>()); </a:t>
            </a:r>
            <a:r>
              <a:rPr lang="en-US" altLang="ja-JP" dirty="0">
                <a:solidFill>
                  <a:srgbClr val="FF0000"/>
                </a:solidFill>
              </a:rPr>
              <a:t>map</a:t>
            </a:r>
            <a:r>
              <a:rPr lang="ja-JP" altLang="en-US" dirty="0">
                <a:solidFill>
                  <a:srgbClr val="FF0000"/>
                </a:solidFill>
              </a:rPr>
              <a:t>に位置情報ボタンを追加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err="1"/>
              <a:t>L.control.layers</a:t>
            </a:r>
            <a:r>
              <a:rPr lang="en-US" altLang="ja-JP" dirty="0"/>
              <a:t>(</a:t>
            </a:r>
            <a:r>
              <a:rPr lang="en-US" altLang="ja-JP" dirty="0" err="1"/>
              <a:t>baseMaps</a:t>
            </a:r>
            <a:r>
              <a:rPr lang="en-US" altLang="ja-JP" dirty="0"/>
              <a:t>, overlays, { collapsed: true, position: ‘</a:t>
            </a:r>
            <a:r>
              <a:rPr lang="en-US" altLang="ja-JP" dirty="0" err="1"/>
              <a:t>topright</a:t>
            </a:r>
            <a:r>
              <a:rPr lang="en-US" altLang="ja-JP" dirty="0"/>
              <a:t>’ }).</a:t>
            </a:r>
            <a:r>
              <a:rPr lang="en-US" altLang="ja-JP" dirty="0" err="1"/>
              <a:t>addTo</a:t>
            </a:r>
            <a:r>
              <a:rPr lang="en-US" altLang="ja-JP" dirty="0"/>
              <a:t>(map);</a:t>
            </a:r>
            <a:r>
              <a:rPr lang="en-US" altLang="ja-JP" dirty="0">
                <a:solidFill>
                  <a:srgbClr val="FF0000"/>
                </a:solidFill>
              </a:rPr>
              <a:t>  map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en-US" altLang="ja-JP" dirty="0">
                <a:solidFill>
                  <a:srgbClr val="FF0000"/>
                </a:solidFill>
              </a:rPr>
              <a:t>basemap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overlay</a:t>
            </a:r>
            <a:r>
              <a:rPr lang="ja-JP" altLang="en-US" dirty="0">
                <a:solidFill>
                  <a:srgbClr val="FF0000"/>
                </a:solidFill>
              </a:rPr>
              <a:t>を追加</a:t>
            </a:r>
            <a:endParaRPr lang="en-US" altLang="ja-JP" dirty="0"/>
          </a:p>
          <a:p>
            <a:r>
              <a:rPr lang="en-US" altLang="ja-JP" dirty="0"/>
              <a:t>&lt;/body&gt;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173038"/>
            <a:ext cx="5435600" cy="1143000"/>
          </a:xfrm>
        </p:spPr>
        <p:txBody>
          <a:bodyPr/>
          <a:lstStyle/>
          <a:p>
            <a:r>
              <a:rPr dirty="0" err="1"/>
              <a:t>JavaScriptの役割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73" y="1249219"/>
            <a:ext cx="8229600" cy="4532745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dirty="0"/>
              <a:t>HTML = </a:t>
            </a:r>
            <a:r>
              <a:rPr dirty="0" err="1"/>
              <a:t>構造</a:t>
            </a:r>
            <a:r>
              <a:rPr dirty="0"/>
              <a:t>, CSS = </a:t>
            </a:r>
            <a:r>
              <a:rPr dirty="0" err="1"/>
              <a:t>見た目</a:t>
            </a:r>
            <a:r>
              <a:rPr dirty="0"/>
              <a:t>, JavaScript = </a:t>
            </a:r>
            <a:r>
              <a:rPr dirty="0" err="1"/>
              <a:t>動き</a:t>
            </a:r>
            <a:endParaRPr dirty="0"/>
          </a:p>
          <a:p>
            <a:pPr>
              <a:defRPr sz="2000"/>
            </a:pPr>
            <a:r>
              <a:rPr dirty="0" err="1"/>
              <a:t>navigator.geolocation.getCurrentPosition</a:t>
            </a:r>
            <a:r>
              <a:rPr dirty="0"/>
              <a:t>(...) </a:t>
            </a:r>
            <a:r>
              <a:rPr dirty="0" err="1"/>
              <a:t>によりGPSを取得</a:t>
            </a:r>
            <a:endParaRPr dirty="0"/>
          </a:p>
          <a:p>
            <a:pPr>
              <a:defRPr sz="2000"/>
            </a:pPr>
            <a:r>
              <a:rPr dirty="0" err="1"/>
              <a:t>取得した座標を</a:t>
            </a:r>
            <a:r>
              <a:rPr dirty="0"/>
              <a:t> Leaflet の marker </a:t>
            </a:r>
            <a:r>
              <a:rPr dirty="0" err="1"/>
              <a:t>に反映</a:t>
            </a:r>
            <a:endParaRPr dirty="0"/>
          </a:p>
          <a:p>
            <a:pPr>
              <a:defRPr sz="2000"/>
            </a:pPr>
            <a:r>
              <a:rPr dirty="0"/>
              <a:t>➡ </a:t>
            </a:r>
            <a:r>
              <a:rPr dirty="0" err="1"/>
              <a:t>Webページがプログラムとして動く</a:t>
            </a:r>
            <a:endParaRPr lang="en-US" dirty="0"/>
          </a:p>
          <a:p>
            <a:pPr>
              <a:defRPr sz="2000"/>
            </a:pPr>
            <a:endParaRPr lang="en-US" dirty="0"/>
          </a:p>
          <a:p>
            <a:pPr marL="0" indent="0">
              <a:buNone/>
              <a:defRPr sz="2000"/>
            </a:pPr>
            <a:r>
              <a:rPr lang="ja-JP" altLang="en-US" dirty="0"/>
              <a:t>オブジェクトの定義（作成するとともに初期値を与える）。値が変わる場合は</a:t>
            </a:r>
            <a:r>
              <a:rPr lang="en-US" altLang="ja-JP" dirty="0"/>
              <a:t>const </a:t>
            </a:r>
            <a:r>
              <a:rPr lang="ja-JP" altLang="en-US" dirty="0"/>
              <a:t>の代わりに </a:t>
            </a:r>
            <a:r>
              <a:rPr lang="en-US" altLang="ja-JP" dirty="0"/>
              <a:t>let </a:t>
            </a:r>
            <a:r>
              <a:rPr lang="ja-JP" altLang="en-US" dirty="0"/>
              <a:t>でもよい</a:t>
            </a:r>
            <a:endParaRPr lang="en-US" altLang="ja-JP" dirty="0"/>
          </a:p>
          <a:p>
            <a:pPr marL="0" indent="0">
              <a:buNone/>
              <a:defRPr sz="2000"/>
            </a:pPr>
            <a:r>
              <a:rPr lang="en-US" dirty="0"/>
              <a:t>const map = </a:t>
            </a:r>
            <a:r>
              <a:rPr lang="en-US" altLang="ja-JP" dirty="0"/>
              <a:t>..</a:t>
            </a:r>
          </a:p>
          <a:p>
            <a:pPr marL="0" indent="0">
              <a:buNone/>
              <a:defRPr sz="2000"/>
            </a:pPr>
            <a:endParaRPr lang="en-US" dirty="0"/>
          </a:p>
          <a:p>
            <a:pPr marL="0" indent="0">
              <a:buNone/>
              <a:defRPr sz="2000"/>
            </a:pPr>
            <a:r>
              <a:rPr lang="en-US" dirty="0"/>
              <a:t>L </a:t>
            </a:r>
            <a:r>
              <a:rPr lang="ja-JP" altLang="en-US" dirty="0"/>
              <a:t>オブジェクト（</a:t>
            </a:r>
            <a:r>
              <a:rPr lang="en-US" altLang="ja-JP" dirty="0"/>
              <a:t>Leaflet</a:t>
            </a:r>
            <a:r>
              <a:rPr lang="ja-JP" altLang="en-US" dirty="0"/>
              <a:t>独自のオブジェクト）</a:t>
            </a:r>
            <a:endParaRPr lang="en-US" altLang="ja-JP" dirty="0"/>
          </a:p>
          <a:p>
            <a:pPr marL="0" indent="0">
              <a:buNone/>
              <a:defRPr sz="2000"/>
            </a:pPr>
            <a:r>
              <a:rPr lang="en-US" altLang="ja-JP" dirty="0"/>
              <a:t>// </a:t>
            </a:r>
            <a:r>
              <a:rPr lang="ja-JP" altLang="en-US" dirty="0"/>
              <a:t>ズームコントロール（＋／−）を右下に</a:t>
            </a:r>
          </a:p>
          <a:p>
            <a:pPr marL="0" indent="0">
              <a:buNone/>
              <a:defRPr sz="2000"/>
            </a:pPr>
            <a:r>
              <a:rPr lang="ja-JP" altLang="en-US" dirty="0"/>
              <a:t>    </a:t>
            </a:r>
            <a:r>
              <a:rPr lang="en-US" dirty="0" err="1"/>
              <a:t>L.control.zoom</a:t>
            </a:r>
            <a:r>
              <a:rPr lang="en-US" dirty="0"/>
              <a:t>({ position: '</a:t>
            </a:r>
            <a:r>
              <a:rPr lang="en-US" dirty="0" err="1"/>
              <a:t>bottomright</a:t>
            </a:r>
            <a:r>
              <a:rPr lang="en-US" dirty="0"/>
              <a:t>' }).</a:t>
            </a:r>
            <a:r>
              <a:rPr lang="en-US" dirty="0" err="1"/>
              <a:t>addTo</a:t>
            </a:r>
            <a:r>
              <a:rPr lang="en-US" dirty="0"/>
              <a:t>(map);</a:t>
            </a:r>
          </a:p>
          <a:p>
            <a:pPr marL="0" indent="0">
              <a:buNone/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イベントとUI制御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L.Control.extend</a:t>
            </a:r>
            <a:r>
              <a:rPr dirty="0"/>
              <a:t>() </a:t>
            </a:r>
            <a:r>
              <a:rPr dirty="0" err="1"/>
              <a:t>によりカスタムボタンを作成</a:t>
            </a:r>
            <a:endParaRPr dirty="0"/>
          </a:p>
          <a:p>
            <a:pPr>
              <a:defRPr sz="2000"/>
            </a:pPr>
            <a:r>
              <a:rPr dirty="0"/>
              <a:t>click </a:t>
            </a:r>
            <a:r>
              <a:rPr dirty="0" err="1"/>
              <a:t>イベントで</a:t>
            </a:r>
            <a:r>
              <a:rPr dirty="0"/>
              <a:t> </a:t>
            </a:r>
            <a:r>
              <a:rPr dirty="0" err="1"/>
              <a:t>locateOnce</a:t>
            </a:r>
            <a:r>
              <a:rPr dirty="0"/>
              <a:t>() </a:t>
            </a:r>
            <a:r>
              <a:rPr dirty="0" err="1"/>
              <a:t>を呼び出す</a:t>
            </a:r>
            <a:endParaRPr dirty="0"/>
          </a:p>
          <a:p>
            <a:pPr>
              <a:defRPr sz="2000"/>
            </a:pPr>
            <a:r>
              <a:rPr dirty="0"/>
              <a:t>➡ </a:t>
            </a:r>
            <a:r>
              <a:rPr dirty="0" err="1"/>
              <a:t>ボタン操作などのインタラクティブ機能を追加できる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18" y="89911"/>
            <a:ext cx="8229600" cy="1143000"/>
          </a:xfrm>
        </p:spPr>
        <p:txBody>
          <a:bodyPr/>
          <a:lstStyle/>
          <a:p>
            <a:r>
              <a:rPr dirty="0" err="1"/>
              <a:t>Webサービスとしての仕組み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95581"/>
          </a:xfrm>
        </p:spPr>
        <p:txBody>
          <a:bodyPr/>
          <a:lstStyle/>
          <a:p>
            <a:pPr>
              <a:defRPr sz="2000"/>
            </a:pPr>
            <a:r>
              <a:rPr dirty="0" err="1"/>
              <a:t>ブラウザ</a:t>
            </a:r>
            <a:r>
              <a:rPr dirty="0"/>
              <a:t> ⇄ JavaScript ⇄ </a:t>
            </a:r>
            <a:r>
              <a:rPr dirty="0" err="1"/>
              <a:t>地図サーバ・GPS</a:t>
            </a:r>
            <a:endParaRPr dirty="0"/>
          </a:p>
          <a:p>
            <a:pPr>
              <a:defRPr sz="2000"/>
            </a:pPr>
            <a:r>
              <a:rPr dirty="0" err="1"/>
              <a:t>HTMLを読み込み</a:t>
            </a:r>
            <a:r>
              <a:rPr dirty="0"/>
              <a:t> → </a:t>
            </a:r>
            <a:r>
              <a:rPr dirty="0" err="1"/>
              <a:t>JSが外部サービスへアクセス</a:t>
            </a:r>
            <a:endParaRPr dirty="0"/>
          </a:p>
          <a:p>
            <a:pPr>
              <a:defRPr sz="2000"/>
            </a:pPr>
            <a:r>
              <a:rPr dirty="0" err="1"/>
              <a:t>地図タイルや位置情報を取得し動的に描画</a:t>
            </a:r>
            <a:endParaRPr dirty="0"/>
          </a:p>
          <a:p>
            <a:pPr>
              <a:defRPr sz="2000"/>
            </a:pPr>
            <a:r>
              <a:rPr dirty="0"/>
              <a:t>➡ </a:t>
            </a:r>
            <a:r>
              <a:rPr dirty="0" err="1"/>
              <a:t>Web地図</a:t>
            </a:r>
            <a:r>
              <a:rPr dirty="0"/>
              <a:t> = </a:t>
            </a:r>
            <a:r>
              <a:rPr dirty="0" err="1"/>
              <a:t>ブラウザ上の小さなWebアプリ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まとめと応用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HTML：構造を定義</a:t>
            </a:r>
          </a:p>
          <a:p>
            <a:pPr>
              <a:defRPr sz="2000"/>
            </a:pPr>
            <a:r>
              <a:t>JavaScript：動作・インタラクションを制御</a:t>
            </a:r>
          </a:p>
          <a:p>
            <a:pPr>
              <a:defRPr sz="2000"/>
            </a:pPr>
            <a:r>
              <a:t>Web地図はブラウザだけで動作可能なGIS</a:t>
            </a:r>
          </a:p>
          <a:p>
            <a:pPr>
              <a:defRPr sz="2000"/>
            </a:pPr>
            <a:r>
              <a:t>応用例：観察地点マッピング・現地調査データ共有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8C11A-6FBB-AFCC-4595-33B8F6EE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0"/>
            <a:ext cx="8793018" cy="114300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インターネット上で手軽に</a:t>
            </a:r>
            <a:r>
              <a:rPr kumimoji="1" lang="en-US" altLang="ja-JP" sz="3200" dirty="0" err="1"/>
              <a:t>WebSite</a:t>
            </a:r>
            <a:r>
              <a:rPr kumimoji="1" lang="ja-JP" altLang="en-US" sz="3200" dirty="0"/>
              <a:t>を運用する方法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8DDBC1-E9C4-B9CD-0634-4E413256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73728"/>
            <a:ext cx="8520545" cy="1928090"/>
          </a:xfrm>
        </p:spPr>
        <p:txBody>
          <a:bodyPr/>
          <a:lstStyle/>
          <a:p>
            <a:r>
              <a:rPr lang="en-US" altLang="ja-JP" dirty="0">
                <a:hlinkClick r:id="rId2"/>
              </a:rPr>
              <a:t>Netlify Drop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2400" dirty="0"/>
              <a:t>参考記事　</a:t>
            </a:r>
            <a:r>
              <a:rPr lang="ja-JP" altLang="en-US" sz="2400" b="1" dirty="0">
                <a:hlinkClick r:id="rId3"/>
              </a:rPr>
              <a:t>超かんたん </a:t>
            </a:r>
            <a:r>
              <a:rPr lang="en-US" altLang="ja-JP" sz="2400" b="1" dirty="0">
                <a:hlinkClick r:id="rId3"/>
              </a:rPr>
              <a:t>Netlify </a:t>
            </a:r>
            <a:r>
              <a:rPr lang="ja-JP" altLang="en-US" sz="2400" b="1" dirty="0">
                <a:hlinkClick r:id="rId3"/>
              </a:rPr>
              <a:t>ハンズオンのハンズオン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・ </a:t>
            </a:r>
            <a:r>
              <a:rPr lang="en-US" altLang="ja-JP" sz="2400" b="1" dirty="0" err="1"/>
              <a:t>Github</a:t>
            </a:r>
            <a:r>
              <a:rPr lang="en-US" altLang="ja-JP" sz="2400" b="1" dirty="0"/>
              <a:t> Pages </a:t>
            </a:r>
            <a:r>
              <a:rPr lang="ja-JP" altLang="en-US" sz="2400" b="1" dirty="0"/>
              <a:t>（長期的にサービスを利用可能、中級以上向き）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hlinkClick r:id="rId4"/>
            <a:extLst>
              <a:ext uri="{FF2B5EF4-FFF2-40B4-BE49-F238E27FC236}">
                <a16:creationId xmlns:a16="http://schemas.microsoft.com/office/drawing/2014/main" id="{81D039D1-29F7-6623-439B-F25E8E27D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8" y="2996321"/>
            <a:ext cx="7389091" cy="33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362</Words>
  <Application>Microsoft Office PowerPoint</Application>
  <PresentationFormat>画面に合わせる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Web地図はどのように動いているのか？</vt:lpstr>
      <vt:lpstr>HTMLファイルの基本構成</vt:lpstr>
      <vt:lpstr>Leafletによる地図描画の流れ</vt:lpstr>
      <vt:lpstr>JavaScriptの役割</vt:lpstr>
      <vt:lpstr>イベントとUI制御</vt:lpstr>
      <vt:lpstr>Webサービスとしての仕組み</vt:lpstr>
      <vt:lpstr>まとめと応用</vt:lpstr>
      <vt:lpstr>インターネット上で手軽にWebSiteを運用する方法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大丸 裕武</cp:lastModifiedBy>
  <cp:revision>3</cp:revision>
  <dcterms:created xsi:type="dcterms:W3CDTF">2013-01-27T09:14:16Z</dcterms:created>
  <dcterms:modified xsi:type="dcterms:W3CDTF">2025-10-19T23:05:17Z</dcterms:modified>
  <cp:category/>
</cp:coreProperties>
</file>