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7" r:id="rId11"/>
    <p:sldId id="265" r:id="rId12"/>
    <p:sldId id="266" r:id="rId13"/>
  </p:sldIdLst>
  <p:sldSz cx="18288000" cy="10287000"/>
  <p:notesSz cx="6858000" cy="9144000"/>
  <p:embeddedFontLst>
    <p:embeddedFont>
      <p:font typeface="Clear Sans Regular Bold" panose="020B0604020202020204" charset="0"/>
      <p:regular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95033" autoAdjust="0"/>
  </p:normalViewPr>
  <p:slideViewPr>
    <p:cSldViewPr>
      <p:cViewPr varScale="1">
        <p:scale>
          <a:sx n="54" d="100"/>
          <a:sy n="54" d="100"/>
        </p:scale>
        <p:origin x="29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jpeg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-588210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730160" y="98440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134948" y="2497423"/>
            <a:ext cx="7086600" cy="7025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IN" sz="8000" dirty="0"/>
              <a:t>Social Buzz - Client Snapshot &amp; Strategic Direction</a:t>
            </a:r>
            <a:endParaRPr lang="en-US" sz="8000" spc="-105" dirty="0">
              <a:solidFill>
                <a:srgbClr val="FFFFFF"/>
              </a:solidFill>
              <a:latin typeface="Georgia" panose="02040502050405020303" pitchFamily="18" charset="0"/>
            </a:endParaRPr>
          </a:p>
          <a:p>
            <a:pPr algn="ctr">
              <a:lnSpc>
                <a:spcPts val="11059"/>
              </a:lnSpc>
            </a:pPr>
            <a:r>
              <a:rPr lang="en-IN" sz="8000" dirty="0"/>
              <a:t> </a:t>
            </a:r>
            <a:endParaRPr lang="en-US" sz="8000" spc="-105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0B9C46-8BB5-CE8E-2D0E-598C084B3157}"/>
              </a:ext>
            </a:extLst>
          </p:cNvPr>
          <p:cNvSpPr txBox="1"/>
          <p:nvPr/>
        </p:nvSpPr>
        <p:spPr>
          <a:xfrm rot="10800000" flipH="1" flipV="1">
            <a:off x="9994450" y="2196179"/>
            <a:ext cx="5930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chemeClr val="bg1"/>
                </a:solidFill>
                <a:latin typeface="Georgia" panose="02040502050405020303" pitchFamily="18" charset="0"/>
              </a:rPr>
              <a:t>Key Insights and Recommendations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FAE4D-F9F0-1944-137D-EAD704828A9E}"/>
              </a:ext>
            </a:extLst>
          </p:cNvPr>
          <p:cNvSpPr txBox="1"/>
          <p:nvPr/>
        </p:nvSpPr>
        <p:spPr>
          <a:xfrm>
            <a:off x="9374344" y="7372883"/>
            <a:ext cx="73019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Team Members:</a:t>
            </a:r>
          </a:p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Andrew Fleming - </a:t>
            </a: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Chief Technical Architect</a:t>
            </a:r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Marcus </a:t>
            </a:r>
            <a:r>
              <a:rPr lang="en-US" sz="2800" dirty="0" err="1">
                <a:solidFill>
                  <a:schemeClr val="bg1"/>
                </a:solidFill>
                <a:latin typeface="Georgia" panose="02040502050405020303" pitchFamily="18" charset="0"/>
              </a:rPr>
              <a:t>Rompton</a:t>
            </a:r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 - </a:t>
            </a: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Senior Principal</a:t>
            </a:r>
            <a:endParaRPr lang="en-US" sz="2800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Georgia" panose="02040502050405020303" pitchFamily="18" charset="0"/>
              </a:rPr>
              <a:t>Yokesh Preethi S - </a:t>
            </a:r>
            <a:r>
              <a:rPr lang="en-IN" sz="2800" dirty="0">
                <a:solidFill>
                  <a:schemeClr val="bg1"/>
                </a:solidFill>
                <a:latin typeface="Georgia" panose="02040502050405020303" pitchFamily="18" charset="0"/>
              </a:rPr>
              <a:t>Lead Analyst, Presenter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A19FCCD-59A0-C923-0A33-DC3A96528740}"/>
              </a:ext>
            </a:extLst>
          </p:cNvPr>
          <p:cNvSpPr txBox="1"/>
          <p:nvPr/>
        </p:nvSpPr>
        <p:spPr>
          <a:xfrm>
            <a:off x="3069359" y="1023431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Next Steps</a:t>
            </a:r>
            <a:endParaRPr lang="en-IN" sz="8000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FFC857-84CB-040A-0847-C05706DB9460}"/>
              </a:ext>
            </a:extLst>
          </p:cNvPr>
          <p:cNvSpPr txBox="1"/>
          <p:nvPr/>
        </p:nvSpPr>
        <p:spPr>
          <a:xfrm>
            <a:off x="3169898" y="2628900"/>
            <a:ext cx="14495483" cy="5032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Short-term Actions:</a:t>
            </a:r>
            <a:endParaRPr lang="en-IN" sz="28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8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Immediate implementation of best practices.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8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Conduct technology architecture workshop with Social Buzz Data Team.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Long-term Plan:</a:t>
            </a:r>
            <a:endParaRPr lang="en-IN" sz="28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8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Ongoing support during IPO preparation.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28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Continuous monitoring and optimization of data management practices.</a:t>
            </a:r>
          </a:p>
          <a:p>
            <a:pPr marL="457200" lvl="0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2800" b="1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Follow-up:</a:t>
            </a:r>
            <a:endParaRPr lang="en-IN" sz="2800" kern="100" dirty="0">
              <a:effectLst/>
              <a:latin typeface="Georgia" panose="020405020504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IN" sz="2800" kern="100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Schedule further sessions for detailed guidance on IPO and data practices.</a:t>
            </a:r>
          </a:p>
          <a:p>
            <a:pPr marL="457200" indent="-457200">
              <a:buSzPct val="100000"/>
              <a:buFont typeface="Wingdings" panose="05000000000000000000" pitchFamily="2" charset="2"/>
              <a:buChar char="Ø"/>
            </a:pPr>
            <a:endParaRPr lang="en-IN" sz="2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658600" y="6957237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FDFE8FB-2CB0-92FE-1563-D6092153389E}"/>
              </a:ext>
            </a:extLst>
          </p:cNvPr>
          <p:cNvSpPr txBox="1"/>
          <p:nvPr/>
        </p:nvSpPr>
        <p:spPr>
          <a:xfrm>
            <a:off x="10896600" y="19140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Objective</a:t>
            </a:r>
            <a:r>
              <a:rPr lang="en-US" sz="2400" dirty="0">
                <a:latin typeface="Georgia" panose="02040502050405020303" pitchFamily="18" charset="0"/>
              </a:rPr>
              <a:t>: Evaluate system change impacts on performance metrics and deliver a comprehensive report with actionable recommendations.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1B5B32-DDBA-D17E-12B1-6BF1E3164D13}"/>
              </a:ext>
            </a:extLst>
          </p:cNvPr>
          <p:cNvSpPr txBox="1"/>
          <p:nvPr/>
        </p:nvSpPr>
        <p:spPr>
          <a:xfrm>
            <a:off x="10866120" y="4666711"/>
            <a:ext cx="662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Key Findings</a:t>
            </a:r>
            <a:r>
              <a:rPr lang="en-US" sz="2400" dirty="0">
                <a:latin typeface="Georgia" panose="02040502050405020303" pitchFamily="18" charset="0"/>
              </a:rPr>
              <a:t>: Identified gaps in big data practices, weak spots in technology infrastructure, and top 5 popular content categories.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A25F28-54EA-25CC-8CD4-814623335DDB}"/>
              </a:ext>
            </a:extLst>
          </p:cNvPr>
          <p:cNvSpPr txBox="1"/>
          <p:nvPr/>
        </p:nvSpPr>
        <p:spPr>
          <a:xfrm>
            <a:off x="10896600" y="7417281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Recommendations &amp; Next Steps</a:t>
            </a:r>
            <a:r>
              <a:rPr lang="en-US" sz="2400" dirty="0">
                <a:latin typeface="Georgia" panose="02040502050405020303" pitchFamily="18" charset="0"/>
              </a:rPr>
              <a:t>: Apply best practices, optimize infrastructure, and prepare for the IPO with immediate actions and long-term support plans.</a:t>
            </a:r>
            <a:endParaRPr lang="en-IN" sz="240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31433" y="1104901"/>
            <a:ext cx="8673444" cy="7210657"/>
            <a:chOff x="-1" y="0"/>
            <a:chExt cx="11564592" cy="4524431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77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eorgia" panose="0204050205040502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1321957"/>
              <a:ext cx="11564591" cy="3202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Introduction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Project recap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Problem Statement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The Analytics team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Process Overview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Key Findings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Recommendations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sz="28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Next Steps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IN" dirty="0">
              <a:latin typeface="Georgia" panose="02040502050405020303" pitchFamily="18" charset="0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D2D1F2-7AFC-FECA-3D55-510D323179CD}"/>
              </a:ext>
            </a:extLst>
          </p:cNvPr>
          <p:cNvSpPr txBox="1"/>
          <p:nvPr/>
        </p:nvSpPr>
        <p:spPr>
          <a:xfrm>
            <a:off x="8499198" y="2473486"/>
            <a:ext cx="75790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eorgia" panose="02040502050405020303" pitchFamily="18" charset="0"/>
              </a:rPr>
              <a:t>Social Buzz, founded by two ex-engineers from a major social media firm, focuses on content-centric user engagement with over 500 million monthly active users. They handle vast amounts of unstructured data daily and need external expertise for three key reasons: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Georgia" panose="02040502050405020303" pitchFamily="18" charset="0"/>
              </a:rPr>
              <a:t>IPO Preparation</a:t>
            </a:r>
            <a:r>
              <a:rPr lang="en-US" sz="2800" dirty="0">
                <a:latin typeface="Georgia" panose="02040502050405020303" pitchFamily="18" charset="0"/>
              </a:rPr>
              <a:t>: They seek guidance for a smooth IPO by year-end.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Georgia" panose="02040502050405020303" pitchFamily="18" charset="0"/>
              </a:rPr>
              <a:t>Scalability</a:t>
            </a:r>
            <a:r>
              <a:rPr lang="en-US" sz="2800" dirty="0">
                <a:latin typeface="Georgia" panose="02040502050405020303" pitchFamily="18" charset="0"/>
              </a:rPr>
              <a:t>: They need help managing their rapid growth without expanding their team.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latin typeface="Georgia" panose="02040502050405020303" pitchFamily="18" charset="0"/>
              </a:rPr>
              <a:t>Best Practices</a:t>
            </a:r>
            <a:r>
              <a:rPr lang="en-US" sz="2800" dirty="0">
                <a:latin typeface="Georgia" panose="02040502050405020303" pitchFamily="18" charset="0"/>
              </a:rPr>
              <a:t>: They want to adopt advanced data management practices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69411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146630" y="1259789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  <a:p>
            <a:pPr>
              <a:lnSpc>
                <a:spcPts val="9600"/>
              </a:lnSpc>
            </a:pPr>
            <a:endParaRPr lang="en-US" sz="8000" spc="-80" dirty="0">
              <a:solidFill>
                <a:srgbClr val="FFFFFF"/>
              </a:solidFill>
              <a:latin typeface="Georgia" panose="020405020504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D91FF7-A179-DF7F-F933-774499DF2FC4}"/>
              </a:ext>
            </a:extLst>
          </p:cNvPr>
          <p:cNvSpPr txBox="1"/>
          <p:nvPr/>
        </p:nvSpPr>
        <p:spPr>
          <a:xfrm>
            <a:off x="3069738" y="4961740"/>
            <a:ext cx="5344292" cy="1785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7" name="Rectangle 4">
            <a:extLst>
              <a:ext uri="{FF2B5EF4-FFF2-40B4-BE49-F238E27FC236}">
                <a16:creationId xmlns:a16="http://schemas.microsoft.com/office/drawing/2014/main" id="{C13A099C-7441-9A44-DED5-E8CBEC713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785" y="4212034"/>
            <a:ext cx="7836108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Social Buzz, a rapidly growing social media and content creation company, faces challenges due to its swift expansion and massive data volume. They require external expertise to address three critical needs: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chemeClr val="bg1"/>
                </a:solidFill>
                <a:latin typeface="Georgia" panose="02040502050405020303" pitchFamily="18" charset="0"/>
              </a:rPr>
              <a:t>IPO Readiness</a:t>
            </a:r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: Guidance is needed to prepare for a successful initial public offering by the end of next year.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chemeClr val="bg1"/>
                </a:solidFill>
                <a:latin typeface="Georgia" panose="02040502050405020303" pitchFamily="18" charset="0"/>
              </a:rPr>
              <a:t>Scalability Management</a:t>
            </a:r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: Assistance is required to effectively manage their large-scale operations and data without expanding their current team.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500" b="1" dirty="0">
                <a:solidFill>
                  <a:schemeClr val="bg1"/>
                </a:solidFill>
                <a:latin typeface="Georgia" panose="02040502050405020303" pitchFamily="18" charset="0"/>
              </a:rPr>
              <a:t>Data Management Best Practices</a:t>
            </a:r>
            <a:r>
              <a:rPr lang="en-US" sz="2500" dirty="0">
                <a:solidFill>
                  <a:schemeClr val="bg1"/>
                </a:solidFill>
                <a:latin typeface="Georgia" panose="02040502050405020303" pitchFamily="18" charset="0"/>
              </a:rPr>
              <a:t>: They seek to understand and implement best practices in big data management used by leading global corporations.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1515" y="1050857"/>
            <a:ext cx="2187334" cy="2123082"/>
            <a:chOff x="-23042" y="66270"/>
            <a:chExt cx="6542158" cy="6349987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601629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The Analytics 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ED952C4-298E-E046-A823-DF95A83A8476}"/>
              </a:ext>
            </a:extLst>
          </p:cNvPr>
          <p:cNvSpPr txBox="1"/>
          <p:nvPr/>
        </p:nvSpPr>
        <p:spPr>
          <a:xfrm>
            <a:off x="14197961" y="7628948"/>
            <a:ext cx="3583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Andrew Fleming:</a:t>
            </a:r>
            <a:r>
              <a:rPr lang="en-US" sz="2400" dirty="0">
                <a:latin typeface="Georgia" panose="02040502050405020303" pitchFamily="18" charset="0"/>
              </a:rPr>
              <a:t> </a:t>
            </a:r>
          </a:p>
          <a:p>
            <a:r>
              <a:rPr lang="en-US" sz="2400" dirty="0">
                <a:latin typeface="Georgia" panose="02040502050405020303" pitchFamily="18" charset="0"/>
              </a:rPr>
              <a:t>Chief Technical Architect</a:t>
            </a:r>
            <a:endParaRPr lang="en-IN" sz="2400" dirty="0">
              <a:latin typeface="Georgia" panose="02040502050405020303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FAC4AC-C18D-6D8E-0985-F57252102DC4}"/>
              </a:ext>
            </a:extLst>
          </p:cNvPr>
          <p:cNvSpPr txBox="1"/>
          <p:nvPr/>
        </p:nvSpPr>
        <p:spPr>
          <a:xfrm>
            <a:off x="14197960" y="4855292"/>
            <a:ext cx="3583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Georgia" panose="02040502050405020303" pitchFamily="18" charset="0"/>
              </a:rPr>
              <a:t>Marcus Rompton:</a:t>
            </a:r>
          </a:p>
          <a:p>
            <a:r>
              <a:rPr lang="en-IN" sz="2400" dirty="0">
                <a:latin typeface="Georgia" panose="02040502050405020303" pitchFamily="18" charset="0"/>
              </a:rPr>
              <a:t> Senior Principal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578F35-80EC-9640-1534-B845F40DF632}"/>
              </a:ext>
            </a:extLst>
          </p:cNvPr>
          <p:cNvSpPr txBox="1"/>
          <p:nvPr/>
        </p:nvSpPr>
        <p:spPr>
          <a:xfrm>
            <a:off x="14197961" y="1668886"/>
            <a:ext cx="3583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eorgia" panose="02040502050405020303" pitchFamily="18" charset="0"/>
              </a:rPr>
              <a:t>Yokesh Preethi S </a:t>
            </a:r>
            <a:r>
              <a:rPr lang="en-US" sz="2400" dirty="0">
                <a:latin typeface="Georgia" panose="02040502050405020303" pitchFamily="18" charset="0"/>
              </a:rPr>
              <a:t>:</a:t>
            </a:r>
          </a:p>
          <a:p>
            <a:r>
              <a:rPr lang="en-US" sz="2400" dirty="0">
                <a:latin typeface="Georgia" panose="02040502050405020303" pitchFamily="18" charset="0"/>
              </a:rPr>
              <a:t> </a:t>
            </a:r>
            <a:r>
              <a:rPr lang="en-IN" sz="2400" dirty="0">
                <a:latin typeface="Georgia" panose="02040502050405020303" pitchFamily="18" charset="0"/>
              </a:rPr>
              <a:t>Lead Analyst, Presenter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FB63D8-533A-F76D-72D1-874531B76075}"/>
              </a:ext>
            </a:extLst>
          </p:cNvPr>
          <p:cNvSpPr txBox="1"/>
          <p:nvPr/>
        </p:nvSpPr>
        <p:spPr>
          <a:xfrm>
            <a:off x="4156857" y="1424961"/>
            <a:ext cx="516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Data Understanding</a:t>
            </a:r>
            <a:endParaRPr lang="en-IN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2830DA-3AE6-9A92-8699-EC27B14AB4B1}"/>
              </a:ext>
            </a:extLst>
          </p:cNvPr>
          <p:cNvSpPr txBox="1"/>
          <p:nvPr/>
        </p:nvSpPr>
        <p:spPr>
          <a:xfrm>
            <a:off x="5820710" y="3116948"/>
            <a:ext cx="3919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Data Cleaning</a:t>
            </a:r>
            <a:endParaRPr lang="en-IN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F1A7CC-C07E-6101-B8DD-DF061933B230}"/>
              </a:ext>
            </a:extLst>
          </p:cNvPr>
          <p:cNvSpPr txBox="1"/>
          <p:nvPr/>
        </p:nvSpPr>
        <p:spPr>
          <a:xfrm>
            <a:off x="7843900" y="4629023"/>
            <a:ext cx="3919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Data  Modeling</a:t>
            </a:r>
            <a:endParaRPr lang="en-IN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93B6D4-7A80-B9D5-E662-2D2CE448E200}"/>
              </a:ext>
            </a:extLst>
          </p:cNvPr>
          <p:cNvSpPr txBox="1"/>
          <p:nvPr/>
        </p:nvSpPr>
        <p:spPr>
          <a:xfrm>
            <a:off x="9740124" y="6204766"/>
            <a:ext cx="5034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Data Analysis</a:t>
            </a:r>
            <a:endParaRPr lang="en-IN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FD9D3-377A-A97C-3F69-33A8DAA9E32E}"/>
              </a:ext>
            </a:extLst>
          </p:cNvPr>
          <p:cNvSpPr txBox="1"/>
          <p:nvPr/>
        </p:nvSpPr>
        <p:spPr>
          <a:xfrm>
            <a:off x="11386398" y="8171110"/>
            <a:ext cx="4691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Georgia" panose="02040502050405020303" pitchFamily="18" charset="0"/>
              </a:rPr>
              <a:t>Uncover Insight</a:t>
            </a:r>
            <a:endParaRPr lang="en-IN" sz="40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6685606" cy="1622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8000" spc="-19" dirty="0">
                <a:solidFill>
                  <a:srgbClr val="000000"/>
                </a:solidFill>
                <a:latin typeface="Georgia" panose="02040502050405020303" pitchFamily="18" charset="0"/>
              </a:rPr>
              <a:t>Key Findings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Rectangle 3">
            <a:extLst>
              <a:ext uri="{FF2B5EF4-FFF2-40B4-BE49-F238E27FC236}">
                <a16:creationId xmlns:a16="http://schemas.microsoft.com/office/drawing/2014/main" id="{AB2F174F-EE44-5E5D-2AB2-7000B998E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586702"/>
            <a:ext cx="74295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" panose="02040502050405020303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Identified gaps in current big data practices.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Weak spots in technology infrastructure revealed by stress testing.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Top 5 content categories with the largest aggregate popularity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243395-9D1C-535F-9E3C-68F774301E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815" y="1092768"/>
            <a:ext cx="6533985" cy="44819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24904F-37A7-027F-9DC1-FD0D75099FE1}"/>
              </a:ext>
            </a:extLst>
          </p:cNvPr>
          <p:cNvGrpSpPr/>
          <p:nvPr/>
        </p:nvGrpSpPr>
        <p:grpSpPr>
          <a:xfrm>
            <a:off x="555213" y="9490985"/>
            <a:ext cx="19050043" cy="2017079"/>
            <a:chOff x="0" y="0"/>
            <a:chExt cx="23005033" cy="26894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684ABB5-9376-BFA8-8EBF-74B53675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998471-514E-F2CE-39B5-160394B46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3E69E46-EF64-BE01-B1AD-804C3BE83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FE45F8D-948A-D093-5B5C-E34F4D124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6AEDE2-3657-0DBB-4267-FF54467F7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EED3C40-3F06-9C40-1F9C-A1CD014C9D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4EBF3E8-F6A5-04EF-4586-5030609BE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89F687-5BD4-0340-B47E-B67C085C9EEC}"/>
              </a:ext>
            </a:extLst>
          </p:cNvPr>
          <p:cNvGrpSpPr/>
          <p:nvPr/>
        </p:nvGrpSpPr>
        <p:grpSpPr>
          <a:xfrm rot="1153642">
            <a:off x="969160" y="8875151"/>
            <a:ext cx="3914626" cy="3370302"/>
            <a:chOff x="0" y="0"/>
            <a:chExt cx="4727344" cy="44937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034293F-43E7-B862-CB48-F2D6DE9F398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A89B79F2-13A0-C35B-8459-B3B8017BF641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829171B-2405-3A64-8CC1-17FA3B59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F331E6-9E4B-BF52-A713-2ED63B31C66F}"/>
              </a:ext>
            </a:extLst>
          </p:cNvPr>
          <p:cNvGrpSpPr/>
          <p:nvPr/>
        </p:nvGrpSpPr>
        <p:grpSpPr>
          <a:xfrm>
            <a:off x="655751" y="-710238"/>
            <a:ext cx="19050043" cy="2017079"/>
            <a:chOff x="0" y="0"/>
            <a:chExt cx="23005033" cy="268943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34700E8-00BA-42F6-B9DA-0E259268C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E2E4C7-3A8A-580F-59A1-DD8732AC2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A75F68-228B-5DCA-1BC7-EB2E6717E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F7EF5D2-5F6F-0121-2B15-3680A3DF6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6C9D803-7667-92A8-5A3C-78523020E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1630D8A-BF41-3636-CFFD-C5EE6EEF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4136600-2566-182F-DDE7-2AD0AC11E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3" name="AutoShape 22">
            <a:extLst>
              <a:ext uri="{FF2B5EF4-FFF2-40B4-BE49-F238E27FC236}">
                <a16:creationId xmlns:a16="http://schemas.microsoft.com/office/drawing/2014/main" id="{22F6F0C7-3C9B-290A-46DA-1656FE967D36}"/>
              </a:ext>
            </a:extLst>
          </p:cNvPr>
          <p:cNvSpPr/>
          <p:nvPr/>
        </p:nvSpPr>
        <p:spPr>
          <a:xfrm>
            <a:off x="0" y="0"/>
            <a:ext cx="2634936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B4BAF1E-C5CC-25E3-B78B-BA827C3304CC}"/>
              </a:ext>
            </a:extLst>
          </p:cNvPr>
          <p:cNvGrpSpPr/>
          <p:nvPr/>
        </p:nvGrpSpPr>
        <p:grpSpPr>
          <a:xfrm>
            <a:off x="16515246" y="-1685151"/>
            <a:ext cx="3914626" cy="3370302"/>
            <a:chOff x="0" y="0"/>
            <a:chExt cx="4727344" cy="44937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1FC33C-C413-D61C-71A3-1DA76EA99B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6A0E2040-0E94-F94C-0F24-131F35B0E4B9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182C7995-5C73-D957-9F3F-625D713A4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888B79AA-2C75-97F0-F479-5EF0DC3B88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291" y="2602510"/>
            <a:ext cx="6482047" cy="53720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AF23D99-AACA-E921-43C2-204270D772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597" y="2358745"/>
            <a:ext cx="8004567" cy="490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9050043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69160" y="8875151"/>
            <a:ext cx="3914626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9050043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634936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914626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480E1C4-EB3D-E6B3-0894-612489F2FB08}"/>
              </a:ext>
            </a:extLst>
          </p:cNvPr>
          <p:cNvSpPr txBox="1"/>
          <p:nvPr/>
        </p:nvSpPr>
        <p:spPr>
          <a:xfrm>
            <a:off x="2893716" y="1654168"/>
            <a:ext cx="100602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effectLst/>
                <a:latin typeface="Georgia" panose="020405020504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Recommendations</a:t>
            </a:r>
            <a:endParaRPr lang="en-IN" sz="8000" dirty="0">
              <a:latin typeface="Georgia" panose="02040502050405020303" pitchFamily="18" charset="0"/>
            </a:endParaRPr>
          </a:p>
        </p:txBody>
      </p:sp>
      <p:sp>
        <p:nvSpPr>
          <p:cNvPr id="67" name="Rectangle 38">
            <a:extLst>
              <a:ext uri="{FF2B5EF4-FFF2-40B4-BE49-F238E27FC236}">
                <a16:creationId xmlns:a16="http://schemas.microsoft.com/office/drawing/2014/main" id="{DFB28137-1EEB-E070-A0E2-BC0163F91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2343" y="3111392"/>
            <a:ext cx="1535705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Conduct a Comprehensive Big Data Audit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Evaluate their current data infrastructure, management practices, and technology stack, and prepare an updated best practices presentation.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Prepare for IPO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Develop financial and operational readiness, ensure regulatory compliance, and create a compelling investor pitch deck, incorporating insights from previous IPO experiences.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Analyze Content Categories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Identify and visualize the top 5 most popular content categories based on engagement metrics to highlight trends and insights.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Optimize Technology Infrastructure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Perform stress testing to identify and address performance bottlenecks, and enhance the infrastructure for better scalability and efficiency.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Implement Continuous Improvement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" panose="02040502050405020303" pitchFamily="18" charset="0"/>
              </a:rPr>
              <a:t>: Regularly review and refine data management processes, integrate best practices, and provide ongoing training to staff.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582</Words>
  <Application>Microsoft Office PowerPoint</Application>
  <PresentationFormat>Custom</PresentationFormat>
  <Paragraphs>93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Clear Sans Regular Bold</vt:lpstr>
      <vt:lpstr>Wingdings</vt:lpstr>
      <vt:lpstr>Graphik Regular</vt:lpstr>
      <vt:lpstr>Georgia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yokesh preethi s</cp:lastModifiedBy>
  <cp:revision>13</cp:revision>
  <dcterms:created xsi:type="dcterms:W3CDTF">2006-08-16T00:00:00Z</dcterms:created>
  <dcterms:modified xsi:type="dcterms:W3CDTF">2024-09-13T17:08:22Z</dcterms:modified>
  <dc:identifier>DAEhDyfaYKE</dc:identifier>
</cp:coreProperties>
</file>