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449" y="1082051"/>
            <a:ext cx="8825658" cy="1997138"/>
          </a:xfrm>
        </p:spPr>
        <p:txBody>
          <a:bodyPr/>
          <a:lstStyle/>
          <a:p>
            <a:r>
              <a:rPr lang="en-US" dirty="0"/>
              <a:t>HUMAN DETECTION AND COUNTING </a:t>
            </a:r>
            <a:endParaRPr lang="en-IN" dirty="0"/>
          </a:p>
        </p:txBody>
      </p:sp>
      <p:sp>
        <p:nvSpPr>
          <p:cNvPr id="3" name="Subtitle 2"/>
          <p:cNvSpPr>
            <a:spLocks noGrp="1"/>
          </p:cNvSpPr>
          <p:nvPr>
            <p:ph type="subTitle" idx="1"/>
          </p:nvPr>
        </p:nvSpPr>
        <p:spPr>
          <a:xfrm>
            <a:off x="1029449" y="4006415"/>
            <a:ext cx="8825658" cy="1139325"/>
          </a:xfrm>
        </p:spPr>
        <p:txBody>
          <a:bodyPr>
            <a:normAutofit lnSpcReduction="10000"/>
          </a:bodyPr>
          <a:lstStyle/>
          <a:p>
            <a:r>
              <a:rPr lang="en-US" dirty="0"/>
              <a:t>												YOKESH.R-        200701303</a:t>
            </a:r>
            <a:endParaRPr lang="en-US" dirty="0"/>
          </a:p>
          <a:p>
            <a:r>
              <a:rPr lang="en-US" dirty="0"/>
              <a:t>											HARISH KUMAR.S-    200701515</a:t>
            </a:r>
            <a:endParaRPr lang="en-US" dirty="0"/>
          </a:p>
          <a:p>
            <a:r>
              <a:rPr lang="en-US" dirty="0"/>
              <a:t>											VIGNESHWARAN.R- 200701513</a:t>
            </a:r>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pic>
        <p:nvPicPr>
          <p:cNvPr id="5" name="Content Placeholder 4"/>
          <p:cNvPicPr>
            <a:picLocks noChangeAspect="1"/>
          </p:cNvPicPr>
          <p:nvPr>
            <p:ph sz="half" idx="1"/>
          </p:nvPr>
        </p:nvPicPr>
        <p:blipFill>
          <a:blip r:embed="rId1"/>
          <a:stretch>
            <a:fillRect/>
          </a:stretch>
        </p:blipFill>
        <p:spPr>
          <a:xfrm>
            <a:off x="1774190" y="2876550"/>
            <a:ext cx="7959559" cy="306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pic>
        <p:nvPicPr>
          <p:cNvPr id="5" name="Content Placeholder 4"/>
          <p:cNvPicPr>
            <a:picLocks noChangeAspect="1"/>
          </p:cNvPicPr>
          <p:nvPr>
            <p:ph sz="half" idx="1"/>
          </p:nvPr>
        </p:nvPicPr>
        <p:blipFill>
          <a:blip r:embed="rId1"/>
          <a:stretch>
            <a:fillRect/>
          </a:stretch>
        </p:blipFill>
        <p:spPr>
          <a:xfrm>
            <a:off x="1672590" y="2926080"/>
            <a:ext cx="7724794" cy="316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5" name="Content Placeholder 4"/>
          <p:cNvPicPr>
            <a:picLocks noChangeAspect="1"/>
          </p:cNvPicPr>
          <p:nvPr>
            <p:ph sz="half" idx="1"/>
          </p:nvPr>
        </p:nvPicPr>
        <p:blipFill>
          <a:blip r:embed="rId1"/>
          <a:stretch>
            <a:fillRect/>
          </a:stretch>
        </p:blipFill>
        <p:spPr>
          <a:xfrm>
            <a:off x="2068195" y="2639695"/>
            <a:ext cx="7462520" cy="3636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5" name="Picture 3"/>
          <p:cNvPicPr>
            <a:picLocks noChangeAspect="1"/>
          </p:cNvPicPr>
          <p:nvPr>
            <p:ph sz="half" idx="1"/>
          </p:nvPr>
        </p:nvPicPr>
        <p:blipFill>
          <a:blip r:embed="rId1"/>
          <a:stretch>
            <a:fillRect/>
          </a:stretch>
        </p:blipFill>
        <p:spPr>
          <a:xfrm>
            <a:off x="2088515" y="2564130"/>
            <a:ext cx="6804025" cy="3491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sz="half" idx="1"/>
          </p:nvPr>
        </p:nvSpPr>
        <p:spPr>
          <a:xfrm>
            <a:off x="1155065" y="2603500"/>
            <a:ext cx="8760460" cy="2331085"/>
          </a:xfrm>
        </p:spPr>
        <p:txBody>
          <a:bodyPr/>
          <a:p>
            <a:r>
              <a:rPr lang="en-US"/>
              <a:t>It is particularly very important to collect and train as much real-world data as possible. Model can be optimized for faster inference. Thus, the model’s overall performance and accuracy measures can be further enhanced by increasing the dataset used for training with real-world data and we can also track human by using fuzzy logic.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09919" y="3721948"/>
            <a:ext cx="8761413" cy="706964"/>
          </a:xfrm>
        </p:spPr>
        <p:txBody>
          <a:bodyPr/>
          <a:p>
            <a:r>
              <a:rPr lang="en-US">
                <a:ln/>
                <a:solidFill>
                  <a:schemeClr val="tx1"/>
                </a:solidFill>
                <a:effectLst>
                  <a:outerShdw blurRad="38100" dist="19050" dir="2700000" algn="tl" rotWithShape="0">
                    <a:schemeClr val="dk1">
                      <a:alpha val="40000"/>
                    </a:schemeClr>
                  </a:outerShdw>
                </a:effectLst>
              </a:rPr>
              <a:t>						THANK YOU !</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1154954" y="2603499"/>
            <a:ext cx="8825659" cy="3582147"/>
          </a:xfrm>
        </p:spPr>
        <p:txBody>
          <a:bodyPr/>
          <a:lstStyle/>
          <a:p>
            <a:r>
              <a:rPr lang="en-US" sz="1800" i="0" dirty="0">
                <a:solidFill>
                  <a:srgbClr val="333333"/>
                </a:solidFill>
                <a:effectLst/>
                <a:latin typeface="Times New Roman" panose="02020603050405020304" pitchFamily="18" charset="0"/>
                <a:ea typeface="SimSun" panose="02010600030101010101" pitchFamily="2" charset="-122"/>
              </a:rPr>
              <a:t>Counting people in visual surveillance is hard and challenging problem. Automatic counting surveillance of individuals publicly areas is vital for safety control. Previously many techniques and methods are proposed. These methods/techniques aren't producing accurate and high performance for difficult </a:t>
            </a:r>
            <a:r>
              <a:rPr lang="en-US" sz="1800" i="0" dirty="0" err="1">
                <a:solidFill>
                  <a:srgbClr val="333333"/>
                </a:solidFill>
                <a:effectLst/>
                <a:latin typeface="Times New Roman" panose="02020603050405020304" pitchFamily="18" charset="0"/>
                <a:ea typeface="SimSun" panose="02010600030101010101" pitchFamily="2" charset="-122"/>
              </a:rPr>
              <a:t>situations.In</a:t>
            </a:r>
            <a:r>
              <a:rPr lang="en-US" sz="1800" i="0" dirty="0">
                <a:solidFill>
                  <a:srgbClr val="333333"/>
                </a:solidFill>
                <a:effectLst/>
                <a:latin typeface="Times New Roman" panose="02020603050405020304" pitchFamily="18" charset="0"/>
                <a:ea typeface="SimSun" panose="02010600030101010101" pitchFamily="2" charset="-122"/>
              </a:rPr>
              <a:t> our project we are going to detect humans by using videos  by using some of the machine  learning and open cv algorithms we will identify the human and assign a private id and therefore the count it accordingly. The research for biometric authentication of a person has reached far but the real-time tracking of human beings has not gained much importance .for better advancements we can implement this in future with advanced technologies.</a:t>
            </a:r>
            <a:endParaRPr lang="en-US" sz="1800" dirty="0">
              <a:solidFill>
                <a:srgbClr val="000000"/>
              </a:solidFill>
              <a:effectLst/>
              <a:latin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:COMPUTER VISION</a:t>
            </a:r>
            <a:endParaRPr lang="en-IN" dirty="0"/>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rPr>
              <a:t>Computer vision is an interdisciplinary scientific field that deals with how computers can gain high-level understanding from digital images or videos. </a:t>
            </a:r>
            <a:r>
              <a:rPr lang="en-US" sz="1800" dirty="0">
                <a:solidFill>
                  <a:srgbClr val="4D5156"/>
                </a:solidFill>
                <a:effectLst/>
                <a:latin typeface="Times New Roman" panose="02020603050405020304" pitchFamily="18" charset="0"/>
              </a:rPr>
              <a:t>It is most widely used </a:t>
            </a:r>
            <a:r>
              <a:rPr lang="en-US" sz="1800" dirty="0">
                <a:solidFill>
                  <a:srgbClr val="202124"/>
                </a:solidFill>
                <a:effectLst/>
                <a:latin typeface="Times New Roman" panose="02020603050405020304" pitchFamily="18" charset="0"/>
              </a:rPr>
              <a:t>field of artificial intelligence (AI) that enables computers and systems to derive meaningful information from digital images, videos and other visual inputs. different types of computer vision include image segmentation, object detection, facial recognition, edge detection, pattern detection, image classification, and feature matching. Computer Vision itself is a big domain and is divided into	various subdomains like scene reconstruction, object detection, event detection, video tracking, object recognition, 3D pose estimation, learning, indexing, motion estimation, visual serving, 3D scene modeling, and image restoration</a:t>
            </a:r>
            <a:r>
              <a:rPr lang="en-US" sz="1800" b="1" dirty="0">
                <a:solidFill>
                  <a:srgbClr val="202124"/>
                </a:solidFill>
                <a:effectLst/>
                <a:latin typeface="Times New Roman" panose="02020603050405020304" pitchFamily="18" charset="0"/>
              </a:rPr>
              <a:t>.</a:t>
            </a:r>
            <a:r>
              <a:rPr lang="en-US" sz="1800" dirty="0">
                <a:solidFill>
                  <a:srgbClr val="202124"/>
                </a:solidFill>
                <a:effectLst/>
                <a:latin typeface="Times New Roman" panose="02020603050405020304" pitchFamily="18" charset="0"/>
              </a:rPr>
              <a:t> </a:t>
            </a:r>
            <a:endParaRPr lang="en-US" sz="1800" dirty="0">
              <a:solidFill>
                <a:srgbClr val="000000"/>
              </a:solidFill>
              <a:effectLst/>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COMPUTER VISION</a:t>
            </a:r>
            <a:endParaRPr lang="en-IN" dirty="0"/>
          </a:p>
        </p:txBody>
      </p:sp>
      <p:sp>
        <p:nvSpPr>
          <p:cNvPr id="3" name="Content Placeholder 2"/>
          <p:cNvSpPr>
            <a:spLocks noGrp="1"/>
          </p:cNvSpPr>
          <p:nvPr>
            <p:ph idx="1"/>
          </p:nvPr>
        </p:nvSpPr>
        <p:spPr>
          <a:xfrm>
            <a:off x="572249" y="2468032"/>
            <a:ext cx="4869328" cy="3416300"/>
          </a:xfrm>
        </p:spPr>
        <p:txBody>
          <a:bodyPr/>
          <a:lstStyle/>
          <a:p>
            <a:r>
              <a:rPr lang="en-US" dirty="0"/>
              <a:t>Object Detection</a:t>
            </a:r>
            <a:endParaRPr lang="en-US" dirty="0"/>
          </a:p>
          <a:p>
            <a:r>
              <a:rPr lang="en-US" dirty="0"/>
              <a:t>Screen Reader</a:t>
            </a:r>
            <a:endParaRPr lang="en-US" dirty="0"/>
          </a:p>
          <a:p>
            <a:r>
              <a:rPr lang="en-US" dirty="0"/>
              <a:t>Intruder Detection</a:t>
            </a:r>
            <a:endParaRPr lang="en-US" dirty="0"/>
          </a:p>
          <a:p>
            <a:r>
              <a:rPr lang="en-US" dirty="0"/>
              <a:t>Robotics</a:t>
            </a:r>
            <a:endParaRPr lang="en-US" dirty="0"/>
          </a:p>
          <a:p>
            <a:r>
              <a:rPr lang="en-US" dirty="0"/>
              <a:t>Image Restoration</a:t>
            </a:r>
            <a:endParaRPr lang="en-US" dirty="0"/>
          </a:p>
          <a:p>
            <a:r>
              <a:rPr lang="en-US" dirty="0"/>
              <a:t>Motion Analysis</a:t>
            </a:r>
            <a:endParaRPr lang="en-IN" dirty="0"/>
          </a:p>
        </p:txBody>
      </p:sp>
      <p:pic>
        <p:nvPicPr>
          <p:cNvPr id="5" name="Picture 4"/>
          <p:cNvPicPr>
            <a:picLocks noChangeAspect="1"/>
          </p:cNvPicPr>
          <p:nvPr/>
        </p:nvPicPr>
        <p:blipFill>
          <a:blip r:embed="rId1"/>
          <a:stretch>
            <a:fillRect/>
          </a:stretch>
        </p:blipFill>
        <p:spPr>
          <a:xfrm>
            <a:off x="6185648" y="2375648"/>
            <a:ext cx="4966446" cy="35769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AND ENUMERATION IN CV</a:t>
            </a:r>
            <a:endParaRPr lang="en-IN" dirty="0"/>
          </a:p>
        </p:txBody>
      </p:sp>
      <p:sp>
        <p:nvSpPr>
          <p:cNvPr id="3" name="Content Placeholder 2"/>
          <p:cNvSpPr>
            <a:spLocks noGrp="1"/>
          </p:cNvSpPr>
          <p:nvPr>
            <p:ph idx="1"/>
          </p:nvPr>
        </p:nvSpPr>
        <p:spPr>
          <a:xfrm>
            <a:off x="1154954" y="2456329"/>
            <a:ext cx="8825659" cy="3563471"/>
          </a:xfrm>
        </p:spPr>
        <p:txBody>
          <a:bodyPr>
            <a:normAutofit fontScale="85000" lnSpcReduction="10000"/>
          </a:bodyPr>
          <a:lstStyle/>
          <a:p>
            <a:pPr>
              <a:lnSpc>
                <a:spcPct val="160000"/>
              </a:lnSpc>
            </a:pPr>
            <a:r>
              <a:rPr lang="en-US" sz="1900" u="sng" dirty="0">
                <a:solidFill>
                  <a:srgbClr val="202124"/>
                </a:solidFill>
                <a:effectLst/>
                <a:latin typeface="Times New Roman" panose="02020603050405020304" pitchFamily="18" charset="0"/>
              </a:rPr>
              <a:t>Detection</a:t>
            </a:r>
            <a:r>
              <a:rPr lang="en-US" sz="1900" dirty="0">
                <a:solidFill>
                  <a:srgbClr val="202124"/>
                </a:solidFill>
                <a:effectLst/>
                <a:latin typeface="Times New Roman" panose="02020603050405020304" pitchFamily="18" charset="0"/>
              </a:rPr>
              <a:t> is a computer technology related to computer vision and image processing that deals with detecting instances of semantic objects of a certain class (such as humans, buildings, or cars) in digital images and videos.</a:t>
            </a:r>
            <a:endParaRPr lang="en-US" sz="1900" dirty="0">
              <a:solidFill>
                <a:srgbClr val="000000"/>
              </a:solidFill>
              <a:effectLst/>
              <a:latin typeface="Times New Roman" panose="02020603050405020304" pitchFamily="18" charset="0"/>
            </a:endParaRPr>
          </a:p>
          <a:p>
            <a:pPr marL="6350" marR="69215" indent="457200" algn="just">
              <a:lnSpc>
                <a:spcPct val="147000"/>
              </a:lnSpc>
              <a:spcAft>
                <a:spcPts val="850"/>
              </a:spcAft>
            </a:pPr>
            <a:r>
              <a:rPr lang="en-US" sz="1900" dirty="0">
                <a:solidFill>
                  <a:srgbClr val="202124"/>
                </a:solidFill>
                <a:effectLst/>
                <a:latin typeface="Times New Roman" panose="02020603050405020304" pitchFamily="18" charset="0"/>
              </a:rPr>
              <a:t>For Detection process in computer vision, there are various methods and each one have different level of accuracy according to their advancement level, like is some methods that is invented in very early stage, they give more cases of false detection as compared to the advanced methods that had been discovered after that </a:t>
            </a:r>
            <a:r>
              <a:rPr lang="en-US" sz="1900" dirty="0">
                <a:solidFill>
                  <a:srgbClr val="202124"/>
                </a:solidFill>
                <a:latin typeface="Times New Roman" panose="02020603050405020304" pitchFamily="18" charset="0"/>
              </a:rPr>
              <a:t>a</a:t>
            </a:r>
            <a:r>
              <a:rPr lang="en-US" sz="1900" dirty="0">
                <a:solidFill>
                  <a:srgbClr val="202124"/>
                </a:solidFill>
                <a:effectLst/>
                <a:latin typeface="Times New Roman" panose="02020603050405020304" pitchFamily="18" charset="0"/>
              </a:rPr>
              <a:t>nd here we have used the human as an entity which we are detecting our project and along with that, we are also counting humans through image, video and camera.</a:t>
            </a:r>
            <a:endParaRPr lang="en-US" sz="1900" dirty="0">
              <a:solidFill>
                <a:srgbClr val="000000"/>
              </a:solidFill>
              <a:effectLst/>
              <a:latin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OF ORIENTED GRADIENT </a:t>
            </a:r>
            <a:endParaRPr lang="en-IN" dirty="0"/>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rPr>
              <a:t>It is well known that Histogram of Oriented Gradient (HOG) is quite a popular method of detecting people in static image. HOG is developed from the SIFT feature and is used to describe the body’s shape information by gradient direction histogram of small pieces. The image is first divided into blocks while these blocks overlap with each other. Each block contains four cells.</a:t>
            </a:r>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A histogram is calculated for each cell, and the volume of each bin is the sum of magnitude of the pixels whose orientations are in the corresponding angle interval. In our implementation, each block contains 2×2 cells, so a block can be represented by a 36-dimensional vector and the resized window is 64×128.</a:t>
            </a:r>
            <a:endParaRPr lang="en-US" sz="1800" dirty="0">
              <a:solidFill>
                <a:srgbClr val="000000"/>
              </a:solidFill>
              <a:effectLst/>
              <a:latin typeface="Times New Roman" panose="02020603050405020304" pitchFamily="18" charset="0"/>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SVM(SUPPORT VECTOR MACHINE)</a:t>
            </a:r>
            <a:endParaRPr lang="en-IN" dirty="0"/>
          </a:p>
        </p:txBody>
      </p:sp>
      <p:sp>
        <p:nvSpPr>
          <p:cNvPr id="3" name="Content Placeholder 2"/>
          <p:cNvSpPr>
            <a:spLocks noGrp="1"/>
          </p:cNvSpPr>
          <p:nvPr>
            <p:ph idx="1"/>
          </p:nvPr>
        </p:nvSpPr>
        <p:spPr/>
        <p:txBody>
          <a:bodyPr/>
          <a:lstStyle/>
          <a:p>
            <a:pPr algn="l"/>
            <a:r>
              <a:rPr lang="en-US" sz="2000" b="0" i="0" dirty="0">
                <a:solidFill>
                  <a:srgbClr val="4D5968"/>
                </a:solidFill>
                <a:effectLst/>
                <a:latin typeface="Times New Roman" panose="02020603050405020304" pitchFamily="18" charset="0"/>
                <a:cs typeface="Times New Roman" panose="02020603050405020304" pitchFamily="18" charset="0"/>
              </a:rPr>
              <a:t>SVM stands for Support Vector Machine. SVM is a supervised machine learning algorithm that is commonly used for classification and regression challenges. Common applications of the SVM algorithm are Intrusion Detection System, Handwriting Recognition, Protein Structure Prediction, Detecting Steganography in digital images, etc.</a:t>
            </a:r>
            <a:endParaRPr lang="en-US" sz="2000" b="0" i="0" dirty="0">
              <a:solidFill>
                <a:srgbClr val="4D5968"/>
              </a:solidFill>
              <a:effectLst/>
              <a:latin typeface="Times New Roman" panose="02020603050405020304" pitchFamily="18" charset="0"/>
              <a:cs typeface="Times New Roman" panose="02020603050405020304" pitchFamily="18" charset="0"/>
            </a:endParaRPr>
          </a:p>
          <a:p>
            <a:pPr algn="l"/>
            <a:r>
              <a:rPr lang="en-US" sz="2000" b="0" i="0" dirty="0">
                <a:solidFill>
                  <a:srgbClr val="4D5968"/>
                </a:solidFill>
                <a:effectLst/>
                <a:latin typeface="Times New Roman" panose="02020603050405020304" pitchFamily="18" charset="0"/>
                <a:cs typeface="Times New Roman" panose="02020603050405020304" pitchFamily="18" charset="0"/>
              </a:rPr>
              <a:t>In the SVM algorithm, each point is represented as a data item within the n-dimensional space where the value of each feature is the value of a specific coordinate</a:t>
            </a:r>
            <a:r>
              <a:rPr lang="en-US" b="0" i="0" dirty="0">
                <a:solidFill>
                  <a:srgbClr val="4D5968"/>
                </a:solidFill>
                <a:effectLst/>
                <a:latin typeface="Nunito Sans" panose="020B0604020202020204" pitchFamily="2" charset="0"/>
              </a:rPr>
              <a:t>.</a:t>
            </a:r>
            <a:endParaRPr lang="en-US" b="0" i="0" dirty="0">
              <a:solidFill>
                <a:srgbClr val="4D5968"/>
              </a:solidFill>
              <a:effectLst/>
              <a:latin typeface="Nunito Sans" panose="020B06040202020202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18709" y="953348"/>
            <a:ext cx="8761413" cy="706964"/>
          </a:xfrm>
        </p:spPr>
        <p:txBody>
          <a:bodyPr/>
          <a:p>
            <a:r>
              <a:rPr lang="en-US"/>
              <a:t>WORKING:</a:t>
            </a:r>
            <a:endParaRPr lang="en-US"/>
          </a:p>
        </p:txBody>
      </p:sp>
      <p:pic>
        <p:nvPicPr>
          <p:cNvPr id="4" name="Content Placeholder 3"/>
          <p:cNvPicPr>
            <a:picLocks noChangeAspect="1"/>
          </p:cNvPicPr>
          <p:nvPr>
            <p:ph idx="1"/>
          </p:nvPr>
        </p:nvPicPr>
        <p:blipFill>
          <a:blip r:embed="rId1"/>
          <a:stretch>
            <a:fillRect/>
          </a:stretch>
        </p:blipFill>
        <p:spPr>
          <a:xfrm>
            <a:off x="3041650" y="2725420"/>
            <a:ext cx="5052060" cy="3294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pic>
        <p:nvPicPr>
          <p:cNvPr id="4" name="Content Placeholder 3"/>
          <p:cNvPicPr>
            <a:picLocks noChangeAspect="1"/>
          </p:cNvPicPr>
          <p:nvPr>
            <p:ph sz="half" idx="1"/>
          </p:nvPr>
        </p:nvPicPr>
        <p:blipFill>
          <a:blip r:embed="rId1"/>
          <a:stretch>
            <a:fillRect/>
          </a:stretch>
        </p:blipFill>
        <p:spPr>
          <a:xfrm>
            <a:off x="2301875" y="2750820"/>
            <a:ext cx="6710383" cy="756000"/>
          </a:xfrm>
          <a:prstGeom prst="rect">
            <a:avLst/>
          </a:prstGeom>
        </p:spPr>
      </p:pic>
      <p:pic>
        <p:nvPicPr>
          <p:cNvPr id="9" name="Content Placeholder 8"/>
          <p:cNvPicPr>
            <a:picLocks noChangeAspect="1"/>
          </p:cNvPicPr>
          <p:nvPr>
            <p:ph sz="half" idx="2"/>
          </p:nvPr>
        </p:nvPicPr>
        <p:blipFill>
          <a:blip r:embed="rId2"/>
          <a:stretch>
            <a:fillRect/>
          </a:stretch>
        </p:blipFill>
        <p:spPr>
          <a:xfrm>
            <a:off x="2026920" y="4093845"/>
            <a:ext cx="7729696" cy="828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4235</Words>
  <Application>WPS Presentation</Application>
  <PresentationFormat>Widescreen</PresentationFormat>
  <Paragraphs>60</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3</vt:lpstr>
      <vt:lpstr>Arial</vt:lpstr>
      <vt:lpstr>Times New Roman</vt:lpstr>
      <vt:lpstr>Nunito Sans</vt:lpstr>
      <vt:lpstr>Segoe Print</vt:lpstr>
      <vt:lpstr>Century Gothic</vt:lpstr>
      <vt:lpstr>Microsoft YaHei</vt:lpstr>
      <vt:lpstr>Arial Unicode MS</vt:lpstr>
      <vt:lpstr>Calibri</vt:lpstr>
      <vt:lpstr>Ion Boardroom</vt:lpstr>
      <vt:lpstr>HUMAN DETECTION AND COUNTING </vt:lpstr>
      <vt:lpstr>ABSTRACT</vt:lpstr>
      <vt:lpstr>INTRODUCTION :COMPUTER VISION</vt:lpstr>
      <vt:lpstr>APPLICATION OF COMPUTER VISION</vt:lpstr>
      <vt:lpstr>DETECTION AND ENUMERATION IN CV</vt:lpstr>
      <vt:lpstr>HISTOGRAM OF ORIENTED GRADIENT </vt:lpstr>
      <vt:lpstr>SVM(SUPPORT VECTOR MACHINE)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DETECTION AND COUNTING </dc:title>
  <dc:creator>yokesh ramlal</dc:creator>
  <cp:lastModifiedBy>303-yokesh .R</cp:lastModifiedBy>
  <cp:revision>2</cp:revision>
  <dcterms:created xsi:type="dcterms:W3CDTF">2022-12-02T13:13:00Z</dcterms:created>
  <dcterms:modified xsi:type="dcterms:W3CDTF">2022-12-02T14:28:04Z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2D3CFA50E21742148ED982076841A1C4</vt:lpwstr>
  </property>
  <property fmtid="{D5CDD505-2E9C-101B-9397-08002B2CF9AE}" pid="3" name="KSOProductBuildVer">
    <vt:lpwstr>1033-11.2.0.11417</vt:lpwstr>
  </property>
</Properties>
</file>