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Contact numbers for agencies, donors, superiors, embassies, media, specialized technical experts </a:t>
            </a:r>
            <a:endParaRPr/>
          </a:p>
          <a:p>
            <a:pPr indent="0" lvl="0" marL="0">
              <a:spcBef>
                <a:spcPts val="0"/>
              </a:spcBef>
              <a:spcAft>
                <a:spcPts val="0"/>
              </a:spcAft>
              <a:buNone/>
            </a:pPr>
            <a:r>
              <a:t/>
            </a:r>
            <a:endParaRPr/>
          </a:p>
          <a:p>
            <a:pPr indent="0" lvl="0" marL="0">
              <a:spcBef>
                <a:spcPts val="0"/>
              </a:spcBef>
              <a:spcAft>
                <a:spcPts val="0"/>
              </a:spcAft>
              <a:buNone/>
            </a:pPr>
            <a:r>
              <a:rPr lang="en"/>
              <a:t>Baseline data should be up-dated from time to time, so that it is relevant and reliable when needed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Two levels of assessment 1)Food and medicines 2)Technical Support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Grade column - earthquake</a:t>
            </a:r>
            <a:endParaRPr/>
          </a:p>
          <a:p>
            <a:pPr indent="0" lvl="0" marL="0">
              <a:spcBef>
                <a:spcPts val="0"/>
              </a:spcBef>
              <a:spcAft>
                <a:spcPts val="0"/>
              </a:spcAft>
              <a:buNone/>
            </a:pPr>
            <a:r>
              <a:rPr lang="en"/>
              <a:t>LAst column-rapid assessment</a:t>
            </a:r>
            <a:endParaRPr/>
          </a:p>
          <a:p>
            <a:pPr indent="0" lvl="0" marL="0">
              <a:spcBef>
                <a:spcPts val="0"/>
              </a:spcBef>
              <a:spcAft>
                <a:spcPts val="0"/>
              </a:spcAft>
              <a:buNone/>
            </a:pPr>
            <a:r>
              <a:rPr lang="en"/>
              <a:t>Second -Value of damage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1800">
                <a:solidFill>
                  <a:schemeClr val="dk2"/>
                </a:solidFill>
              </a:rPr>
              <a:t>Multiple methodologies are available for conducting damage assessment and damage estimation, from telephone and radio communication to the dispatch of reconnaissance teams on ground and air. However, when the access and telecommunication supply is broken or limited, or when there is risk of secondary disasters like fire, nuclear accidents, etc., these methods are difficult to put on practice. In recent years, to grasp the situation and impact of remote and wide areas, satellite imagery has been used to acquired information of possible damage extent and evaluation of needs for humanitarian action. Remote sensing technique is at the forefront of damage assessment and damage estimation of large areas.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50">
                <a:solidFill>
                  <a:srgbClr val="333333"/>
                </a:solidFill>
                <a:highlight>
                  <a:srgbClr val="FFFFFF"/>
                </a:highlight>
                <a:latin typeface="Georgia"/>
                <a:ea typeface="Georgia"/>
                <a:cs typeface="Georgia"/>
                <a:sym typeface="Georgia"/>
              </a:rPr>
              <a:t>damage assessment is an important tool to assimilate and document the extent of impact of a disaster, and forms the basis for disaster management actions.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DAMAGE ASSESSMENT</a:t>
            </a:r>
            <a:endParaRPr/>
          </a:p>
        </p:txBody>
      </p:sp>
      <p:sp>
        <p:nvSpPr>
          <p:cNvPr id="55" name="Shape 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1)Why Damage assessment?</a:t>
            </a:r>
            <a:endParaRPr/>
          </a:p>
          <a:p>
            <a:pPr indent="0" lvl="0" marL="0" rtl="0">
              <a:spcBef>
                <a:spcPts val="1600"/>
              </a:spcBef>
              <a:spcAft>
                <a:spcPts val="0"/>
              </a:spcAft>
              <a:buNone/>
            </a:pPr>
            <a:r>
              <a:rPr lang="en"/>
              <a:t>2)Objectives</a:t>
            </a:r>
            <a:endParaRPr/>
          </a:p>
          <a:p>
            <a:pPr indent="0" lvl="0" marL="0" rtl="0">
              <a:spcBef>
                <a:spcPts val="1600"/>
              </a:spcBef>
              <a:spcAft>
                <a:spcPts val="0"/>
              </a:spcAft>
              <a:buNone/>
            </a:pPr>
            <a:r>
              <a:rPr lang="en"/>
              <a:t>3)Assessment report</a:t>
            </a:r>
            <a:endParaRPr/>
          </a:p>
          <a:p>
            <a:pPr indent="0" lvl="0" marL="0" rtl="0">
              <a:spcBef>
                <a:spcPts val="1600"/>
              </a:spcBef>
              <a:spcAft>
                <a:spcPts val="0"/>
              </a:spcAft>
              <a:buNone/>
            </a:pPr>
            <a:r>
              <a:rPr lang="en"/>
              <a:t>4)Steps to be followed</a:t>
            </a:r>
            <a:endParaRPr/>
          </a:p>
          <a:p>
            <a:pPr indent="0" lvl="0" marL="0" rtl="0">
              <a:spcBef>
                <a:spcPts val="1600"/>
              </a:spcBef>
              <a:spcAft>
                <a:spcPts val="1600"/>
              </a:spcAft>
              <a:buNone/>
            </a:pPr>
            <a:r>
              <a:rPr lang="en"/>
              <a:t>5)Case studies-Tsunami Modelling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2)Develop standard operating procedures:</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1)Team activation</a:t>
            </a:r>
            <a:endParaRPr/>
          </a:p>
          <a:p>
            <a:pPr indent="0" lvl="0" marL="0">
              <a:spcBef>
                <a:spcPts val="1600"/>
              </a:spcBef>
              <a:spcAft>
                <a:spcPts val="0"/>
              </a:spcAft>
              <a:buNone/>
            </a:pPr>
            <a:r>
              <a:rPr lang="en"/>
              <a:t>2)Team roles/individual roles</a:t>
            </a:r>
            <a:endParaRPr/>
          </a:p>
          <a:p>
            <a:pPr indent="0" lvl="0" marL="0">
              <a:spcBef>
                <a:spcPts val="1600"/>
              </a:spcBef>
              <a:spcAft>
                <a:spcPts val="0"/>
              </a:spcAft>
              <a:buNone/>
            </a:pPr>
            <a:r>
              <a:rPr lang="en"/>
              <a:t>3)Logistics,Transport</a:t>
            </a:r>
            <a:endParaRPr/>
          </a:p>
          <a:p>
            <a:pPr indent="0" lvl="0" marL="0">
              <a:spcBef>
                <a:spcPts val="1600"/>
              </a:spcBef>
              <a:spcAft>
                <a:spcPts val="0"/>
              </a:spcAft>
              <a:buNone/>
            </a:pPr>
            <a:r>
              <a:rPr lang="en"/>
              <a:t>4)Communication</a:t>
            </a:r>
            <a:endParaRPr/>
          </a:p>
          <a:p>
            <a:pPr indent="0" lvl="0" marL="0">
              <a:spcBef>
                <a:spcPts val="1600"/>
              </a:spcBef>
              <a:spcAft>
                <a:spcPts val="0"/>
              </a:spcAft>
              <a:buNone/>
            </a:pPr>
            <a:r>
              <a:rPr lang="en"/>
              <a:t>5)Staff safety</a:t>
            </a:r>
            <a:endParaRPr/>
          </a:p>
          <a:p>
            <a:pPr indent="0" lvl="0" marL="0">
              <a:spcBef>
                <a:spcPts val="1600"/>
              </a:spcBef>
              <a:spcAft>
                <a:spcPts val="1600"/>
              </a:spcAft>
              <a:buNone/>
            </a:pPr>
            <a:r>
              <a:rPr lang="en"/>
              <a:t>6)Reporting requirements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3)Team equipment and tools:</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1)Prepare survey team equipment list</a:t>
            </a:r>
            <a:endParaRPr/>
          </a:p>
          <a:p>
            <a:pPr indent="0" lvl="0" marL="0">
              <a:spcBef>
                <a:spcPts val="1600"/>
              </a:spcBef>
              <a:spcAft>
                <a:spcPts val="0"/>
              </a:spcAft>
              <a:buNone/>
            </a:pPr>
            <a:r>
              <a:rPr lang="en"/>
              <a:t>2)Keep the necessary materials ready</a:t>
            </a:r>
            <a:endParaRPr/>
          </a:p>
          <a:p>
            <a:pPr indent="0" lvl="0" marL="0">
              <a:spcBef>
                <a:spcPts val="1600"/>
              </a:spcBef>
              <a:spcAft>
                <a:spcPts val="0"/>
              </a:spcAft>
              <a:buNone/>
            </a:pPr>
            <a:r>
              <a:rPr lang="en"/>
              <a:t>3)Setting up a tent,life jacket,map reading-Team members must be aware of this</a:t>
            </a:r>
            <a:endParaRPr/>
          </a:p>
          <a:p>
            <a:pPr indent="0" lvl="0" marL="0">
              <a:spcBef>
                <a:spcPts val="1600"/>
              </a:spcBef>
              <a:spcAft>
                <a:spcPts val="0"/>
              </a:spcAft>
              <a:buNone/>
            </a:pPr>
            <a:r>
              <a:rPr lang="en"/>
              <a:t>Checklist:</a:t>
            </a:r>
            <a:endParaRPr/>
          </a:p>
          <a:p>
            <a:pPr indent="0" lvl="0" marL="0">
              <a:spcBef>
                <a:spcPts val="1600"/>
              </a:spcBef>
              <a:spcAft>
                <a:spcPts val="1600"/>
              </a:spcAft>
              <a:buNone/>
            </a:pPr>
            <a:r>
              <a:rPr lang="en"/>
              <a:t>Area maps (preferably laminated) • Water soluble markers for laminated maps • Notebooks or pads • Pencils/pens • Binoculars • Camera and spare film • Fluids (coffee/tea) • Rations • Anti-motion sickness tablets • Sick bags (for aerial inspection) • Personal equipment (sunglasses, suitable clothing, caps)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4)Identify information needs and users</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Identify needs before hand to save timeat the actual time of collection</a:t>
            </a:r>
            <a:endParaRPr/>
          </a:p>
          <a:p>
            <a:pPr indent="0" lvl="0" marL="0">
              <a:spcBef>
                <a:spcPts val="1600"/>
              </a:spcBef>
              <a:spcAft>
                <a:spcPts val="0"/>
              </a:spcAft>
              <a:buNone/>
            </a:pPr>
            <a:r>
              <a:rPr lang="en"/>
              <a:t> • Prioritize information needs </a:t>
            </a:r>
            <a:endParaRPr/>
          </a:p>
          <a:p>
            <a:pPr indent="457200" lvl="0" marL="0" rtl="0">
              <a:spcBef>
                <a:spcPts val="1600"/>
              </a:spcBef>
              <a:spcAft>
                <a:spcPts val="0"/>
              </a:spcAft>
              <a:buNone/>
            </a:pPr>
            <a:r>
              <a:rPr lang="en"/>
              <a:t>a)Essential   b)Background </a:t>
            </a:r>
            <a:endParaRPr/>
          </a:p>
          <a:p>
            <a:pPr indent="0" lvl="0" marL="0" rtl="0">
              <a:spcBef>
                <a:spcPts val="1600"/>
              </a:spcBef>
              <a:spcAft>
                <a:spcPts val="0"/>
              </a:spcAft>
              <a:buNone/>
            </a:pPr>
            <a:r>
              <a:rPr lang="en"/>
              <a:t>• Who will be the potential users of these information. </a:t>
            </a:r>
            <a:endParaRPr/>
          </a:p>
          <a:p>
            <a:pPr indent="0" lvl="0" marL="0">
              <a:spcBef>
                <a:spcPts val="1600"/>
              </a:spcBef>
              <a:spcAft>
                <a:spcPts val="0"/>
              </a:spcAft>
              <a:buNone/>
            </a:pPr>
            <a:r>
              <a:rPr lang="en"/>
              <a:t>  Information may be useful for media and general public</a:t>
            </a:r>
            <a:endParaRPr/>
          </a:p>
          <a:p>
            <a:pPr indent="0" lvl="0" marL="0">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5)Design Survey Forms</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Various kinds of reports are needed - technical,  official, confidential and those for public release through the media for effective response. </a:t>
            </a:r>
            <a:endParaRPr/>
          </a:p>
          <a:p>
            <a:pPr indent="0" lvl="0" marL="0">
              <a:spcBef>
                <a:spcPts val="1600"/>
              </a:spcBef>
              <a:spcAft>
                <a:spcPts val="0"/>
              </a:spcAft>
              <a:buNone/>
            </a:pPr>
            <a:r>
              <a:rPr lang="en"/>
              <a:t>• Common format to be developed and used.</a:t>
            </a:r>
            <a:endParaRPr/>
          </a:p>
          <a:p>
            <a:pPr indent="0" lvl="0" marL="0">
              <a:spcBef>
                <a:spcPts val="1600"/>
              </a:spcBef>
              <a:spcAft>
                <a:spcPts val="0"/>
              </a:spcAft>
              <a:buNone/>
            </a:pPr>
            <a:r>
              <a:rPr lang="en"/>
              <a:t> Designed by multiple users related to assessment and response </a:t>
            </a:r>
            <a:endParaRPr/>
          </a:p>
          <a:p>
            <a:pPr indent="0" lvl="0" marL="0">
              <a:spcBef>
                <a:spcPts val="1600"/>
              </a:spcBef>
              <a:spcAft>
                <a:spcPts val="0"/>
              </a:spcAft>
              <a:buNone/>
            </a:pPr>
            <a:r>
              <a:rPr lang="en"/>
              <a:t>• Design in consultation with specialists in each sector</a:t>
            </a:r>
            <a:endParaRPr/>
          </a:p>
          <a:p>
            <a:pPr indent="0" lvl="0" marL="0">
              <a:spcBef>
                <a:spcPts val="1600"/>
              </a:spcBef>
              <a:spcAft>
                <a:spcPts val="1600"/>
              </a:spcAft>
              <a:buNone/>
            </a:pPr>
            <a:r>
              <a:rPr lang="en"/>
              <a:t> • Clear              • Easy to complete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6)Data collection methods</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Informal reports</a:t>
            </a:r>
            <a:endParaRPr/>
          </a:p>
          <a:p>
            <a:pPr indent="0" lvl="0" marL="0">
              <a:spcBef>
                <a:spcPts val="1600"/>
              </a:spcBef>
              <a:spcAft>
                <a:spcPts val="0"/>
              </a:spcAft>
              <a:buNone/>
            </a:pPr>
            <a:r>
              <a:rPr lang="en"/>
              <a:t> Visual inspections </a:t>
            </a:r>
            <a:endParaRPr/>
          </a:p>
          <a:p>
            <a:pPr indent="0" lvl="0" marL="0">
              <a:spcBef>
                <a:spcPts val="1600"/>
              </a:spcBef>
              <a:spcAft>
                <a:spcPts val="0"/>
              </a:spcAft>
              <a:buNone/>
            </a:pPr>
            <a:r>
              <a:rPr lang="en"/>
              <a:t>Interviews with key informants </a:t>
            </a:r>
            <a:endParaRPr/>
          </a:p>
          <a:p>
            <a:pPr indent="0" lvl="0" marL="0">
              <a:spcBef>
                <a:spcPts val="1600"/>
              </a:spcBef>
              <a:spcAft>
                <a:spcPts val="1600"/>
              </a:spcAft>
              <a:buNone/>
            </a:pPr>
            <a:r>
              <a:rPr lang="en"/>
              <a:t> Special interviews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7)Standard briefing instruction:</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Purpose of the survey </a:t>
            </a:r>
            <a:endParaRPr/>
          </a:p>
          <a:p>
            <a:pPr indent="0" lvl="0" marL="0">
              <a:spcBef>
                <a:spcPts val="1600"/>
              </a:spcBef>
              <a:spcAft>
                <a:spcPts val="0"/>
              </a:spcAft>
              <a:buNone/>
            </a:pPr>
            <a:r>
              <a:rPr lang="en"/>
              <a:t>• Team organization  • Team equipment </a:t>
            </a:r>
            <a:endParaRPr/>
          </a:p>
          <a:p>
            <a:pPr indent="0" lvl="0" marL="0">
              <a:spcBef>
                <a:spcPts val="1600"/>
              </a:spcBef>
              <a:spcAft>
                <a:spcPts val="0"/>
              </a:spcAft>
              <a:buNone/>
            </a:pPr>
            <a:r>
              <a:rPr lang="en"/>
              <a:t>• Areas to be surveyed  • Information sectors to be covered </a:t>
            </a:r>
            <a:endParaRPr/>
          </a:p>
          <a:p>
            <a:pPr indent="0" lvl="0" marL="0">
              <a:spcBef>
                <a:spcPts val="1600"/>
              </a:spcBef>
              <a:spcAft>
                <a:spcPts val="0"/>
              </a:spcAft>
              <a:buNone/>
            </a:pPr>
            <a:r>
              <a:rPr lang="en"/>
              <a:t>• Standard terms and their meanings   • Techniques for obtaining information </a:t>
            </a:r>
            <a:endParaRPr/>
          </a:p>
          <a:p>
            <a:pPr indent="0" lvl="0" marL="0">
              <a:spcBef>
                <a:spcPts val="1600"/>
              </a:spcBef>
              <a:spcAft>
                <a:spcPts val="1600"/>
              </a:spcAft>
              <a:buNone/>
            </a:pPr>
            <a:r>
              <a:rPr lang="en"/>
              <a:t>• Reporting requirements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8)Collecting baseline information</a:t>
            </a:r>
            <a:endParaRPr/>
          </a:p>
        </p:txBody>
      </p:sp>
      <p:sp>
        <p:nvSpPr>
          <p:cNvPr id="145" name="Shape 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Comparison of survey with Baseline information is valuable for response and recovery plans. </a:t>
            </a:r>
            <a:endParaRPr/>
          </a:p>
          <a:p>
            <a:pPr indent="0" lvl="0" marL="0">
              <a:spcBef>
                <a:spcPts val="1600"/>
              </a:spcBef>
              <a:spcAft>
                <a:spcPts val="0"/>
              </a:spcAft>
              <a:buNone/>
            </a:pPr>
            <a:r>
              <a:rPr lang="en"/>
              <a:t>Specialist government agencies keep baseline information. </a:t>
            </a:r>
            <a:endParaRPr/>
          </a:p>
          <a:p>
            <a:pPr indent="0" lvl="0" marL="0">
              <a:spcBef>
                <a:spcPts val="1600"/>
              </a:spcBef>
              <a:spcAft>
                <a:spcPts val="1600"/>
              </a:spcAft>
              <a:buNone/>
            </a:pPr>
            <a:r>
              <a:rPr lang="en"/>
              <a:t>NGOs should include contacts of relevant agencies through which baseline information can be obtained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Baseline data</a:t>
            </a:r>
            <a:endParaRPr/>
          </a:p>
        </p:txBody>
      </p:sp>
      <p:sp>
        <p:nvSpPr>
          <p:cNvPr id="151" name="Shape 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Area maps and plans </a:t>
            </a:r>
            <a:endParaRPr/>
          </a:p>
          <a:p>
            <a:pPr indent="0" lvl="0" marL="0">
              <a:spcBef>
                <a:spcPts val="1600"/>
              </a:spcBef>
              <a:spcAft>
                <a:spcPts val="0"/>
              </a:spcAft>
              <a:buNone/>
            </a:pPr>
            <a:r>
              <a:rPr lang="en"/>
              <a:t>• Census and statistics agencies </a:t>
            </a:r>
            <a:endParaRPr/>
          </a:p>
          <a:p>
            <a:pPr indent="0" lvl="0" marL="0">
              <a:spcBef>
                <a:spcPts val="1600"/>
              </a:spcBef>
              <a:spcAft>
                <a:spcPts val="0"/>
              </a:spcAft>
              <a:buNone/>
            </a:pPr>
            <a:r>
              <a:rPr lang="en"/>
              <a:t>• National, state and local government Maps </a:t>
            </a:r>
            <a:endParaRPr/>
          </a:p>
          <a:p>
            <a:pPr indent="0" lvl="0" marL="0">
              <a:spcBef>
                <a:spcPts val="1600"/>
              </a:spcBef>
              <a:spcAft>
                <a:spcPts val="0"/>
              </a:spcAft>
              <a:buNone/>
            </a:pPr>
            <a:r>
              <a:rPr lang="en"/>
              <a:t>• Statistics </a:t>
            </a:r>
            <a:endParaRPr/>
          </a:p>
          <a:p>
            <a:pPr indent="0" lvl="0" marL="0">
              <a:spcBef>
                <a:spcPts val="1600"/>
              </a:spcBef>
              <a:spcAft>
                <a:spcPts val="0"/>
              </a:spcAft>
              <a:buNone/>
            </a:pPr>
            <a:r>
              <a:rPr lang="en"/>
              <a:t>• Plans </a:t>
            </a:r>
            <a:endParaRPr/>
          </a:p>
          <a:p>
            <a:pPr indent="0" lvl="0" marL="0">
              <a:spcBef>
                <a:spcPts val="1600"/>
              </a:spcBef>
              <a:spcAft>
                <a:spcPts val="1600"/>
              </a:spcAft>
              <a:buNone/>
            </a:pPr>
            <a:r>
              <a:rPr lang="en"/>
              <a:t>• Lists of agency staff      • Government resources         • Community capacities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9)Simulation/Training:</a:t>
            </a:r>
            <a:endParaRPr/>
          </a:p>
        </p:txBody>
      </p:sp>
      <p:sp>
        <p:nvSpPr>
          <p:cNvPr id="157" name="Shape 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Use of survey forms </a:t>
            </a:r>
            <a:endParaRPr/>
          </a:p>
          <a:p>
            <a:pPr indent="0" lvl="0" marL="0">
              <a:spcBef>
                <a:spcPts val="1600"/>
              </a:spcBef>
              <a:spcAft>
                <a:spcPts val="0"/>
              </a:spcAft>
              <a:buNone/>
            </a:pPr>
            <a:r>
              <a:rPr lang="en"/>
              <a:t>• Reporting requirements and process </a:t>
            </a:r>
            <a:endParaRPr/>
          </a:p>
          <a:p>
            <a:pPr indent="0" lvl="0" marL="0">
              <a:spcBef>
                <a:spcPts val="1600"/>
              </a:spcBef>
              <a:spcAft>
                <a:spcPts val="0"/>
              </a:spcAft>
              <a:buNone/>
            </a:pPr>
            <a:r>
              <a:rPr lang="en"/>
              <a:t>• Living in the field  • Use of equipment and tools</a:t>
            </a:r>
            <a:endParaRPr/>
          </a:p>
          <a:p>
            <a:pPr indent="0" lvl="0" marL="0">
              <a:spcBef>
                <a:spcPts val="1600"/>
              </a:spcBef>
              <a:spcAft>
                <a:spcPts val="0"/>
              </a:spcAft>
              <a:buNone/>
            </a:pPr>
            <a:r>
              <a:rPr lang="en"/>
              <a:t> • Personal safety  </a:t>
            </a:r>
            <a:endParaRPr/>
          </a:p>
          <a:p>
            <a:pPr indent="0" lvl="0" marL="0">
              <a:spcBef>
                <a:spcPts val="1600"/>
              </a:spcBef>
              <a:spcAft>
                <a:spcPts val="0"/>
              </a:spcAft>
              <a:buNone/>
            </a:pPr>
            <a:r>
              <a:rPr lang="en"/>
              <a:t>• Simulations to enhance learning</a:t>
            </a:r>
            <a:endParaRPr/>
          </a:p>
          <a:p>
            <a:pPr indent="0" lvl="0" marL="0">
              <a:spcBef>
                <a:spcPts val="1600"/>
              </a:spcBef>
              <a:spcAft>
                <a:spcPts val="1600"/>
              </a:spcAft>
              <a:buNone/>
            </a:pPr>
            <a:r>
              <a:rPr lang="en"/>
              <a:t> • Team wide debriefing on lessons learnt at the end of each mission.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Context of Damage assessment</a:t>
            </a:r>
            <a:endParaRPr/>
          </a:p>
        </p:txBody>
      </p:sp>
      <p:sp>
        <p:nvSpPr>
          <p:cNvPr id="163" name="Shape 163"/>
          <p:cNvSpPr txBox="1"/>
          <p:nvPr>
            <p:ph idx="1" type="body"/>
          </p:nvPr>
        </p:nvSpPr>
        <p:spPr>
          <a:xfrm>
            <a:off x="311700" y="1152475"/>
            <a:ext cx="8520600" cy="3679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Primary focus:</a:t>
            </a:r>
            <a:endParaRPr/>
          </a:p>
          <a:p>
            <a:pPr indent="0" lvl="0" marL="0">
              <a:spcBef>
                <a:spcPts val="1600"/>
              </a:spcBef>
              <a:spcAft>
                <a:spcPts val="0"/>
              </a:spcAft>
              <a:buNone/>
            </a:pPr>
            <a:r>
              <a:rPr lang="en"/>
              <a:t>– Buildings (Residential, Office, Commercial, Lifeline etc.) </a:t>
            </a:r>
            <a:endParaRPr/>
          </a:p>
          <a:p>
            <a:pPr indent="0" lvl="0" marL="0">
              <a:spcBef>
                <a:spcPts val="1600"/>
              </a:spcBef>
              <a:spcAft>
                <a:spcPts val="0"/>
              </a:spcAft>
              <a:buNone/>
            </a:pPr>
            <a:r>
              <a:rPr lang="en"/>
              <a:t>– Roads and Bridges</a:t>
            </a:r>
            <a:endParaRPr/>
          </a:p>
          <a:p>
            <a:pPr indent="0" lvl="0" marL="0">
              <a:spcBef>
                <a:spcPts val="1600"/>
              </a:spcBef>
              <a:spcAft>
                <a:spcPts val="0"/>
              </a:spcAft>
              <a:buNone/>
            </a:pPr>
            <a:r>
              <a:rPr lang="en"/>
              <a:t> – Water supply and sanitation structures </a:t>
            </a:r>
            <a:endParaRPr/>
          </a:p>
          <a:p>
            <a:pPr indent="0" lvl="0" marL="0">
              <a:spcBef>
                <a:spcPts val="1600"/>
              </a:spcBef>
              <a:spcAft>
                <a:spcPts val="0"/>
              </a:spcAft>
              <a:buNone/>
            </a:pPr>
            <a:r>
              <a:rPr lang="en"/>
              <a:t>– Dams and other irrigation structures </a:t>
            </a:r>
            <a:endParaRPr/>
          </a:p>
          <a:p>
            <a:pPr indent="0" lvl="0" marL="0">
              <a:spcBef>
                <a:spcPts val="1600"/>
              </a:spcBef>
              <a:spcAft>
                <a:spcPts val="0"/>
              </a:spcAft>
              <a:buNone/>
            </a:pPr>
            <a:r>
              <a:rPr lang="en"/>
              <a:t>– Industrial facilities (including power plants)    – Ports and other coastal structures </a:t>
            </a:r>
            <a:endParaRPr/>
          </a:p>
          <a:p>
            <a:pPr indent="0" lvl="0" marL="0">
              <a:spcBef>
                <a:spcPts val="1600"/>
              </a:spcBef>
              <a:spcAft>
                <a:spcPts val="1600"/>
              </a:spcAft>
              <a:buNone/>
            </a:pPr>
            <a:r>
              <a:rPr lang="en"/>
              <a:t>– Electrical and Communications system structures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Damage Assessment?</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1100"/>
              </a:spcBef>
              <a:spcAft>
                <a:spcPts val="0"/>
              </a:spcAft>
              <a:buNone/>
            </a:pPr>
            <a:r>
              <a:rPr lang="en">
                <a:solidFill>
                  <a:srgbClr val="333333"/>
                </a:solidFill>
                <a:latin typeface="Georgia"/>
                <a:ea typeface="Georgia"/>
                <a:cs typeface="Georgia"/>
                <a:sym typeface="Georgia"/>
              </a:rPr>
              <a:t>Damage assessment is a prerequisite for all disaster management practices. Assessing the level of damage is required at two basic levels of intervention.</a:t>
            </a:r>
            <a:endParaRPr>
              <a:solidFill>
                <a:srgbClr val="333333"/>
              </a:solidFill>
              <a:latin typeface="Georgia"/>
              <a:ea typeface="Georgia"/>
              <a:cs typeface="Georgia"/>
              <a:sym typeface="Georgia"/>
            </a:endParaRPr>
          </a:p>
          <a:p>
            <a:pPr indent="0" lvl="0" marL="0" rtl="0">
              <a:spcBef>
                <a:spcPts val="1100"/>
              </a:spcBef>
              <a:spcAft>
                <a:spcPts val="0"/>
              </a:spcAft>
              <a:buNone/>
            </a:pPr>
            <a:r>
              <a:rPr lang="en">
                <a:solidFill>
                  <a:srgbClr val="333333"/>
                </a:solidFill>
                <a:latin typeface="Georgia"/>
                <a:ea typeface="Georgia"/>
                <a:cs typeface="Georgia"/>
                <a:sym typeface="Georgia"/>
              </a:rPr>
              <a:t>Firstly, for emergency relief measures, for which purpose a quick assessment of damage would become the basis for the amount of medical relief and food stocks to reach the disaster area quickly. At the second level, would be a detailed technical analysis of the damage for long-term restoration and rehabilitation works. Form a long-term perspective, realistic damage assessment examines the mechanisms of failure that take place during the disaster. These studies are very useful for all future prevention and mitigation efforts regarding disasters.</a:t>
            </a:r>
            <a:endParaRPr>
              <a:solidFill>
                <a:srgbClr val="333333"/>
              </a:solidFill>
              <a:latin typeface="Georgia"/>
              <a:ea typeface="Georgia"/>
              <a:cs typeface="Georgia"/>
              <a:sym typeface="Georgia"/>
            </a:endParaRPr>
          </a:p>
          <a:p>
            <a:pPr indent="0" lvl="0" marL="0" rtl="0">
              <a:spcBef>
                <a:spcPts val="1100"/>
              </a:spcBef>
              <a:spcAft>
                <a:spcPts val="0"/>
              </a:spcAft>
              <a:buClr>
                <a:schemeClr val="dk1"/>
              </a:buClr>
              <a:buSzPts val="1100"/>
              <a:buFont typeface="Arial"/>
              <a:buNone/>
            </a:pPr>
            <a:r>
              <a:t/>
            </a:r>
            <a:endParaRPr sz="1050">
              <a:solidFill>
                <a:srgbClr val="333333"/>
              </a:solidFill>
              <a:latin typeface="Georgia"/>
              <a:ea typeface="Georgia"/>
              <a:cs typeface="Georgia"/>
              <a:sym typeface="Georgia"/>
            </a:endParaRPr>
          </a:p>
          <a:p>
            <a:pPr indent="0" lvl="0" marL="0">
              <a:spcBef>
                <a:spcPts val="1100"/>
              </a:spcBef>
              <a:spcAft>
                <a:spcPts val="160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Structures which are owned by multiple agencies of the government </a:t>
            </a:r>
            <a:endParaRPr/>
          </a:p>
          <a:p>
            <a:pPr indent="0" lvl="0" marL="0">
              <a:spcBef>
                <a:spcPts val="1600"/>
              </a:spcBef>
              <a:spcAft>
                <a:spcPts val="0"/>
              </a:spcAft>
              <a:buNone/>
            </a:pPr>
            <a:r>
              <a:rPr lang="en"/>
              <a:t>• Structures that may require government funds for repairs or rehabilitation (including private buildings) </a:t>
            </a:r>
            <a:endParaRPr/>
          </a:p>
          <a:p>
            <a:pPr indent="0" lvl="0" marL="0">
              <a:spcBef>
                <a:spcPts val="1600"/>
              </a:spcBef>
              <a:spcAft>
                <a:spcPts val="0"/>
              </a:spcAft>
              <a:buNone/>
            </a:pPr>
            <a:r>
              <a:rPr lang="en"/>
              <a:t>• Structures that affect a large number of people</a:t>
            </a:r>
            <a:endParaRPr/>
          </a:p>
          <a:p>
            <a:pPr indent="0" lvl="0" marL="0">
              <a:spcBef>
                <a:spcPts val="1600"/>
              </a:spcBef>
              <a:spcAft>
                <a:spcPts val="0"/>
              </a:spcAft>
              <a:buNone/>
            </a:pPr>
            <a:r>
              <a:rPr lang="en"/>
              <a:t>Buildings</a:t>
            </a:r>
            <a:endParaRPr/>
          </a:p>
          <a:p>
            <a:pPr indent="0" lvl="0" marL="0">
              <a:spcBef>
                <a:spcPts val="1600"/>
              </a:spcBef>
              <a:spcAft>
                <a:spcPts val="0"/>
              </a:spcAft>
              <a:buNone/>
            </a:pPr>
            <a:r>
              <a:rPr lang="en"/>
              <a:t>Bridges </a:t>
            </a:r>
            <a:endParaRPr/>
          </a:p>
          <a:p>
            <a:pPr indent="0" lvl="0" marL="0">
              <a:spcBef>
                <a:spcPts val="1600"/>
              </a:spcBef>
              <a:spcAft>
                <a:spcPts val="0"/>
              </a:spcAft>
              <a:buNone/>
            </a:pPr>
            <a:r>
              <a:rPr lang="en"/>
              <a:t>Tanks and reservoirs</a:t>
            </a:r>
            <a:endParaRPr/>
          </a:p>
          <a:p>
            <a:pPr indent="0" lvl="0" marL="0">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Secondary focus for DA:</a:t>
            </a:r>
            <a:endParaRPr/>
          </a:p>
        </p:txBody>
      </p:sp>
      <p:sp>
        <p:nvSpPr>
          <p:cNvPr id="175" name="Shape 175"/>
          <p:cNvSpPr txBox="1"/>
          <p:nvPr>
            <p:ph idx="1" type="body"/>
          </p:nvPr>
        </p:nvSpPr>
        <p:spPr>
          <a:xfrm>
            <a:off x="311700" y="1152475"/>
            <a:ext cx="8520600" cy="3594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Structures owned or operated by specialised agencies</a:t>
            </a:r>
            <a:endParaRPr/>
          </a:p>
          <a:p>
            <a:pPr indent="0" lvl="0" marL="0">
              <a:spcBef>
                <a:spcPts val="1600"/>
              </a:spcBef>
              <a:spcAft>
                <a:spcPts val="0"/>
              </a:spcAft>
              <a:buNone/>
            </a:pPr>
            <a:r>
              <a:rPr lang="en"/>
              <a:t> • Very complex structures that require highlevel technical skills for assessment</a:t>
            </a:r>
            <a:endParaRPr/>
          </a:p>
          <a:p>
            <a:pPr indent="0" lvl="0" marL="0">
              <a:spcBef>
                <a:spcPts val="1600"/>
              </a:spcBef>
              <a:spcAft>
                <a:spcPts val="0"/>
              </a:spcAft>
              <a:buNone/>
            </a:pPr>
            <a:r>
              <a:rPr lang="en"/>
              <a:t>Complex industrial facilities </a:t>
            </a:r>
            <a:endParaRPr/>
          </a:p>
          <a:p>
            <a:pPr indent="0" lvl="0" marL="0">
              <a:spcBef>
                <a:spcPts val="1600"/>
              </a:spcBef>
              <a:spcAft>
                <a:spcPts val="0"/>
              </a:spcAft>
              <a:buNone/>
            </a:pPr>
            <a:r>
              <a:rPr lang="en"/>
              <a:t>Port and harbour structures </a:t>
            </a:r>
            <a:endParaRPr/>
          </a:p>
          <a:p>
            <a:pPr indent="0" lvl="0" marL="0">
              <a:spcBef>
                <a:spcPts val="1600"/>
              </a:spcBef>
              <a:spcAft>
                <a:spcPts val="0"/>
              </a:spcAft>
              <a:buNone/>
            </a:pPr>
            <a:r>
              <a:rPr lang="en"/>
              <a:t>Petrochemical infrastructure </a:t>
            </a:r>
            <a:endParaRPr/>
          </a:p>
          <a:p>
            <a:pPr indent="0" lvl="0" marL="0">
              <a:spcBef>
                <a:spcPts val="1600"/>
              </a:spcBef>
              <a:spcAft>
                <a:spcPts val="0"/>
              </a:spcAft>
              <a:buNone/>
            </a:pPr>
            <a:r>
              <a:rPr lang="en"/>
              <a:t>Dams Roads </a:t>
            </a:r>
            <a:endParaRPr/>
          </a:p>
          <a:p>
            <a:pPr indent="0" lvl="0" marL="0">
              <a:spcBef>
                <a:spcPts val="1600"/>
              </a:spcBef>
              <a:spcAft>
                <a:spcPts val="1600"/>
              </a:spcAft>
              <a:buNone/>
            </a:pPr>
            <a:r>
              <a:rPr lang="en"/>
              <a:t>Electrical generation &amp; transmission networks, etc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2" name="Shape 182"/>
          <p:cNvPicPr preferRelativeResize="0"/>
          <p:nvPr/>
        </p:nvPicPr>
        <p:blipFill rotWithShape="1">
          <a:blip r:embed="rId3">
            <a:alphaModFix/>
          </a:blip>
          <a:srcRect b="14239" l="0" r="0" t="14239"/>
          <a:stretch/>
        </p:blipFill>
        <p:spPr>
          <a:xfrm>
            <a:off x="311700" y="251888"/>
            <a:ext cx="8723676" cy="46397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Remote sensing:</a:t>
            </a:r>
            <a:endParaRPr/>
          </a:p>
        </p:txBody>
      </p:sp>
      <p:sp>
        <p:nvSpPr>
          <p:cNvPr id="188" name="Shape 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Passive sensors:</a:t>
            </a:r>
            <a:endParaRPr/>
          </a:p>
          <a:p>
            <a:pPr indent="0" lvl="0" marL="0">
              <a:spcBef>
                <a:spcPts val="1600"/>
              </a:spcBef>
              <a:spcAft>
                <a:spcPts val="1600"/>
              </a:spcAft>
              <a:buNone/>
            </a:pPr>
            <a:r>
              <a:rPr lang="en"/>
              <a:t> The passive sensor system, where the electromagnetic radiation from the sun hits the Earth surface and then is reflected to the satellite sensor. Thus, passive sensors measure the electromagnetic radiation or natural energy at specific wavelengths which can vary from visible to infrared, ultraviolet or other wavelength ranges known as bands. An example of passive sensor data can be found under the Landsat mission program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Active Sensor System:</a:t>
            </a:r>
            <a:endParaRPr/>
          </a:p>
          <a:p>
            <a:pPr indent="0" lvl="0" marL="0">
              <a:spcBef>
                <a:spcPts val="1600"/>
              </a:spcBef>
              <a:spcAft>
                <a:spcPts val="1600"/>
              </a:spcAft>
              <a:buNone/>
            </a:pPr>
            <a:r>
              <a:rPr lang="en"/>
              <a:t>In this case, active sensors create their own source of illumination and measure the backscattered waves. Thus, active sensors do not depend on sun energy emission. Some examples of active sensors are LiDAR and radar sensors. The advantage of active sensors is that they can be used at any time of the day because they do not require natural light. Also, active sensors are generally not affected by cloud coverag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Tsunami Modelling:</a:t>
            </a:r>
            <a:endParaRPr/>
          </a:p>
          <a:p>
            <a:pPr indent="0" lvl="0" marL="0">
              <a:spcBef>
                <a:spcPts val="0"/>
              </a:spcBef>
              <a:spcAft>
                <a:spcPts val="0"/>
              </a:spcAft>
              <a:buNone/>
            </a:pPr>
            <a:r>
              <a:rPr lang="en"/>
              <a:t>t</a:t>
            </a:r>
            <a:endParaRPr/>
          </a:p>
        </p:txBody>
      </p:sp>
      <p:sp>
        <p:nvSpPr>
          <p:cNvPr id="200" name="Shape 200"/>
          <p:cNvSpPr txBox="1"/>
          <p:nvPr>
            <p:ph idx="1" type="body"/>
          </p:nvPr>
        </p:nvSpPr>
        <p:spPr>
          <a:xfrm>
            <a:off x="311700" y="1152475"/>
            <a:ext cx="8520600" cy="3792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In the case of tsunami events, to assess or estimate the damage extent (i.e. inundation area) and the damage to buildings, tsunami numerical simulation can be applied. First, a plausible tsunami source is determined. Tsunami events can be triggered by earthquakes, landslides, volcano eruptions or other very low frequent events like the impact of solid bodies from outer space into the ocean. Relative frequent events are earthquakes triggered by the released of energy accumulated due to subduction of tectonic plates under the sea. While other mechanisms of earthquakes exist, it is in the thrust fault associated to the abruptly move of plate boundaries the one that, more specifically, can generate a tsunami. The water displacement propagates throughout the ocean until coastland areas where the energy carried on waves is finally dissipated by friction and the presence of topography elevation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Evacuation model</a:t>
            </a:r>
            <a:endParaRPr/>
          </a:p>
        </p:txBody>
      </p:sp>
      <p:sp>
        <p:nvSpPr>
          <p:cNvPr id="206" name="Shape 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Goto et al. (2012) The model uses multi agent systems moving on a road network map and following predefined rules. Some assumptions in this model are that (i) agents follow the shortest paths through a linked network. Short in terms of distance for pedestrians and time for vehicles. (ii) fast evacuees pass slower ones when space is available, and (iii) vehicle speed depends on road width. For this model, the model unit agent is the family (4 persons). Three kinds of agents are shown, i.e., the family walking, the family in a car, and 2 members of the family on a motorcycle. Tsunami casualties are counted when inundation depth exceeds 1.00 m at the actual location of an agent. In this case, there is a limitation on the representation of individual behavior and outcome for each evacuee.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 Watanabe and Kondo (2009) The authors present a tsunami evacuation model based on a multi agent system approach. Each evacuee is an agent with the characteristics of age, speed, fatigue level and disaster mitigation awareness. Interaction of these data with the environment describes the evacuation behavior. The model considers only agents as pedestrians and there is no vehicle simulation for traffic conditions. Evacuation start time is also strictly based on questionnaire data. Departure times are based on situational conditions that trigger protective action.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flipH="1" rot="10800000">
            <a:off x="311700" y="283325"/>
            <a:ext cx="8520600" cy="16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txBox="1"/>
          <p:nvPr>
            <p:ph idx="1" type="body"/>
          </p:nvPr>
        </p:nvSpPr>
        <p:spPr>
          <a:xfrm>
            <a:off x="311700" y="0"/>
            <a:ext cx="8520600" cy="5072700"/>
          </a:xfrm>
          <a:prstGeom prst="rect">
            <a:avLst/>
          </a:prstGeom>
        </p:spPr>
        <p:txBody>
          <a:bodyPr anchorCtr="0" anchor="t" bIns="91425" lIns="91425" spcFirstLastPara="1" rIns="91425" wrap="square" tIns="91425">
            <a:noAutofit/>
          </a:bodyPr>
          <a:lstStyle/>
          <a:p>
            <a:pPr indent="0" lvl="0" marL="0">
              <a:spcBef>
                <a:spcPts val="0"/>
              </a:spcBef>
              <a:spcAft>
                <a:spcPts val="1600"/>
              </a:spcAft>
              <a:buClr>
                <a:schemeClr val="dk1"/>
              </a:buClr>
              <a:buSzPts val="1100"/>
              <a:buFont typeface="Arial"/>
              <a:buNone/>
            </a:pPr>
            <a:r>
              <a:rPr lang="en"/>
              <a:t>With evacuation simulation models, it is possible to analyze alternatives for safer routes, destinations, evacuee response and other possible decisions for disaster mitigation in an area (Southworth, 1991; Kietpawpan, 2008). Emergency evacuation models may be classified at first on: (i) large-scale scenarios, e.g. hurricanes, nuclear power plants, tsunami, etc. and (ii) small-scale evacuation of buildings or vessels due to bomb threats, fire, etc. Traditionally, large-scale scenarios were modeled following a macroscopic approach with vehicular evacuation. In macroscopic models the flow or group of individuals on the move is the smallest unit simulated. In recent years, researchers are focusing on the microscopic simulation of individuals. Here, an agent or individual is the smallest unit simulated. Although it is the individual who is the main element during the develop stage, final attention lies on the overall emergent behavior of agents interaction. This is possible due to the fast development of computing capacity in memory processes, graphic rendering and data storage.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Layer 0:</a:t>
            </a:r>
            <a:endParaRPr/>
          </a:p>
        </p:txBody>
      </p:sp>
      <p:sp>
        <p:nvSpPr>
          <p:cNvPr id="224" name="Shape 2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 Layer 0, evacuation decision: The timing for starting evacuation is assigned randomly to each agent based on tsunami departure curves that models start time behavior through the stochastic simulation of random selected time bound by two Rayleigh distributions. The first curve is obtained from the distribution of the stated preference survey and the second is based on Rayleigh distribution with a mean equal to the estimated tsunami arrival time obtained from numerical simulation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Objectives of Damage Assessment:</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1100"/>
              </a:spcBef>
              <a:spcAft>
                <a:spcPts val="0"/>
              </a:spcAft>
              <a:buClr>
                <a:schemeClr val="dk1"/>
              </a:buClr>
              <a:buSzPts val="1100"/>
              <a:buFont typeface="Arial"/>
              <a:buNone/>
            </a:pPr>
            <a:r>
              <a:rPr lang="en">
                <a:solidFill>
                  <a:srgbClr val="333333"/>
                </a:solidFill>
                <a:latin typeface="Georgia"/>
                <a:ea typeface="Georgia"/>
                <a:cs typeface="Georgia"/>
                <a:sym typeface="Georgia"/>
              </a:rPr>
              <a:t>I. To make rapid assessment of areas affected and the extent of impact, for the purpose of immediate rescue and relief operations,</a:t>
            </a:r>
            <a:endParaRPr>
              <a:solidFill>
                <a:srgbClr val="333333"/>
              </a:solidFill>
              <a:latin typeface="Georgia"/>
              <a:ea typeface="Georgia"/>
              <a:cs typeface="Georgia"/>
              <a:sym typeface="Georgia"/>
            </a:endParaRPr>
          </a:p>
          <a:p>
            <a:pPr indent="0" lvl="0" marL="0" rtl="0">
              <a:spcBef>
                <a:spcPts val="1100"/>
              </a:spcBef>
              <a:spcAft>
                <a:spcPts val="0"/>
              </a:spcAft>
              <a:buClr>
                <a:schemeClr val="dk1"/>
              </a:buClr>
              <a:buSzPts val="1100"/>
              <a:buFont typeface="Arial"/>
              <a:buNone/>
            </a:pPr>
            <a:r>
              <a:rPr lang="en">
                <a:solidFill>
                  <a:srgbClr val="333333"/>
                </a:solidFill>
                <a:latin typeface="Georgia"/>
                <a:ea typeface="Georgia"/>
                <a:cs typeface="Georgia"/>
                <a:sym typeface="Georgia"/>
              </a:rPr>
              <a:t>II. To prepare estimates for the amount and type of relief to be provided and mode of relief, in terms of food, clothing, medicines, shelter and other essential items,</a:t>
            </a:r>
            <a:endParaRPr>
              <a:solidFill>
                <a:srgbClr val="333333"/>
              </a:solidFill>
              <a:latin typeface="Georgia"/>
              <a:ea typeface="Georgia"/>
              <a:cs typeface="Georgia"/>
              <a:sym typeface="Georgia"/>
            </a:endParaRPr>
          </a:p>
          <a:p>
            <a:pPr indent="0" lvl="0" marL="0" rtl="0">
              <a:spcBef>
                <a:spcPts val="1100"/>
              </a:spcBef>
              <a:spcAft>
                <a:spcPts val="0"/>
              </a:spcAft>
              <a:buClr>
                <a:schemeClr val="dk1"/>
              </a:buClr>
              <a:buSzPts val="1100"/>
              <a:buFont typeface="Arial"/>
              <a:buNone/>
            </a:pPr>
            <a:r>
              <a:rPr lang="en">
                <a:solidFill>
                  <a:srgbClr val="333333"/>
                </a:solidFill>
                <a:latin typeface="Georgia"/>
                <a:ea typeface="Georgia"/>
                <a:cs typeface="Georgia"/>
                <a:sym typeface="Georgia"/>
              </a:rPr>
              <a:t>III. To make detailed assessment for long-term relief and rehabilitation planning and</a:t>
            </a:r>
            <a:endParaRPr>
              <a:solidFill>
                <a:srgbClr val="333333"/>
              </a:solidFill>
              <a:latin typeface="Georgia"/>
              <a:ea typeface="Georgia"/>
              <a:cs typeface="Georgia"/>
              <a:sym typeface="Georgia"/>
            </a:endParaRPr>
          </a:p>
          <a:p>
            <a:pPr indent="0" lvl="0" marL="0" rtl="0">
              <a:spcBef>
                <a:spcPts val="1100"/>
              </a:spcBef>
              <a:spcAft>
                <a:spcPts val="0"/>
              </a:spcAft>
              <a:buClr>
                <a:schemeClr val="dk1"/>
              </a:buClr>
              <a:buSzPts val="1100"/>
              <a:buFont typeface="Arial"/>
              <a:buNone/>
            </a:pPr>
            <a:r>
              <a:rPr lang="en">
                <a:solidFill>
                  <a:srgbClr val="333333"/>
                </a:solidFill>
                <a:latin typeface="Georgia"/>
                <a:ea typeface="Georgia"/>
                <a:cs typeface="Georgia"/>
                <a:sym typeface="Georgia"/>
              </a:rPr>
              <a:t>IV. To identify focus areas for purpose of replication in similar situations.</a:t>
            </a:r>
            <a:endParaRPr>
              <a:solidFill>
                <a:srgbClr val="333333"/>
              </a:solidFill>
              <a:latin typeface="Georgia"/>
              <a:ea typeface="Georgia"/>
              <a:cs typeface="Georgia"/>
              <a:sym typeface="Georgia"/>
            </a:endParaRPr>
          </a:p>
          <a:p>
            <a:pPr indent="0" lvl="0" marL="0">
              <a:spcBef>
                <a:spcPts val="11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Layer 1:</a:t>
            </a:r>
            <a:endParaRPr/>
          </a:p>
        </p:txBody>
      </p:sp>
      <p:sp>
        <p:nvSpPr>
          <p:cNvPr id="230" name="Shape 2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Layer 1, shelter decision: There are two possible options for scenario exploration: first, the nearest shelter is selected by an agent based on direct Euclidean distance measure and, second, any shelter can be selected randomly. Traditionally, the nearest shelter condition has been applied. In many cases, however, preferences are not for the nearest shelter.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Layer 2:</a:t>
            </a:r>
            <a:endParaRPr/>
          </a:p>
        </p:txBody>
      </p:sp>
      <p:sp>
        <p:nvSpPr>
          <p:cNvPr id="236" name="Shape 2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Layer 2, route decision and path finding: The method used for finding a route -not necessary the shortest- is the A* (A star) algorithm with heuristics in grid space. This is the most popular graph search algorithm used in the video game industry Anguelov (2011).</a:t>
            </a:r>
            <a:endParaRPr/>
          </a:p>
          <a:p>
            <a:pPr indent="0" lvl="0" marL="0">
              <a:spcBef>
                <a:spcPts val="1600"/>
              </a:spcBef>
              <a:spcAft>
                <a:spcPts val="0"/>
              </a:spcAft>
              <a:buNone/>
            </a:pPr>
            <a:r>
              <a:rPr lang="en"/>
              <a:t>Layer 3:</a:t>
            </a:r>
            <a:endParaRPr/>
          </a:p>
          <a:p>
            <a:pPr indent="0" lvl="0" marL="0">
              <a:spcBef>
                <a:spcPts val="1600"/>
              </a:spcBef>
              <a:spcAft>
                <a:spcPts val="1600"/>
              </a:spcAft>
              <a:buNone/>
            </a:pPr>
            <a:r>
              <a:rPr lang="en"/>
              <a:t>Layer 3, speed adjustment: Speed variation is assumed to be a one-tail normal distribution of evacuee density in the agent field of view, with a maximum value of 1.33m/s for pedestrians and 30km/h (8.33m/s) for cars Meister (2007); Suzuki and Imamura (2005).</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Application of model:</a:t>
            </a:r>
            <a:endParaRPr/>
          </a:p>
        </p:txBody>
      </p:sp>
      <p:sp>
        <p:nvSpPr>
          <p:cNvPr id="242" name="Shape 2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model was verified using the 2011 Great East Japan Earthquake and Tsunami data from the evacuation in Arahama, Sendai (Mas et al., 2012b) and Yuriage, Natori in Japan (Takagi et al., 2014). In addition, for casualty estimation, other examples in Padang, Indonesia (Imamura et al., 2012); Pakarang, Thailand (Mas et al., 2013b); and Lima, Peru (Mas et al., 2013a) can be found in the literature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Damage Assessment Includes:</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1100"/>
              </a:spcBef>
              <a:spcAft>
                <a:spcPts val="0"/>
              </a:spcAft>
              <a:buClr>
                <a:schemeClr val="dk1"/>
              </a:buClr>
              <a:buSzPts val="1100"/>
              <a:buFont typeface="Arial"/>
              <a:buNone/>
            </a:pPr>
            <a:r>
              <a:rPr lang="en">
                <a:solidFill>
                  <a:srgbClr val="333333"/>
                </a:solidFill>
                <a:latin typeface="Georgia"/>
                <a:ea typeface="Georgia"/>
                <a:cs typeface="Georgia"/>
                <a:sym typeface="Georgia"/>
              </a:rPr>
              <a:t>I. Identification of information needs and sources of reliable data;</a:t>
            </a:r>
            <a:endParaRPr>
              <a:solidFill>
                <a:srgbClr val="333333"/>
              </a:solidFill>
              <a:latin typeface="Georgia"/>
              <a:ea typeface="Georgia"/>
              <a:cs typeface="Georgia"/>
              <a:sym typeface="Georgia"/>
            </a:endParaRPr>
          </a:p>
          <a:p>
            <a:pPr indent="0" lvl="0" marL="0" rtl="0">
              <a:spcBef>
                <a:spcPts val="1100"/>
              </a:spcBef>
              <a:spcAft>
                <a:spcPts val="0"/>
              </a:spcAft>
              <a:buClr>
                <a:schemeClr val="dk1"/>
              </a:buClr>
              <a:buSzPts val="1100"/>
              <a:buFont typeface="Arial"/>
              <a:buNone/>
            </a:pPr>
            <a:r>
              <a:rPr lang="en">
                <a:solidFill>
                  <a:srgbClr val="333333"/>
                </a:solidFill>
                <a:latin typeface="Georgia"/>
                <a:ea typeface="Georgia"/>
                <a:cs typeface="Georgia"/>
                <a:sym typeface="Georgia"/>
              </a:rPr>
              <a:t>II. Collection of data;</a:t>
            </a:r>
            <a:endParaRPr>
              <a:solidFill>
                <a:srgbClr val="333333"/>
              </a:solidFill>
              <a:latin typeface="Georgia"/>
              <a:ea typeface="Georgia"/>
              <a:cs typeface="Georgia"/>
              <a:sym typeface="Georgia"/>
            </a:endParaRPr>
          </a:p>
          <a:p>
            <a:pPr indent="0" lvl="0" marL="0" rtl="0">
              <a:spcBef>
                <a:spcPts val="1100"/>
              </a:spcBef>
              <a:spcAft>
                <a:spcPts val="0"/>
              </a:spcAft>
              <a:buClr>
                <a:schemeClr val="dk1"/>
              </a:buClr>
              <a:buSzPts val="1100"/>
              <a:buFont typeface="Arial"/>
              <a:buNone/>
            </a:pPr>
            <a:r>
              <a:rPr lang="en">
                <a:solidFill>
                  <a:srgbClr val="333333"/>
                </a:solidFill>
                <a:latin typeface="Georgia"/>
                <a:ea typeface="Georgia"/>
                <a:cs typeface="Georgia"/>
                <a:sym typeface="Georgia"/>
              </a:rPr>
              <a:t>III. Analysis and interpretation of data;</a:t>
            </a:r>
            <a:endParaRPr>
              <a:solidFill>
                <a:srgbClr val="333333"/>
              </a:solidFill>
              <a:latin typeface="Georgia"/>
              <a:ea typeface="Georgia"/>
              <a:cs typeface="Georgia"/>
              <a:sym typeface="Georgia"/>
            </a:endParaRPr>
          </a:p>
          <a:p>
            <a:pPr indent="0" lvl="0" marL="0" rtl="0">
              <a:spcBef>
                <a:spcPts val="1100"/>
              </a:spcBef>
              <a:spcAft>
                <a:spcPts val="0"/>
              </a:spcAft>
              <a:buClr>
                <a:schemeClr val="dk1"/>
              </a:buClr>
              <a:buSzPts val="1100"/>
              <a:buFont typeface="Arial"/>
              <a:buNone/>
            </a:pPr>
            <a:r>
              <a:rPr lang="en">
                <a:solidFill>
                  <a:srgbClr val="333333"/>
                </a:solidFill>
                <a:latin typeface="Georgia"/>
                <a:ea typeface="Georgia"/>
                <a:cs typeface="Georgia"/>
                <a:sym typeface="Georgia"/>
              </a:rPr>
              <a:t>IV. Report writing;</a:t>
            </a:r>
            <a:endParaRPr>
              <a:solidFill>
                <a:srgbClr val="333333"/>
              </a:solidFill>
              <a:latin typeface="Georgia"/>
              <a:ea typeface="Georgia"/>
              <a:cs typeface="Georgia"/>
              <a:sym typeface="Georgia"/>
            </a:endParaRPr>
          </a:p>
          <a:p>
            <a:pPr indent="0" lvl="0" marL="0" rtl="0">
              <a:spcBef>
                <a:spcPts val="1100"/>
              </a:spcBef>
              <a:spcAft>
                <a:spcPts val="0"/>
              </a:spcAft>
              <a:buClr>
                <a:schemeClr val="dk1"/>
              </a:buClr>
              <a:buSzPts val="1100"/>
              <a:buFont typeface="Arial"/>
              <a:buNone/>
            </a:pPr>
            <a:r>
              <a:rPr lang="en">
                <a:solidFill>
                  <a:srgbClr val="333333"/>
                </a:solidFill>
                <a:latin typeface="Georgia"/>
                <a:ea typeface="Georgia"/>
                <a:cs typeface="Georgia"/>
                <a:sym typeface="Georgia"/>
              </a:rPr>
              <a:t>V. Conclusion; and</a:t>
            </a:r>
            <a:endParaRPr>
              <a:solidFill>
                <a:srgbClr val="333333"/>
              </a:solidFill>
              <a:latin typeface="Georgia"/>
              <a:ea typeface="Georgia"/>
              <a:cs typeface="Georgia"/>
              <a:sym typeface="Georgia"/>
            </a:endParaRPr>
          </a:p>
          <a:p>
            <a:pPr indent="0" lvl="0" marL="0" rtl="0">
              <a:spcBef>
                <a:spcPts val="1100"/>
              </a:spcBef>
              <a:spcAft>
                <a:spcPts val="0"/>
              </a:spcAft>
              <a:buClr>
                <a:schemeClr val="dk1"/>
              </a:buClr>
              <a:buSzPts val="1100"/>
              <a:buFont typeface="Arial"/>
              <a:buNone/>
            </a:pPr>
            <a:r>
              <a:rPr lang="en">
                <a:solidFill>
                  <a:srgbClr val="333333"/>
                </a:solidFill>
                <a:latin typeface="Georgia"/>
                <a:ea typeface="Georgia"/>
                <a:cs typeface="Georgia"/>
                <a:sym typeface="Georgia"/>
              </a:rPr>
              <a:t>VI. Recommendation for planners and decision makers.</a:t>
            </a:r>
            <a:endParaRPr>
              <a:solidFill>
                <a:srgbClr val="333333"/>
              </a:solidFill>
              <a:latin typeface="Georgia"/>
              <a:ea typeface="Georgia"/>
              <a:cs typeface="Georgia"/>
              <a:sym typeface="Georgia"/>
            </a:endParaRPr>
          </a:p>
          <a:p>
            <a:pPr indent="0" lvl="0" marL="0">
              <a:spcBef>
                <a:spcPts val="11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Hierarchy of officials</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333333"/>
                </a:solidFill>
                <a:highlight>
                  <a:srgbClr val="FFFFFF"/>
                </a:highlight>
                <a:latin typeface="Georgia"/>
                <a:ea typeface="Georgia"/>
                <a:cs typeface="Georgia"/>
                <a:sym typeface="Georgia"/>
              </a:rPr>
              <a:t>As usual, there is a hierarchy of officials who report from the lowest level of villages/panchayats through blocks/ revenue circle, tehsils/talukas, sub-divisions and finally to the districts.</a:t>
            </a:r>
            <a:endParaRPr>
              <a:solidFill>
                <a:srgbClr val="333333"/>
              </a:solidFill>
              <a:highlight>
                <a:srgbClr val="FFFFFF"/>
              </a:highlight>
              <a:latin typeface="Georgia"/>
              <a:ea typeface="Georgia"/>
              <a:cs typeface="Georgia"/>
              <a:sym typeface="Georgia"/>
            </a:endParaRPr>
          </a:p>
          <a:p>
            <a:pPr indent="0" lvl="0" marL="0">
              <a:spcBef>
                <a:spcPts val="1600"/>
              </a:spcBef>
              <a:spcAft>
                <a:spcPts val="0"/>
              </a:spcAft>
              <a:buNone/>
            </a:pPr>
            <a:r>
              <a:t/>
            </a:r>
            <a:endParaRPr>
              <a:solidFill>
                <a:srgbClr val="333333"/>
              </a:solidFill>
              <a:highlight>
                <a:srgbClr val="FFFFFF"/>
              </a:highlight>
              <a:latin typeface="Georgia"/>
              <a:ea typeface="Georgia"/>
              <a:cs typeface="Georgia"/>
              <a:sym typeface="Georgia"/>
            </a:endParaRPr>
          </a:p>
          <a:p>
            <a:pPr indent="0" lvl="0" marL="0" rtl="0">
              <a:lnSpc>
                <a:spcPct val="100000"/>
              </a:lnSpc>
              <a:spcBef>
                <a:spcPts val="1600"/>
              </a:spcBef>
              <a:spcAft>
                <a:spcPts val="0"/>
              </a:spcAft>
              <a:buClr>
                <a:schemeClr val="dk1"/>
              </a:buClr>
              <a:buSzPts val="1100"/>
              <a:buFont typeface="Arial"/>
              <a:buNone/>
            </a:pPr>
            <a:r>
              <a:rPr lang="en">
                <a:solidFill>
                  <a:srgbClr val="333333"/>
                </a:solidFill>
                <a:highlight>
                  <a:srgbClr val="FFFFFF"/>
                </a:highlight>
                <a:latin typeface="Georgia"/>
                <a:ea typeface="Georgia"/>
                <a:cs typeface="Georgia"/>
                <a:sym typeface="Georgia"/>
              </a:rPr>
              <a:t>The official agency for reporting estimates of disaster damages is the Revenue Department of the state Government, as they are also the authority for granting and distributing relief to the affected persons</a:t>
            </a:r>
            <a:endParaRPr>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Assessment report contains:</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40000"/>
              </a:lnSpc>
              <a:spcBef>
                <a:spcPts val="1100"/>
              </a:spcBef>
              <a:spcAft>
                <a:spcPts val="0"/>
              </a:spcAft>
              <a:buClr>
                <a:srgbClr val="333333"/>
              </a:buClr>
              <a:buSzPts val="1400"/>
              <a:buFont typeface="Georgia"/>
              <a:buChar char="●"/>
            </a:pPr>
            <a:r>
              <a:rPr lang="en" sz="1400">
                <a:solidFill>
                  <a:srgbClr val="333333"/>
                </a:solidFill>
                <a:latin typeface="Georgia"/>
                <a:ea typeface="Georgia"/>
                <a:cs typeface="Georgia"/>
                <a:sym typeface="Georgia"/>
              </a:rPr>
              <a:t>Name of sub-division</a:t>
            </a:r>
            <a:endParaRPr sz="1400">
              <a:solidFill>
                <a:srgbClr val="333333"/>
              </a:solidFill>
              <a:latin typeface="Georgia"/>
              <a:ea typeface="Georgia"/>
              <a:cs typeface="Georgia"/>
              <a:sym typeface="Georgia"/>
            </a:endParaRPr>
          </a:p>
          <a:p>
            <a:pPr indent="-317500" lvl="0" marL="457200" rtl="0">
              <a:lnSpc>
                <a:spcPct val="140000"/>
              </a:lnSpc>
              <a:spcBef>
                <a:spcPts val="0"/>
              </a:spcBef>
              <a:spcAft>
                <a:spcPts val="0"/>
              </a:spcAft>
              <a:buClr>
                <a:srgbClr val="333333"/>
              </a:buClr>
              <a:buSzPts val="1400"/>
              <a:buFont typeface="Georgia"/>
              <a:buChar char="●"/>
            </a:pPr>
            <a:r>
              <a:rPr lang="en" sz="1400">
                <a:solidFill>
                  <a:srgbClr val="333333"/>
                </a:solidFill>
                <a:latin typeface="Georgia"/>
                <a:ea typeface="Georgia"/>
                <a:cs typeface="Georgia"/>
                <a:sym typeface="Georgia"/>
              </a:rPr>
              <a:t>Area in square kilometers</a:t>
            </a:r>
            <a:endParaRPr sz="1400">
              <a:solidFill>
                <a:srgbClr val="333333"/>
              </a:solidFill>
              <a:latin typeface="Georgia"/>
              <a:ea typeface="Georgia"/>
              <a:cs typeface="Georgia"/>
              <a:sym typeface="Georgia"/>
            </a:endParaRPr>
          </a:p>
          <a:p>
            <a:pPr indent="-317500" lvl="0" marL="457200" rtl="0">
              <a:lnSpc>
                <a:spcPct val="140000"/>
              </a:lnSpc>
              <a:spcBef>
                <a:spcPts val="0"/>
              </a:spcBef>
              <a:spcAft>
                <a:spcPts val="0"/>
              </a:spcAft>
              <a:buClr>
                <a:srgbClr val="333333"/>
              </a:buClr>
              <a:buSzPts val="1400"/>
              <a:buFont typeface="Georgia"/>
              <a:buChar char="●"/>
            </a:pPr>
            <a:r>
              <a:rPr lang="en" sz="1400">
                <a:solidFill>
                  <a:srgbClr val="333333"/>
                </a:solidFill>
                <a:latin typeface="Georgia"/>
                <a:ea typeface="Georgia"/>
                <a:cs typeface="Georgia"/>
                <a:sym typeface="Georgia"/>
              </a:rPr>
              <a:t>Total number of villages</a:t>
            </a:r>
            <a:endParaRPr sz="1400">
              <a:solidFill>
                <a:srgbClr val="333333"/>
              </a:solidFill>
              <a:latin typeface="Georgia"/>
              <a:ea typeface="Georgia"/>
              <a:cs typeface="Georgia"/>
              <a:sym typeface="Georgia"/>
            </a:endParaRPr>
          </a:p>
          <a:p>
            <a:pPr indent="-317500" lvl="0" marL="457200" rtl="0">
              <a:lnSpc>
                <a:spcPct val="140000"/>
              </a:lnSpc>
              <a:spcBef>
                <a:spcPts val="0"/>
              </a:spcBef>
              <a:spcAft>
                <a:spcPts val="0"/>
              </a:spcAft>
              <a:buClr>
                <a:srgbClr val="333333"/>
              </a:buClr>
              <a:buSzPts val="1400"/>
              <a:buFont typeface="Georgia"/>
              <a:buChar char="●"/>
            </a:pPr>
            <a:r>
              <a:rPr lang="en" sz="1400">
                <a:solidFill>
                  <a:srgbClr val="333333"/>
                </a:solidFill>
                <a:latin typeface="Georgia"/>
                <a:ea typeface="Georgia"/>
                <a:cs typeface="Georgia"/>
                <a:sym typeface="Georgia"/>
              </a:rPr>
              <a:t>Number of villages affected</a:t>
            </a:r>
            <a:endParaRPr sz="1400">
              <a:solidFill>
                <a:srgbClr val="333333"/>
              </a:solidFill>
              <a:latin typeface="Georgia"/>
              <a:ea typeface="Georgia"/>
              <a:cs typeface="Georgia"/>
              <a:sym typeface="Georgia"/>
            </a:endParaRPr>
          </a:p>
          <a:p>
            <a:pPr indent="-317500" lvl="0" marL="457200" rtl="0">
              <a:lnSpc>
                <a:spcPct val="140000"/>
              </a:lnSpc>
              <a:spcBef>
                <a:spcPts val="0"/>
              </a:spcBef>
              <a:spcAft>
                <a:spcPts val="0"/>
              </a:spcAft>
              <a:buClr>
                <a:srgbClr val="333333"/>
              </a:buClr>
              <a:buSzPts val="1400"/>
              <a:buFont typeface="Georgia"/>
              <a:buChar char="●"/>
            </a:pPr>
            <a:r>
              <a:rPr lang="en" sz="1400">
                <a:solidFill>
                  <a:srgbClr val="333333"/>
                </a:solidFill>
                <a:latin typeface="Georgia"/>
                <a:ea typeface="Georgia"/>
                <a:cs typeface="Georgia"/>
                <a:sym typeface="Georgia"/>
              </a:rPr>
              <a:t>Total population</a:t>
            </a:r>
            <a:endParaRPr sz="1400">
              <a:solidFill>
                <a:srgbClr val="333333"/>
              </a:solidFill>
              <a:latin typeface="Georgia"/>
              <a:ea typeface="Georgia"/>
              <a:cs typeface="Georgia"/>
              <a:sym typeface="Georgia"/>
            </a:endParaRPr>
          </a:p>
          <a:p>
            <a:pPr indent="-317500" lvl="0" marL="457200" rtl="0">
              <a:lnSpc>
                <a:spcPct val="140000"/>
              </a:lnSpc>
              <a:spcBef>
                <a:spcPts val="0"/>
              </a:spcBef>
              <a:spcAft>
                <a:spcPts val="0"/>
              </a:spcAft>
              <a:buClr>
                <a:srgbClr val="333333"/>
              </a:buClr>
              <a:buSzPts val="1400"/>
              <a:buFont typeface="Georgia"/>
              <a:buChar char="●"/>
            </a:pPr>
            <a:r>
              <a:rPr lang="en" sz="1400">
                <a:solidFill>
                  <a:srgbClr val="333333"/>
                </a:solidFill>
                <a:latin typeface="Georgia"/>
                <a:ea typeface="Georgia"/>
                <a:cs typeface="Georgia"/>
                <a:sym typeface="Georgia"/>
              </a:rPr>
              <a:t>Population affected</a:t>
            </a:r>
            <a:endParaRPr sz="1400">
              <a:solidFill>
                <a:srgbClr val="333333"/>
              </a:solidFill>
              <a:latin typeface="Georgia"/>
              <a:ea typeface="Georgia"/>
              <a:cs typeface="Georgia"/>
              <a:sym typeface="Georgia"/>
            </a:endParaRPr>
          </a:p>
          <a:p>
            <a:pPr indent="-317500" lvl="0" marL="457200" rtl="0">
              <a:lnSpc>
                <a:spcPct val="140000"/>
              </a:lnSpc>
              <a:spcBef>
                <a:spcPts val="0"/>
              </a:spcBef>
              <a:spcAft>
                <a:spcPts val="0"/>
              </a:spcAft>
              <a:buClr>
                <a:srgbClr val="333333"/>
              </a:buClr>
              <a:buSzPts val="1400"/>
              <a:buFont typeface="Georgia"/>
              <a:buChar char="●"/>
            </a:pPr>
            <a:r>
              <a:rPr lang="en" sz="1400">
                <a:solidFill>
                  <a:srgbClr val="333333"/>
                </a:solidFill>
                <a:latin typeface="Georgia"/>
                <a:ea typeface="Georgia"/>
                <a:cs typeface="Georgia"/>
                <a:sym typeface="Georgia"/>
              </a:rPr>
              <a:t>Total number of panchayats</a:t>
            </a:r>
            <a:endParaRPr sz="1400">
              <a:solidFill>
                <a:srgbClr val="333333"/>
              </a:solidFill>
              <a:latin typeface="Georgia"/>
              <a:ea typeface="Georgia"/>
              <a:cs typeface="Georgia"/>
              <a:sym typeface="Georgia"/>
            </a:endParaRPr>
          </a:p>
          <a:p>
            <a:pPr indent="-317500" lvl="0" marL="457200" rtl="0">
              <a:lnSpc>
                <a:spcPct val="140000"/>
              </a:lnSpc>
              <a:spcBef>
                <a:spcPts val="0"/>
              </a:spcBef>
              <a:spcAft>
                <a:spcPts val="0"/>
              </a:spcAft>
              <a:buClr>
                <a:srgbClr val="333333"/>
              </a:buClr>
              <a:buSzPts val="1400"/>
              <a:buFont typeface="Georgia"/>
              <a:buChar char="●"/>
            </a:pPr>
            <a:r>
              <a:rPr lang="en" sz="1400">
                <a:solidFill>
                  <a:srgbClr val="333333"/>
                </a:solidFill>
                <a:latin typeface="Georgia"/>
                <a:ea typeface="Georgia"/>
                <a:cs typeface="Georgia"/>
                <a:sym typeface="Georgia"/>
              </a:rPr>
              <a:t>Number of panchayats fully affected</a:t>
            </a:r>
            <a:endParaRPr sz="1400">
              <a:solidFill>
                <a:srgbClr val="333333"/>
              </a:solidFill>
              <a:latin typeface="Georgia"/>
              <a:ea typeface="Georgia"/>
              <a:cs typeface="Georgia"/>
              <a:sym typeface="Georgia"/>
            </a:endParaRPr>
          </a:p>
          <a:p>
            <a:pPr indent="-317500" lvl="0" marL="457200" rtl="0">
              <a:lnSpc>
                <a:spcPct val="140000"/>
              </a:lnSpc>
              <a:spcBef>
                <a:spcPts val="0"/>
              </a:spcBef>
              <a:spcAft>
                <a:spcPts val="0"/>
              </a:spcAft>
              <a:buClr>
                <a:srgbClr val="333333"/>
              </a:buClr>
              <a:buSzPts val="1400"/>
              <a:buFont typeface="Georgia"/>
              <a:buChar char="●"/>
            </a:pPr>
            <a:r>
              <a:rPr lang="en" sz="1400">
                <a:solidFill>
                  <a:srgbClr val="333333"/>
                </a:solidFill>
                <a:latin typeface="Georgia"/>
                <a:ea typeface="Georgia"/>
                <a:cs typeface="Georgia"/>
                <a:sym typeface="Georgia"/>
              </a:rPr>
              <a:t>Number of panchayats partially affected</a:t>
            </a:r>
            <a:endParaRPr sz="1400">
              <a:solidFill>
                <a:srgbClr val="333333"/>
              </a:solidFill>
              <a:latin typeface="Georgia"/>
              <a:ea typeface="Georgia"/>
              <a:cs typeface="Georgia"/>
              <a:sym typeface="Georgia"/>
            </a:endParaRPr>
          </a:p>
          <a:p>
            <a:pPr indent="-317500" lvl="0" marL="457200" rtl="0">
              <a:lnSpc>
                <a:spcPct val="140000"/>
              </a:lnSpc>
              <a:spcBef>
                <a:spcPts val="0"/>
              </a:spcBef>
              <a:spcAft>
                <a:spcPts val="0"/>
              </a:spcAft>
              <a:buClr>
                <a:srgbClr val="333333"/>
              </a:buClr>
              <a:buSzPts val="1400"/>
              <a:buFont typeface="Georgia"/>
              <a:buChar char="●"/>
            </a:pPr>
            <a:r>
              <a:rPr lang="en" sz="1400">
                <a:solidFill>
                  <a:srgbClr val="333333"/>
                </a:solidFill>
                <a:latin typeface="Georgia"/>
                <a:ea typeface="Georgia"/>
                <a:cs typeface="Georgia"/>
                <a:sym typeface="Georgia"/>
              </a:rPr>
              <a:t>In case of floods, areas still under water</a:t>
            </a:r>
            <a:endParaRPr sz="1400">
              <a:solidFill>
                <a:srgbClr val="333333"/>
              </a:solidFill>
              <a:latin typeface="Georgia"/>
              <a:ea typeface="Georgia"/>
              <a:cs typeface="Georgia"/>
              <a:sym typeface="Georgia"/>
            </a:endParaRPr>
          </a:p>
          <a:p>
            <a:pPr indent="0" lvl="0" marL="0">
              <a:spcBef>
                <a:spcPts val="15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Reports involved in Damage Assessment:</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Flash report </a:t>
            </a:r>
            <a:endParaRPr/>
          </a:p>
          <a:p>
            <a:pPr indent="0" lvl="0" marL="0">
              <a:spcBef>
                <a:spcPts val="1600"/>
              </a:spcBef>
              <a:spcAft>
                <a:spcPts val="0"/>
              </a:spcAft>
              <a:buNone/>
            </a:pPr>
            <a:r>
              <a:rPr lang="en"/>
              <a:t> Initial report</a:t>
            </a:r>
            <a:endParaRPr/>
          </a:p>
          <a:p>
            <a:pPr indent="0" lvl="0" marL="0">
              <a:spcBef>
                <a:spcPts val="1600"/>
              </a:spcBef>
              <a:spcAft>
                <a:spcPts val="0"/>
              </a:spcAft>
              <a:buNone/>
            </a:pPr>
            <a:r>
              <a:rPr lang="en"/>
              <a:t> Interim reports</a:t>
            </a:r>
            <a:endParaRPr/>
          </a:p>
          <a:p>
            <a:pPr indent="0" lvl="0" marL="0">
              <a:spcBef>
                <a:spcPts val="1600"/>
              </a:spcBef>
              <a:spcAft>
                <a:spcPts val="0"/>
              </a:spcAft>
              <a:buNone/>
            </a:pPr>
            <a:r>
              <a:rPr lang="en"/>
              <a:t> Technical report</a:t>
            </a:r>
            <a:endParaRPr/>
          </a:p>
          <a:p>
            <a:pPr indent="0" lvl="0" marL="0">
              <a:spcBef>
                <a:spcPts val="1600"/>
              </a:spcBef>
              <a:spcAft>
                <a:spcPts val="1600"/>
              </a:spcAft>
              <a:buNone/>
            </a:pPr>
            <a:r>
              <a:rPr lang="en"/>
              <a:t> Final report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Steps to be followed:</a:t>
            </a:r>
            <a:endParaRPr/>
          </a:p>
        </p:txBody>
      </p:sp>
      <p:sp>
        <p:nvSpPr>
          <p:cNvPr id="97" name="Shape 97"/>
          <p:cNvSpPr txBox="1"/>
          <p:nvPr>
            <p:ph idx="1" type="body"/>
          </p:nvPr>
        </p:nvSpPr>
        <p:spPr>
          <a:xfrm>
            <a:off x="311700" y="1152475"/>
            <a:ext cx="8520600" cy="356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a:t>
            </a:r>
            <a:r>
              <a:rPr lang="en"/>
              <a:t>Form assessment teams                                        8)Collect baseline info</a:t>
            </a:r>
            <a:endParaRPr/>
          </a:p>
          <a:p>
            <a:pPr indent="0" lvl="0" marL="0">
              <a:spcBef>
                <a:spcPts val="1600"/>
              </a:spcBef>
              <a:spcAft>
                <a:spcPts val="0"/>
              </a:spcAft>
              <a:buNone/>
            </a:pPr>
            <a:r>
              <a:rPr lang="en"/>
              <a:t>2. Develop Standard Operating Procedures              9)Training/simulation</a:t>
            </a:r>
            <a:endParaRPr/>
          </a:p>
          <a:p>
            <a:pPr indent="0" lvl="0" marL="0">
              <a:spcBef>
                <a:spcPts val="1600"/>
              </a:spcBef>
              <a:spcAft>
                <a:spcPts val="0"/>
              </a:spcAft>
              <a:buNone/>
            </a:pPr>
            <a:r>
              <a:rPr lang="en"/>
              <a:t>3. Team equipment and tools  </a:t>
            </a:r>
            <a:endParaRPr/>
          </a:p>
          <a:p>
            <a:pPr indent="0" lvl="0" marL="0">
              <a:spcBef>
                <a:spcPts val="1600"/>
              </a:spcBef>
              <a:spcAft>
                <a:spcPts val="0"/>
              </a:spcAft>
              <a:buNone/>
            </a:pPr>
            <a:r>
              <a:rPr lang="en"/>
              <a:t>4. Identify information users and needs  </a:t>
            </a:r>
            <a:endParaRPr/>
          </a:p>
          <a:p>
            <a:pPr indent="0" lvl="0" marL="0">
              <a:spcBef>
                <a:spcPts val="1600"/>
              </a:spcBef>
              <a:spcAft>
                <a:spcPts val="0"/>
              </a:spcAft>
              <a:buNone/>
            </a:pPr>
            <a:r>
              <a:rPr lang="en"/>
              <a:t>5. Design survey forms </a:t>
            </a:r>
            <a:endParaRPr/>
          </a:p>
          <a:p>
            <a:pPr indent="0" lvl="0" marL="0">
              <a:spcBef>
                <a:spcPts val="1600"/>
              </a:spcBef>
              <a:spcAft>
                <a:spcPts val="0"/>
              </a:spcAft>
              <a:buNone/>
            </a:pPr>
            <a:r>
              <a:rPr lang="en"/>
              <a:t>6. Identify data collection methods</a:t>
            </a:r>
            <a:endParaRPr/>
          </a:p>
          <a:p>
            <a:pPr indent="0" lvl="0" marL="0">
              <a:spcBef>
                <a:spcPts val="1600"/>
              </a:spcBef>
              <a:spcAft>
                <a:spcPts val="1600"/>
              </a:spcAft>
              <a:buNone/>
            </a:pPr>
            <a:r>
              <a:rPr lang="en"/>
              <a:t> 7. Standard briefing instructions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1)Form assessment teams</a:t>
            </a:r>
            <a:endParaRPr/>
          </a:p>
        </p:txBody>
      </p:sp>
      <p:sp>
        <p:nvSpPr>
          <p:cNvPr id="103" name="Shape 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r>
              <a:rPr lang="en"/>
              <a:t>Multidisciplinary teams </a:t>
            </a:r>
            <a:endParaRPr/>
          </a:p>
          <a:p>
            <a:pPr indent="0" lvl="0" marL="0">
              <a:spcBef>
                <a:spcPts val="1600"/>
              </a:spcBef>
              <a:spcAft>
                <a:spcPts val="0"/>
              </a:spcAft>
              <a:buNone/>
            </a:pPr>
            <a:r>
              <a:rPr lang="en"/>
              <a:t>• Volunteerism is the essence </a:t>
            </a:r>
            <a:endParaRPr/>
          </a:p>
          <a:p>
            <a:pPr indent="0" lvl="0" marL="0">
              <a:spcBef>
                <a:spcPts val="1600"/>
              </a:spcBef>
              <a:spcAft>
                <a:spcPts val="1600"/>
              </a:spcAft>
              <a:buNone/>
            </a:pPr>
            <a:r>
              <a:rPr lang="en"/>
              <a:t>• Composed of small size, during actual deployment.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