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4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DISASTER MANAGEMENT ACT AND POLICY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VAISHNAVI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9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19561"/>
            <a:ext cx="10364451" cy="1178165"/>
          </a:xfrm>
        </p:spPr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HIGHLIGHTS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14846"/>
            <a:ext cx="5106026" cy="500307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o   Early Warning, Maps, Satellite inputs, Information Dissemination</a:t>
            </a:r>
          </a:p>
          <a:p>
            <a:r>
              <a:rPr lang="en-IN" dirty="0" smtClean="0"/>
              <a:t>o   Evacuation of People and Animals</a:t>
            </a:r>
          </a:p>
          <a:p>
            <a:r>
              <a:rPr lang="en-IN" dirty="0" smtClean="0"/>
              <a:t>o   Search and Rescue of People and Animals</a:t>
            </a:r>
          </a:p>
          <a:p>
            <a:r>
              <a:rPr lang="en-IN" dirty="0" smtClean="0"/>
              <a:t>o   Medical Care</a:t>
            </a:r>
          </a:p>
          <a:p>
            <a:r>
              <a:rPr lang="en-IN" dirty="0" smtClean="0"/>
              <a:t>o   Drinking Water/ Dewatering Pumps/ Sanitation Facilities/ Public Health</a:t>
            </a:r>
          </a:p>
          <a:p>
            <a:r>
              <a:rPr lang="en-IN" dirty="0" smtClean="0"/>
              <a:t>o   Food &amp; Essential Supplies</a:t>
            </a:r>
          </a:p>
          <a:p>
            <a:r>
              <a:rPr lang="en-IN" dirty="0" smtClean="0"/>
              <a:t>o   Communication</a:t>
            </a:r>
          </a:p>
          <a:p>
            <a:r>
              <a:rPr lang="en-IN" dirty="0" smtClean="0"/>
              <a:t>o   Housing and Temporary Shelters</a:t>
            </a:r>
          </a:p>
          <a:p>
            <a:r>
              <a:rPr lang="en-IN" dirty="0" smtClean="0"/>
              <a:t>o   Power</a:t>
            </a:r>
          </a:p>
          <a:p>
            <a:r>
              <a:rPr lang="en-IN" dirty="0" smtClean="0"/>
              <a:t>o   Fuel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214846"/>
            <a:ext cx="5105400" cy="500307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o   Transportation</a:t>
            </a:r>
          </a:p>
          <a:p>
            <a:r>
              <a:rPr lang="en-IN" dirty="0"/>
              <a:t>o   Relief Logistics and Supply Chain Management</a:t>
            </a:r>
          </a:p>
          <a:p>
            <a:r>
              <a:rPr lang="en-IN" dirty="0"/>
              <a:t>o   Disposal of Animal Carcasses</a:t>
            </a:r>
          </a:p>
          <a:p>
            <a:r>
              <a:rPr lang="en-IN" dirty="0"/>
              <a:t>o   Fodder for livestock in scarcity-hit areas</a:t>
            </a:r>
          </a:p>
          <a:p>
            <a:r>
              <a:rPr lang="en-IN" dirty="0"/>
              <a:t>o   Rehabilitation and Ensuring Safety of Livestock and other Animals, Veterinary Care</a:t>
            </a:r>
          </a:p>
          <a:p>
            <a:r>
              <a:rPr lang="en-IN" dirty="0"/>
              <a:t>o   Data Collection and Management</a:t>
            </a:r>
          </a:p>
          <a:p>
            <a:r>
              <a:rPr lang="en-IN" dirty="0"/>
              <a:t>o   Relief Employment</a:t>
            </a:r>
          </a:p>
          <a:p>
            <a:r>
              <a:rPr lang="en-IN" dirty="0"/>
              <a:t>o   Media Relations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3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09392"/>
          </a:xfrm>
        </p:spPr>
        <p:txBody>
          <a:bodyPr/>
          <a:lstStyle/>
          <a:p>
            <a:r>
              <a:rPr lang="en-IN" dirty="0" smtClean="0"/>
              <a:t>AUSTRALIA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8" y="1698171"/>
            <a:ext cx="6257109" cy="4585063"/>
          </a:xfrm>
        </p:spPr>
      </p:pic>
    </p:spTree>
    <p:extLst>
      <p:ext uri="{BB962C8B-B14F-4D97-AF65-F5344CB8AC3E}">
        <p14:creationId xmlns:p14="http://schemas.microsoft.com/office/powerpoint/2010/main" val="15187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4407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JAPAN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9" y="1463041"/>
            <a:ext cx="7628708" cy="4924696"/>
          </a:xfrm>
        </p:spPr>
      </p:pic>
    </p:spTree>
    <p:extLst>
      <p:ext uri="{BB962C8B-B14F-4D97-AF65-F5344CB8AC3E}">
        <p14:creationId xmlns:p14="http://schemas.microsoft.com/office/powerpoint/2010/main" val="20097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1460"/>
          </a:xfrm>
        </p:spPr>
        <p:txBody>
          <a:bodyPr/>
          <a:lstStyle/>
          <a:p>
            <a:r>
              <a:rPr lang="en-IN" dirty="0" smtClean="0"/>
              <a:t>Bangladesh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2" y="1554480"/>
            <a:ext cx="7746274" cy="4872445"/>
          </a:xfrm>
        </p:spPr>
      </p:pic>
    </p:spTree>
    <p:extLst>
      <p:ext uri="{BB962C8B-B14F-4D97-AF65-F5344CB8AC3E}">
        <p14:creationId xmlns:p14="http://schemas.microsoft.com/office/powerpoint/2010/main" val="13770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605455"/>
            <a:ext cx="10364451" cy="609392"/>
          </a:xfrm>
        </p:spPr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GENERAL INFORMATION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11" y="1595573"/>
            <a:ext cx="3419475" cy="1333500"/>
          </a:xfrm>
        </p:spPr>
      </p:pic>
      <p:sp>
        <p:nvSpPr>
          <p:cNvPr id="6" name="Oval 5"/>
          <p:cNvSpPr/>
          <p:nvPr/>
        </p:nvSpPr>
        <p:spPr>
          <a:xfrm>
            <a:off x="6910251" y="1595573"/>
            <a:ext cx="4441371" cy="133349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NDMA IS AN AGENCY OF MINISTRY OF HOME AFFAIRS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254874" y="1881051"/>
            <a:ext cx="1201783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150371" y="2184488"/>
            <a:ext cx="1619794" cy="7445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RAJNATH SINGH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719942" y="4469402"/>
            <a:ext cx="3161211" cy="15525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HELPLINE NO – 011-1078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3946887"/>
            <a:ext cx="2508068" cy="207509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656217" y="4741817"/>
            <a:ext cx="1672046" cy="94052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ANNUAL BUDGET - </a:t>
            </a:r>
            <a:r>
              <a:rPr lang="en-IN" dirty="0"/>
              <a:t>₹3.56 billion </a:t>
            </a:r>
          </a:p>
        </p:txBody>
      </p:sp>
    </p:spTree>
    <p:extLst>
      <p:ext uri="{BB962C8B-B14F-4D97-AF65-F5344CB8AC3E}">
        <p14:creationId xmlns:p14="http://schemas.microsoft.com/office/powerpoint/2010/main" val="25744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0831"/>
          </a:xfrm>
        </p:spPr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OTHER ORGANIZATIONS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96654" y="1583320"/>
            <a:ext cx="10363826" cy="473910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Central water commission                                              Indian meteorological </a:t>
            </a:r>
            <a:r>
              <a:rPr lang="en-IN" dirty="0" err="1" smtClean="0"/>
              <a:t>dept</a:t>
            </a:r>
            <a:r>
              <a:rPr lang="en-IN" dirty="0" smtClean="0"/>
              <a:t>           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97" y="2079579"/>
            <a:ext cx="2152650" cy="1826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71" y="1995254"/>
            <a:ext cx="3122797" cy="19576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0160" y="4180114"/>
            <a:ext cx="9875520" cy="11103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INCOIS – Fishing zones, Early Tsunami Warnings, Coral </a:t>
            </a:r>
            <a:r>
              <a:rPr lang="en-IN" sz="2400" dirty="0" err="1" smtClean="0">
                <a:solidFill>
                  <a:schemeClr val="tx1"/>
                </a:solidFill>
              </a:rPr>
              <a:t>Bleachings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0161" y="5564777"/>
            <a:ext cx="9875519" cy="10319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NRSC - </a:t>
            </a:r>
            <a:r>
              <a:rPr lang="en-IN" sz="2000" dirty="0">
                <a:solidFill>
                  <a:schemeClr val="tx1"/>
                </a:solidFill>
              </a:rPr>
              <a:t>responsible for remote sensing satellite data acquisition and processing, data dissemination, aerial remote sensing and decision support for disaster management.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31134"/>
            <a:ext cx="10364451" cy="726957"/>
          </a:xfrm>
        </p:spPr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CASE STUDY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201782"/>
            <a:ext cx="10363826" cy="5172892"/>
          </a:xfrm>
        </p:spPr>
        <p:txBody>
          <a:bodyPr>
            <a:normAutofit/>
          </a:bodyPr>
          <a:lstStyle/>
          <a:p>
            <a:r>
              <a:rPr lang="en-IN" dirty="0" smtClean="0"/>
              <a:t>THE WALL STREET JOURNAL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</a:t>
            </a:r>
            <a:r>
              <a:rPr lang="en-IN" sz="2400" cap="none" dirty="0" smtClean="0"/>
              <a:t>Among the world cities most at risk </a:t>
            </a:r>
            <a:r>
              <a:rPr lang="en-IN" sz="2400" cap="none" dirty="0" err="1" smtClean="0"/>
              <a:t>kolkata</a:t>
            </a:r>
            <a:r>
              <a:rPr lang="en-IN" sz="2400" cap="none" dirty="0" smtClean="0"/>
              <a:t> ranked sixth, and the </a:t>
            </a:r>
            <a:r>
              <a:rPr lang="en-IN" sz="2400" cap="none" dirty="0" err="1" smtClean="0"/>
              <a:t>indian</a:t>
            </a:r>
            <a:r>
              <a:rPr lang="en-IN" sz="2400" cap="none" dirty="0" smtClean="0"/>
              <a:t> capital new </a:t>
            </a:r>
            <a:r>
              <a:rPr lang="en-IN" sz="2400" cap="none" dirty="0" err="1" smtClean="0"/>
              <a:t>delhi</a:t>
            </a:r>
            <a:r>
              <a:rPr lang="en-IN" sz="2400" cap="none" dirty="0" smtClean="0"/>
              <a:t> ninth. The report ranked </a:t>
            </a:r>
            <a:r>
              <a:rPr lang="en-IN" sz="2400" cap="none" dirty="0" err="1" smtClean="0"/>
              <a:t>india</a:t>
            </a:r>
            <a:r>
              <a:rPr lang="en-IN" sz="2400" cap="none" dirty="0" smtClean="0"/>
              <a:t> as a “high-risk” country, at 49th in vulnerability.</a:t>
            </a:r>
          </a:p>
          <a:p>
            <a:r>
              <a:rPr lang="en-IN" cap="none" dirty="0" smtClean="0"/>
              <a:t>THE HINDU</a:t>
            </a:r>
          </a:p>
          <a:p>
            <a:pPr marL="0" indent="0">
              <a:buNone/>
            </a:pPr>
            <a:r>
              <a:rPr lang="en-IN" sz="2400" cap="none" dirty="0" smtClean="0"/>
              <a:t>              Scientists predict serious earthquakes in India. </a:t>
            </a:r>
            <a:r>
              <a:rPr lang="en-IN" cap="none" dirty="0" smtClean="0"/>
              <a:t>I</a:t>
            </a:r>
            <a:r>
              <a:rPr lang="en-IN" sz="2400" cap="none" dirty="0" smtClean="0"/>
              <a:t>ndian subcontinent is pushing under the </a:t>
            </a:r>
            <a:r>
              <a:rPr lang="en-IN" sz="2400" cap="none" dirty="0" err="1" smtClean="0"/>
              <a:t>tibetan</a:t>
            </a:r>
            <a:r>
              <a:rPr lang="en-IN" sz="2400" cap="none" dirty="0" smtClean="0"/>
              <a:t> plateau at roughly 1.8 meters per century</a:t>
            </a:r>
          </a:p>
          <a:p>
            <a:r>
              <a:rPr lang="en-IN" cap="none" dirty="0" smtClean="0"/>
              <a:t>NASA</a:t>
            </a:r>
          </a:p>
          <a:p>
            <a:pPr marL="0" indent="0">
              <a:buNone/>
            </a:pPr>
            <a:r>
              <a:rPr lang="en-IN" cap="none" dirty="0" smtClean="0"/>
              <a:t>                 </a:t>
            </a:r>
            <a:r>
              <a:rPr lang="en-IN" sz="2400" cap="none" dirty="0" smtClean="0"/>
              <a:t>Temperatures will continue to rise, more droughts and heat waves, sea-level will rise 1-4 feet by 2100</a:t>
            </a:r>
          </a:p>
          <a:p>
            <a:pPr marL="0" indent="0">
              <a:buNone/>
            </a:pPr>
            <a:endParaRPr lang="en-IN" sz="2400" cap="none" dirty="0" smtClean="0"/>
          </a:p>
          <a:p>
            <a:pPr marL="0" indent="0">
              <a:buNone/>
            </a:pPr>
            <a:endParaRPr lang="en-IN" sz="2400" cap="none" dirty="0" smtClean="0"/>
          </a:p>
          <a:p>
            <a:pPr marL="0" indent="0">
              <a:buNone/>
            </a:pPr>
            <a:endParaRPr lang="en-IN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1783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0020"/>
          </a:xfrm>
        </p:spPr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Evolution of </a:t>
            </a:r>
            <a:r>
              <a:rPr lang="en-IN" dirty="0" err="1" smtClean="0">
                <a:solidFill>
                  <a:schemeClr val="accent6"/>
                </a:solidFill>
              </a:rPr>
              <a:t>ndma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632858"/>
            <a:ext cx="10363826" cy="4767942"/>
          </a:xfrm>
        </p:spPr>
        <p:txBody>
          <a:bodyPr/>
          <a:lstStyle/>
          <a:p>
            <a:r>
              <a:rPr lang="en-IN" dirty="0"/>
              <a:t>High-Powered Committee (HPC) in August </a:t>
            </a:r>
            <a:r>
              <a:rPr lang="en-IN" dirty="0" smtClean="0"/>
              <a:t>1999</a:t>
            </a:r>
          </a:p>
          <a:p>
            <a:r>
              <a:rPr lang="en-IN" dirty="0"/>
              <a:t>National Committee after the Gujarat </a:t>
            </a:r>
            <a:r>
              <a:rPr lang="en-IN" dirty="0" smtClean="0"/>
              <a:t>earthquake</a:t>
            </a:r>
          </a:p>
          <a:p>
            <a:r>
              <a:rPr lang="en-IN" dirty="0"/>
              <a:t>Disaster Management </a:t>
            </a:r>
            <a:r>
              <a:rPr lang="en-IN" dirty="0" smtClean="0"/>
              <a:t>Act – 23</a:t>
            </a:r>
            <a:r>
              <a:rPr lang="en-IN" baseline="30000" dirty="0"/>
              <a:t>  </a:t>
            </a:r>
            <a:r>
              <a:rPr lang="en-IN" dirty="0" smtClean="0"/>
              <a:t> December 2005</a:t>
            </a:r>
          </a:p>
          <a:p>
            <a:r>
              <a:rPr lang="en-IN" dirty="0" smtClean="0"/>
              <a:t>NATIONAL POLICY ON DISASTER MANAGEMENT – 2009</a:t>
            </a:r>
          </a:p>
          <a:p>
            <a:r>
              <a:rPr lang="en-IN" dirty="0" smtClean="0"/>
              <a:t>NATONAL DISASTER MANAGEMENT PLAN – 2016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</a:t>
            </a:r>
            <a:r>
              <a:rPr lang="en-IN" sz="2400" b="1" dirty="0" smtClean="0"/>
              <a:t>MAJOR DISASTERS IN INDIA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ODISHA SUPER CYCLONE – 1999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Gujarat earthquake – 2001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Indian ocean tsunami – 2004</a:t>
            </a:r>
          </a:p>
        </p:txBody>
      </p:sp>
    </p:spTree>
    <p:extLst>
      <p:ext uri="{BB962C8B-B14F-4D97-AF65-F5344CB8AC3E}">
        <p14:creationId xmlns:p14="http://schemas.microsoft.com/office/powerpoint/2010/main" val="35054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13894"/>
          </a:xfrm>
        </p:spPr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DISASTER MANAGEMENT ACT, 2005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19794"/>
            <a:ext cx="10363826" cy="4807132"/>
          </a:xfrm>
        </p:spPr>
        <p:txBody>
          <a:bodyPr/>
          <a:lstStyle/>
          <a:p>
            <a:r>
              <a:rPr lang="en-IN" sz="2600" cap="none" dirty="0" smtClean="0"/>
              <a:t>The national disaster management plan (</a:t>
            </a:r>
            <a:r>
              <a:rPr lang="en-IN" sz="2600" cap="none" dirty="0" err="1" smtClean="0"/>
              <a:t>ndmp</a:t>
            </a:r>
            <a:r>
              <a:rPr lang="en-IN" sz="2600" cap="none" dirty="0" smtClean="0"/>
              <a:t>) provides a framework and direction to the government agencies for all phases of disaster management cycle.</a:t>
            </a:r>
          </a:p>
          <a:p>
            <a:r>
              <a:rPr lang="en-IN" sz="2600" cap="none" dirty="0" smtClean="0"/>
              <a:t>Dynamic document</a:t>
            </a:r>
          </a:p>
          <a:p>
            <a:r>
              <a:rPr lang="en-IN" sz="2600" cap="none" dirty="0" smtClean="0"/>
              <a:t>National, State, District and Local</a:t>
            </a:r>
          </a:p>
          <a:p>
            <a:r>
              <a:rPr lang="en-IN" sz="2600" cap="none" dirty="0" smtClean="0"/>
              <a:t>Disaster response, funds</a:t>
            </a:r>
          </a:p>
          <a:p>
            <a:r>
              <a:rPr lang="en-IN" sz="2600" cap="none" dirty="0" smtClean="0"/>
              <a:t>Reactive approach (earlier) -&gt; Proactive approach (now</a:t>
            </a:r>
            <a:r>
              <a:rPr lang="en-IN" sz="2600" cap="none" dirty="0" smtClean="0"/>
              <a:t>)</a:t>
            </a:r>
          </a:p>
          <a:p>
            <a:r>
              <a:rPr lang="en-IN" sz="2600" cap="none" dirty="0" smtClean="0"/>
              <a:t>CBRN – Chemical, Biological , Radiological, Nuclear</a:t>
            </a:r>
            <a:endParaRPr lang="en-IN" sz="2600" cap="none" dirty="0" smtClean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774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618517"/>
            <a:ext cx="10110651" cy="5912912"/>
          </a:xfrm>
        </p:spPr>
      </p:pic>
    </p:spTree>
    <p:extLst>
      <p:ext uri="{BB962C8B-B14F-4D97-AF65-F5344CB8AC3E}">
        <p14:creationId xmlns:p14="http://schemas.microsoft.com/office/powerpoint/2010/main" val="36854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7769"/>
          </a:xfrm>
        </p:spPr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NDMA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02229"/>
            <a:ext cx="10363826" cy="4676501"/>
          </a:xfrm>
        </p:spPr>
        <p:txBody>
          <a:bodyPr>
            <a:noAutofit/>
          </a:bodyPr>
          <a:lstStyle/>
          <a:p>
            <a:r>
              <a:rPr lang="en-IN" sz="2400" cap="none" dirty="0" smtClean="0"/>
              <a:t>Chairperson – prime minister of </a:t>
            </a:r>
            <a:r>
              <a:rPr lang="en-IN" sz="2400" cap="none" dirty="0" err="1" smtClean="0"/>
              <a:t>india</a:t>
            </a:r>
            <a:endParaRPr lang="en-IN" sz="2400" cap="none" dirty="0" smtClean="0"/>
          </a:p>
          <a:p>
            <a:r>
              <a:rPr lang="en-IN" sz="2400" cap="none" dirty="0" smtClean="0"/>
              <a:t>Generally not exceeding nine, will be nominated by the chairperson</a:t>
            </a:r>
          </a:p>
          <a:p>
            <a:r>
              <a:rPr lang="en-IN" sz="2400" cap="none" dirty="0" smtClean="0"/>
              <a:t>Approve the national plan</a:t>
            </a:r>
          </a:p>
          <a:p>
            <a:r>
              <a:rPr lang="en-IN" sz="2400" cap="none" dirty="0" smtClean="0"/>
              <a:t>Recommend provision of funds for the purpose of mitigation</a:t>
            </a:r>
          </a:p>
          <a:p>
            <a:r>
              <a:rPr lang="en-IN" sz="2400" cap="none" dirty="0" smtClean="0"/>
              <a:t>Lay down guidelines to be followed by the state authorities</a:t>
            </a:r>
          </a:p>
          <a:p>
            <a:r>
              <a:rPr lang="en-IN" sz="2400" cap="none" dirty="0" smtClean="0"/>
              <a:t>Provide such support to other countries affected by major disasters</a:t>
            </a:r>
          </a:p>
          <a:p>
            <a:r>
              <a:rPr lang="en-IN" sz="2400" cap="none" dirty="0" smtClean="0"/>
              <a:t>The national executive committee shall assist the national authority in the discharge of its functions and have the responsibility for implementing the policies and plans of the national authority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22501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3" y="718457"/>
            <a:ext cx="9326880" cy="5603966"/>
          </a:xfrm>
        </p:spPr>
      </p:pic>
    </p:spTree>
    <p:extLst>
      <p:ext uri="{BB962C8B-B14F-4D97-AF65-F5344CB8AC3E}">
        <p14:creationId xmlns:p14="http://schemas.microsoft.com/office/powerpoint/2010/main" val="25566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0832"/>
          </a:xfrm>
        </p:spPr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STATE DISASTER MANAGEMENT AUHORITY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528355"/>
            <a:ext cx="10363826" cy="4471849"/>
          </a:xfrm>
        </p:spPr>
        <p:txBody>
          <a:bodyPr>
            <a:normAutofit fontScale="92500" lnSpcReduction="20000"/>
          </a:bodyPr>
          <a:lstStyle/>
          <a:p>
            <a:r>
              <a:rPr lang="en-IN" sz="2600" cap="none" dirty="0" smtClean="0"/>
              <a:t>Chairperson – chief minister</a:t>
            </a:r>
          </a:p>
          <a:p>
            <a:r>
              <a:rPr lang="en-IN" sz="2600" cap="none" dirty="0" smtClean="0"/>
              <a:t>Other members not exceeding eight will be nominated by the chairperson</a:t>
            </a:r>
          </a:p>
          <a:p>
            <a:r>
              <a:rPr lang="en-IN" sz="2600" cap="none" dirty="0" smtClean="0"/>
              <a:t>State executive committee</a:t>
            </a:r>
          </a:p>
          <a:p>
            <a:r>
              <a:rPr lang="en-IN" sz="2600" cap="none" dirty="0" smtClean="0"/>
              <a:t>Lay down the state disaster management policy</a:t>
            </a:r>
          </a:p>
          <a:p>
            <a:r>
              <a:rPr lang="en-IN" sz="2600" cap="none" dirty="0" smtClean="0"/>
              <a:t>Approve the disaster management plans prepared by the departments of the government of the state </a:t>
            </a:r>
          </a:p>
          <a:p>
            <a:r>
              <a:rPr lang="en-IN" sz="2600" cap="none" dirty="0" smtClean="0"/>
              <a:t>Coordinate the implementation of the state plan</a:t>
            </a:r>
          </a:p>
          <a:p>
            <a:r>
              <a:rPr lang="en-IN" sz="2600" cap="none" dirty="0" smtClean="0"/>
              <a:t>Coordinate and monitor the implementation of the national policy, the national plan and the state plan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0649"/>
          </a:xfrm>
        </p:spPr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measures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80606"/>
            <a:ext cx="10363826" cy="4571999"/>
          </a:xfrm>
        </p:spPr>
        <p:txBody>
          <a:bodyPr>
            <a:noAutofit/>
          </a:bodyPr>
          <a:lstStyle/>
          <a:p>
            <a:r>
              <a:rPr lang="en-IN" sz="2400" cap="none" dirty="0" smtClean="0"/>
              <a:t>Coordination of actions of the ministries or departments of the government of </a:t>
            </a:r>
            <a:r>
              <a:rPr lang="en-IN" sz="2400" cap="none" dirty="0" err="1" smtClean="0"/>
              <a:t>india</a:t>
            </a:r>
            <a:r>
              <a:rPr lang="en-IN" sz="2400" cap="none" dirty="0" smtClean="0"/>
              <a:t>, state governments</a:t>
            </a:r>
          </a:p>
          <a:p>
            <a:r>
              <a:rPr lang="en-IN" sz="2400" cap="none" dirty="0" smtClean="0"/>
              <a:t>Cooperation and assistance to state governments, as requested by them or otherwise deemed appropriate by it</a:t>
            </a:r>
          </a:p>
          <a:p>
            <a:r>
              <a:rPr lang="en-IN" sz="2400" cap="none" dirty="0" smtClean="0"/>
              <a:t>Establish institutions for research, training, and developmental programmes in the field of disaster management</a:t>
            </a:r>
          </a:p>
          <a:p>
            <a:r>
              <a:rPr lang="en-IN" sz="2400" cap="none" dirty="0" smtClean="0"/>
              <a:t>Carrying out rescue and relief operations</a:t>
            </a:r>
          </a:p>
          <a:p>
            <a:r>
              <a:rPr lang="en-IN" sz="2400" cap="none" dirty="0" smtClean="0"/>
              <a:t>Respond effectively and promptly to any threatening disaster situation</a:t>
            </a:r>
          </a:p>
          <a:p>
            <a:r>
              <a:rPr lang="en-IN" sz="2400" cap="none" dirty="0" smtClean="0"/>
              <a:t>Deployment of naval, military and air forces, other armed forces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5543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5010"/>
            <a:ext cx="10364451" cy="1053528"/>
          </a:xfrm>
        </p:spPr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DISASTER MANAGEMENT PLAN, 2016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58538"/>
            <a:ext cx="10363826" cy="49508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OBJECTIVES</a:t>
            </a:r>
          </a:p>
          <a:p>
            <a:r>
              <a:rPr lang="en-IN" sz="2600" cap="none" dirty="0" smtClean="0"/>
              <a:t>Improve the understanding of disaster risk, hazards, and vulnerabilities</a:t>
            </a:r>
          </a:p>
          <a:p>
            <a:r>
              <a:rPr lang="en-IN" sz="2600" cap="none" dirty="0" smtClean="0"/>
              <a:t>Strengthen disaster risk governance at all levels from local to centre </a:t>
            </a:r>
          </a:p>
          <a:p>
            <a:r>
              <a:rPr lang="en-IN" sz="2600" cap="none" dirty="0" smtClean="0"/>
              <a:t>Increase resilience and prevent the emergence of new disaster risks and reduce the existing risks </a:t>
            </a:r>
          </a:p>
          <a:p>
            <a:r>
              <a:rPr lang="en-IN" sz="2600" cap="none" dirty="0" smtClean="0"/>
              <a:t>Strengthen scientific and technical capabilities in all aspects of disaster management </a:t>
            </a:r>
          </a:p>
          <a:p>
            <a:r>
              <a:rPr lang="en-IN" sz="2600" cap="none" dirty="0" smtClean="0"/>
              <a:t>Invest in disaster risk reduction for resilience through structural, non-structural and financial measures, as well as comprehensive capacity development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2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1846</TotalTime>
  <Words>591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Tw Cen MT</vt:lpstr>
      <vt:lpstr>Wingdings</vt:lpstr>
      <vt:lpstr>Droplet</vt:lpstr>
      <vt:lpstr>DISASTER MANAGEMENT ACT AND POLICY</vt:lpstr>
      <vt:lpstr>Evolution of ndma</vt:lpstr>
      <vt:lpstr>DISASTER MANAGEMENT ACT, 2005</vt:lpstr>
      <vt:lpstr>PowerPoint Presentation</vt:lpstr>
      <vt:lpstr>NDMA</vt:lpstr>
      <vt:lpstr>PowerPoint Presentation</vt:lpstr>
      <vt:lpstr>STATE DISASTER MANAGEMENT AUHORITY</vt:lpstr>
      <vt:lpstr>measures</vt:lpstr>
      <vt:lpstr>DISASTER MANAGEMENT PLAN, 2016</vt:lpstr>
      <vt:lpstr>HIGHLIGHTS</vt:lpstr>
      <vt:lpstr>AUSTRALIA</vt:lpstr>
      <vt:lpstr>JAPAN</vt:lpstr>
      <vt:lpstr>Bangladesh</vt:lpstr>
      <vt:lpstr>GENERAL INFORMATION</vt:lpstr>
      <vt:lpstr>OTHER ORGANIZATIONS</vt:lpstr>
      <vt:lpstr>CASE STUDY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 ACT AND POLICY</dc:title>
  <dc:creator>vaishnavi balasubramani</dc:creator>
  <cp:lastModifiedBy>vaishnavi balasubramani</cp:lastModifiedBy>
  <cp:revision>30</cp:revision>
  <dcterms:created xsi:type="dcterms:W3CDTF">2018-02-12T14:30:58Z</dcterms:created>
  <dcterms:modified xsi:type="dcterms:W3CDTF">2018-02-19T17:19:54Z</dcterms:modified>
</cp:coreProperties>
</file>