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planningcommission.gov.in/plans/planrel/12thplan/welcome.html"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p:cNvSpPr txBox="1"/>
          <p:nvPr>
            <p:ph type="ctrTitle"/>
          </p:nvPr>
        </p:nvSpPr>
        <p:spPr>
          <a:prstGeom prst="rect">
            <a:avLst/>
          </a:prstGeom>
        </p:spPr>
        <p:txBody>
          <a:bodyPr/>
          <a:lstStyle/>
          <a:p>
            <a:pPr/>
          </a:p>
        </p:txBody>
      </p:sp>
      <p:sp>
        <p:nvSpPr>
          <p:cNvPr id="120" name="Body"/>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Geospatial data in disaster management cycle"/>
          <p:cNvSpPr txBox="1"/>
          <p:nvPr>
            <p:ph type="title"/>
          </p:nvPr>
        </p:nvSpPr>
        <p:spPr>
          <a:xfrm>
            <a:off x="952500" y="253999"/>
            <a:ext cx="11099800" cy="1497411"/>
          </a:xfrm>
          <a:prstGeom prst="rect">
            <a:avLst/>
          </a:prstGeom>
        </p:spPr>
        <p:txBody>
          <a:bodyPr/>
          <a:lstStyle>
            <a:lvl1pPr defTabSz="457200">
              <a:lnSpc>
                <a:spcPts val="5300"/>
              </a:lnSpc>
              <a:defRPr b="1" sz="3000">
                <a:solidFill>
                  <a:srgbClr val="222222"/>
                </a:solidFill>
                <a:latin typeface="Verdana"/>
                <a:ea typeface="Verdana"/>
                <a:cs typeface="Verdana"/>
                <a:sym typeface="Verdana"/>
              </a:defRPr>
            </a:lvl1pPr>
          </a:lstStyle>
          <a:p>
            <a:pPr/>
            <a:r>
              <a:t>Geospatial data in disaster management cycle</a:t>
            </a:r>
          </a:p>
        </p:txBody>
      </p:sp>
      <p:sp>
        <p:nvSpPr>
          <p:cNvPr id="144" name="Geospatial Data plays a big role in disaster management. Features impacted by disasters are geographically located and have geographic addresses. Geospatial data constitutes the disaster management information cell for all phases of disaster management through preparedness, damage assessment and relief planning.…"/>
          <p:cNvSpPr txBox="1"/>
          <p:nvPr>
            <p:ph type="body" idx="1"/>
          </p:nvPr>
        </p:nvSpPr>
        <p:spPr>
          <a:xfrm>
            <a:off x="952500" y="2071885"/>
            <a:ext cx="11099800" cy="6805415"/>
          </a:xfrm>
          <a:prstGeom prst="rect">
            <a:avLst/>
          </a:prstGeom>
        </p:spPr>
        <p:txBody>
          <a:bodyPr/>
          <a:lstStyle/>
          <a:p>
            <a:pPr marL="194468" indent="-194468" defTabSz="457200">
              <a:lnSpc>
                <a:spcPct val="150000"/>
              </a:lnSpc>
              <a:spcBef>
                <a:spcPts val="1500"/>
              </a:spcBef>
              <a:defRPr sz="2000">
                <a:solidFill>
                  <a:srgbClr val="222222"/>
                </a:solidFill>
                <a:latin typeface="Verdana"/>
                <a:ea typeface="Verdana"/>
                <a:cs typeface="Verdana"/>
                <a:sym typeface="Verdana"/>
              </a:defRPr>
            </a:pPr>
            <a:r>
              <a:t>Geospatial Data plays a big role in disaster management. Features impacted by disasters are geographically located and have geographic addresses. Geospatial data constitutes the disaster management information cell for all phases of disaster management through preparedness, damage assessment and relief planning.</a:t>
            </a:r>
          </a:p>
          <a:p>
            <a:pPr marL="194468" indent="-194468" defTabSz="457200">
              <a:lnSpc>
                <a:spcPct val="150000"/>
              </a:lnSpc>
              <a:spcBef>
                <a:spcPts val="1500"/>
              </a:spcBef>
              <a:defRPr sz="2000">
                <a:solidFill>
                  <a:srgbClr val="222222"/>
                </a:solidFill>
                <a:latin typeface="Verdana"/>
                <a:ea typeface="Verdana"/>
                <a:cs typeface="Verdana"/>
                <a:sym typeface="Verdana"/>
              </a:defRPr>
            </a:pPr>
            <a:r>
              <a:t>Geospatial data will provide information about the areas that are susceptible to flood and locations that people and live stock can be evacuated to incase of a disaster.</a:t>
            </a:r>
          </a:p>
          <a:p>
            <a:pPr marL="194468" indent="-194468" defTabSz="457200">
              <a:lnSpc>
                <a:spcPct val="150000"/>
              </a:lnSpc>
              <a:spcBef>
                <a:spcPts val="1500"/>
              </a:spcBef>
              <a:defRPr sz="2000">
                <a:solidFill>
                  <a:srgbClr val="222222"/>
                </a:solidFill>
                <a:latin typeface="Verdana"/>
                <a:ea typeface="Verdana"/>
                <a:cs typeface="Verdana"/>
                <a:sym typeface="Verdana"/>
              </a:defRPr>
            </a:pPr>
            <a:r>
              <a:t>An Environmental Sensitivity Index (ESI) Map will provide information about possible safe access to an environment and location of other relief facilities and infrastructures in the event of disaster. It serves as decision making tool as well as a compass for relief teams.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GIS and remote sensing are reliable tools that have been used in the evaluation of geo-environmental catastrophes by providing a sort of synoptic coverage of a very broad area in a cost effective way, which overcomes the bottle-necks and limitations caused by the conventional ground stations in recording hydrological information during an extreme event.…"/>
          <p:cNvSpPr txBox="1"/>
          <p:nvPr>
            <p:ph type="body" idx="1"/>
          </p:nvPr>
        </p:nvSpPr>
        <p:spPr>
          <a:prstGeom prst="rect">
            <a:avLst/>
          </a:prstGeom>
        </p:spPr>
        <p:txBody>
          <a:bodyPr/>
          <a:lstStyle/>
          <a:p>
            <a:pPr marL="186690" indent="-186690" defTabSz="438911">
              <a:lnSpc>
                <a:spcPct val="150000"/>
              </a:lnSpc>
              <a:spcBef>
                <a:spcPts val="0"/>
              </a:spcBef>
              <a:defRPr sz="1919">
                <a:solidFill>
                  <a:srgbClr val="222222"/>
                </a:solidFill>
                <a:latin typeface="Verdana"/>
                <a:ea typeface="Verdana"/>
                <a:cs typeface="Verdana"/>
                <a:sym typeface="Verdana"/>
              </a:defRPr>
            </a:pPr>
            <a:r>
              <a:t>GIS and remote sensing are reliable tools that have been used in the evaluation of geo-environmental catastrophes by providing a sort of synoptic coverage of a very broad area in a cost effective way, which overcomes the bottle-necks and limitations caused by the conventional ground stations in recording hydrological information during an extreme event. </a:t>
            </a:r>
          </a:p>
          <a:p>
            <a:pPr marL="186690" indent="-186690" defTabSz="438911">
              <a:lnSpc>
                <a:spcPct val="150000"/>
              </a:lnSpc>
              <a:spcBef>
                <a:spcPts val="0"/>
              </a:spcBef>
              <a:defRPr sz="1919">
                <a:solidFill>
                  <a:srgbClr val="222222"/>
                </a:solidFill>
                <a:latin typeface="Verdana"/>
                <a:ea typeface="Verdana"/>
                <a:cs typeface="Verdana"/>
                <a:sym typeface="Verdana"/>
              </a:defRPr>
            </a:pPr>
            <a:r>
              <a:t>Moreover, remote sensing tools provide the researcher with multi-date satellite imageries, which in turn aids the researcher in monitoring and recording the change progress of the past flood events. </a:t>
            </a:r>
          </a:p>
          <a:p>
            <a:pPr marL="186690" indent="-186690" defTabSz="438911">
              <a:lnSpc>
                <a:spcPct val="150000"/>
              </a:lnSpc>
              <a:spcBef>
                <a:spcPts val="0"/>
              </a:spcBef>
              <a:defRPr sz="1919">
                <a:solidFill>
                  <a:srgbClr val="222222"/>
                </a:solidFill>
                <a:latin typeface="Verdana"/>
                <a:ea typeface="Verdana"/>
                <a:cs typeface="Verdana"/>
                <a:sym typeface="Verdana"/>
              </a:defRPr>
            </a:pPr>
            <a:r>
              <a:t>In recent years, development in the areas of GIS and remote sensing has been embedded into the assessment of geo-environmental catastrophes, which profoundly facilitated advancement of flood susceptibility mapping, flood risk assessment, and erosion control. It is evident that flood related problems could be solved through planning, studies and also through detailed mapping of flood plains.</a:t>
            </a:r>
          </a:p>
          <a:p>
            <a:pPr marL="186690" indent="-186690" defTabSz="438911">
              <a:lnSpc>
                <a:spcPct val="150000"/>
              </a:lnSpc>
              <a:spcBef>
                <a:spcPts val="0"/>
              </a:spcBef>
              <a:defRPr sz="1919">
                <a:solidFill>
                  <a:srgbClr val="222222"/>
                </a:solidFill>
                <a:latin typeface="Verdana"/>
                <a:ea typeface="Verdana"/>
                <a:cs typeface="Verdana"/>
                <a:sym typeface="Verdana"/>
              </a:defRPr>
            </a:pPr>
            <a:r>
              <a:t> GIS systems are built to cover a wide range of applications and are designed to integrate a vast variety of environmental data, allowing them to work together in a readily accessible way.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GIS in India"/>
          <p:cNvSpPr txBox="1"/>
          <p:nvPr>
            <p:ph type="title"/>
          </p:nvPr>
        </p:nvSpPr>
        <p:spPr>
          <a:xfrm>
            <a:off x="952500" y="254000"/>
            <a:ext cx="11099800" cy="1397993"/>
          </a:xfrm>
          <a:prstGeom prst="rect">
            <a:avLst/>
          </a:prstGeom>
        </p:spPr>
        <p:txBody>
          <a:bodyPr/>
          <a:lstStyle>
            <a:lvl1pPr>
              <a:defRPr sz="3000"/>
            </a:lvl1pPr>
          </a:lstStyle>
          <a:p>
            <a:pPr/>
            <a:r>
              <a:t>GIS in India</a:t>
            </a:r>
          </a:p>
        </p:txBody>
      </p:sp>
      <p:sp>
        <p:nvSpPr>
          <p:cNvPr id="149" name="India has long been a leader in using modern spatial technologies and started its tryst with satellite images and GIS in the 1980s by having its own Indian Remote Sensing satellites and image-based mapping and creating GIS databases and applications. In the early 2000s, it took steps toward designing a National Spatial Data Infrastructure.…"/>
          <p:cNvSpPr txBox="1"/>
          <p:nvPr>
            <p:ph type="body" idx="1"/>
          </p:nvPr>
        </p:nvSpPr>
        <p:spPr>
          <a:xfrm>
            <a:off x="952500" y="1809700"/>
            <a:ext cx="11099800" cy="7067600"/>
          </a:xfrm>
          <a:prstGeom prst="rect">
            <a:avLst/>
          </a:prstGeom>
        </p:spPr>
        <p:txBody>
          <a:bodyPr/>
          <a:lstStyle/>
          <a:p>
            <a:pPr marL="194468" indent="-194468" defTabSz="457200">
              <a:lnSpc>
                <a:spcPct val="150000"/>
              </a:lnSpc>
              <a:spcBef>
                <a:spcPts val="0"/>
              </a:spcBef>
              <a:defRPr sz="2000">
                <a:latin typeface="Arial"/>
                <a:ea typeface="Arial"/>
                <a:cs typeface="Arial"/>
                <a:sym typeface="Arial"/>
              </a:defRPr>
            </a:pPr>
            <a:r>
              <a:t>India has long been a leader in using modern spatial technologies and started its tryst with satellite images and GIS in the 1980s by having its own Indian Remote Sensing satellites and image-based mapping and creating GIS databases and applications. In the early 2000s, it took steps toward designing a National Spatial Data Infrastructure. </a:t>
            </a:r>
          </a:p>
          <a:p>
            <a:pPr marL="194468" indent="-194468" defTabSz="457200">
              <a:lnSpc>
                <a:spcPct val="150000"/>
              </a:lnSpc>
              <a:spcBef>
                <a:spcPts val="0"/>
              </a:spcBef>
              <a:defRPr sz="2000">
                <a:latin typeface="Arial"/>
                <a:ea typeface="Arial"/>
                <a:cs typeface="Arial"/>
                <a:sym typeface="Arial"/>
              </a:defRPr>
            </a:pPr>
            <a:r>
              <a:t>With a large talent pool and many veterans providing the vision, leadership, and drive, now a national movement has taken shape in India's next-generation GIS program—National GIS. Moving away from looking at GIS as just a mapping or database tool or as scientific software, India recognized that the true power of GIS can be realized only when it reaches the hands of the governed—those who can demand efficiency of governance/development and transparency in democratic action.</a:t>
            </a:r>
          </a:p>
          <a:p>
            <a:pPr marL="194468" indent="-194468" defTabSz="457200">
              <a:lnSpc>
                <a:spcPct val="150000"/>
              </a:lnSpc>
              <a:spcBef>
                <a:spcPts val="0"/>
              </a:spcBef>
              <a:defRPr sz="2000">
                <a:latin typeface="Arial"/>
                <a:ea typeface="Arial"/>
                <a:cs typeface="Arial"/>
                <a:sym typeface="Arial"/>
              </a:defRPr>
            </a:pPr>
            <a:r>
              <a:t>India has visualized that GIS is not just essential but is now an urgent necessity—so as to empower its citizens and bring an inclusive economic growth and prosperity to its people. It hopes to reap demographic dividends, expedite development, and reduce disparity—thereby bringing more equity among its people.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o many, developing a national GIS would seem to be an insurmountable task. How would a single, comprehensive system ever be expected to serve the varied and separate needs of so widely contrasting elements?…"/>
          <p:cNvSpPr txBox="1"/>
          <p:nvPr>
            <p:ph type="body" idx="1"/>
          </p:nvPr>
        </p:nvSpPr>
        <p:spPr>
          <a:prstGeom prst="rect">
            <a:avLst/>
          </a:prstGeom>
        </p:spPr>
        <p:txBody>
          <a:bodyPr/>
          <a:lstStyle/>
          <a:p>
            <a:pPr marL="277812" indent="-277812" defTabSz="457200">
              <a:lnSpc>
                <a:spcPct val="150000"/>
              </a:lnSpc>
              <a:spcBef>
                <a:spcPts val="0"/>
              </a:spcBef>
              <a:defRPr sz="2000">
                <a:latin typeface="Arial"/>
                <a:ea typeface="Arial"/>
                <a:cs typeface="Arial"/>
                <a:sym typeface="Arial"/>
              </a:defRPr>
            </a:pPr>
            <a:r>
              <a:t>To many, developing a national GIS would seem to be an insurmountable task. How would a single, comprehensive system ever be expected to serve the varied and separate needs of so widely contrasting elements? </a:t>
            </a:r>
          </a:p>
          <a:p>
            <a:pPr marL="277812" indent="-277812" defTabSz="457200">
              <a:lnSpc>
                <a:spcPct val="150000"/>
              </a:lnSpc>
              <a:spcBef>
                <a:spcPts val="0"/>
              </a:spcBef>
              <a:defRPr sz="2000">
                <a:latin typeface="Arial"/>
                <a:ea typeface="Arial"/>
                <a:cs typeface="Arial"/>
                <a:sym typeface="Arial"/>
              </a:defRPr>
            </a:pPr>
            <a:r>
              <a:t>To others who know the challenges of GIS data availability in India, it would sound almost impossible to visualize a seamless national GIS that covers the whole nation. </a:t>
            </a:r>
          </a:p>
          <a:p>
            <a:pPr marL="277812" indent="-277812" defTabSz="457200">
              <a:lnSpc>
                <a:spcPct val="150000"/>
              </a:lnSpc>
              <a:spcBef>
                <a:spcPts val="0"/>
              </a:spcBef>
              <a:defRPr sz="2000">
                <a:latin typeface="Arial"/>
                <a:ea typeface="Arial"/>
                <a:cs typeface="Arial"/>
                <a:sym typeface="Arial"/>
              </a:defRPr>
            </a:pPr>
            <a:r>
              <a:t>But a blueprint has been developed, and there is now a clear agenda that has been set for establishing and making operational National GIS—becoming one key element of a new innovative information foundation that will empower governance, enterprises, and citizens across the country</a:t>
            </a:r>
          </a:p>
          <a:p>
            <a:pPr marL="277812" indent="-277812" defTabSz="457200">
              <a:lnSpc>
                <a:spcPct val="150000"/>
              </a:lnSpc>
              <a:spcBef>
                <a:spcPts val="0"/>
              </a:spcBef>
              <a:defRPr sz="2000">
                <a:latin typeface="Arial"/>
                <a:ea typeface="Arial"/>
                <a:cs typeface="Arial"/>
                <a:sym typeface="Arial"/>
              </a:defRPr>
            </a:pPr>
            <a:r>
              <a:t>The vision of National GIS for India has now been widely debated, discussed, and endorsed in a series of national-level meetings involving users, stakeholders, technical experts, policy makers, and the government. The National GIS vision document can be accessed at moes.gov.in/national_gis.pdf. The National GIS has now been incorporated into the </a:t>
            </a:r>
            <a:r>
              <a:rPr u="sng">
                <a:solidFill>
                  <a:srgbClr val="2A7433"/>
                </a:solidFill>
                <a:hlinkClick r:id="rId2" invalidUrl="" action="" tgtFrame="" tooltip="" history="1" highlightClick="0" endSnd="0"/>
              </a:rPr>
              <a:t>Government of India Planning Commission's </a:t>
            </a:r>
            <a:r>
              <a:rPr i="1" u="sng">
                <a:solidFill>
                  <a:srgbClr val="2A7433"/>
                </a:solidFill>
                <a:hlinkClick r:id="rId2" invalidUrl="" action="" tgtFrame="" tooltip="" history="1" highlightClick="0" endSnd="0"/>
              </a:rPr>
              <a:t>Twelfth Five Year Plan 2012–17</a:t>
            </a:r>
            <a:r>
              <a:t> as a new initiative for the future (Vol. I, page 248).</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he vision report states that in spite of the wide usage of GIS as a technology, the potential of GIS has not yet been fully exploited for decision support by planners, stakeholders, decision makers, citizens, and others.…"/>
          <p:cNvSpPr txBox="1"/>
          <p:nvPr>
            <p:ph type="body" idx="1"/>
          </p:nvPr>
        </p:nvSpPr>
        <p:spPr>
          <a:prstGeom prst="rect">
            <a:avLst/>
          </a:prstGeom>
        </p:spPr>
        <p:txBody>
          <a:bodyPr/>
          <a:lstStyle/>
          <a:p>
            <a:pPr marL="194468" indent="-194468" defTabSz="457200">
              <a:lnSpc>
                <a:spcPct val="150000"/>
              </a:lnSpc>
              <a:spcBef>
                <a:spcPts val="0"/>
              </a:spcBef>
              <a:defRPr sz="2000">
                <a:solidFill>
                  <a:srgbClr val="4D4D4D"/>
                </a:solidFill>
                <a:latin typeface="Arial"/>
                <a:ea typeface="Arial"/>
                <a:cs typeface="Arial"/>
                <a:sym typeface="Arial"/>
              </a:defRPr>
            </a:pPr>
            <a:r>
              <a:t>The vision report states that in spite of the wide usage of GIS as a technology, the potential of GIS has not yet been fully exploited for decision support by planners, stakeholders, decision makers, citizens, and others.</a:t>
            </a:r>
          </a:p>
          <a:p>
            <a:pPr marL="194468" indent="-194468" defTabSz="457200">
              <a:lnSpc>
                <a:spcPct val="150000"/>
              </a:lnSpc>
              <a:spcBef>
                <a:spcPts val="0"/>
              </a:spcBef>
              <a:defRPr sz="2000">
                <a:solidFill>
                  <a:srgbClr val="4D4D4D"/>
                </a:solidFill>
                <a:latin typeface="Arial"/>
                <a:ea typeface="Arial"/>
                <a:cs typeface="Arial"/>
                <a:sym typeface="Arial"/>
              </a:defRPr>
            </a:pPr>
            <a:r>
              <a:t> Some of the initiatives have certainly been successful and have proved the potential of GIS for project work, but in many places, GIS has yet to achieve a full-service orientation and become a core component of the process of governance, planning, and nation building. Some key challenges that India faces in this regard include the following:		</a:t>
            </a:r>
          </a:p>
          <a:p>
            <a:pPr marL="194468" indent="-194468" defTabSz="457200">
              <a:lnSpc>
                <a:spcPct val="150000"/>
              </a:lnSpc>
              <a:spcBef>
                <a:spcPts val="0"/>
              </a:spcBef>
              <a:defRPr sz="2000">
                <a:solidFill>
                  <a:srgbClr val="4D4D4D"/>
                </a:solidFill>
                <a:latin typeface="Arial"/>
                <a:ea typeface="Arial"/>
                <a:cs typeface="Arial"/>
                <a:sym typeface="Arial"/>
              </a:defRPr>
            </a:pPr>
            <a:r>
              <a:t>How can the nation ensure that its decision-making/governance process is supported by a comprehensive, easy-to-use GIS decision support system that brings scientific, participatory, and quality dimensions into decision, planning, and development?</a:t>
            </a:r>
          </a:p>
          <a:p>
            <a:pPr marL="277812" indent="-277812" defTabSz="457200">
              <a:lnSpc>
                <a:spcPct val="150000"/>
              </a:lnSpc>
              <a:spcBef>
                <a:spcPts val="700"/>
              </a:spcBef>
              <a:tabLst>
                <a:tab pos="139700" algn="l"/>
                <a:tab pos="457200" algn="l"/>
              </a:tabLst>
              <a:defRPr sz="1400">
                <a:solidFill>
                  <a:srgbClr val="4D4D4D"/>
                </a:solidFill>
                <a:latin typeface="Arial"/>
                <a:ea typeface="Arial"/>
                <a:cs typeface="Arial"/>
                <a:sym typeface="Arial"/>
              </a:defRPr>
            </a:pPr>
            <a:r>
              <a:rPr sz="2000">
                <a:solidFill>
                  <a:srgbClr val="000000"/>
                </a:solidFill>
              </a:rPr>
              <a:t>How can the nation ensure that GIS-ready data is always easily available and maintained updated by adding that critical capability differentiator over the images and maps that have already been invested in?</a:t>
            </a:r>
            <a:endParaRPr sz="2000">
              <a:solidFill>
                <a:srgbClr val="000000"/>
              </a:solidFill>
            </a:endParaRPr>
          </a:p>
          <a:p>
            <a:pPr marL="194468" indent="-194468" defTabSz="457200">
              <a:lnSpc>
                <a:spcPct val="150000"/>
              </a:lnSpc>
              <a:spcBef>
                <a:spcPts val="700"/>
              </a:spcBef>
              <a:tabLst>
                <a:tab pos="139700" algn="l"/>
                <a:tab pos="457200" algn="l"/>
              </a:tabLst>
              <a:defRPr sz="2000">
                <a:latin typeface="Arial"/>
                <a:ea typeface="Arial"/>
                <a:cs typeface="Arial"/>
                <a:sym typeface="Arial"/>
              </a:defRPr>
            </a:pPr>
            <a:r>
              <a:t>How can India maintain a high level of national capability in this important technology area and leverage itself to be in the forefront of GIS technology in the international arena?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Key elements of India's National GIS vision include the following:…"/>
          <p:cNvSpPr txBox="1"/>
          <p:nvPr>
            <p:ph type="body" idx="1"/>
          </p:nvPr>
        </p:nvSpPr>
        <p:spPr>
          <a:prstGeom prst="rect">
            <a:avLst/>
          </a:prstGeom>
        </p:spPr>
        <p:txBody>
          <a:bodyPr/>
          <a:lstStyle/>
          <a:p>
            <a:pPr marL="0" indent="0" defTabSz="457200">
              <a:lnSpc>
                <a:spcPct val="150000"/>
              </a:lnSpc>
              <a:spcBef>
                <a:spcPts val="1000"/>
              </a:spcBef>
              <a:buSzTx/>
              <a:buNone/>
              <a:defRPr sz="2800">
                <a:latin typeface="Arial"/>
                <a:ea typeface="Arial"/>
                <a:cs typeface="Arial"/>
                <a:sym typeface="Arial"/>
              </a:defRPr>
            </a:pPr>
            <a:r>
              <a:t>Key elements of India's National GIS vision include the following:</a:t>
            </a:r>
          </a:p>
          <a:p>
            <a:pPr marL="194468" indent="-194468" defTabSz="457200">
              <a:lnSpc>
                <a:spcPct val="150000"/>
              </a:lnSpc>
              <a:spcBef>
                <a:spcPts val="700"/>
              </a:spcBef>
              <a:tabLst>
                <a:tab pos="139700" algn="l"/>
                <a:tab pos="457200" algn="l"/>
              </a:tabLst>
              <a:defRPr sz="2000">
                <a:latin typeface="Arial"/>
                <a:ea typeface="Arial"/>
                <a:cs typeface="Arial"/>
                <a:sym typeface="Arial"/>
              </a:defRPr>
            </a:pPr>
            <a:r>
              <a:t>A National GIS platform with GIS-centric computing and networking infrastructure</a:t>
            </a:r>
          </a:p>
          <a:p>
            <a:pPr marL="194468" indent="-194468" defTabSz="457200">
              <a:lnSpc>
                <a:spcPct val="150000"/>
              </a:lnSpc>
              <a:spcBef>
                <a:spcPts val="700"/>
              </a:spcBef>
              <a:tabLst>
                <a:tab pos="139700" algn="l"/>
                <a:tab pos="457200" algn="l"/>
              </a:tabLst>
              <a:defRPr sz="2000">
                <a:latin typeface="Arial"/>
                <a:ea typeface="Arial"/>
                <a:cs typeface="Arial"/>
                <a:sym typeface="Arial"/>
              </a:defRPr>
            </a:pPr>
            <a:r>
              <a:t>Seamless, nationwide National GIS asset at 1:10,000 scale, as well as city-level data at larger scales</a:t>
            </a:r>
          </a:p>
          <a:p>
            <a:pPr marL="194468" indent="-194468" defTabSz="457200">
              <a:lnSpc>
                <a:spcPct val="150000"/>
              </a:lnSpc>
              <a:spcBef>
                <a:spcPts val="700"/>
              </a:spcBef>
              <a:tabLst>
                <a:tab pos="139700" algn="l"/>
                <a:tab pos="457200" algn="l"/>
              </a:tabLst>
              <a:defRPr sz="2000">
                <a:latin typeface="Arial"/>
                <a:ea typeface="Arial"/>
                <a:cs typeface="Arial"/>
                <a:sym typeface="Arial"/>
              </a:defRPr>
            </a:pPr>
            <a:r>
              <a:t>Targeted National GIS applications to support government ministries and departments, private enterprises, and citizens and delivered through a National GIS portal; planned GIS dashboards for use by the Prime Minister's Office, Planning Commission, Cabinet Secretariat, and key dignitaries</a:t>
            </a:r>
          </a:p>
          <a:p>
            <a:pPr marL="194468" indent="-194468" defTabSz="457200">
              <a:lnSpc>
                <a:spcPct val="150000"/>
              </a:lnSpc>
              <a:spcBef>
                <a:spcPts val="700"/>
              </a:spcBef>
              <a:tabLst>
                <a:tab pos="139700" algn="l"/>
                <a:tab pos="457200" algn="l"/>
              </a:tabLst>
              <a:defRPr sz="2000">
                <a:latin typeface="Arial"/>
                <a:ea typeface="Arial"/>
                <a:cs typeface="Arial"/>
                <a:sym typeface="Arial"/>
              </a:defRPr>
            </a:pPr>
            <a:r>
              <a:t>Focused GIS capacity-building initiatives</a:t>
            </a:r>
          </a:p>
          <a:p>
            <a:pPr marL="194468" indent="-194468" defTabSz="457200">
              <a:lnSpc>
                <a:spcPct val="150000"/>
              </a:lnSpc>
              <a:spcBef>
                <a:spcPts val="700"/>
              </a:spcBef>
              <a:tabLst>
                <a:tab pos="139700" algn="l"/>
                <a:tab pos="457200" algn="l"/>
              </a:tabLst>
              <a:defRPr sz="2000">
                <a:latin typeface="Arial"/>
                <a:ea typeface="Arial"/>
                <a:cs typeface="Arial"/>
                <a:sym typeface="Arial"/>
              </a:defRPr>
            </a:pPr>
            <a:r>
              <a:t>Pragmatic geographic information (GI) policy positioning and best practices for National GIS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Case study- Flood management-Nigeria"/>
          <p:cNvSpPr txBox="1"/>
          <p:nvPr>
            <p:ph type="title"/>
          </p:nvPr>
        </p:nvSpPr>
        <p:spPr>
          <a:prstGeom prst="rect">
            <a:avLst/>
          </a:prstGeom>
        </p:spPr>
        <p:txBody>
          <a:bodyPr/>
          <a:lstStyle/>
          <a:p>
            <a:pPr/>
            <a:r>
              <a:t>Case study- Flood management-Nigeria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Flood risk management includes both the chance of an event taking place and its potential impact. Land use planning informed by floodplain management plans can reduce risk for new development areas.…"/>
          <p:cNvSpPr txBox="1"/>
          <p:nvPr>
            <p:ph type="body" idx="1"/>
          </p:nvPr>
        </p:nvSpPr>
        <p:spPr>
          <a:prstGeom prst="rect">
            <a:avLst/>
          </a:prstGeom>
        </p:spPr>
        <p:txBody>
          <a:bodyPr/>
          <a:lstStyle/>
          <a:p>
            <a:pPr marL="277812" indent="-277812" defTabSz="457200">
              <a:lnSpc>
                <a:spcPct val="150000"/>
              </a:lnSpc>
              <a:spcBef>
                <a:spcPts val="0"/>
              </a:spcBef>
              <a:defRPr sz="2000">
                <a:latin typeface="Verdana"/>
                <a:ea typeface="Verdana"/>
                <a:cs typeface="Verdana"/>
                <a:sym typeface="Verdana"/>
              </a:defRPr>
            </a:pPr>
            <a:r>
              <a:t>Flood risk management includes both the chance of an event taking place and its potential impact. Land use planning informed by floodplain management plans can reduce risk for new development areas.</a:t>
            </a:r>
          </a:p>
          <a:p>
            <a:pPr marL="277812" indent="-277812" defTabSz="457200">
              <a:lnSpc>
                <a:spcPct val="150000"/>
              </a:lnSpc>
              <a:spcBef>
                <a:spcPts val="0"/>
              </a:spcBef>
              <a:defRPr sz="2000">
                <a:latin typeface="Verdana"/>
                <a:ea typeface="Verdana"/>
                <a:cs typeface="Verdana"/>
                <a:sym typeface="Verdana"/>
              </a:defRPr>
            </a:pPr>
            <a:r>
              <a:t>Flood risk is harder to manage in existing developed areas; however modification measures such as dams or levees can change the behavior of floodwaters. Similarly, property modification measures can protect against harm caused by floods to individual buildings, and response modification measures help communities deal with floods and enforcement of building regulations in the urban can considerably reduce disaster risks.</a:t>
            </a:r>
          </a:p>
          <a:p>
            <a:pPr marL="277812" indent="-277812" defTabSz="457200">
              <a:lnSpc>
                <a:spcPct val="150000"/>
              </a:lnSpc>
              <a:spcBef>
                <a:spcPts val="0"/>
              </a:spcBef>
              <a:defRPr sz="2000">
                <a:latin typeface="Verdana"/>
                <a:ea typeface="Verdana"/>
                <a:cs typeface="Verdana"/>
                <a:sym typeface="Verdana"/>
              </a:defRPr>
            </a:pPr>
            <a:r>
              <a:t>However, all these modifications cannot be properly and practically implemented without adequate information being provided about the environment.</a:t>
            </a:r>
          </a:p>
          <a:p>
            <a:pPr marL="277812" indent="-277812" defTabSz="457200">
              <a:lnSpc>
                <a:spcPct val="150000"/>
              </a:lnSpc>
              <a:spcBef>
                <a:spcPts val="0"/>
              </a:spcBef>
              <a:defRPr sz="2000">
                <a:latin typeface="Verdana"/>
                <a:ea typeface="Verdana"/>
                <a:cs typeface="Verdana"/>
                <a:sym typeface="Verdana"/>
              </a:defRPr>
            </a:pPr>
            <a:r>
              <a:t>For holistic environmental information to be available for the management of flood disaster in Nigeria there should be synergy among all stakeholder in environmental information acquisition, manipulation, processing, analysing and predictions. Some of this vital information is essentially geospatial data.</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With the advent of digital and space technology, the surveyor now provides intelligent digital maps and models that could help the National Emergency Management Agency (NEMA) in mitigating natural disasters, especially floods.…"/>
          <p:cNvSpPr txBox="1"/>
          <p:nvPr>
            <p:ph type="body" idx="1"/>
          </p:nvPr>
        </p:nvSpPr>
        <p:spPr>
          <a:prstGeom prst="rect">
            <a:avLst/>
          </a:prstGeom>
        </p:spPr>
        <p:txBody>
          <a:bodyPr/>
          <a:lstStyle/>
          <a:p>
            <a:pPr marL="255587" indent="-255587" defTabSz="420623">
              <a:lnSpc>
                <a:spcPct val="150000"/>
              </a:lnSpc>
              <a:spcBef>
                <a:spcPts val="1300"/>
              </a:spcBef>
              <a:defRPr sz="1840">
                <a:solidFill>
                  <a:srgbClr val="222222"/>
                </a:solidFill>
                <a:latin typeface="Verdana"/>
                <a:ea typeface="Verdana"/>
                <a:cs typeface="Verdana"/>
                <a:sym typeface="Verdana"/>
              </a:defRPr>
            </a:pPr>
            <a:r>
              <a:t>With the advent of digital and space technology, the surveyor now provides intelligent digital maps and models that could help the National Emergency Management Agency (NEMA) in mitigating natural disasters, especially floods. </a:t>
            </a:r>
          </a:p>
          <a:p>
            <a:pPr marL="255587" indent="-255587" defTabSz="420623">
              <a:lnSpc>
                <a:spcPct val="150000"/>
              </a:lnSpc>
              <a:spcBef>
                <a:spcPts val="1300"/>
              </a:spcBef>
              <a:defRPr sz="1840">
                <a:solidFill>
                  <a:srgbClr val="222222"/>
                </a:solidFill>
                <a:latin typeface="Verdana"/>
                <a:ea typeface="Verdana"/>
                <a:cs typeface="Verdana"/>
                <a:sym typeface="Verdana"/>
              </a:defRPr>
            </a:pPr>
            <a:r>
              <a:t>These maps/information ranges from flood plains maps, watershed, stream network, flow direction, sink/fill and flow accumulation information which would be used to model the environment.</a:t>
            </a:r>
          </a:p>
          <a:p>
            <a:pPr marL="255587" indent="-255587" defTabSz="420623">
              <a:lnSpc>
                <a:spcPct val="150000"/>
              </a:lnSpc>
              <a:spcBef>
                <a:spcPts val="1300"/>
              </a:spcBef>
              <a:defRPr sz="1840">
                <a:solidFill>
                  <a:srgbClr val="222222"/>
                </a:solidFill>
                <a:latin typeface="Verdana"/>
                <a:ea typeface="Verdana"/>
                <a:cs typeface="Verdana"/>
                <a:sym typeface="Verdana"/>
              </a:defRPr>
            </a:pPr>
            <a:r>
              <a:t>With the application of GIS and Remote Sensing the surveyor could model and analyse the data and come up with useful information such as; component of drainage basin and watershed and flood plain model of the environment</a:t>
            </a:r>
          </a:p>
          <a:p>
            <a:pPr marL="255587" indent="-255587" defTabSz="420623">
              <a:lnSpc>
                <a:spcPct val="150000"/>
              </a:lnSpc>
              <a:spcBef>
                <a:spcPts val="1300"/>
              </a:spcBef>
              <a:defRPr sz="1840">
                <a:solidFill>
                  <a:srgbClr val="222222"/>
                </a:solidFill>
                <a:latin typeface="Verdana"/>
                <a:ea typeface="Verdana"/>
                <a:cs typeface="Verdana"/>
                <a:sym typeface="Verdana"/>
              </a:defRPr>
            </a:pPr>
            <a:r>
              <a:t>In order to assess the flood disaster, in extent and coverage and ascertain the level of damage in the environment and the number of communities affected by the flood, Rapid Mapping of the affected area was carried out by National Emergency Management Agency (NEMA) in Collaboration with the Office of the Surveyor General of the Federation (OSGoF) and National Space and Research Development Agency (NASRDA). This Mapping technique was effective for provision of information for rehabilitation; mitigate and prepare against future occurrence.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CORS Stations for rainfall prediction"/>
          <p:cNvSpPr txBox="1"/>
          <p:nvPr>
            <p:ph type="title"/>
          </p:nvPr>
        </p:nvSpPr>
        <p:spPr>
          <a:xfrm>
            <a:off x="952500" y="254000"/>
            <a:ext cx="11099800" cy="1486049"/>
          </a:xfrm>
          <a:prstGeom prst="rect">
            <a:avLst/>
          </a:prstGeom>
        </p:spPr>
        <p:txBody>
          <a:bodyPr/>
          <a:lstStyle>
            <a:lvl1pPr defTabSz="457200">
              <a:lnSpc>
                <a:spcPts val="6000"/>
              </a:lnSpc>
              <a:spcBef>
                <a:spcPts val="1500"/>
              </a:spcBef>
              <a:defRPr b="1" sz="3000">
                <a:solidFill>
                  <a:srgbClr val="222222"/>
                </a:solidFill>
                <a:latin typeface="Verdana"/>
                <a:ea typeface="Verdana"/>
                <a:cs typeface="Verdana"/>
                <a:sym typeface="Verdana"/>
              </a:defRPr>
            </a:lvl1pPr>
          </a:lstStyle>
          <a:p>
            <a:pPr/>
            <a:r>
              <a:t>CORS Stations for rainfall prediction</a:t>
            </a:r>
            <a:endParaRPr b="0"/>
          </a:p>
        </p:txBody>
      </p:sp>
      <p:sp>
        <p:nvSpPr>
          <p:cNvPr id="164" name="There are different methods of weather forecast, which are, by Interactive Analysis of Radar and Satellite Imagery; By Statistical Inferences; Indigenous approach to weather forecast and by Surveying and Mapping technique of GNSS Meteorology, which is Continuously Operating Reference Stations for rainfall predictions.…"/>
          <p:cNvSpPr txBox="1"/>
          <p:nvPr>
            <p:ph type="body" idx="1"/>
          </p:nvPr>
        </p:nvSpPr>
        <p:spPr>
          <a:xfrm>
            <a:off x="952500" y="1666875"/>
            <a:ext cx="11099800" cy="7210425"/>
          </a:xfrm>
          <a:prstGeom prst="rect">
            <a:avLst/>
          </a:prstGeom>
        </p:spPr>
        <p:txBody>
          <a:bodyPr/>
          <a:lstStyle/>
          <a:p>
            <a:pPr marL="178911" indent="-178911" defTabSz="420623">
              <a:lnSpc>
                <a:spcPct val="150000"/>
              </a:lnSpc>
              <a:spcBef>
                <a:spcPts val="1300"/>
              </a:spcBef>
              <a:defRPr sz="1840">
                <a:solidFill>
                  <a:srgbClr val="222222"/>
                </a:solidFill>
                <a:latin typeface="Verdana"/>
                <a:ea typeface="Verdana"/>
                <a:cs typeface="Verdana"/>
                <a:sym typeface="Verdana"/>
              </a:defRPr>
            </a:pPr>
            <a:r>
              <a:t>There are different methods of weather forecast, which are, by Interactive Analysis of Radar and Satellite Imagery; By Statistical Inferences; Indigenous approach to weather forecast and by Surveying and Mapping technique of GNSS Meteorology, which is Continuously Operating Reference Stations for rainfall predictions.</a:t>
            </a:r>
          </a:p>
          <a:p>
            <a:pPr marL="178911" indent="-178911" defTabSz="420623">
              <a:lnSpc>
                <a:spcPct val="150000"/>
              </a:lnSpc>
              <a:spcBef>
                <a:spcPts val="1300"/>
              </a:spcBef>
              <a:defRPr sz="1840">
                <a:solidFill>
                  <a:srgbClr val="222222"/>
                </a:solidFill>
                <a:latin typeface="Verdana"/>
                <a:ea typeface="Verdana"/>
                <a:cs typeface="Verdana"/>
                <a:sym typeface="Verdana"/>
              </a:defRPr>
            </a:pPr>
            <a:r>
              <a:t>In Nigeria, the prediction model is based on the strong tele-connection between El Nino/Southern Oscillation (ENSO), Sea Surface Temperature (SST) anomalies and rain-bearing weather system over Nigeria.</a:t>
            </a:r>
          </a:p>
          <a:p>
            <a:pPr marL="178911" indent="-178911" defTabSz="420623">
              <a:lnSpc>
                <a:spcPct val="150000"/>
              </a:lnSpc>
              <a:spcBef>
                <a:spcPts val="1300"/>
              </a:spcBef>
              <a:defRPr sz="1840">
                <a:solidFill>
                  <a:srgbClr val="222222"/>
                </a:solidFill>
                <a:latin typeface="Verdana"/>
                <a:ea typeface="Verdana"/>
                <a:cs typeface="Verdana"/>
                <a:sym typeface="Verdana"/>
              </a:defRPr>
            </a:pPr>
            <a:r>
              <a:t> NSO is a recurrent abnormal shift in winds and ocean currents centered in the south Pacific region that produces extreme weather and climate conditions in many parts of the world. The model also incorporates phonological and soil information as well as historical daily weather data from 39-meteorological stations spatially distributed over Nigeria for 22 ENSO. However, there are real problems in the national weather forecast and rainfall predictions because there are fewer upper air observations in Nigeria. </a:t>
            </a:r>
          </a:p>
          <a:p>
            <a:pPr marL="178911" indent="-178911" defTabSz="420623">
              <a:lnSpc>
                <a:spcPct val="150000"/>
              </a:lnSpc>
              <a:spcBef>
                <a:spcPts val="1300"/>
              </a:spcBef>
              <a:defRPr sz="1840">
                <a:solidFill>
                  <a:srgbClr val="222222"/>
                </a:solidFill>
                <a:latin typeface="Verdana"/>
                <a:ea typeface="Verdana"/>
                <a:cs typeface="Verdana"/>
                <a:sym typeface="Verdana"/>
              </a:defRPr>
            </a:pPr>
            <a:r>
              <a:t>Thus, most of the present predictions and forecasting models are mere empirical statistical extrapolations. The rainfall prediction from CORS will complement the present effort of NIMET.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he rapidly increasing frequency of disasters has become a menace to human habitation across the globe.…"/>
          <p:cNvSpPr txBox="1"/>
          <p:nvPr>
            <p:ph type="body" idx="1"/>
          </p:nvPr>
        </p:nvSpPr>
        <p:spPr>
          <a:prstGeom prst="rect">
            <a:avLst/>
          </a:prstGeom>
        </p:spPr>
        <p:txBody>
          <a:bodyPr/>
          <a:lstStyle/>
          <a:p>
            <a:pPr marL="176966" indent="-176966" defTabSz="416052">
              <a:lnSpc>
                <a:spcPct val="150000"/>
              </a:lnSpc>
              <a:spcBef>
                <a:spcPts val="0"/>
              </a:spcBef>
              <a:defRPr sz="2002">
                <a:solidFill>
                  <a:srgbClr val="222222"/>
                </a:solidFill>
                <a:latin typeface="Verdana"/>
                <a:ea typeface="Verdana"/>
                <a:cs typeface="Verdana"/>
                <a:sym typeface="Verdana"/>
              </a:defRPr>
            </a:pPr>
            <a:r>
              <a:t>The rapidly increasing frequency of disasters has become a menace to human habitation across the globe.</a:t>
            </a:r>
          </a:p>
          <a:p>
            <a:pPr marL="176966" indent="-176966" defTabSz="416052">
              <a:lnSpc>
                <a:spcPct val="150000"/>
              </a:lnSpc>
              <a:spcBef>
                <a:spcPts val="0"/>
              </a:spcBef>
              <a:defRPr sz="2002">
                <a:solidFill>
                  <a:srgbClr val="222222"/>
                </a:solidFill>
                <a:latin typeface="Verdana"/>
                <a:ea typeface="Verdana"/>
                <a:cs typeface="Verdana"/>
                <a:sym typeface="Verdana"/>
              </a:defRPr>
            </a:pPr>
            <a:r>
              <a:t> Effective disaster risk reduction and management can be achieved through the deployment of geospatial data for all the phases of disaster management, including prevention, mitigation, preparedness, vulnerability reduction, response and relief</a:t>
            </a:r>
          </a:p>
          <a:p>
            <a:pPr marL="176966" indent="-176966" defTabSz="416052">
              <a:lnSpc>
                <a:spcPct val="150000"/>
              </a:lnSpc>
              <a:spcBef>
                <a:spcPts val="0"/>
              </a:spcBef>
              <a:defRPr sz="2002">
                <a:solidFill>
                  <a:srgbClr val="222222"/>
                </a:solidFill>
                <a:latin typeface="Verdana"/>
                <a:ea typeface="Verdana"/>
                <a:cs typeface="Verdana"/>
                <a:sym typeface="Verdana"/>
              </a:defRPr>
            </a:pPr>
            <a:r>
              <a:t>Disaster constitutes one of the greatest threats to development and socio-economic well being of the people. It retards development and is particularly hard on the poor people. </a:t>
            </a:r>
          </a:p>
          <a:p>
            <a:pPr marL="176966" indent="-176966" defTabSz="416052">
              <a:lnSpc>
                <a:spcPct val="150000"/>
              </a:lnSpc>
              <a:spcBef>
                <a:spcPts val="0"/>
              </a:spcBef>
              <a:defRPr sz="2002">
                <a:solidFill>
                  <a:srgbClr val="222222"/>
                </a:solidFill>
                <a:latin typeface="Verdana"/>
                <a:ea typeface="Verdana"/>
                <a:cs typeface="Verdana"/>
                <a:sym typeface="Verdana"/>
              </a:defRPr>
            </a:pPr>
            <a:r>
              <a:t>The frequency and magnitude of natural and human induced disaster and emergencies are constantly becoming unpredictable and having grave consequences on present day human civilization.</a:t>
            </a:r>
          </a:p>
          <a:p>
            <a:pPr marL="176966" indent="-176966" defTabSz="416052">
              <a:lnSpc>
                <a:spcPct val="150000"/>
              </a:lnSpc>
              <a:spcBef>
                <a:spcPts val="0"/>
              </a:spcBef>
              <a:defRPr sz="2002">
                <a:solidFill>
                  <a:srgbClr val="222222"/>
                </a:solidFill>
                <a:latin typeface="Verdana"/>
                <a:ea typeface="Verdana"/>
                <a:cs typeface="Verdana"/>
                <a:sym typeface="Verdana"/>
              </a:defRPr>
            </a:pPr>
            <a:r>
              <a:t> There are three basic phases of disaster management: </a:t>
            </a:r>
          </a:p>
          <a:p>
            <a:pPr marL="252809" indent="-252809" defTabSz="416052">
              <a:lnSpc>
                <a:spcPct val="150000"/>
              </a:lnSpc>
              <a:spcBef>
                <a:spcPts val="0"/>
              </a:spcBef>
              <a:buSzPct val="100000"/>
              <a:buAutoNum type="arabicPeriod" startAt="1"/>
              <a:defRPr sz="2002">
                <a:solidFill>
                  <a:srgbClr val="222222"/>
                </a:solidFill>
                <a:latin typeface="Verdana"/>
                <a:ea typeface="Verdana"/>
                <a:cs typeface="Verdana"/>
                <a:sym typeface="Verdana"/>
              </a:defRPr>
            </a:pPr>
            <a:r>
              <a:t>Pre-disaster</a:t>
            </a:r>
          </a:p>
          <a:p>
            <a:pPr marL="252809" indent="-252809" defTabSz="416052">
              <a:lnSpc>
                <a:spcPct val="150000"/>
              </a:lnSpc>
              <a:spcBef>
                <a:spcPts val="0"/>
              </a:spcBef>
              <a:buSzPct val="100000"/>
              <a:buAutoNum type="arabicPeriod" startAt="1"/>
              <a:defRPr sz="2002">
                <a:solidFill>
                  <a:srgbClr val="222222"/>
                </a:solidFill>
                <a:latin typeface="Verdana"/>
                <a:ea typeface="Verdana"/>
                <a:cs typeface="Verdana"/>
                <a:sym typeface="Verdana"/>
              </a:defRPr>
            </a:pPr>
            <a:r>
              <a:t>During disaster and </a:t>
            </a:r>
          </a:p>
          <a:p>
            <a:pPr marL="252809" indent="-252809" defTabSz="416052">
              <a:lnSpc>
                <a:spcPct val="150000"/>
              </a:lnSpc>
              <a:spcBef>
                <a:spcPts val="0"/>
              </a:spcBef>
              <a:buSzPct val="100000"/>
              <a:buAutoNum type="arabicPeriod" startAt="1"/>
              <a:defRPr sz="2002">
                <a:solidFill>
                  <a:srgbClr val="222222"/>
                </a:solidFill>
                <a:latin typeface="Verdana"/>
                <a:ea typeface="Verdana"/>
                <a:cs typeface="Verdana"/>
                <a:sym typeface="Verdana"/>
              </a:defRPr>
            </a:pPr>
            <a:r>
              <a:t>Post disaster.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urveying, mapping and GIS techniques are now used to facilitate disaster management through the production of model for visualisation of the effect of disaster, to mitigate, effectively deploy rescue team and undertake post disaster reconstruction and rehabilitation.…"/>
          <p:cNvSpPr txBox="1"/>
          <p:nvPr>
            <p:ph type="body" idx="1"/>
          </p:nvPr>
        </p:nvSpPr>
        <p:spPr>
          <a:prstGeom prst="rect">
            <a:avLst/>
          </a:prstGeom>
        </p:spPr>
        <p:txBody>
          <a:bodyPr/>
          <a:lstStyle/>
          <a:p>
            <a:pPr marL="194468" indent="-194468" defTabSz="457200">
              <a:lnSpc>
                <a:spcPct val="150000"/>
              </a:lnSpc>
              <a:spcBef>
                <a:spcPts val="0"/>
              </a:spcBef>
              <a:defRPr sz="2200">
                <a:solidFill>
                  <a:srgbClr val="222222"/>
                </a:solidFill>
                <a:latin typeface="Verdana"/>
                <a:ea typeface="Verdana"/>
                <a:cs typeface="Verdana"/>
                <a:sym typeface="Verdana"/>
              </a:defRPr>
            </a:pPr>
            <a:r>
              <a:t>Surveying, mapping and GIS techniques are now used to facilitate disaster management through the production of model for visualisation of the effect of disaster, to mitigate, effectively deploy rescue team and undertake post disaster reconstruction and rehabilitation.</a:t>
            </a:r>
          </a:p>
          <a:p>
            <a:pPr marL="194468" indent="-194468" defTabSz="457200">
              <a:lnSpc>
                <a:spcPct val="150000"/>
              </a:lnSpc>
              <a:spcBef>
                <a:spcPts val="0"/>
              </a:spcBef>
              <a:defRPr sz="2200">
                <a:solidFill>
                  <a:srgbClr val="222222"/>
                </a:solidFill>
                <a:latin typeface="Verdana"/>
                <a:ea typeface="Verdana"/>
                <a:cs typeface="Verdana"/>
                <a:sym typeface="Verdana"/>
              </a:defRPr>
            </a:pPr>
            <a:r>
              <a:t>There are several phases and stages involved in disaster management cycle. However, there are no standardised rules defining the different phases of the disaster management cycle. Different agencies use different cycles depending upon their objectives. </a:t>
            </a:r>
          </a:p>
          <a:p>
            <a:pPr marL="194468" indent="-194468" defTabSz="457200">
              <a:lnSpc>
                <a:spcPct val="150000"/>
              </a:lnSpc>
              <a:spcBef>
                <a:spcPts val="0"/>
              </a:spcBef>
              <a:defRPr sz="2200">
                <a:solidFill>
                  <a:srgbClr val="222222"/>
                </a:solidFill>
                <a:latin typeface="Verdana"/>
                <a:ea typeface="Verdana"/>
                <a:cs typeface="Verdana"/>
                <a:sym typeface="Verdana"/>
              </a:defRPr>
            </a:pPr>
            <a:r>
              <a:t>However, while approaches vary, it is agreed that disaster management activities should be carried out in a cycle. In disaster management, there are six (6) major aspects viz: </a:t>
            </a:r>
          </a:p>
          <a:p>
            <a:pPr marL="194468" indent="-194468" defTabSz="457200">
              <a:lnSpc>
                <a:spcPct val="150000"/>
              </a:lnSpc>
              <a:spcBef>
                <a:spcPts val="0"/>
              </a:spcBef>
              <a:defRPr sz="2200">
                <a:solidFill>
                  <a:srgbClr val="222222"/>
                </a:solidFill>
                <a:latin typeface="Verdana"/>
                <a:ea typeface="Verdana"/>
                <a:cs typeface="Verdana"/>
                <a:sym typeface="Verdana"/>
              </a:defRPr>
            </a:pPr>
            <a:r>
              <a:t>preparedness, prevention, mitigation, Risk reduction, recovery and response.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Preparedness,…"/>
          <p:cNvSpPr txBox="1"/>
          <p:nvPr>
            <p:ph type="body" idx="1"/>
          </p:nvPr>
        </p:nvSpPr>
        <p:spPr>
          <a:prstGeom prst="rect">
            <a:avLst/>
          </a:prstGeom>
        </p:spPr>
        <p:txBody>
          <a:bodyPr/>
          <a:lstStyle/>
          <a:p>
            <a:pPr marL="194468" indent="-194468" defTabSz="457200">
              <a:lnSpc>
                <a:spcPct val="150000"/>
              </a:lnSpc>
              <a:spcBef>
                <a:spcPts val="0"/>
              </a:spcBef>
              <a:defRPr b="1" sz="3700">
                <a:solidFill>
                  <a:srgbClr val="222222"/>
                </a:solidFill>
                <a:latin typeface="Verdana"/>
                <a:ea typeface="Verdana"/>
                <a:cs typeface="Verdana"/>
                <a:sym typeface="Verdana"/>
              </a:defRPr>
            </a:pPr>
            <a:r>
              <a:t> Preparedness,</a:t>
            </a:r>
          </a:p>
          <a:p>
            <a:pPr marL="194468" indent="-194468" defTabSz="457200">
              <a:lnSpc>
                <a:spcPct val="150000"/>
              </a:lnSpc>
              <a:spcBef>
                <a:spcPts val="0"/>
              </a:spcBef>
              <a:defRPr b="1" sz="3700">
                <a:solidFill>
                  <a:srgbClr val="222222"/>
                </a:solidFill>
                <a:latin typeface="Verdana"/>
                <a:ea typeface="Verdana"/>
                <a:cs typeface="Verdana"/>
                <a:sym typeface="Verdana"/>
              </a:defRPr>
            </a:pPr>
            <a:r>
              <a:t> Prevention,</a:t>
            </a:r>
          </a:p>
          <a:p>
            <a:pPr marL="194468" indent="-194468" defTabSz="457200">
              <a:lnSpc>
                <a:spcPct val="150000"/>
              </a:lnSpc>
              <a:spcBef>
                <a:spcPts val="0"/>
              </a:spcBef>
              <a:defRPr b="1" sz="3700">
                <a:solidFill>
                  <a:srgbClr val="222222"/>
                </a:solidFill>
                <a:latin typeface="Verdana"/>
                <a:ea typeface="Verdana"/>
                <a:cs typeface="Verdana"/>
                <a:sym typeface="Verdana"/>
              </a:defRPr>
            </a:pPr>
            <a:r>
              <a:t> Mitigation,</a:t>
            </a:r>
          </a:p>
          <a:p>
            <a:pPr marL="194468" indent="-194468" defTabSz="457200">
              <a:lnSpc>
                <a:spcPct val="150000"/>
              </a:lnSpc>
              <a:spcBef>
                <a:spcPts val="0"/>
              </a:spcBef>
              <a:defRPr b="1" sz="3700">
                <a:solidFill>
                  <a:srgbClr val="222222"/>
                </a:solidFill>
                <a:latin typeface="Verdana"/>
                <a:ea typeface="Verdana"/>
                <a:cs typeface="Verdana"/>
                <a:sym typeface="Verdana"/>
              </a:defRPr>
            </a:pPr>
            <a:r>
              <a:t> Risk reduction,</a:t>
            </a:r>
          </a:p>
          <a:p>
            <a:pPr marL="194468" indent="-194468" defTabSz="457200">
              <a:lnSpc>
                <a:spcPct val="150000"/>
              </a:lnSpc>
              <a:spcBef>
                <a:spcPts val="0"/>
              </a:spcBef>
              <a:defRPr b="1" sz="3700">
                <a:solidFill>
                  <a:srgbClr val="222222"/>
                </a:solidFill>
                <a:latin typeface="Verdana"/>
                <a:ea typeface="Verdana"/>
                <a:cs typeface="Verdana"/>
                <a:sym typeface="Verdana"/>
              </a:defRPr>
            </a:pPr>
            <a:r>
              <a:t> Recovery and response.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Disaster Prevention"/>
          <p:cNvSpPr txBox="1"/>
          <p:nvPr>
            <p:ph type="title"/>
          </p:nvPr>
        </p:nvSpPr>
        <p:spPr>
          <a:xfrm>
            <a:off x="952500" y="711200"/>
            <a:ext cx="11099800" cy="1052860"/>
          </a:xfrm>
          <a:prstGeom prst="rect">
            <a:avLst/>
          </a:prstGeom>
        </p:spPr>
        <p:txBody>
          <a:bodyPr/>
          <a:lstStyle>
            <a:lvl1pPr defTabSz="393192">
              <a:lnSpc>
                <a:spcPts val="5100"/>
              </a:lnSpc>
              <a:spcBef>
                <a:spcPts val="1200"/>
              </a:spcBef>
              <a:defRPr b="1" sz="2580">
                <a:solidFill>
                  <a:srgbClr val="222222"/>
                </a:solidFill>
                <a:latin typeface="Verdana"/>
                <a:ea typeface="Verdana"/>
                <a:cs typeface="Verdana"/>
                <a:sym typeface="Verdana"/>
              </a:defRPr>
            </a:lvl1pPr>
          </a:lstStyle>
          <a:p>
            <a:pPr/>
            <a:r>
              <a:t>Disaster Prevention</a:t>
            </a:r>
            <a:endParaRPr b="0"/>
          </a:p>
        </p:txBody>
      </p:sp>
      <p:sp>
        <p:nvSpPr>
          <p:cNvPr id="129" name="It will be a difficult task, if not impossible, to attempt to prevent disasters of whatever type, nature or magnitude in an environment that is not well understood in all facets.…"/>
          <p:cNvSpPr txBox="1"/>
          <p:nvPr>
            <p:ph type="body" idx="1"/>
          </p:nvPr>
        </p:nvSpPr>
        <p:spPr>
          <a:xfrm>
            <a:off x="952500" y="1447800"/>
            <a:ext cx="11099800" cy="6969522"/>
          </a:xfrm>
          <a:prstGeom prst="rect">
            <a:avLst/>
          </a:prstGeom>
        </p:spPr>
        <p:txBody>
          <a:bodyPr/>
          <a:lstStyle/>
          <a:p>
            <a:pPr marL="268922" indent="-268922" defTabSz="402336">
              <a:lnSpc>
                <a:spcPct val="150000"/>
              </a:lnSpc>
              <a:spcBef>
                <a:spcPts val="1300"/>
              </a:spcBef>
              <a:defRPr sz="1936">
                <a:solidFill>
                  <a:srgbClr val="222222"/>
                </a:solidFill>
                <a:latin typeface="Verdana"/>
                <a:ea typeface="Verdana"/>
                <a:cs typeface="Verdana"/>
                <a:sym typeface="Verdana"/>
              </a:defRPr>
            </a:pPr>
            <a:r>
              <a:t>It will be a difficult task, if not impossible, to attempt to prevent disasters of whatever type, nature or magnitude in an environment that is not well understood in all facets. </a:t>
            </a:r>
          </a:p>
          <a:p>
            <a:pPr marL="268922" indent="-268922" defTabSz="402336">
              <a:lnSpc>
                <a:spcPct val="150000"/>
              </a:lnSpc>
              <a:spcBef>
                <a:spcPts val="1300"/>
              </a:spcBef>
              <a:defRPr sz="1936">
                <a:solidFill>
                  <a:srgbClr val="222222"/>
                </a:solidFill>
                <a:latin typeface="Verdana"/>
                <a:ea typeface="Verdana"/>
                <a:cs typeface="Verdana"/>
                <a:sym typeface="Verdana"/>
              </a:defRPr>
            </a:pPr>
            <a:r>
              <a:t>Medium scale topographical map of the area of interest, depicting all the terrain, relief features, drainages, hydrography, communities and settlements is one of the required spatial data that will inform and guide decisions for any disaster preventive intervention.</a:t>
            </a:r>
          </a:p>
          <a:p>
            <a:pPr marL="268922" indent="-268922" defTabSz="402336">
              <a:lnSpc>
                <a:spcPct val="150000"/>
              </a:lnSpc>
              <a:spcBef>
                <a:spcPts val="1300"/>
              </a:spcBef>
              <a:defRPr sz="1936">
                <a:solidFill>
                  <a:srgbClr val="222222"/>
                </a:solidFill>
                <a:latin typeface="Verdana"/>
                <a:ea typeface="Verdana"/>
                <a:cs typeface="Verdana"/>
                <a:sym typeface="Verdana"/>
              </a:defRPr>
            </a:pPr>
            <a:r>
              <a:t> It is the map that will present the environment as it is and assist in determining settlements or communities that are susceptible to flooding. The maps will also provide a platform for preparing evacuation plan and environmental planning. </a:t>
            </a:r>
          </a:p>
          <a:p>
            <a:pPr marL="268922" indent="-268922" defTabSz="402336">
              <a:lnSpc>
                <a:spcPct val="150000"/>
              </a:lnSpc>
              <a:spcBef>
                <a:spcPts val="1300"/>
              </a:spcBef>
              <a:defRPr sz="1936">
                <a:solidFill>
                  <a:srgbClr val="222222"/>
                </a:solidFill>
                <a:latin typeface="Verdana"/>
                <a:ea typeface="Verdana"/>
                <a:cs typeface="Verdana"/>
                <a:sym typeface="Verdana"/>
              </a:defRPr>
            </a:pPr>
            <a:r>
              <a:t>The process of setting or designing standards and buffer zone within which there must not be any permanent structures, is achieved by maps and other geo-information. </a:t>
            </a:r>
          </a:p>
          <a:p>
            <a:pPr marL="268922" indent="-268922" defTabSz="402336">
              <a:lnSpc>
                <a:spcPct val="150000"/>
              </a:lnSpc>
              <a:spcBef>
                <a:spcPts val="1300"/>
              </a:spcBef>
              <a:defRPr sz="1936">
                <a:solidFill>
                  <a:srgbClr val="222222"/>
                </a:solidFill>
                <a:latin typeface="Verdana"/>
                <a:ea typeface="Verdana"/>
                <a:cs typeface="Verdana"/>
                <a:sym typeface="Verdana"/>
              </a:defRPr>
            </a:pPr>
            <a:r>
              <a:t>Designing drainages and other channels that will drain excess water for disaster prevention is not possible without accurate maps.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Preparadness"/>
          <p:cNvSpPr txBox="1"/>
          <p:nvPr>
            <p:ph type="title"/>
          </p:nvPr>
        </p:nvSpPr>
        <p:spPr>
          <a:xfrm>
            <a:off x="952500" y="254000"/>
            <a:ext cx="11099800" cy="1247627"/>
          </a:xfrm>
          <a:prstGeom prst="rect">
            <a:avLst/>
          </a:prstGeom>
        </p:spPr>
        <p:txBody>
          <a:bodyPr/>
          <a:lstStyle>
            <a:lvl1pPr>
              <a:defRPr b="1" sz="3000">
                <a:latin typeface="Helvetica Neue"/>
                <a:ea typeface="Helvetica Neue"/>
                <a:cs typeface="Helvetica Neue"/>
                <a:sym typeface="Helvetica Neue"/>
              </a:defRPr>
            </a:lvl1pPr>
          </a:lstStyle>
          <a:p>
            <a:pPr/>
            <a:r>
              <a:t>Preparadness</a:t>
            </a:r>
          </a:p>
        </p:txBody>
      </p:sp>
      <p:sp>
        <p:nvSpPr>
          <p:cNvPr id="132" name="In the process of preparedness, it is obvious that geospatial data in the form of base map or environmental sensitivity Index map of the area in question is a must.…"/>
          <p:cNvSpPr txBox="1"/>
          <p:nvPr>
            <p:ph type="body" idx="1"/>
          </p:nvPr>
        </p:nvSpPr>
        <p:spPr>
          <a:xfrm>
            <a:off x="952500" y="1308100"/>
            <a:ext cx="11099800" cy="7468543"/>
          </a:xfrm>
          <a:prstGeom prst="rect">
            <a:avLst/>
          </a:prstGeom>
        </p:spPr>
        <p:txBody>
          <a:bodyPr/>
          <a:lstStyle/>
          <a:p>
            <a:pPr marL="305593" indent="-305593" defTabSz="457200">
              <a:lnSpc>
                <a:spcPct val="150000"/>
              </a:lnSpc>
              <a:spcBef>
                <a:spcPts val="1500"/>
              </a:spcBef>
              <a:defRPr sz="2200">
                <a:solidFill>
                  <a:srgbClr val="222222"/>
                </a:solidFill>
                <a:latin typeface="Verdana"/>
                <a:ea typeface="Verdana"/>
                <a:cs typeface="Verdana"/>
                <a:sym typeface="Verdana"/>
              </a:defRPr>
            </a:pPr>
            <a:r>
              <a:t>In the process of preparedness, it is obvious that geospatial data in the form of base map or environmental sensitivity Index map of the area in question is a must.</a:t>
            </a:r>
          </a:p>
          <a:p>
            <a:pPr marL="305593" indent="-305593" defTabSz="457200">
              <a:lnSpc>
                <a:spcPct val="150000"/>
              </a:lnSpc>
              <a:spcBef>
                <a:spcPts val="1500"/>
              </a:spcBef>
              <a:defRPr sz="2200">
                <a:solidFill>
                  <a:srgbClr val="222222"/>
                </a:solidFill>
                <a:latin typeface="Verdana"/>
                <a:ea typeface="Verdana"/>
                <a:cs typeface="Verdana"/>
                <a:sym typeface="Verdana"/>
              </a:defRPr>
            </a:pPr>
            <a:r>
              <a:t>This is to </a:t>
            </a:r>
          </a:p>
          <a:p>
            <a:pPr marL="436562" indent="-436562" defTabSz="457200">
              <a:lnSpc>
                <a:spcPct val="150000"/>
              </a:lnSpc>
              <a:spcBef>
                <a:spcPts val="1500"/>
              </a:spcBef>
              <a:buSzPct val="100000"/>
              <a:buAutoNum type="arabicPeriod" startAt="1"/>
              <a:defRPr sz="2200">
                <a:solidFill>
                  <a:srgbClr val="222222"/>
                </a:solidFill>
                <a:latin typeface="Verdana"/>
                <a:ea typeface="Verdana"/>
                <a:cs typeface="Verdana"/>
                <a:sym typeface="Verdana"/>
              </a:defRPr>
            </a:pPr>
            <a:r>
              <a:t>know the area that is vulnerable to the impending disaster;</a:t>
            </a:r>
          </a:p>
          <a:p>
            <a:pPr marL="436562" indent="-436562" defTabSz="457200">
              <a:lnSpc>
                <a:spcPct val="150000"/>
              </a:lnSpc>
              <a:spcBef>
                <a:spcPts val="1500"/>
              </a:spcBef>
              <a:buSzPct val="100000"/>
              <a:buAutoNum type="arabicPeriod" startAt="1"/>
              <a:defRPr sz="2200">
                <a:solidFill>
                  <a:srgbClr val="222222"/>
                </a:solidFill>
                <a:latin typeface="Verdana"/>
                <a:ea typeface="Verdana"/>
                <a:cs typeface="Verdana"/>
                <a:sym typeface="Verdana"/>
              </a:defRPr>
            </a:pPr>
            <a:r>
              <a:t> the location of facilities in the area;</a:t>
            </a:r>
          </a:p>
          <a:p>
            <a:pPr marL="436562" indent="-436562" defTabSz="457200">
              <a:lnSpc>
                <a:spcPct val="150000"/>
              </a:lnSpc>
              <a:spcBef>
                <a:spcPts val="1500"/>
              </a:spcBef>
              <a:buSzPct val="100000"/>
              <a:buAutoNum type="arabicPeriod" startAt="1"/>
              <a:defRPr sz="2200">
                <a:solidFill>
                  <a:srgbClr val="222222"/>
                </a:solidFill>
                <a:latin typeface="Verdana"/>
                <a:ea typeface="Verdana"/>
                <a:cs typeface="Verdana"/>
                <a:sym typeface="Verdana"/>
              </a:defRPr>
            </a:pPr>
            <a:r>
              <a:t> easy access to the area in time of crisis and possible area to relocate people.</a:t>
            </a:r>
          </a:p>
          <a:p>
            <a:pPr marL="305593" indent="-305593" defTabSz="457200">
              <a:lnSpc>
                <a:spcPct val="150000"/>
              </a:lnSpc>
              <a:spcBef>
                <a:spcPts val="1500"/>
              </a:spcBef>
              <a:defRPr sz="2200">
                <a:solidFill>
                  <a:srgbClr val="222222"/>
                </a:solidFill>
                <a:latin typeface="Verdana"/>
                <a:ea typeface="Verdana"/>
                <a:cs typeface="Verdana"/>
                <a:sym typeface="Verdana"/>
              </a:defRPr>
            </a:pPr>
            <a:r>
              <a:t>So basically, the steps of Disaster prevention and Preparedness are intertwined.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Mitigation"/>
          <p:cNvSpPr txBox="1"/>
          <p:nvPr>
            <p:ph type="title"/>
          </p:nvPr>
        </p:nvSpPr>
        <p:spPr>
          <a:xfrm>
            <a:off x="952500" y="254000"/>
            <a:ext cx="11099800" cy="1242567"/>
          </a:xfrm>
          <a:prstGeom prst="rect">
            <a:avLst/>
          </a:prstGeom>
        </p:spPr>
        <p:txBody>
          <a:bodyPr/>
          <a:lstStyle>
            <a:lvl1pPr>
              <a:defRPr b="1" sz="3000">
                <a:latin typeface="Helvetica Neue"/>
                <a:ea typeface="Helvetica Neue"/>
                <a:cs typeface="Helvetica Neue"/>
                <a:sym typeface="Helvetica Neue"/>
              </a:defRPr>
            </a:lvl1pPr>
          </a:lstStyle>
          <a:p>
            <a:pPr/>
            <a:r>
              <a:t>Mitigation</a:t>
            </a:r>
          </a:p>
        </p:txBody>
      </p:sp>
      <p:sp>
        <p:nvSpPr>
          <p:cNvPr id="135" name="Considerable losses of life and property could be avoided through better information about the risk and onset of disasters, improved risk assessment, planning and disaster monitoring.…"/>
          <p:cNvSpPr txBox="1"/>
          <p:nvPr>
            <p:ph type="body" idx="1"/>
          </p:nvPr>
        </p:nvSpPr>
        <p:spPr>
          <a:xfrm>
            <a:off x="952500" y="1449982"/>
            <a:ext cx="11099800" cy="7427318"/>
          </a:xfrm>
          <a:prstGeom prst="rect">
            <a:avLst/>
          </a:prstGeom>
        </p:spPr>
        <p:txBody>
          <a:bodyPr/>
          <a:lstStyle/>
          <a:p>
            <a:pPr marL="281146" indent="-281146" defTabSz="420623">
              <a:lnSpc>
                <a:spcPct val="150000"/>
              </a:lnSpc>
              <a:spcBef>
                <a:spcPts val="0"/>
              </a:spcBef>
              <a:defRPr sz="2024">
                <a:solidFill>
                  <a:srgbClr val="222222"/>
                </a:solidFill>
                <a:latin typeface="Verdana"/>
                <a:ea typeface="Verdana"/>
                <a:cs typeface="Verdana"/>
                <a:sym typeface="Verdana"/>
              </a:defRPr>
            </a:pPr>
            <a:r>
              <a:t>Considerable losses of life and property could be avoided through better information about the risk and onset of disasters, improved risk assessment, planning and disaster monitoring. </a:t>
            </a:r>
          </a:p>
          <a:p>
            <a:pPr marL="281146" indent="-281146" defTabSz="420623">
              <a:lnSpc>
                <a:spcPct val="150000"/>
              </a:lnSpc>
              <a:spcBef>
                <a:spcPts val="0"/>
              </a:spcBef>
              <a:defRPr sz="2024">
                <a:solidFill>
                  <a:srgbClr val="222222"/>
                </a:solidFill>
                <a:latin typeface="Verdana"/>
                <a:ea typeface="Verdana"/>
                <a:cs typeface="Verdana"/>
                <a:sym typeface="Verdana"/>
              </a:defRPr>
            </a:pPr>
            <a:r>
              <a:t>All the activities mentioned here will require geo-information for their implementation. Disaster mitigation measures may be structural (e.g. flood dikes) or non-structural (e.g. land use zoning). </a:t>
            </a:r>
          </a:p>
          <a:p>
            <a:pPr marL="281146" indent="-281146" defTabSz="420623">
              <a:lnSpc>
                <a:spcPct val="150000"/>
              </a:lnSpc>
              <a:spcBef>
                <a:spcPts val="0"/>
              </a:spcBef>
              <a:defRPr sz="2024">
                <a:solidFill>
                  <a:srgbClr val="222222"/>
                </a:solidFill>
                <a:latin typeface="Verdana"/>
                <a:ea typeface="Verdana"/>
                <a:cs typeface="Verdana"/>
                <a:sym typeface="Verdana"/>
              </a:defRPr>
            </a:pPr>
            <a:r>
              <a:t>Mitigation activities incorporate the measurement and assessment of the evolving risk environment. Activities may include the creation of comprehensive, pro-active tools that help decide where to focus funding and efforts in risk reduction.</a:t>
            </a:r>
          </a:p>
          <a:p>
            <a:pPr marL="281146" indent="-281146" defTabSz="420623">
              <a:lnSpc>
                <a:spcPct val="150000"/>
              </a:lnSpc>
              <a:spcBef>
                <a:spcPts val="0"/>
              </a:spcBef>
              <a:defRPr sz="2024">
                <a:solidFill>
                  <a:srgbClr val="222222"/>
                </a:solidFill>
                <a:latin typeface="Verdana"/>
                <a:ea typeface="Verdana"/>
                <a:cs typeface="Verdana"/>
                <a:sym typeface="Verdana"/>
              </a:defRPr>
            </a:pPr>
            <a:r>
              <a:t>Making adequate preparation to reduce the impact of disaster will require identifying areas that will be affected in case of disaster; this will require environmental monitoring, mapping and other mitigation measures which include hazard mapping, adoption and enforcement of land use and zoning practices, implementing and enforcing building codes, flood plain mapping, reinforced tornado safe rooms, burying of electrical cables to prevent ice build-up, raising of homes in flood-prone areas and disaster mitigation public awareness programs.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Response"/>
          <p:cNvSpPr txBox="1"/>
          <p:nvPr>
            <p:ph type="title"/>
          </p:nvPr>
        </p:nvSpPr>
        <p:spPr>
          <a:xfrm>
            <a:off x="952500" y="254000"/>
            <a:ext cx="11099800" cy="1433364"/>
          </a:xfrm>
          <a:prstGeom prst="rect">
            <a:avLst/>
          </a:prstGeom>
        </p:spPr>
        <p:txBody>
          <a:bodyPr/>
          <a:lstStyle>
            <a:lvl1pPr>
              <a:defRPr sz="3000"/>
            </a:lvl1pPr>
          </a:lstStyle>
          <a:p>
            <a:pPr/>
            <a:r>
              <a:t>Response</a:t>
            </a:r>
          </a:p>
        </p:txBody>
      </p:sp>
      <p:sp>
        <p:nvSpPr>
          <p:cNvPr id="138" name="Response addresses immediate threats presented by the disaster, including saving lives, meeting humanitarian needs (food, shelter, clothing, public health and safety), cleanup, damage assessment, and the start of resource distribution. As the response period progresses, focus shifts from dealing with immediate emergency issues to conducting repairs, restoring utilities, establishing operations for public services (including permitting), and finishing the cleanup process.…"/>
          <p:cNvSpPr txBox="1"/>
          <p:nvPr>
            <p:ph type="body" idx="1"/>
          </p:nvPr>
        </p:nvSpPr>
        <p:spPr>
          <a:xfrm>
            <a:off x="952500" y="1696442"/>
            <a:ext cx="11099800" cy="7180858"/>
          </a:xfrm>
          <a:prstGeom prst="rect">
            <a:avLst/>
          </a:prstGeom>
        </p:spPr>
        <p:txBody>
          <a:bodyPr/>
          <a:lstStyle/>
          <a:p>
            <a:pPr marL="277812" indent="-277812" defTabSz="457200">
              <a:lnSpc>
                <a:spcPct val="150000"/>
              </a:lnSpc>
              <a:spcBef>
                <a:spcPts val="2000"/>
              </a:spcBef>
              <a:defRPr sz="2000">
                <a:latin typeface="Verdana"/>
                <a:ea typeface="Verdana"/>
                <a:cs typeface="Verdana"/>
                <a:sym typeface="Verdana"/>
              </a:defRPr>
            </a:pPr>
            <a:r>
              <a:t>Response addresses immediate threats presented by the disaster, including saving lives, meeting humanitarian needs (food, shelter, clothing, public health and safety), cleanup, damage assessment, and the start of resource distribution. As the response period progresses, focus shifts from dealing with immediate emergency issues to conducting repairs, restoring utilities, establishing operations for public services (including permitting), and finishing the cleanup process.</a:t>
            </a:r>
          </a:p>
          <a:p>
            <a:pPr marL="305593" indent="-305593" defTabSz="457200">
              <a:lnSpc>
                <a:spcPct val="150000"/>
              </a:lnSpc>
              <a:spcBef>
                <a:spcPts val="0"/>
              </a:spcBef>
              <a:defRPr sz="2200">
                <a:solidFill>
                  <a:srgbClr val="222222"/>
                </a:solidFill>
                <a:latin typeface="Verdana"/>
                <a:ea typeface="Verdana"/>
                <a:cs typeface="Verdana"/>
                <a:sym typeface="Verdana"/>
              </a:defRPr>
            </a:pPr>
            <a:r>
              <a:t>In a disaster situation, after an earthquake or during a flood, geospatial data can be the determining factor in answering pressing questions such as: </a:t>
            </a:r>
          </a:p>
          <a:p>
            <a:pPr marL="305593" indent="-305593" defTabSz="457200">
              <a:lnSpc>
                <a:spcPct val="150000"/>
              </a:lnSpc>
              <a:spcBef>
                <a:spcPts val="0"/>
              </a:spcBef>
              <a:defRPr sz="2200">
                <a:solidFill>
                  <a:srgbClr val="222222"/>
                </a:solidFill>
                <a:latin typeface="Verdana"/>
                <a:ea typeface="Verdana"/>
                <a:cs typeface="Verdana"/>
                <a:sym typeface="Verdana"/>
              </a:defRPr>
            </a:pPr>
            <a:r>
              <a:t>Which roads are still accessible, </a:t>
            </a:r>
          </a:p>
          <a:p>
            <a:pPr marL="305593" indent="-305593" defTabSz="457200">
              <a:lnSpc>
                <a:spcPct val="150000"/>
              </a:lnSpc>
              <a:spcBef>
                <a:spcPts val="0"/>
              </a:spcBef>
              <a:defRPr sz="2200">
                <a:solidFill>
                  <a:srgbClr val="222222"/>
                </a:solidFill>
                <a:latin typeface="Verdana"/>
                <a:ea typeface="Verdana"/>
                <a:cs typeface="Verdana"/>
                <a:sym typeface="Verdana"/>
              </a:defRPr>
            </a:pPr>
            <a:r>
              <a:t>which houses are damaged,</a:t>
            </a:r>
          </a:p>
          <a:p>
            <a:pPr marL="305593" indent="-305593" defTabSz="457200">
              <a:lnSpc>
                <a:spcPct val="150000"/>
              </a:lnSpc>
              <a:spcBef>
                <a:spcPts val="0"/>
              </a:spcBef>
              <a:defRPr sz="2200">
                <a:solidFill>
                  <a:srgbClr val="222222"/>
                </a:solidFill>
                <a:latin typeface="Verdana"/>
                <a:ea typeface="Verdana"/>
                <a:cs typeface="Verdana"/>
                <a:sym typeface="Verdana"/>
              </a:defRPr>
            </a:pPr>
            <a:r>
              <a:t> where could a helicopter land? and so 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Recovery, post disaster reconstruction and rehabilitation"/>
          <p:cNvSpPr txBox="1"/>
          <p:nvPr>
            <p:ph type="title"/>
          </p:nvPr>
        </p:nvSpPr>
        <p:spPr>
          <a:xfrm>
            <a:off x="952500" y="254000"/>
            <a:ext cx="11099800" cy="1620739"/>
          </a:xfrm>
          <a:prstGeom prst="rect">
            <a:avLst/>
          </a:prstGeom>
        </p:spPr>
        <p:txBody>
          <a:bodyPr/>
          <a:lstStyle>
            <a:lvl1pPr defTabSz="457200">
              <a:lnSpc>
                <a:spcPts val="6000"/>
              </a:lnSpc>
              <a:spcBef>
                <a:spcPts val="1500"/>
              </a:spcBef>
              <a:defRPr b="1" sz="3000">
                <a:solidFill>
                  <a:srgbClr val="222222"/>
                </a:solidFill>
                <a:latin typeface="Verdana"/>
                <a:ea typeface="Verdana"/>
                <a:cs typeface="Verdana"/>
                <a:sym typeface="Verdana"/>
              </a:defRPr>
            </a:lvl1pPr>
          </a:lstStyle>
          <a:p>
            <a:pPr/>
            <a:r>
              <a:t>Recovery, post disaster reconstruction and rehabilitation</a:t>
            </a:r>
          </a:p>
        </p:txBody>
      </p:sp>
      <p:sp>
        <p:nvSpPr>
          <p:cNvPr id="141" name="Recovery activities include rebuilding infrastructures, health care and rehabilitation. These should blend with development activities, such as building human resources for health and developing policies and practices to avoid similar situations in future.…"/>
          <p:cNvSpPr txBox="1"/>
          <p:nvPr>
            <p:ph type="body" idx="1"/>
          </p:nvPr>
        </p:nvSpPr>
        <p:spPr>
          <a:xfrm>
            <a:off x="952500" y="1688157"/>
            <a:ext cx="11099800" cy="7189143"/>
          </a:xfrm>
          <a:prstGeom prst="rect">
            <a:avLst/>
          </a:prstGeom>
        </p:spPr>
        <p:txBody>
          <a:bodyPr/>
          <a:lstStyle/>
          <a:p>
            <a:pPr marL="169187" indent="-169187" defTabSz="397763">
              <a:lnSpc>
                <a:spcPct val="150000"/>
              </a:lnSpc>
              <a:spcBef>
                <a:spcPts val="1300"/>
              </a:spcBef>
              <a:defRPr sz="1740">
                <a:solidFill>
                  <a:srgbClr val="222222"/>
                </a:solidFill>
                <a:latin typeface="Verdana"/>
                <a:ea typeface="Verdana"/>
                <a:cs typeface="Verdana"/>
                <a:sym typeface="Verdana"/>
              </a:defRPr>
            </a:pPr>
            <a:r>
              <a:t>Recovery activities include rebuilding infrastructures, health care and rehabilitation. These should blend with development activities, such as building human resources for health and developing policies and practices to avoid similar situations in future. </a:t>
            </a:r>
          </a:p>
          <a:p>
            <a:pPr marL="169187" indent="-169187" defTabSz="397763">
              <a:lnSpc>
                <a:spcPct val="150000"/>
              </a:lnSpc>
              <a:spcBef>
                <a:spcPts val="1300"/>
              </a:spcBef>
              <a:defRPr sz="1740">
                <a:solidFill>
                  <a:srgbClr val="222222"/>
                </a:solidFill>
                <a:latin typeface="Verdana"/>
                <a:ea typeface="Verdana"/>
                <a:cs typeface="Verdana"/>
                <a:sym typeface="Verdana"/>
              </a:defRPr>
            </a:pPr>
            <a:r>
              <a:t>Again the place of geospatial data such as base map, topographic map and Digital Elevation Model (DEM) in reconstruction and rehabilitation processes after disaster is very critical as it will provide information for design and sustainable planning.</a:t>
            </a:r>
          </a:p>
          <a:p>
            <a:pPr marL="169187" indent="-169187" defTabSz="397763">
              <a:lnSpc>
                <a:spcPct val="150000"/>
              </a:lnSpc>
              <a:spcBef>
                <a:spcPts val="1300"/>
              </a:spcBef>
              <a:defRPr sz="1740">
                <a:solidFill>
                  <a:srgbClr val="222222"/>
                </a:solidFill>
                <a:latin typeface="Verdana"/>
                <a:ea typeface="Verdana"/>
                <a:cs typeface="Verdana"/>
                <a:sym typeface="Verdana"/>
              </a:defRPr>
            </a:pPr>
            <a:r>
              <a:t>The aspect of disaster management that are carried out before disaster entails maintenance of high level of preparedness, capacity building including training of volunteers, definition of standard operational procedure for disaster response sourcing and collaboration with disaster relief partners and other stakeholder in disaster management. </a:t>
            </a:r>
          </a:p>
          <a:p>
            <a:pPr marL="169187" indent="-169187" defTabSz="397763">
              <a:lnSpc>
                <a:spcPct val="150000"/>
              </a:lnSpc>
              <a:spcBef>
                <a:spcPts val="1300"/>
              </a:spcBef>
              <a:defRPr sz="1740">
                <a:solidFill>
                  <a:srgbClr val="222222"/>
                </a:solidFill>
                <a:latin typeface="Verdana"/>
                <a:ea typeface="Verdana"/>
                <a:cs typeface="Verdana"/>
                <a:sym typeface="Verdana"/>
              </a:defRPr>
            </a:pPr>
            <a:r>
              <a:t>During disaster, the major activity is prompt response, having an overview of the extent and the spreading of the disaster and finding the access possibility to extend relief. Part of the activities also involves reaching out as soon as possible to other relief partners for support. </a:t>
            </a:r>
          </a:p>
          <a:p>
            <a:pPr marL="169187" indent="-169187" defTabSz="397763">
              <a:lnSpc>
                <a:spcPct val="150000"/>
              </a:lnSpc>
              <a:spcBef>
                <a:spcPts val="1300"/>
              </a:spcBef>
              <a:defRPr sz="1740">
                <a:solidFill>
                  <a:srgbClr val="222222"/>
                </a:solidFill>
                <a:latin typeface="Verdana"/>
                <a:ea typeface="Verdana"/>
                <a:cs typeface="Verdana"/>
                <a:sym typeface="Verdana"/>
              </a:defRPr>
            </a:pPr>
            <a:r>
              <a:t>While disaster management after disaster has to do with recovery, reconstruction and rehabilitation, it also involves reviewing of the work done and taking corrective measures, prepared audited accounts, reports and update the procedure for future use.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