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jpg" ContentType="image/jp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906000" cy="6845300"/>
  <p:notesSz cx="9906000" cy="6845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2043"/>
            <a:ext cx="8420100" cy="1437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33368"/>
            <a:ext cx="6934200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4419"/>
            <a:ext cx="4309110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4419"/>
            <a:ext cx="4309110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9837"/>
            <a:ext cx="9067800" cy="6776084"/>
          </a:xfrm>
          <a:custGeom>
            <a:avLst/>
            <a:gdLst/>
            <a:ahLst/>
            <a:cxnLst/>
            <a:rect l="l" t="t" r="r" b="b"/>
            <a:pathLst>
              <a:path w="9067800" h="6776084">
                <a:moveTo>
                  <a:pt x="9067800" y="6775462"/>
                </a:moveTo>
                <a:lnTo>
                  <a:pt x="0" y="6775462"/>
                </a:lnTo>
                <a:lnTo>
                  <a:pt x="0" y="0"/>
                </a:lnTo>
                <a:lnTo>
                  <a:pt x="9067800" y="0"/>
                </a:lnTo>
                <a:lnTo>
                  <a:pt x="9067800" y="6775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1000" y="0"/>
            <a:ext cx="9144000" cy="684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9837"/>
            <a:ext cx="9067800" cy="6776084"/>
          </a:xfrm>
          <a:custGeom>
            <a:avLst/>
            <a:gdLst/>
            <a:ahLst/>
            <a:cxnLst/>
            <a:rect l="l" t="t" r="r" b="b"/>
            <a:pathLst>
              <a:path w="9067800" h="6776084">
                <a:moveTo>
                  <a:pt x="9067800" y="6775462"/>
                </a:moveTo>
                <a:lnTo>
                  <a:pt x="0" y="6775462"/>
                </a:lnTo>
                <a:lnTo>
                  <a:pt x="0" y="0"/>
                </a:lnTo>
                <a:lnTo>
                  <a:pt x="9067800" y="0"/>
                </a:lnTo>
                <a:lnTo>
                  <a:pt x="9067800" y="6775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1000" y="0"/>
            <a:ext cx="9144000" cy="684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850" y="330187"/>
            <a:ext cx="85045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507" y="1376349"/>
            <a:ext cx="7372984" cy="467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4350" y="6552441"/>
            <a:ext cx="2847340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FFFC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66129"/>
            <a:ext cx="2278380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32320" y="6366129"/>
            <a:ext cx="2278380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png"/><Relationship Id="rId5" Type="http://schemas.openxmlformats.org/officeDocument/2006/relationships/image" Target="../media/image3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 algn="ctr" marL="37465">
                        <a:lnSpc>
                          <a:spcPct val="100000"/>
                        </a:lnSpc>
                        <a:spcBef>
                          <a:spcPts val="3360"/>
                        </a:spcBef>
                      </a:pPr>
                      <a:r>
                        <a:rPr dirty="0" sz="4400" spc="-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Damage Assessment</a:t>
                      </a:r>
                      <a:r>
                        <a:rPr dirty="0" sz="4400" spc="-2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400" spc="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Methodology</a:t>
                      </a:r>
                      <a:endParaRPr sz="4400">
                        <a:latin typeface="Tahoma"/>
                        <a:cs typeface="Tahoma"/>
                      </a:endParaRPr>
                    </a:p>
                    <a:p>
                      <a:pPr algn="ctr" marL="52069">
                        <a:lnSpc>
                          <a:spcPct val="100000"/>
                        </a:lnSpc>
                        <a:spcBef>
                          <a:spcPts val="2270"/>
                        </a:spcBef>
                      </a:pPr>
                      <a:r>
                        <a:rPr dirty="0" sz="4200" spc="-125" b="1" i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dirty="0" sz="4200" spc="-95" b="1" i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200" spc="-114" b="1" i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Overview</a:t>
                      </a:r>
                      <a:endParaRPr sz="4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2195195">
                        <a:lnSpc>
                          <a:spcPts val="4170"/>
                        </a:lnSpc>
                      </a:pPr>
                      <a:r>
                        <a:rPr dirty="0" sz="3600" spc="-5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dirty="0" sz="3600" spc="9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Choice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3279"/>
                        </a:spcBef>
                      </a:pPr>
                      <a:r>
                        <a:rPr dirty="0" sz="3200" spc="-5" b="1">
                          <a:solidFill>
                            <a:srgbClr val="CCFFCC"/>
                          </a:solidFill>
                          <a:latin typeface="Arial"/>
                          <a:cs typeface="Arial"/>
                        </a:rPr>
                        <a:t>How </a:t>
                      </a:r>
                      <a:r>
                        <a:rPr dirty="0" sz="3200" spc="-10" b="1">
                          <a:solidFill>
                            <a:srgbClr val="CCFFCC"/>
                          </a:solidFill>
                          <a:latin typeface="Arial"/>
                          <a:cs typeface="Arial"/>
                        </a:rPr>
                        <a:t>many </a:t>
                      </a:r>
                      <a:r>
                        <a:rPr dirty="0" sz="3200" spc="-5" b="1">
                          <a:solidFill>
                            <a:srgbClr val="CCFFCC"/>
                          </a:solidFill>
                          <a:latin typeface="Arial"/>
                          <a:cs typeface="Arial"/>
                        </a:rPr>
                        <a:t>reports </a:t>
                      </a:r>
                      <a:r>
                        <a:rPr dirty="0" sz="3200" spc="5" b="1">
                          <a:solidFill>
                            <a:srgbClr val="CCFFCC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3200" spc="15" b="1">
                          <a:solidFill>
                            <a:srgbClr val="CC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CCFFCC"/>
                          </a:solidFill>
                          <a:latin typeface="Arial"/>
                          <a:cs typeface="Arial"/>
                        </a:rPr>
                        <a:t>required: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650">
                        <a:latin typeface="Times New Roman"/>
                        <a:cs typeface="Times New Roman"/>
                      </a:endParaRPr>
                    </a:p>
                    <a:p>
                      <a:pPr marL="760095" indent="-571500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Flash</a:t>
                      </a:r>
                      <a:r>
                        <a:rPr dirty="0" sz="3200" spc="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report?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760095" indent="-571500">
                        <a:lnSpc>
                          <a:spcPct val="100000"/>
                        </a:lnSpc>
                        <a:spcBef>
                          <a:spcPts val="760"/>
                        </a:spcBef>
                        <a:buFont typeface="Wingdings"/>
                        <a:buChar char="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report?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760095" indent="-571500">
                        <a:lnSpc>
                          <a:spcPct val="100000"/>
                        </a:lnSpc>
                        <a:spcBef>
                          <a:spcPts val="760"/>
                        </a:spcBef>
                        <a:buFont typeface="Wingdings"/>
                        <a:buChar char="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Interim</a:t>
                      </a:r>
                      <a:r>
                        <a:rPr dirty="0" sz="3200" spc="4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reports?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760095" indent="-571500">
                        <a:lnSpc>
                          <a:spcPct val="100000"/>
                        </a:lnSpc>
                        <a:spcBef>
                          <a:spcPts val="760"/>
                        </a:spcBef>
                        <a:buFont typeface="Wingdings"/>
                        <a:buChar char="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Technical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reports?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760095" indent="-571500">
                        <a:lnSpc>
                          <a:spcPct val="100000"/>
                        </a:lnSpc>
                        <a:spcBef>
                          <a:spcPts val="760"/>
                        </a:spcBef>
                        <a:buFont typeface="Wingdings"/>
                        <a:buChar char="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Final report?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569595">
                        <a:lnSpc>
                          <a:spcPts val="3570"/>
                        </a:lnSpc>
                      </a:pPr>
                      <a:r>
                        <a:rPr dirty="0" sz="3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874394" marR="1889125" indent="-457200">
                        <a:lnSpc>
                          <a:spcPct val="100000"/>
                        </a:lnSpc>
                        <a:spcBef>
                          <a:spcPts val="238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86868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activation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provision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457200">
                        <a:lnSpc>
                          <a:spcPct val="100000"/>
                        </a:lnSpc>
                        <a:spcBef>
                          <a:spcPts val="267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8750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Briefing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45720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8750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Visual</a:t>
                      </a:r>
                      <a:r>
                        <a:rPr dirty="0" sz="3200" spc="-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Inspections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457200">
                        <a:lnSpc>
                          <a:spcPct val="100000"/>
                        </a:lnSpc>
                        <a:spcBef>
                          <a:spcPts val="266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8750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Assess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plan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field</a:t>
                      </a:r>
                      <a:r>
                        <a:rPr dirty="0" sz="3200" spc="7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457200">
                        <a:lnSpc>
                          <a:spcPct val="100000"/>
                        </a:lnSpc>
                        <a:spcBef>
                          <a:spcPts val="271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87503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field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surveys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impact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spc="9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needs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499745">
                        <a:lnSpc>
                          <a:spcPts val="3570"/>
                        </a:lnSpc>
                      </a:pPr>
                      <a:r>
                        <a:rPr dirty="0" sz="3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1331595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AutoNum type="arabicPeriod" startAt="7"/>
                        <a:tabLst>
                          <a:tab pos="13322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Decide,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plan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monitor</a:t>
                      </a:r>
                      <a:r>
                        <a:rPr dirty="0" sz="3200" spc="-6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  <a:buAutoNum type="arabicPeriod" startAt="7"/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1331595" marR="1927225" indent="-457200">
                        <a:lnSpc>
                          <a:spcPts val="3800"/>
                        </a:lnSpc>
                        <a:buClr>
                          <a:srgbClr val="000000"/>
                        </a:buClr>
                        <a:buAutoNum type="arabicPeriod" startAt="7"/>
                        <a:tabLst>
                          <a:tab pos="133223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Conduct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follow-up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detailed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specialist</a:t>
                      </a:r>
                      <a:r>
                        <a:rPr dirty="0" sz="3200" spc="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AutoNum type="arabicPeriod" startAt="7"/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1330960" indent="-456565">
                        <a:lnSpc>
                          <a:spcPct val="100000"/>
                        </a:lnSpc>
                        <a:buClr>
                          <a:srgbClr val="000000"/>
                        </a:buClr>
                        <a:buAutoNum type="arabicPeriod" startAt="7"/>
                        <a:tabLst>
                          <a:tab pos="1331595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Debriefing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 startAt="7"/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553845" indent="-679450">
                        <a:lnSpc>
                          <a:spcPct val="100000"/>
                        </a:lnSpc>
                        <a:buClr>
                          <a:srgbClr val="000000"/>
                        </a:buClr>
                        <a:buAutoNum type="arabicPeriod" startAt="7"/>
                        <a:tabLst>
                          <a:tab pos="155448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Lessons</a:t>
                      </a:r>
                      <a:r>
                        <a:rPr dirty="0" sz="3200" spc="-6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learnt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645795">
                        <a:lnSpc>
                          <a:spcPts val="2990"/>
                        </a:lnSpc>
                      </a:pPr>
                      <a:r>
                        <a:rPr dirty="0" sz="3200" spc="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Processes</a:t>
                      </a:r>
                      <a:r>
                        <a:rPr dirty="0" sz="3200" spc="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3200" spc="1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DANA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664845" indent="-400050">
                        <a:lnSpc>
                          <a:spcPts val="3354"/>
                        </a:lnSpc>
                        <a:spcBef>
                          <a:spcPts val="211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Form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r>
                        <a:rPr dirty="0" sz="2800" spc="3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team/s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64845" indent="-400050">
                        <a:lnSpc>
                          <a:spcPts val="3350"/>
                        </a:lnSpc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Develop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2800" spc="6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Procedures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64845" indent="-400050">
                        <a:lnSpc>
                          <a:spcPts val="3350"/>
                        </a:lnSpc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6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64845" indent="-400050">
                        <a:lnSpc>
                          <a:spcPts val="3354"/>
                        </a:lnSpc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users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needs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64845" indent="-400050">
                        <a:lnSpc>
                          <a:spcPts val="3354"/>
                        </a:lnSpc>
                        <a:spcBef>
                          <a:spcPts val="4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Design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forms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64845" indent="-400050">
                        <a:lnSpc>
                          <a:spcPts val="3350"/>
                        </a:lnSpc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collection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methods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64845" indent="-400050">
                        <a:lnSpc>
                          <a:spcPts val="3354"/>
                        </a:lnSpc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briefing</a:t>
                      </a:r>
                      <a:r>
                        <a:rPr dirty="0" sz="2800" spc="3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instructions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64845" indent="-400050">
                        <a:lnSpc>
                          <a:spcPct val="100000"/>
                        </a:lnSpc>
                        <a:spcBef>
                          <a:spcPts val="79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Collect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source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2800" spc="15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64845" indent="-400050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000000"/>
                        </a:buClr>
                        <a:buAutoNum type="arabicPeriod"/>
                        <a:tabLst>
                          <a:tab pos="66548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Training/simulation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Form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r>
                        <a:rPr dirty="0" sz="3600" spc="-2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Teams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1287145" indent="-62865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1287145" algn="l"/>
                          <a:tab pos="1287780" algn="l"/>
                        </a:tabLst>
                      </a:pP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Multidisciplinary</a:t>
                      </a:r>
                      <a:r>
                        <a:rPr dirty="0" sz="3200" spc="-8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1287145" indent="-628650">
                        <a:lnSpc>
                          <a:spcPct val="100000"/>
                        </a:lnSpc>
                        <a:spcBef>
                          <a:spcPts val="38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287145" algn="l"/>
                          <a:tab pos="1287780" algn="l"/>
                        </a:tabLst>
                      </a:pP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Volunteerism</a:t>
                      </a: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32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6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essence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1287145" marR="1418590" indent="-628650">
                        <a:lnSpc>
                          <a:spcPct val="100000"/>
                        </a:lnSpc>
                        <a:spcBef>
                          <a:spcPts val="38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287145" algn="l"/>
                          <a:tab pos="1287780" algn="l"/>
                        </a:tabLst>
                      </a:pP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Composed</a:t>
                      </a: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small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size,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during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actual</a:t>
                      </a:r>
                      <a:r>
                        <a:rPr dirty="0" sz="3200" spc="-3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747395" indent="-508000">
                        <a:lnSpc>
                          <a:spcPts val="3970"/>
                        </a:lnSpc>
                        <a:buClr>
                          <a:srgbClr val="000000"/>
                        </a:buClr>
                        <a:buAutoNum type="arabicPeriod" startAt="2"/>
                        <a:tabLst>
                          <a:tab pos="748030" algn="l"/>
                        </a:tabLst>
                      </a:pPr>
                      <a:r>
                        <a:rPr dirty="0" sz="3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Develop</a:t>
                      </a:r>
                      <a:r>
                        <a:rPr dirty="0" sz="36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76009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Procedures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lvl="1" marL="1547495" indent="-349250">
                        <a:lnSpc>
                          <a:spcPct val="100000"/>
                        </a:lnSpc>
                        <a:spcBef>
                          <a:spcPts val="3479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547495" algn="l"/>
                          <a:tab pos="154813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200" spc="4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activation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lvl="1" marL="1547495" indent="-349250">
                        <a:lnSpc>
                          <a:spcPct val="100000"/>
                        </a:lnSpc>
                        <a:spcBef>
                          <a:spcPts val="7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547495" algn="l"/>
                          <a:tab pos="154813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roles/individual</a:t>
                      </a:r>
                      <a:r>
                        <a:rPr dirty="0" sz="3200" spc="3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roles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lvl="1" marL="1547495" indent="-349250">
                        <a:lnSpc>
                          <a:spcPct val="100000"/>
                        </a:lnSpc>
                        <a:spcBef>
                          <a:spcPts val="7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547495" algn="l"/>
                          <a:tab pos="15481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Logistics,</a:t>
                      </a:r>
                      <a:r>
                        <a:rPr dirty="0" sz="3200" spc="-3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lvl="1" marL="1547495" indent="-349250">
                        <a:lnSpc>
                          <a:spcPct val="100000"/>
                        </a:lnSpc>
                        <a:spcBef>
                          <a:spcPts val="7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547495" algn="l"/>
                          <a:tab pos="15481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Communication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lvl="1" marL="1547495" indent="-349250">
                        <a:lnSpc>
                          <a:spcPct val="100000"/>
                        </a:lnSpc>
                        <a:spcBef>
                          <a:spcPts val="7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547495" algn="l"/>
                          <a:tab pos="1548130" algn="l"/>
                        </a:tabLst>
                      </a:pP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Staff</a:t>
                      </a:r>
                      <a:r>
                        <a:rPr dirty="0" sz="3200" spc="-3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safety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lvl="1" marL="1547495" indent="-349250">
                        <a:lnSpc>
                          <a:spcPct val="100000"/>
                        </a:lnSpc>
                        <a:spcBef>
                          <a:spcPts val="7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1547495" algn="l"/>
                          <a:tab pos="15481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Reporting</a:t>
                      </a:r>
                      <a:r>
                        <a:rPr dirty="0" sz="3200" spc="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requirements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747395" indent="-508000">
                        <a:lnSpc>
                          <a:spcPts val="3520"/>
                        </a:lnSpc>
                        <a:buClr>
                          <a:srgbClr val="000000"/>
                        </a:buClr>
                        <a:buAutoNum type="arabicPeriod" startAt="3"/>
                        <a:tabLst>
                          <a:tab pos="748030" algn="l"/>
                        </a:tabLst>
                      </a:pP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3600" spc="-1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lvl="1" marL="658495" marR="693420" indent="-349250">
                        <a:lnSpc>
                          <a:spcPct val="100000"/>
                        </a:lnSpc>
                        <a:spcBef>
                          <a:spcPts val="273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658495" algn="l"/>
                          <a:tab pos="6591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Prepare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equipment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•"/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lvl="1" marL="658495" indent="-34925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658495" algn="l"/>
                          <a:tab pos="6591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Keep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necessary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materials</a:t>
                      </a:r>
                      <a:r>
                        <a:rPr dirty="0" sz="3200" spc="-8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ready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20"/>
                        </a:spcBef>
                        <a:buChar char="•"/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lvl="1" marL="658495" marR="177800" indent="-349250">
                        <a:lnSpc>
                          <a:spcPct val="996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658495" algn="l"/>
                          <a:tab pos="6591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Orientate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members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equipments;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like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setting-up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tent,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life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jacket,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map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3200" spc="-9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etc.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34695">
                        <a:lnSpc>
                          <a:spcPct val="100000"/>
                        </a:lnSpc>
                      </a:pPr>
                      <a:r>
                        <a:rPr dirty="0" sz="25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Inspection</a:t>
                      </a:r>
                      <a:r>
                        <a:rPr dirty="0" sz="25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500" spc="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2500" spc="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5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r>
                        <a:rPr dirty="0" sz="2500" spc="-9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5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Checklist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626745" indent="-285750">
                        <a:lnSpc>
                          <a:spcPct val="100000"/>
                        </a:lnSpc>
                        <a:spcBef>
                          <a:spcPts val="1100"/>
                        </a:spcBef>
                        <a:buSzPct val="150000"/>
                        <a:buFont typeface="Times New Roman"/>
                        <a:buChar char="•"/>
                        <a:tabLst>
                          <a:tab pos="62738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Area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maps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(preferably</a:t>
                      </a:r>
                      <a:r>
                        <a:rPr dirty="0" sz="2400" spc="-10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laminated)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25145" indent="-184150">
                        <a:lnSpc>
                          <a:spcPct val="100000"/>
                        </a:lnSpc>
                        <a:spcBef>
                          <a:spcPts val="570"/>
                        </a:spcBef>
                        <a:buFont typeface="Times New Roman"/>
                        <a:buChar char="•"/>
                        <a:tabLst>
                          <a:tab pos="525780" algn="l"/>
                        </a:tabLst>
                      </a:pPr>
                      <a:r>
                        <a:rPr dirty="0" sz="24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Water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soluble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markers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laminated</a:t>
                      </a:r>
                      <a:r>
                        <a:rPr dirty="0" sz="2400" spc="-7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maps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Notebooks or</a:t>
                      </a:r>
                      <a:r>
                        <a:rPr dirty="0" sz="2400" spc="-5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pads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Pencils/pens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Binoculars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Camera and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spare</a:t>
                      </a:r>
                      <a:r>
                        <a:rPr dirty="0" sz="2400" spc="-3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film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Fluids</a:t>
                      </a:r>
                      <a:r>
                        <a:rPr dirty="0" sz="2400" spc="-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(coffee/tea)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Rations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Anti-motion sickness</a:t>
                      </a:r>
                      <a:r>
                        <a:rPr dirty="0" sz="2400" spc="-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tablets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Sick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bags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(for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aerial</a:t>
                      </a:r>
                      <a:r>
                        <a:rPr dirty="0" sz="2400" spc="-5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inspection)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1495" indent="-1905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Times New Roman"/>
                        <a:buChar char="•"/>
                        <a:tabLst>
                          <a:tab pos="53213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Personal equipment (sunglasses,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suitable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clothing,</a:t>
                      </a:r>
                      <a:r>
                        <a:rPr dirty="0" sz="2400" spc="-15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caps)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772795" indent="-508000">
                        <a:lnSpc>
                          <a:spcPts val="3970"/>
                        </a:lnSpc>
                        <a:buClr>
                          <a:srgbClr val="000000"/>
                        </a:buClr>
                        <a:buAutoNum type="arabicPeriod" startAt="4"/>
                        <a:tabLst>
                          <a:tab pos="773430" algn="l"/>
                        </a:tabLst>
                      </a:pPr>
                      <a:r>
                        <a:rPr dirty="0" sz="3600" spc="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sz="3600" spc="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needs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3600" spc="-1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users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lvl="1" marL="798195" marR="918210" indent="-381000">
                        <a:lnSpc>
                          <a:spcPts val="3450"/>
                        </a:lnSpc>
                        <a:spcBef>
                          <a:spcPts val="122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798195" algn="l"/>
                          <a:tab pos="7988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needs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before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hand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save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actual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3200" spc="-14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collection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lvl="1" marL="798195" indent="-381000">
                        <a:lnSpc>
                          <a:spcPct val="100000"/>
                        </a:lnSpc>
                        <a:spcBef>
                          <a:spcPts val="21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798195" algn="l"/>
                          <a:tab pos="798830" algn="l"/>
                        </a:tabLst>
                      </a:pP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Prioritize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3200" spc="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needs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798195" indent="-3810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"/>
                        <a:tabLst>
                          <a:tab pos="798830" algn="l"/>
                        </a:tabLst>
                      </a:pPr>
                      <a:r>
                        <a:rPr dirty="0" sz="320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Essential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798195" indent="-3810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"/>
                        <a:tabLst>
                          <a:tab pos="798830" algn="l"/>
                        </a:tabLst>
                      </a:pPr>
                      <a:r>
                        <a:rPr dirty="0" sz="3200" spc="-10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Background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798195" marR="532130" indent="-381000">
                        <a:lnSpc>
                          <a:spcPct val="100000"/>
                        </a:lnSpc>
                        <a:spcBef>
                          <a:spcPts val="22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798195" algn="l"/>
                          <a:tab pos="798830" algn="l"/>
                        </a:tabLst>
                      </a:pP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Who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potential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users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these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information.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may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useful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media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general</a:t>
                      </a:r>
                      <a:r>
                        <a:rPr dirty="0" sz="3200" spc="-3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public.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379095">
                        <a:lnSpc>
                          <a:spcPts val="3370"/>
                        </a:lnSpc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Design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survey</a:t>
                      </a:r>
                      <a:r>
                        <a:rPr dirty="0" sz="3600" spc="-5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forms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algn="just" marL="633095" marR="695960" indent="-349250">
                        <a:lnSpc>
                          <a:spcPct val="110100"/>
                        </a:lnSpc>
                        <a:spcBef>
                          <a:spcPts val="159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63373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Various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kinds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reports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are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needed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technical,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official,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confidential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those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public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release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through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effective</a:t>
                      </a:r>
                      <a:r>
                        <a:rPr dirty="0" sz="2800" spc="8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response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633095" indent="-349250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633095" algn="l"/>
                          <a:tab pos="63373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format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developed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5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used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33095" marR="334645" indent="-349250">
                        <a:lnSpc>
                          <a:spcPct val="1101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633095" algn="l"/>
                          <a:tab pos="633730" algn="l"/>
                        </a:tabLst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Designed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2800" spc="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users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related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assessment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33095" marR="992505" indent="-349250">
                        <a:lnSpc>
                          <a:spcPct val="1101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633095" algn="l"/>
                          <a:tab pos="63373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Design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consultation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specialists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each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sector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33095" indent="-34925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633095" algn="l"/>
                          <a:tab pos="63373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Clear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33095" indent="-349250">
                        <a:lnSpc>
                          <a:spcPct val="100000"/>
                        </a:lnSpc>
                        <a:spcBef>
                          <a:spcPts val="34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633095" algn="l"/>
                          <a:tab pos="633730" algn="l"/>
                        </a:tabLst>
                      </a:pP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Easy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800" spc="-5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complete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569595">
                        <a:lnSpc>
                          <a:spcPts val="2170"/>
                        </a:lnSpc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658495" marR="814069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dirty="0" sz="3200" spc="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provide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disaster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managers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comprehensive,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standardized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impact</a:t>
                      </a:r>
                      <a:r>
                        <a:rPr dirty="0" sz="3200" spc="-5" b="1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3200" b="1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3200" spc="10" b="1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 b="1">
                          <a:solidFill>
                            <a:srgbClr val="FF9A00"/>
                          </a:solidFill>
                          <a:latin typeface="Arial"/>
                          <a:cs typeface="Arial"/>
                        </a:rPr>
                        <a:t>hazard</a:t>
                      </a:r>
                      <a:r>
                        <a:rPr dirty="0" sz="3200" spc="-15" b="1">
                          <a:solidFill>
                            <a:srgbClr val="65003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658495" marR="425450">
                        <a:lnSpc>
                          <a:spcPct val="99800"/>
                        </a:lnSpc>
                      </a:pP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used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priorities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make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32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decisions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relating</a:t>
                      </a:r>
                      <a:r>
                        <a:rPr dirty="0" sz="32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32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disaster</a:t>
                      </a:r>
                      <a:r>
                        <a:rPr dirty="0" sz="32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r>
                        <a:rPr dirty="0" sz="32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steps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leading</a:t>
                      </a:r>
                      <a:r>
                        <a:rPr dirty="0" sz="32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3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recovery.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6584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6.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collection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methods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1229995" indent="-57150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"/>
                        <a:tabLst>
                          <a:tab pos="12306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Informal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1229995" indent="-571500">
                        <a:lnSpc>
                          <a:spcPct val="100000"/>
                        </a:lnSpc>
                        <a:spcBef>
                          <a:spcPts val="3860"/>
                        </a:spcBef>
                        <a:buClr>
                          <a:srgbClr val="000000"/>
                        </a:buClr>
                        <a:buChar char=""/>
                        <a:tabLst>
                          <a:tab pos="1230630" algn="l"/>
                        </a:tabLst>
                      </a:pP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Visual</a:t>
                      </a:r>
                      <a:r>
                        <a:rPr dirty="0" sz="3200" spc="-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inspections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1229995" indent="-571500">
                        <a:lnSpc>
                          <a:spcPct val="100000"/>
                        </a:lnSpc>
                        <a:spcBef>
                          <a:spcPts val="3810"/>
                        </a:spcBef>
                        <a:buClr>
                          <a:srgbClr val="000000"/>
                        </a:buClr>
                        <a:buChar char=""/>
                        <a:tabLst>
                          <a:tab pos="12306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Interviews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3200" spc="-5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informants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1229995" indent="-571500">
                        <a:lnSpc>
                          <a:spcPct val="100000"/>
                        </a:lnSpc>
                        <a:spcBef>
                          <a:spcPts val="3860"/>
                        </a:spcBef>
                        <a:buClr>
                          <a:srgbClr val="000000"/>
                        </a:buClr>
                        <a:buChar char=""/>
                        <a:tabLst>
                          <a:tab pos="1230630" algn="l"/>
                        </a:tabLst>
                      </a:pP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Special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interviews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050" y="6221764"/>
            <a:ext cx="2821940" cy="51371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r>
              <a:rPr dirty="0" sz="1100" b="1">
                <a:solidFill>
                  <a:srgbClr val="FFFFCC"/>
                </a:solidFill>
                <a:latin typeface="Verdana"/>
                <a:cs typeface="Verdana"/>
              </a:rPr>
              <a:t>Asian </a:t>
            </a:r>
            <a:r>
              <a:rPr dirty="0" sz="1100" spc="-5" b="1">
                <a:solidFill>
                  <a:srgbClr val="FFFFCC"/>
                </a:solidFill>
                <a:latin typeface="Verdana"/>
                <a:cs typeface="Verdana"/>
              </a:rPr>
              <a:t>Disaster Preparedness</a:t>
            </a:r>
            <a:r>
              <a:rPr dirty="0" sz="1100" spc="1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CC"/>
                </a:solidFill>
                <a:latin typeface="Verdana"/>
                <a:cs typeface="Verdana"/>
              </a:rPr>
              <a:t>Center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86700" y="190487"/>
            <a:ext cx="135382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57150" marR="5080" indent="-4445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9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  </a:t>
            </a: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781042"/>
            <a:ext cx="9144000" cy="6064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9800" y="82537"/>
            <a:ext cx="42678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CC"/>
                </a:solidFill>
              </a:rPr>
              <a:t>Aerial</a:t>
            </a:r>
            <a:r>
              <a:rPr dirty="0" sz="4000" spc="-70">
                <a:solidFill>
                  <a:srgbClr val="FFFFCC"/>
                </a:solidFill>
              </a:rPr>
              <a:t> </a:t>
            </a:r>
            <a:r>
              <a:rPr dirty="0" sz="4000" spc="-5">
                <a:solidFill>
                  <a:srgbClr val="FFFFCC"/>
                </a:solidFill>
              </a:rPr>
              <a:t>Photography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5835650" y="6540487"/>
            <a:ext cx="3689350" cy="305435"/>
          </a:xfrm>
          <a:custGeom>
            <a:avLst/>
            <a:gdLst/>
            <a:ahLst/>
            <a:cxnLst/>
            <a:rect l="l" t="t" r="r" b="b"/>
            <a:pathLst>
              <a:path w="3689350" h="305434">
                <a:moveTo>
                  <a:pt x="3689350" y="304812"/>
                </a:moveTo>
                <a:lnTo>
                  <a:pt x="0" y="304812"/>
                </a:lnTo>
                <a:lnTo>
                  <a:pt x="0" y="0"/>
                </a:lnTo>
                <a:lnTo>
                  <a:pt x="3689350" y="0"/>
                </a:lnTo>
                <a:lnTo>
                  <a:pt x="3689350" y="30481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18200" y="6565892"/>
            <a:ext cx="35629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20011"/>
                </a:solidFill>
                <a:latin typeface="Times New Roman"/>
                <a:cs typeface="Times New Roman"/>
              </a:rPr>
              <a:t>ITC, </a:t>
            </a:r>
            <a:r>
              <a:rPr dirty="0" sz="1600" spc="-5">
                <a:solidFill>
                  <a:srgbClr val="220011"/>
                </a:solidFill>
                <a:latin typeface="Times New Roman"/>
                <a:cs typeface="Times New Roman"/>
              </a:rPr>
              <a:t>Enschede </a:t>
            </a:r>
            <a:r>
              <a:rPr dirty="0" sz="1600" spc="-15">
                <a:solidFill>
                  <a:srgbClr val="220011"/>
                </a:solidFill>
                <a:latin typeface="Times New Roman"/>
                <a:cs typeface="Times New Roman"/>
              </a:rPr>
              <a:t>The </a:t>
            </a:r>
            <a:r>
              <a:rPr dirty="0" sz="1600" spc="5">
                <a:solidFill>
                  <a:srgbClr val="220011"/>
                </a:solidFill>
                <a:latin typeface="Times New Roman"/>
                <a:cs typeface="Times New Roman"/>
              </a:rPr>
              <a:t>Netherlands</a:t>
            </a:r>
            <a:r>
              <a:rPr dirty="0" sz="1600" spc="-60">
                <a:solidFill>
                  <a:srgbClr val="220011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20011"/>
                </a:solidFill>
                <a:latin typeface="Times New Roman"/>
                <a:cs typeface="Times New Roman"/>
              </a:rPr>
              <a:t>2000-2001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8650" y="6221764"/>
            <a:ext cx="603885" cy="27813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86700" y="190487"/>
            <a:ext cx="135382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57150" marR="5080" indent="-4445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9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  </a:t>
            </a: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527037"/>
            <a:ext cx="37338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3727442"/>
            <a:ext cx="3733800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9600" y="2584442"/>
            <a:ext cx="4800600" cy="369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92150" y="253987"/>
            <a:ext cx="1827530" cy="269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FFFFCC"/>
                </a:solidFill>
                <a:latin typeface="Arial"/>
                <a:cs typeface="Arial"/>
              </a:rPr>
              <a:t>Before</a:t>
            </a:r>
            <a:r>
              <a:rPr dirty="0" sz="1600" spc="-2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CC"/>
                </a:solidFill>
                <a:latin typeface="Arial"/>
                <a:cs typeface="Arial"/>
              </a:rPr>
              <a:t>Earthquake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8510" y="3454387"/>
            <a:ext cx="1662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solidFill>
                  <a:srgbClr val="FFFFCC"/>
                </a:solidFill>
                <a:latin typeface="Arial"/>
                <a:cs typeface="Arial"/>
              </a:rPr>
              <a:t>After</a:t>
            </a:r>
            <a:r>
              <a:rPr dirty="0" sz="1600" spc="-15" b="1">
                <a:solidFill>
                  <a:srgbClr val="FFFFCC"/>
                </a:solidFill>
                <a:latin typeface="Arial"/>
                <a:cs typeface="Arial"/>
              </a:rPr>
              <a:t> Earthquake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5950" y="2139937"/>
            <a:ext cx="46405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solidFill>
                  <a:srgbClr val="FFFFCC"/>
                </a:solidFill>
                <a:latin typeface="Arial"/>
                <a:cs typeface="Arial"/>
              </a:rPr>
              <a:t>Natural </a:t>
            </a:r>
            <a:r>
              <a:rPr dirty="0" sz="1500" spc="10" b="1">
                <a:solidFill>
                  <a:srgbClr val="FFFFCC"/>
                </a:solidFill>
                <a:latin typeface="Arial"/>
                <a:cs typeface="Arial"/>
              </a:rPr>
              <a:t>Hazard </a:t>
            </a:r>
            <a:r>
              <a:rPr dirty="0" sz="1500" spc="-5" b="1">
                <a:solidFill>
                  <a:srgbClr val="FFFFCC"/>
                </a:solidFill>
                <a:latin typeface="Arial"/>
                <a:cs typeface="Arial"/>
              </a:rPr>
              <a:t>Maps </a:t>
            </a:r>
            <a:r>
              <a:rPr dirty="0" sz="1500" b="1">
                <a:solidFill>
                  <a:srgbClr val="FFFFCC"/>
                </a:solidFill>
                <a:latin typeface="Arial"/>
                <a:cs typeface="Arial"/>
              </a:rPr>
              <a:t>prepared </a:t>
            </a:r>
            <a:r>
              <a:rPr dirty="0" sz="1500" spc="15" b="1">
                <a:solidFill>
                  <a:srgbClr val="FFFFCC"/>
                </a:solidFill>
                <a:latin typeface="Arial"/>
                <a:cs typeface="Arial"/>
              </a:rPr>
              <a:t>with </a:t>
            </a:r>
            <a:r>
              <a:rPr dirty="0" sz="1500" spc="-10" b="1">
                <a:solidFill>
                  <a:srgbClr val="FFFFCC"/>
                </a:solidFill>
                <a:latin typeface="Arial"/>
                <a:cs typeface="Arial"/>
              </a:rPr>
              <a:t>the help of</a:t>
            </a:r>
            <a:r>
              <a:rPr dirty="0" sz="1500" spc="-27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500" spc="-15" b="1">
                <a:solidFill>
                  <a:srgbClr val="FFFFCC"/>
                </a:solidFill>
                <a:latin typeface="Arial"/>
                <a:cs typeface="Arial"/>
              </a:rPr>
              <a:t>APs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4550" y="781037"/>
            <a:ext cx="42678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CC"/>
                </a:solidFill>
                <a:latin typeface="Tahoma"/>
                <a:cs typeface="Tahoma"/>
              </a:rPr>
              <a:t>Aerial</a:t>
            </a:r>
            <a:r>
              <a:rPr dirty="0" sz="4000" spc="-7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4000" spc="-5">
                <a:solidFill>
                  <a:srgbClr val="FFFFCC"/>
                </a:solidFill>
                <a:latin typeface="Tahoma"/>
                <a:cs typeface="Tahoma"/>
              </a:rPr>
              <a:t>Photography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7.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briefing</a:t>
                      </a:r>
                      <a:r>
                        <a:rPr dirty="0" sz="3600" spc="-2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instructions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594995" marR="1031240" indent="-285750">
                        <a:lnSpc>
                          <a:spcPct val="100000"/>
                        </a:lnSpc>
                        <a:spcBef>
                          <a:spcPts val="233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5956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Prepare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briefing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instructions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before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sending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</a:t>
                      </a:r>
                      <a:r>
                        <a:rPr dirty="0" sz="3200" spc="-7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mission.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•"/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594995" marR="352425" indent="-285750">
                        <a:lnSpc>
                          <a:spcPct val="9990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5956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likely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include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people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who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have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regular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contact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emergency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disaster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organization,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who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may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inexperienced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carrying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out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surveys.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briefing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instructions</a:t>
                      </a:r>
                      <a:r>
                        <a:rPr dirty="0" sz="3600" spc="-4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(cont)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5187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3200" spc="10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10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instructions</a:t>
                      </a:r>
                      <a:r>
                        <a:rPr dirty="0" sz="3200" spc="-10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dirty="0" sz="3200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briefly</a:t>
                      </a:r>
                      <a:r>
                        <a:rPr dirty="0" sz="3200" spc="-100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00FFFF"/>
                          </a:solidFill>
                          <a:latin typeface="Arial"/>
                          <a:cs typeface="Arial"/>
                        </a:rPr>
                        <a:t>outline.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355600">
                        <a:lnSpc>
                          <a:spcPts val="3820"/>
                        </a:lnSpc>
                        <a:spcBef>
                          <a:spcPts val="156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874394" algn="l"/>
                          <a:tab pos="8750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-4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355600">
                        <a:lnSpc>
                          <a:spcPts val="382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874394" algn="l"/>
                          <a:tab pos="87503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200" spc="4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organization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3556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874394" algn="l"/>
                          <a:tab pos="87503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3200" spc="7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3556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874394" algn="l"/>
                          <a:tab pos="875030" algn="l"/>
                        </a:tabLst>
                      </a:pP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Areas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surveyed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988694" indent="-469900">
                        <a:lnSpc>
                          <a:spcPts val="382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988694" algn="l"/>
                          <a:tab pos="9893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sectors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3200" spc="3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covered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355600">
                        <a:lnSpc>
                          <a:spcPts val="382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874394" algn="l"/>
                          <a:tab pos="8750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terms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their</a:t>
                      </a:r>
                      <a:r>
                        <a:rPr dirty="0" sz="3200" spc="-4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meanings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3556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873760" algn="l"/>
                          <a:tab pos="8750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obtaining</a:t>
                      </a:r>
                      <a:r>
                        <a:rPr dirty="0" sz="3200" spc="-3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874394" indent="-3556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873760" algn="l"/>
                          <a:tab pos="875030" algn="l"/>
                        </a:tabLst>
                      </a:pP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Reporting</a:t>
                      </a:r>
                      <a:r>
                        <a:rPr dirty="0" sz="3200" spc="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requirements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18415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747395" indent="-508000">
                        <a:lnSpc>
                          <a:spcPct val="100000"/>
                        </a:lnSpc>
                        <a:spcBef>
                          <a:spcPts val="2800"/>
                        </a:spcBef>
                        <a:buClr>
                          <a:srgbClr val="000000"/>
                        </a:buClr>
                        <a:buAutoNum type="arabicPeriod" startAt="8"/>
                        <a:tabLst>
                          <a:tab pos="748030" algn="l"/>
                        </a:tabLst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Collect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3600" spc="-1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lvl="1" marL="575945" marR="356235" indent="-266700">
                        <a:lnSpc>
                          <a:spcPts val="3350"/>
                        </a:lnSpc>
                        <a:spcBef>
                          <a:spcPts val="215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57658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Comparison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valuable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recovery</a:t>
                      </a:r>
                      <a:r>
                        <a:rPr dirty="0" sz="2800" spc="8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plans.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25"/>
                        </a:spcBef>
                        <a:buChar char="•"/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lvl="1" marL="575945" marR="922019" indent="-266700">
                        <a:lnSpc>
                          <a:spcPct val="1012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57658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Specialist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government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agencies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keep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baseline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information.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50"/>
                        </a:spcBef>
                        <a:buChar char="•"/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lvl="1" marL="575945" marR="171450" indent="-266700">
                        <a:lnSpc>
                          <a:spcPct val="1004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576580" algn="l"/>
                        </a:tabLst>
                      </a:pP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NGOs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include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contacts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relevant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agencies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through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which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3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2800" spc="-3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obtained.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5560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4800" y="139687"/>
            <a:ext cx="42303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>
                <a:solidFill>
                  <a:srgbClr val="FFFF00"/>
                </a:solidFill>
                <a:latin typeface="Tahoma"/>
                <a:cs typeface="Tahoma"/>
              </a:rPr>
              <a:t>Baseline</a:t>
            </a:r>
            <a:r>
              <a:rPr dirty="0" sz="4800" spc="-3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4800" spc="-10" b="1">
                <a:solidFill>
                  <a:srgbClr val="FFFF00"/>
                </a:solidFill>
                <a:latin typeface="Tahoma"/>
                <a:cs typeface="Tahoma"/>
              </a:rPr>
              <a:t>Data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 marL="2436495" indent="-342900">
                        <a:lnSpc>
                          <a:spcPct val="100000"/>
                        </a:lnSpc>
                        <a:buFont typeface="Times New Roman"/>
                        <a:buChar char="•"/>
                        <a:tabLst>
                          <a:tab pos="2436495" algn="l"/>
                          <a:tab pos="243713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Area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maps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3200" spc="3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plans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2436495" indent="-342900">
                        <a:lnSpc>
                          <a:spcPct val="100000"/>
                        </a:lnSpc>
                        <a:spcBef>
                          <a:spcPts val="760"/>
                        </a:spcBef>
                        <a:buFont typeface="Times New Roman"/>
                        <a:buChar char="•"/>
                        <a:tabLst>
                          <a:tab pos="2436495" algn="l"/>
                          <a:tab pos="2437130" algn="l"/>
                        </a:tabLst>
                      </a:pP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Census and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statistics</a:t>
                      </a:r>
                      <a:r>
                        <a:rPr dirty="0" sz="3200" spc="-6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agencies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2436495" marR="2051050" indent="-342900">
                        <a:lnSpc>
                          <a:spcPct val="100000"/>
                        </a:lnSpc>
                        <a:spcBef>
                          <a:spcPts val="760"/>
                        </a:spcBef>
                        <a:buFont typeface="Times New Roman"/>
                        <a:buChar char="•"/>
                        <a:tabLst>
                          <a:tab pos="2436495" algn="l"/>
                          <a:tab pos="24371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National,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state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local  government</a:t>
                      </a:r>
                      <a:r>
                        <a:rPr dirty="0" sz="3200" spc="-3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Maps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2436495" indent="-342900">
                        <a:lnSpc>
                          <a:spcPct val="100000"/>
                        </a:lnSpc>
                        <a:spcBef>
                          <a:spcPts val="770"/>
                        </a:spcBef>
                        <a:buChar char="•"/>
                        <a:tabLst>
                          <a:tab pos="24371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Statistics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2437130" indent="-343535">
                        <a:lnSpc>
                          <a:spcPct val="100000"/>
                        </a:lnSpc>
                        <a:spcBef>
                          <a:spcPts val="760"/>
                        </a:spcBef>
                        <a:buChar char="•"/>
                        <a:tabLst>
                          <a:tab pos="2437765" algn="l"/>
                        </a:tabLst>
                      </a:pP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Plans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2436495" indent="-342900">
                        <a:lnSpc>
                          <a:spcPct val="100000"/>
                        </a:lnSpc>
                        <a:spcBef>
                          <a:spcPts val="760"/>
                        </a:spcBef>
                        <a:buChar char="•"/>
                        <a:tabLst>
                          <a:tab pos="24371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Lists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agency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staff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2436495" indent="-342900">
                        <a:lnSpc>
                          <a:spcPct val="100000"/>
                        </a:lnSpc>
                        <a:spcBef>
                          <a:spcPts val="760"/>
                        </a:spcBef>
                        <a:buChar char="•"/>
                        <a:tabLst>
                          <a:tab pos="2437130" algn="l"/>
                        </a:tabLst>
                      </a:pP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Government</a:t>
                      </a:r>
                      <a:r>
                        <a:rPr dirty="0" sz="3200" spc="-2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resources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2436495" indent="-342900">
                        <a:lnSpc>
                          <a:spcPts val="2200"/>
                        </a:lnSpc>
                        <a:spcBef>
                          <a:spcPts val="760"/>
                        </a:spcBef>
                        <a:buChar char="•"/>
                        <a:tabLst>
                          <a:tab pos="24371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Community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capacities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2341245">
                        <a:lnSpc>
                          <a:spcPts val="3710"/>
                        </a:lnSpc>
                      </a:pPr>
                      <a:r>
                        <a:rPr dirty="0" sz="4800" spc="-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Baseline</a:t>
                      </a:r>
                      <a:r>
                        <a:rPr dirty="0" sz="4800" spc="3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800" spc="-1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48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  <a:p>
                      <a:pPr marL="988694" marR="591185" indent="-342900">
                        <a:lnSpc>
                          <a:spcPct val="130200"/>
                        </a:lnSpc>
                        <a:buChar char="•"/>
                        <a:tabLst>
                          <a:tab pos="989330" algn="l"/>
                        </a:tabLst>
                      </a:pP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Contact numbers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agencies, donors, 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superiors,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embassies,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media, specialized 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technical</a:t>
                      </a:r>
                      <a:r>
                        <a:rPr dirty="0" sz="3200" spc="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experts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marL="988694" marR="864235" indent="-342900">
                        <a:lnSpc>
                          <a:spcPct val="129600"/>
                        </a:lnSpc>
                        <a:spcBef>
                          <a:spcPts val="775"/>
                        </a:spcBef>
                        <a:buChar char="•"/>
                        <a:tabLst>
                          <a:tab pos="989330" algn="l"/>
                        </a:tabLst>
                      </a:pP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Baseline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data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up-dated 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time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time, 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so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that 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it is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relevant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reliable </a:t>
                      </a:r>
                      <a:r>
                        <a:rPr dirty="0" sz="3200" spc="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when</a:t>
                      </a:r>
                      <a:r>
                        <a:rPr dirty="0" sz="3200" spc="-8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needed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747395" indent="-508000">
                        <a:lnSpc>
                          <a:spcPts val="3520"/>
                        </a:lnSpc>
                        <a:buClr>
                          <a:srgbClr val="000000"/>
                        </a:buClr>
                        <a:buAutoNum type="arabicPeriod" startAt="9"/>
                        <a:tabLst>
                          <a:tab pos="748030" algn="l"/>
                        </a:tabLst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Simulations/training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702945" marR="1461135" indent="-393700">
                        <a:lnSpc>
                          <a:spcPct val="100000"/>
                        </a:lnSpc>
                        <a:spcBef>
                          <a:spcPts val="2730"/>
                        </a:spcBef>
                      </a:pPr>
                      <a:r>
                        <a:rPr dirty="0" sz="3200" spc="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3200" spc="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teams</a:t>
                      </a:r>
                      <a:r>
                        <a:rPr dirty="0" sz="3200" spc="-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3200" spc="-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3200" spc="-5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5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dirty="0" sz="3200" spc="-15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r>
                        <a:rPr dirty="0" sz="3200" spc="-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5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3200" spc="-5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following</a:t>
                      </a:r>
                      <a:r>
                        <a:rPr dirty="0" sz="3200" spc="5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 b="1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aspects: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lvl="1" marL="702945" indent="-393700">
                        <a:lnSpc>
                          <a:spcPct val="1000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702945" algn="l"/>
                          <a:tab pos="70358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survey</a:t>
                      </a:r>
                      <a:r>
                        <a:rPr dirty="0" sz="2400" spc="-15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forms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lvl="1" marL="702945" indent="-393700">
                        <a:lnSpc>
                          <a:spcPct val="100000"/>
                        </a:lnSpc>
                        <a:spcBef>
                          <a:spcPts val="27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702945" algn="l"/>
                          <a:tab pos="70358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Reporting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requirements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400" spc="-6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lvl="1" marL="702945" indent="-393700">
                        <a:lnSpc>
                          <a:spcPct val="100000"/>
                        </a:lnSpc>
                        <a:spcBef>
                          <a:spcPts val="27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702945" algn="l"/>
                          <a:tab pos="70358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Living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4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400" spc="-2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field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lvl="1" marL="702945" indent="-393700">
                        <a:lnSpc>
                          <a:spcPct val="100000"/>
                        </a:lnSpc>
                        <a:spcBef>
                          <a:spcPts val="27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702945" algn="l"/>
                          <a:tab pos="70358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400" spc="-14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lvl="1" marL="702945" indent="-393700">
                        <a:lnSpc>
                          <a:spcPct val="100000"/>
                        </a:lnSpc>
                        <a:spcBef>
                          <a:spcPts val="32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702945" algn="l"/>
                          <a:tab pos="70358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Personal</a:t>
                      </a:r>
                      <a:r>
                        <a:rPr dirty="0" sz="2400" spc="-7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safety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lvl="1" marL="702945" indent="-393700">
                        <a:lnSpc>
                          <a:spcPct val="100000"/>
                        </a:lnSpc>
                        <a:spcBef>
                          <a:spcPts val="270"/>
                        </a:spcBef>
                        <a:buClr>
                          <a:srgbClr val="000000"/>
                        </a:buClr>
                        <a:buChar char="•"/>
                        <a:tabLst>
                          <a:tab pos="702945" algn="l"/>
                          <a:tab pos="70358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Simulations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enhance</a:t>
                      </a:r>
                      <a:r>
                        <a:rPr dirty="0" sz="2400" spc="-3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learning;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lvl="1" marL="702945" marR="290195" indent="-393700">
                        <a:lnSpc>
                          <a:spcPct val="109400"/>
                        </a:lnSpc>
                        <a:buClr>
                          <a:srgbClr val="000000"/>
                        </a:buClr>
                        <a:buChar char="•"/>
                        <a:tabLst>
                          <a:tab pos="702945" algn="l"/>
                          <a:tab pos="703580" algn="l"/>
                        </a:tabLst>
                      </a:pPr>
                      <a:r>
                        <a:rPr dirty="0" sz="24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dirty="0" sz="24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wide</a:t>
                      </a:r>
                      <a:r>
                        <a:rPr dirty="0" sz="24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debriefing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lessons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learnt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each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mission;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525145">
                        <a:lnSpc>
                          <a:spcPts val="4680"/>
                        </a:lnSpc>
                      </a:pPr>
                      <a:r>
                        <a:rPr dirty="0" sz="4400" spc="-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Context </a:t>
                      </a:r>
                      <a:r>
                        <a:rPr dirty="0" sz="4400" spc="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4400" spc="-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Damage</a:t>
                      </a:r>
                      <a:r>
                        <a:rPr dirty="0" sz="4400" spc="4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400" spc="-1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Assessment</a:t>
                      </a:r>
                      <a:endParaRPr sz="4400">
                        <a:latin typeface="Tahoma"/>
                        <a:cs typeface="Tahoma"/>
                      </a:endParaRPr>
                    </a:p>
                    <a:p>
                      <a:pPr marL="766445" marR="840105" indent="-342900">
                        <a:lnSpc>
                          <a:spcPts val="3450"/>
                        </a:lnSpc>
                        <a:spcBef>
                          <a:spcPts val="3559"/>
                        </a:spcBef>
                        <a:buFont typeface="Times New Roman"/>
                        <a:buChar char="•"/>
                        <a:tabLst>
                          <a:tab pos="766445" algn="l"/>
                          <a:tab pos="767080" algn="l"/>
                        </a:tabLst>
                      </a:pPr>
                      <a:r>
                        <a:rPr dirty="0" sz="3200">
                          <a:solidFill>
                            <a:srgbClr val="CCFFCC"/>
                          </a:solidFill>
                          <a:latin typeface="Tahoma"/>
                          <a:cs typeface="Tahoma"/>
                        </a:rPr>
                        <a:t>Primary </a:t>
                      </a:r>
                      <a:r>
                        <a:rPr dirty="0" sz="3200" spc="-10">
                          <a:solidFill>
                            <a:srgbClr val="CCFFCC"/>
                          </a:solidFill>
                          <a:latin typeface="Tahoma"/>
                          <a:cs typeface="Tahoma"/>
                        </a:rPr>
                        <a:t>focus </a:t>
                      </a:r>
                      <a:r>
                        <a:rPr dirty="0" sz="3200" spc="10">
                          <a:solidFill>
                            <a:srgbClr val="CCFFCC"/>
                          </a:solidFill>
                          <a:latin typeface="Tahoma"/>
                          <a:cs typeface="Tahoma"/>
                        </a:rPr>
                        <a:t>is </a:t>
                      </a:r>
                      <a:r>
                        <a:rPr dirty="0" sz="3200" spc="5">
                          <a:solidFill>
                            <a:srgbClr val="CCFFCC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3200">
                          <a:solidFill>
                            <a:srgbClr val="CCFFCC"/>
                          </a:solidFill>
                          <a:latin typeface="Tahoma"/>
                          <a:cs typeface="Tahoma"/>
                        </a:rPr>
                        <a:t>condition </a:t>
                      </a:r>
                      <a:r>
                        <a:rPr dirty="0" sz="3200" spc="5">
                          <a:solidFill>
                            <a:srgbClr val="CC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3200">
                          <a:solidFill>
                            <a:srgbClr val="CCFFCC"/>
                          </a:solidFill>
                          <a:latin typeface="Tahoma"/>
                          <a:cs typeface="Tahoma"/>
                        </a:rPr>
                        <a:t>physical  assets:</a:t>
                      </a:r>
                      <a:endParaRPr sz="3200">
                        <a:latin typeface="Tahoma"/>
                        <a:cs typeface="Tahoma"/>
                      </a:endParaRPr>
                    </a:p>
                    <a:p>
                      <a:pPr lvl="1" marL="1166495" marR="1019175" indent="-285750">
                        <a:lnSpc>
                          <a:spcPts val="3050"/>
                        </a:lnSpc>
                        <a:spcBef>
                          <a:spcPts val="670"/>
                        </a:spcBef>
                        <a:buFont typeface="Times New Roman"/>
                        <a:buChar char="–"/>
                        <a:tabLst>
                          <a:tab pos="116713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(Residential, Office,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Commercial,  Lifeline etc.)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lvl="1" marL="1166495" indent="-285750">
                        <a:lnSpc>
                          <a:spcPct val="100000"/>
                        </a:lnSpc>
                        <a:spcBef>
                          <a:spcPts val="290"/>
                        </a:spcBef>
                        <a:buFont typeface="Times New Roman"/>
                        <a:buChar char="–"/>
                        <a:tabLst>
                          <a:tab pos="1167130" algn="l"/>
                        </a:tabLst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Roads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800" spc="6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Bridges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lvl="1" marL="1166495" indent="-2857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Times New Roman"/>
                        <a:buChar char="–"/>
                        <a:tabLst>
                          <a:tab pos="1167130" algn="l"/>
                        </a:tabLst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Water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supply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sanitation</a:t>
                      </a:r>
                      <a:r>
                        <a:rPr dirty="0" sz="2800" spc="12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lvl="1" marL="1166495" indent="-2857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Times New Roman"/>
                        <a:buChar char="–"/>
                        <a:tabLst>
                          <a:tab pos="1167130" algn="l"/>
                        </a:tabLst>
                      </a:pP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Dams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other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irrigation</a:t>
                      </a:r>
                      <a:r>
                        <a:rPr dirty="0" sz="2800" spc="8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lvl="1" marL="1166495" indent="-2857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Times New Roman"/>
                        <a:buChar char="–"/>
                        <a:tabLst>
                          <a:tab pos="116713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Industrial facilities (including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power</a:t>
                      </a:r>
                      <a:r>
                        <a:rPr dirty="0" sz="2800" spc="12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plants)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lvl="1" marL="1166495" indent="-2857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Times New Roman"/>
                        <a:buChar char="–"/>
                        <a:tabLst>
                          <a:tab pos="116713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Ports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other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coastal</a:t>
                      </a:r>
                      <a:r>
                        <a:rPr dirty="0" sz="2800" spc="9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lvl="1" marL="1166495" indent="-2857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Times New Roman"/>
                        <a:buChar char="–"/>
                        <a:tabLst>
                          <a:tab pos="1167130" algn="l"/>
                        </a:tabLst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Electrical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Communications</a:t>
                      </a:r>
                      <a:r>
                        <a:rPr dirty="0" sz="2800" spc="114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system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09245">
                        <a:lnSpc>
                          <a:spcPts val="2560"/>
                        </a:lnSpc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2144395">
                        <a:lnSpc>
                          <a:spcPts val="2170"/>
                        </a:lnSpc>
                      </a:pPr>
                      <a:r>
                        <a:rPr dirty="0" sz="3600" spc="-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Damage</a:t>
                      </a:r>
                      <a:r>
                        <a:rPr dirty="0" sz="3600" spc="3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1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  <a:p>
                      <a:pPr marL="836294" marR="669290" indent="-342900">
                        <a:lnSpc>
                          <a:spcPct val="101200"/>
                        </a:lnSpc>
                        <a:buFont typeface="Arial"/>
                        <a:buChar char="•"/>
                        <a:tabLst>
                          <a:tab pos="836294" algn="l"/>
                          <a:tab pos="836930" algn="l"/>
                        </a:tabLst>
                      </a:pPr>
                      <a:r>
                        <a:rPr dirty="0" sz="2800" spc="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It is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 information-gathering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decision-  making</a:t>
                      </a:r>
                      <a:r>
                        <a:rPr dirty="0" sz="28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buClr>
                          <a:srgbClr val="FFFFCC"/>
                        </a:buClr>
                        <a:buFont typeface="Arial"/>
                        <a:buChar char="•"/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6294" marR="842644" indent="-342900">
                        <a:lnSpc>
                          <a:spcPts val="3350"/>
                        </a:lnSpc>
                        <a:buFont typeface="Arial"/>
                        <a:buChar char="•"/>
                        <a:tabLst>
                          <a:tab pos="836294" algn="l"/>
                          <a:tab pos="836930" algn="l"/>
                        </a:tabLst>
                      </a:pPr>
                      <a:r>
                        <a:rPr dirty="0" sz="2800" spc="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should be undertaken </a:t>
                      </a:r>
                      <a:r>
                        <a:rPr dirty="0" sz="2800" spc="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any </a:t>
                      </a:r>
                      <a:r>
                        <a:rPr dirty="0" sz="28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situation </a:t>
                      </a:r>
                      <a:r>
                        <a:rPr dirty="0" sz="2800" spc="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28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which the life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28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well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being of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persons </a:t>
                      </a:r>
                      <a:r>
                        <a:rPr dirty="0" sz="2800" spc="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is 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being threatened </a:t>
                      </a:r>
                      <a:r>
                        <a:rPr dirty="0" sz="2800" spc="2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28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disaster</a:t>
                      </a:r>
                      <a:r>
                        <a:rPr dirty="0" sz="28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836294" marR="716915" indent="-342900">
                        <a:lnSpc>
                          <a:spcPct val="100400"/>
                        </a:lnSpc>
                        <a:spcBef>
                          <a:spcPts val="1914"/>
                        </a:spcBef>
                        <a:buFont typeface="Arial"/>
                        <a:buChar char="•"/>
                        <a:tabLst>
                          <a:tab pos="836294" algn="l"/>
                          <a:tab pos="836930" algn="l"/>
                        </a:tabLst>
                      </a:pPr>
                      <a:r>
                        <a:rPr dirty="0" sz="2800" spc="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enables immediate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needs </a:t>
                      </a:r>
                      <a:r>
                        <a:rPr dirty="0" sz="2800" spc="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28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identified 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analyzed,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280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thereby saves lives,  </a:t>
                      </a:r>
                      <a:r>
                        <a:rPr dirty="0" sz="2800" spc="-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minimizes injuries,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damages and</a:t>
                      </a:r>
                      <a:r>
                        <a:rPr dirty="0" sz="2800" spc="105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losses.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550" y="5111737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25550" y="5568937"/>
            <a:ext cx="190500" cy="20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5550" y="6045192"/>
            <a:ext cx="190500" cy="196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1826895">
                        <a:lnSpc>
                          <a:spcPts val="3829"/>
                        </a:lnSpc>
                      </a:pPr>
                      <a:r>
                        <a:rPr dirty="0" sz="440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Primary </a:t>
                      </a:r>
                      <a:r>
                        <a:rPr dirty="0" sz="4400" spc="-1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Focus </a:t>
                      </a:r>
                      <a:r>
                        <a:rPr dirty="0" sz="4400" spc="-1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4400" spc="3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400" spc="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DA</a:t>
                      </a:r>
                      <a:endParaRPr sz="4400">
                        <a:latin typeface="Tahoma"/>
                        <a:cs typeface="Tahoma"/>
                      </a:endParaRPr>
                    </a:p>
                    <a:p>
                      <a:pPr marL="988694" marR="1607185" indent="-342900">
                        <a:lnSpc>
                          <a:spcPts val="3000"/>
                        </a:lnSpc>
                        <a:spcBef>
                          <a:spcPts val="4470"/>
                        </a:spcBef>
                        <a:buFont typeface="Times New Roman"/>
                        <a:buChar char="•"/>
                        <a:tabLst>
                          <a:tab pos="988694" algn="l"/>
                          <a:tab pos="989330" algn="l"/>
                        </a:tabLst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which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are owned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by multiple 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agencies of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800" spc="7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government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015365" indent="-342900">
                        <a:lnSpc>
                          <a:spcPct val="90000"/>
                        </a:lnSpc>
                        <a:spcBef>
                          <a:spcPts val="635"/>
                        </a:spcBef>
                        <a:buFont typeface="Times New Roman"/>
                        <a:buChar char="•"/>
                        <a:tabLst>
                          <a:tab pos="988694" algn="l"/>
                          <a:tab pos="989330" algn="l"/>
                        </a:tabLst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that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may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require government 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funds for repairs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or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rehabilitation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(including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private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buildings)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584325" indent="-342900">
                        <a:lnSpc>
                          <a:spcPts val="3050"/>
                        </a:lnSpc>
                        <a:spcBef>
                          <a:spcPts val="700"/>
                        </a:spcBef>
                        <a:buFont typeface="Times New Roman"/>
                        <a:buChar char="•"/>
                        <a:tabLst>
                          <a:tab pos="988694" algn="l"/>
                          <a:tab pos="989330" algn="l"/>
                        </a:tabLst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that affect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large number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people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988694" marR="6431915">
                        <a:lnSpc>
                          <a:spcPct val="110100"/>
                        </a:lnSpc>
                        <a:spcBef>
                          <a:spcPts val="5"/>
                        </a:spcBef>
                      </a:pP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ildi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gs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Bridges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>
                        <a:lnSpc>
                          <a:spcPts val="2200"/>
                        </a:lnSpc>
                        <a:spcBef>
                          <a:spcPts val="340"/>
                        </a:spcBef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Tanks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storage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reservoirs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(UGSR,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GSR</a:t>
                      </a:r>
                      <a:r>
                        <a:rPr dirty="0" sz="2800" spc="1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&amp;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1445">
                        <a:lnSpc>
                          <a:spcPts val="2100"/>
                        </a:lnSpc>
                        <a:spcBef>
                          <a:spcPts val="700"/>
                        </a:spcBef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ESR)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5950" y="6210292"/>
            <a:ext cx="629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86700" y="190487"/>
            <a:ext cx="135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7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1151" y="323841"/>
            <a:ext cx="1301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93900" y="330187"/>
            <a:ext cx="5923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Secondary </a:t>
            </a:r>
            <a:r>
              <a:rPr dirty="0" spc="-10"/>
              <a:t>Focus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5"/>
              <a:t>DA</a:t>
            </a:r>
          </a:p>
        </p:txBody>
      </p:sp>
      <p:sp>
        <p:nvSpPr>
          <p:cNvPr id="12" name="object 12"/>
          <p:cNvSpPr/>
          <p:nvPr/>
        </p:nvSpPr>
        <p:spPr>
          <a:xfrm>
            <a:off x="1206500" y="4076687"/>
            <a:ext cx="171450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06500" y="4521187"/>
            <a:ext cx="171450" cy="16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06500" y="4952987"/>
            <a:ext cx="171450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06500" y="5397487"/>
            <a:ext cx="171450" cy="16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06500" y="5829292"/>
            <a:ext cx="171450" cy="171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49350" y="1549387"/>
            <a:ext cx="7331709" cy="45250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Structures owned </a:t>
            </a:r>
            <a:r>
              <a:rPr dirty="0" sz="2800" spc="10">
                <a:solidFill>
                  <a:srgbClr val="FFFFCC"/>
                </a:solidFill>
                <a:latin typeface="Tahoma"/>
                <a:cs typeface="Tahoma"/>
              </a:rPr>
              <a:t>or </a:t>
            </a: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operated </a:t>
            </a:r>
            <a:r>
              <a:rPr dirty="0" sz="2800" spc="-5">
                <a:solidFill>
                  <a:srgbClr val="FFFFCC"/>
                </a:solidFill>
                <a:latin typeface="Tahoma"/>
                <a:cs typeface="Tahoma"/>
              </a:rPr>
              <a:t>by </a:t>
            </a: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specialised  </a:t>
            </a:r>
            <a:r>
              <a:rPr dirty="0" sz="2800" spc="-15">
                <a:solidFill>
                  <a:srgbClr val="FFFFCC"/>
                </a:solidFill>
                <a:latin typeface="Tahoma"/>
                <a:cs typeface="Tahoma"/>
              </a:rPr>
              <a:t>agencies</a:t>
            </a:r>
            <a:endParaRPr sz="2800">
              <a:latin typeface="Tahoma"/>
              <a:cs typeface="Tahoma"/>
            </a:endParaRPr>
          </a:p>
          <a:p>
            <a:pPr marL="355600" marR="311150" indent="-342900">
              <a:lnSpc>
                <a:spcPts val="3350"/>
              </a:lnSpc>
              <a:spcBef>
                <a:spcPts val="7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solidFill>
                  <a:srgbClr val="FFFFCC"/>
                </a:solidFill>
                <a:latin typeface="Tahoma"/>
                <a:cs typeface="Tahoma"/>
              </a:rPr>
              <a:t>Very </a:t>
            </a: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complex structures </a:t>
            </a:r>
            <a:r>
              <a:rPr dirty="0" sz="2800" spc="-5">
                <a:solidFill>
                  <a:srgbClr val="FFFFCC"/>
                </a:solidFill>
                <a:latin typeface="Tahoma"/>
                <a:cs typeface="Tahoma"/>
              </a:rPr>
              <a:t>that require </a:t>
            </a:r>
            <a:r>
              <a:rPr dirty="0" sz="2800" spc="5">
                <a:solidFill>
                  <a:srgbClr val="FFFFCC"/>
                </a:solidFill>
                <a:latin typeface="Tahoma"/>
                <a:cs typeface="Tahoma"/>
              </a:rPr>
              <a:t>high-  </a:t>
            </a: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level technical </a:t>
            </a:r>
            <a:r>
              <a:rPr dirty="0" sz="2800" spc="-5">
                <a:solidFill>
                  <a:srgbClr val="FFFFCC"/>
                </a:solidFill>
                <a:latin typeface="Tahoma"/>
                <a:cs typeface="Tahoma"/>
              </a:rPr>
              <a:t>skills </a:t>
            </a: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for</a:t>
            </a:r>
            <a:r>
              <a:rPr dirty="0" sz="2800" spc="95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assessment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algn="just" marL="355600" marR="3195320">
              <a:lnSpc>
                <a:spcPct val="119800"/>
              </a:lnSpc>
            </a:pP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Complex industrial facilities  </a:t>
            </a:r>
            <a:r>
              <a:rPr dirty="0" sz="2400" spc="-15">
                <a:solidFill>
                  <a:srgbClr val="FFFFCC"/>
                </a:solidFill>
                <a:latin typeface="Tahoma"/>
                <a:cs typeface="Tahoma"/>
              </a:rPr>
              <a:t>Port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and harbour structures  </a:t>
            </a:r>
            <a:r>
              <a:rPr dirty="0" sz="2400" spc="-10">
                <a:solidFill>
                  <a:srgbClr val="FFFFCC"/>
                </a:solidFill>
                <a:latin typeface="Tahoma"/>
                <a:cs typeface="Tahoma"/>
              </a:rPr>
              <a:t>Petrochemical </a:t>
            </a:r>
            <a:r>
              <a:rPr dirty="0" sz="2400">
                <a:solidFill>
                  <a:srgbClr val="FFFFCC"/>
                </a:solidFill>
                <a:latin typeface="Tahoma"/>
                <a:cs typeface="Tahoma"/>
              </a:rPr>
              <a:t>infrastructure 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Dams</a:t>
            </a:r>
            <a:endParaRPr sz="2400">
              <a:latin typeface="Tahoma"/>
              <a:cs typeface="Tahoma"/>
            </a:endParaRPr>
          </a:p>
          <a:p>
            <a:pPr algn="just" marL="3556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solidFill>
                  <a:srgbClr val="FFFFCC"/>
                </a:solidFill>
                <a:latin typeface="Tahoma"/>
                <a:cs typeface="Tahoma"/>
              </a:rPr>
              <a:t>Roads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6500" y="6273792"/>
            <a:ext cx="171450" cy="1650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92250" y="6121392"/>
            <a:ext cx="6831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CC"/>
                </a:solidFill>
                <a:latin typeface="Tahoma"/>
                <a:cs typeface="Tahoma"/>
              </a:rPr>
              <a:t>Electrical </a:t>
            </a:r>
            <a:r>
              <a:rPr dirty="0" sz="2400">
                <a:solidFill>
                  <a:srgbClr val="FFFFCC"/>
                </a:solidFill>
                <a:latin typeface="Tahoma"/>
                <a:cs typeface="Tahoma"/>
              </a:rPr>
              <a:t>generation &amp;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transmission networks,</a:t>
            </a:r>
            <a:r>
              <a:rPr dirty="0" sz="2400" spc="4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FFCC"/>
                </a:solidFill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550" y="1720837"/>
            <a:ext cx="190500" cy="19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25550" y="2235187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5550" y="3606787"/>
            <a:ext cx="1905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5550" y="4959337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271145">
                        <a:lnSpc>
                          <a:spcPts val="5230"/>
                        </a:lnSpc>
                      </a:pPr>
                      <a:r>
                        <a:rPr dirty="0" sz="4400" spc="-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Damage Assessment for</a:t>
                      </a:r>
                      <a:r>
                        <a:rPr dirty="0" sz="4400" spc="5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400" spc="-1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Buildings</a:t>
                      </a:r>
                      <a:endParaRPr sz="4400">
                        <a:latin typeface="Tahoma"/>
                        <a:cs typeface="Tahoma"/>
                      </a:endParaRPr>
                    </a:p>
                    <a:p>
                      <a:pPr marL="988694" marR="1059815">
                        <a:lnSpc>
                          <a:spcPct val="119000"/>
                        </a:lnSpc>
                        <a:spcBef>
                          <a:spcPts val="2280"/>
                        </a:spcBef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Method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dependent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type 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Very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large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number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are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likely</a:t>
                      </a:r>
                      <a:r>
                        <a:rPr dirty="0" sz="2800" spc="14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to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282700">
                        <a:lnSpc>
                          <a:spcPts val="3350"/>
                        </a:lnSpc>
                        <a:spcBef>
                          <a:spcPts val="160"/>
                        </a:spcBef>
                      </a:pP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damaged in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major disaster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Method 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relatively</a:t>
                      </a:r>
                      <a:r>
                        <a:rPr dirty="0" sz="2800" spc="7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rapid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224280">
                        <a:lnSpc>
                          <a:spcPts val="3350"/>
                        </a:lnSpc>
                        <a:spcBef>
                          <a:spcPts val="700"/>
                        </a:spcBef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Structural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repairs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are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based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technically 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detailed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evaluation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Method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technically</a:t>
                      </a:r>
                      <a:r>
                        <a:rPr dirty="0" sz="2800" spc="2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rigorous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475105">
                        <a:lnSpc>
                          <a:spcPts val="3350"/>
                        </a:lnSpc>
                        <a:spcBef>
                          <a:spcPts val="700"/>
                        </a:spcBef>
                      </a:pP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Method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consider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 variations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international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best</a:t>
                      </a:r>
                      <a:r>
                        <a:rPr dirty="0" sz="2800" spc="5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practices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6700" y="190487"/>
            <a:ext cx="135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7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50" y="6209064"/>
            <a:ext cx="2847340" cy="539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 b="1">
                <a:solidFill>
                  <a:srgbClr val="FFFFCC"/>
                </a:solidFill>
                <a:latin typeface="Verdana"/>
                <a:cs typeface="Verdana"/>
              </a:rPr>
              <a:t>Asian </a:t>
            </a:r>
            <a:r>
              <a:rPr dirty="0" sz="1100" spc="-5" b="1">
                <a:solidFill>
                  <a:srgbClr val="FFFFCC"/>
                </a:solidFill>
                <a:latin typeface="Verdana"/>
                <a:cs typeface="Verdana"/>
              </a:rPr>
              <a:t>Disaster Preparedness</a:t>
            </a:r>
            <a:r>
              <a:rPr dirty="0" sz="1100" spc="1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CC"/>
                </a:solidFill>
                <a:latin typeface="Verdana"/>
                <a:cs typeface="Verdana"/>
              </a:rPr>
              <a:t>Center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1151" y="323841"/>
            <a:ext cx="1301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81112" y="1376349"/>
          <a:ext cx="7358380" cy="467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371600"/>
                <a:gridCol w="1066800"/>
                <a:gridCol w="1250950"/>
                <a:gridCol w="1035050"/>
              </a:tblGrid>
              <a:tr h="577850">
                <a:tc>
                  <a:txBody>
                    <a:bodyPr/>
                    <a:lstStyle/>
                    <a:p>
                      <a:pPr marL="534670" marR="86995" indent="-413384">
                        <a:lnSpc>
                          <a:spcPts val="1900"/>
                        </a:lnSpc>
                        <a:spcBef>
                          <a:spcPts val="43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Damage</a:t>
                      </a:r>
                      <a:r>
                        <a:rPr dirty="0" sz="1600" spc="-7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Level 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(%)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5461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HAZUS-99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65100">
                    <a:lnL w="1905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FEMA-273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 marR="160020" indent="-45085">
                        <a:lnSpc>
                          <a:spcPts val="1900"/>
                        </a:lnSpc>
                        <a:spcBef>
                          <a:spcPts val="43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EMS-98</a:t>
                      </a:r>
                      <a:r>
                        <a:rPr dirty="0" sz="1600" spc="-6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/  </a:t>
                      </a: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MSK-64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ATC-13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ATC-20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779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No-Damage Limit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State 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(Grade</a:t>
                      </a:r>
                      <a:r>
                        <a:rPr dirty="0" sz="1600" spc="-2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0)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10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Slight</a:t>
                      </a:r>
                      <a:r>
                        <a:rPr dirty="0" sz="1600" spc="-5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Damage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80670" marR="243840" indent="31750">
                        <a:lnSpc>
                          <a:spcPts val="1900"/>
                        </a:lnSpc>
                      </a:pP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Immediate  </a:t>
                      </a:r>
                      <a:r>
                        <a:rPr dirty="0" sz="1600" spc="-2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O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cc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upan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Grade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Slight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Green</a:t>
                      </a:r>
                      <a:r>
                        <a:rPr dirty="0" sz="1600" spc="-2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1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Tag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20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Grade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2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 marL="29845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Light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30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40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33070" marR="346075" indent="-50800">
                        <a:lnSpc>
                          <a:spcPct val="101600"/>
                        </a:lnSpc>
                        <a:spcBef>
                          <a:spcPts val="67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dirty="0" sz="1600" spc="-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ge 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Control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8509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50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44170" marR="272415" indent="-32384">
                        <a:lnSpc>
                          <a:spcPct val="101600"/>
                        </a:lnSpc>
                      </a:pPr>
                      <a:r>
                        <a:rPr dirty="0" sz="1600" spc="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o</a:t>
                      </a:r>
                      <a:r>
                        <a:rPr dirty="0" sz="1600" spc="-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</a:t>
                      </a:r>
                      <a:r>
                        <a:rPr dirty="0" sz="1600" spc="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r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-6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  Damage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635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509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Grade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3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Moderate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Yellow</a:t>
                      </a:r>
                      <a:r>
                        <a:rPr dirty="0" sz="1600" spc="-40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1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Tag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60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Life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Safety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70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Heavy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80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44170" marR="259715" indent="-45085">
                        <a:lnSpc>
                          <a:spcPct val="101600"/>
                        </a:lnSpc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x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en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</a:t>
                      </a: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i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v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  Damage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635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Limited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Safety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Grade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4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90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Near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Collapse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Red</a:t>
                      </a:r>
                      <a:r>
                        <a:rPr dirty="0" sz="1600" spc="-1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 Tag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100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Partial</a:t>
                      </a:r>
                      <a:r>
                        <a:rPr dirty="0" sz="1600" spc="-4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Collapse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Major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906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Collapse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Limit 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State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(Grade</a:t>
                      </a:r>
                      <a:r>
                        <a:rPr dirty="0" sz="1600" spc="-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5)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4250" y="342887"/>
            <a:ext cx="8018145" cy="75946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2508250" marR="5080" indent="-2495550">
              <a:lnSpc>
                <a:spcPct val="100699"/>
              </a:lnSpc>
              <a:spcBef>
                <a:spcPts val="80"/>
              </a:spcBef>
            </a:pPr>
            <a:r>
              <a:rPr dirty="0" sz="2400" b="1">
                <a:solidFill>
                  <a:srgbClr val="FFFFCC"/>
                </a:solidFill>
                <a:latin typeface="Tahoma"/>
                <a:cs typeface="Tahoma"/>
              </a:rPr>
              <a:t>Approximate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Equivalence Between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Existing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Damage 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Scales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for</a:t>
            </a:r>
            <a:r>
              <a:rPr dirty="0" sz="2400" spc="20" b="1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Buildings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6700" y="190487"/>
            <a:ext cx="135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7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1151" y="323841"/>
            <a:ext cx="1301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000" y="5391147"/>
            <a:ext cx="443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j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0" y="5391147"/>
            <a:ext cx="11912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Partial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Collapse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0700" y="5391147"/>
            <a:ext cx="3111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100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75550" y="5016487"/>
            <a:ext cx="1035050" cy="679450"/>
          </a:xfrm>
          <a:custGeom>
            <a:avLst/>
            <a:gdLst/>
            <a:ahLst/>
            <a:cxnLst/>
            <a:rect l="l" t="t" r="r" b="b"/>
            <a:pathLst>
              <a:path w="1035050" h="679450">
                <a:moveTo>
                  <a:pt x="0" y="679449"/>
                </a:moveTo>
                <a:lnTo>
                  <a:pt x="0" y="0"/>
                </a:lnTo>
                <a:lnTo>
                  <a:pt x="1035049" y="0"/>
                </a:lnTo>
                <a:lnTo>
                  <a:pt x="1035049" y="679449"/>
                </a:lnTo>
                <a:lnTo>
                  <a:pt x="0" y="6794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53350" y="5219687"/>
            <a:ext cx="664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220011"/>
                </a:solidFill>
                <a:latin typeface="Liberation Sans Narrow"/>
                <a:cs typeface="Liberation Sans Narrow"/>
              </a:rPr>
              <a:t>Red</a:t>
            </a:r>
            <a:r>
              <a:rPr dirty="0" sz="1600" spc="-65">
                <a:solidFill>
                  <a:srgbClr val="22001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5">
                <a:solidFill>
                  <a:srgbClr val="220011"/>
                </a:solidFill>
                <a:latin typeface="Liberation Sans Narrow"/>
                <a:cs typeface="Liberation Sans Narrow"/>
              </a:rPr>
              <a:t>Tag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2250" y="5048227"/>
            <a:ext cx="10839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Near</a:t>
            </a:r>
            <a:r>
              <a:rPr dirty="0" sz="1600" spc="-4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Collapse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5150" y="504822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90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3669" y="5048227"/>
            <a:ext cx="632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4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2250" y="4711667"/>
            <a:ext cx="10788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Limited</a:t>
            </a:r>
            <a:r>
              <a:rPr dirty="0" sz="1600" spc="-5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Safety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3850" y="4927567"/>
            <a:ext cx="753110" cy="5175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57150" marR="5080" indent="-45085">
              <a:lnSpc>
                <a:spcPct val="101600"/>
              </a:lnSpc>
              <a:spcBef>
                <a:spcPts val="7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x</a:t>
            </a:r>
            <a:r>
              <a:rPr dirty="0" sz="1600" spc="-1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en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i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v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  Damage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5150" y="471166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80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9229" y="4711667"/>
            <a:ext cx="502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H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ea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v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5150" y="43751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70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5610" y="4203646"/>
            <a:ext cx="8121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Life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Safety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5150" y="403218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60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75550" y="3663937"/>
            <a:ext cx="1035050" cy="1352550"/>
          </a:xfrm>
          <a:custGeom>
            <a:avLst/>
            <a:gdLst/>
            <a:ahLst/>
            <a:cxnLst/>
            <a:rect l="l" t="t" r="r" b="b"/>
            <a:pathLst>
              <a:path w="1035050" h="1352550">
                <a:moveTo>
                  <a:pt x="0" y="1352549"/>
                </a:moveTo>
                <a:lnTo>
                  <a:pt x="0" y="0"/>
                </a:lnTo>
                <a:lnTo>
                  <a:pt x="1035050" y="0"/>
                </a:lnTo>
                <a:lnTo>
                  <a:pt x="1035050" y="1352549"/>
                </a:lnTo>
                <a:lnTo>
                  <a:pt x="0" y="13525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664450" y="4203687"/>
            <a:ext cx="8483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20011"/>
                </a:solidFill>
                <a:latin typeface="Liberation Sans Narrow"/>
                <a:cs typeface="Liberation Sans Narrow"/>
              </a:rPr>
              <a:t>Yellow</a:t>
            </a:r>
            <a:r>
              <a:rPr dirty="0" sz="1600" spc="-70">
                <a:solidFill>
                  <a:srgbClr val="22001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5">
                <a:solidFill>
                  <a:srgbClr val="220011"/>
                </a:solidFill>
                <a:latin typeface="Liberation Sans Narrow"/>
                <a:cs typeface="Liberation Sans Narrow"/>
              </a:rPr>
              <a:t>Tag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84950" y="3867127"/>
            <a:ext cx="727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73689" y="4032227"/>
            <a:ext cx="632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6529" y="3911567"/>
            <a:ext cx="727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08289" y="4159227"/>
            <a:ext cx="657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5129" y="369566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50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5129" y="33591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40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5129" y="30162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30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56348" y="3016206"/>
            <a:ext cx="3892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i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h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73689" y="3016206"/>
            <a:ext cx="632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2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5129" y="267964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20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75550" y="2311387"/>
            <a:ext cx="1035050" cy="1352550"/>
          </a:xfrm>
          <a:custGeom>
            <a:avLst/>
            <a:gdLst/>
            <a:ahLst/>
            <a:cxnLst/>
            <a:rect l="l" t="t" r="r" b="b"/>
            <a:pathLst>
              <a:path w="1035050" h="1352550">
                <a:moveTo>
                  <a:pt x="0" y="1352550"/>
                </a:moveTo>
                <a:lnTo>
                  <a:pt x="0" y="0"/>
                </a:lnTo>
                <a:lnTo>
                  <a:pt x="1035050" y="0"/>
                </a:lnTo>
                <a:lnTo>
                  <a:pt x="1035050" y="1352550"/>
                </a:lnTo>
                <a:lnTo>
                  <a:pt x="0" y="13525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677150" y="2851137"/>
            <a:ext cx="8229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220011"/>
                </a:solidFill>
                <a:latin typeface="Liberation Sans Narrow"/>
                <a:cs typeface="Liberation Sans Narrow"/>
              </a:rPr>
              <a:t>Green</a:t>
            </a:r>
            <a:r>
              <a:rPr dirty="0" sz="1600" spc="-65">
                <a:solidFill>
                  <a:srgbClr val="22001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5">
                <a:solidFill>
                  <a:srgbClr val="220011"/>
                </a:solidFill>
                <a:latin typeface="Liberation Sans Narrow"/>
                <a:cs typeface="Liberation Sans Narrow"/>
              </a:rPr>
              <a:t>Tag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30989" y="2343137"/>
            <a:ext cx="446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S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li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h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73689" y="2343137"/>
            <a:ext cx="632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1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40169" y="2559037"/>
            <a:ext cx="864869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3175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Immediate  </a:t>
            </a:r>
            <a:r>
              <a:rPr dirty="0" sz="1600" spc="-25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cc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upan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79669" y="2851137"/>
            <a:ext cx="11150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Slight</a:t>
            </a:r>
            <a:r>
              <a:rPr dirty="0" sz="1600" spc="-9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Damage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35109" y="234313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10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30709" y="2000237"/>
            <a:ext cx="1743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No Damage 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Limit</a:t>
            </a:r>
            <a:r>
              <a:rPr dirty="0" sz="1600" spc="-13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State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85909" y="2000237"/>
            <a:ext cx="1181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85069" y="1543037"/>
            <a:ext cx="601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2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48409" y="1543037"/>
            <a:ext cx="601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1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29209" y="1422377"/>
            <a:ext cx="72644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7150" marR="5080" indent="-45085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EMS-98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/  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MSK-64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59209" y="1543017"/>
            <a:ext cx="8229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F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4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2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7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19349" y="1543017"/>
            <a:ext cx="83629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HAZUS-99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90589" y="1422356"/>
            <a:ext cx="110426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25450" marR="5080" indent="-413384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Damage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Level 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(%)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95400" y="139063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95400" y="19684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95400" y="23113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95400" y="264793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95400" y="29844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95400" y="33273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95400" y="3663937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95400" y="40004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295400" y="43433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295400" y="4679937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95400" y="50164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95400" y="53593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95400" y="60324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954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908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862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578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246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57555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106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95400" y="569593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86200" y="40004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86200" y="50164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86200" y="53593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57800" y="3663937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 h="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86200" y="33273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57800" y="2647937"/>
            <a:ext cx="2317750" cy="0"/>
          </a:xfrm>
          <a:custGeom>
            <a:avLst/>
            <a:gdLst/>
            <a:ahLst/>
            <a:cxnLst/>
            <a:rect l="l" t="t" r="r" b="b"/>
            <a:pathLst>
              <a:path w="2317750" h="0">
                <a:moveTo>
                  <a:pt x="0" y="0"/>
                </a:moveTo>
                <a:lnTo>
                  <a:pt x="231775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24600" y="4343387"/>
            <a:ext cx="1250950" cy="0"/>
          </a:xfrm>
          <a:custGeom>
            <a:avLst/>
            <a:gdLst/>
            <a:ahLst/>
            <a:cxnLst/>
            <a:rect l="l" t="t" r="r" b="b"/>
            <a:pathLst>
              <a:path w="1250950" h="0">
                <a:moveTo>
                  <a:pt x="0" y="0"/>
                </a:moveTo>
                <a:lnTo>
                  <a:pt x="125095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24600" y="5359387"/>
            <a:ext cx="1250950" cy="0"/>
          </a:xfrm>
          <a:custGeom>
            <a:avLst/>
            <a:gdLst/>
            <a:ahLst/>
            <a:cxnLst/>
            <a:rect l="l" t="t" r="r" b="b"/>
            <a:pathLst>
              <a:path w="1250950" h="0">
                <a:moveTo>
                  <a:pt x="0" y="0"/>
                </a:moveTo>
                <a:lnTo>
                  <a:pt x="125094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75550" y="5016487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 h="0">
                <a:moveTo>
                  <a:pt x="0" y="0"/>
                </a:moveTo>
                <a:lnTo>
                  <a:pt x="103504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862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49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578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246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7555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49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984250" y="342887"/>
            <a:ext cx="801814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508250" marR="5080" indent="-2495550">
              <a:lnSpc>
                <a:spcPct val="100699"/>
              </a:lnSpc>
              <a:spcBef>
                <a:spcPts val="80"/>
              </a:spcBef>
            </a:pPr>
            <a:r>
              <a:rPr dirty="0" sz="2400" b="1">
                <a:solidFill>
                  <a:srgbClr val="FFFFCC"/>
                </a:solidFill>
                <a:latin typeface="Tahoma"/>
                <a:cs typeface="Tahoma"/>
              </a:rPr>
              <a:t>Approximate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Equivalence Between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Existing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Damage 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Scales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for</a:t>
            </a:r>
            <a:r>
              <a:rPr dirty="0" sz="2400" spc="20" b="1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Buildings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162800" y="1822437"/>
            <a:ext cx="1828800" cy="4343400"/>
          </a:xfrm>
          <a:custGeom>
            <a:avLst/>
            <a:gdLst/>
            <a:ahLst/>
            <a:cxnLst/>
            <a:rect l="l" t="t" r="r" b="b"/>
            <a:pathLst>
              <a:path w="1828800" h="4343400">
                <a:moveTo>
                  <a:pt x="914400" y="0"/>
                </a:moveTo>
                <a:lnTo>
                  <a:pt x="858389" y="3960"/>
                </a:lnTo>
                <a:lnTo>
                  <a:pt x="803307" y="15690"/>
                </a:lnTo>
                <a:lnTo>
                  <a:pt x="749247" y="34964"/>
                </a:lnTo>
                <a:lnTo>
                  <a:pt x="696303" y="61554"/>
                </a:lnTo>
                <a:lnTo>
                  <a:pt x="644566" y="95235"/>
                </a:lnTo>
                <a:lnTo>
                  <a:pt x="594130" y="135780"/>
                </a:lnTo>
                <a:lnTo>
                  <a:pt x="545087" y="182962"/>
                </a:lnTo>
                <a:lnTo>
                  <a:pt x="497531" y="236555"/>
                </a:lnTo>
                <a:lnTo>
                  <a:pt x="451555" y="296333"/>
                </a:lnTo>
                <a:lnTo>
                  <a:pt x="429188" y="328470"/>
                </a:lnTo>
                <a:lnTo>
                  <a:pt x="407251" y="362069"/>
                </a:lnTo>
                <a:lnTo>
                  <a:pt x="385755" y="397100"/>
                </a:lnTo>
                <a:lnTo>
                  <a:pt x="364713" y="433536"/>
                </a:lnTo>
                <a:lnTo>
                  <a:pt x="344134" y="471348"/>
                </a:lnTo>
                <a:lnTo>
                  <a:pt x="324032" y="510508"/>
                </a:lnTo>
                <a:lnTo>
                  <a:pt x="304418" y="550988"/>
                </a:lnTo>
                <a:lnTo>
                  <a:pt x="285303" y="592759"/>
                </a:lnTo>
                <a:lnTo>
                  <a:pt x="266700" y="635793"/>
                </a:lnTo>
                <a:lnTo>
                  <a:pt x="248618" y="680062"/>
                </a:lnTo>
                <a:lnTo>
                  <a:pt x="231071" y="725537"/>
                </a:lnTo>
                <a:lnTo>
                  <a:pt x="214070" y="772191"/>
                </a:lnTo>
                <a:lnTo>
                  <a:pt x="197627" y="819994"/>
                </a:lnTo>
                <a:lnTo>
                  <a:pt x="181752" y="868919"/>
                </a:lnTo>
                <a:lnTo>
                  <a:pt x="166458" y="918937"/>
                </a:lnTo>
                <a:lnTo>
                  <a:pt x="151757" y="970019"/>
                </a:lnTo>
                <a:lnTo>
                  <a:pt x="137659" y="1022139"/>
                </a:lnTo>
                <a:lnTo>
                  <a:pt x="124177" y="1075266"/>
                </a:lnTo>
                <a:lnTo>
                  <a:pt x="111322" y="1129374"/>
                </a:lnTo>
                <a:lnTo>
                  <a:pt x="99106" y="1184433"/>
                </a:lnTo>
                <a:lnTo>
                  <a:pt x="87541" y="1240415"/>
                </a:lnTo>
                <a:lnTo>
                  <a:pt x="76637" y="1297293"/>
                </a:lnTo>
                <a:lnTo>
                  <a:pt x="66407" y="1355037"/>
                </a:lnTo>
                <a:lnTo>
                  <a:pt x="56862" y="1413619"/>
                </a:lnTo>
                <a:lnTo>
                  <a:pt x="48014" y="1473012"/>
                </a:lnTo>
                <a:lnTo>
                  <a:pt x="39875" y="1533186"/>
                </a:lnTo>
                <a:lnTo>
                  <a:pt x="32455" y="1594114"/>
                </a:lnTo>
                <a:lnTo>
                  <a:pt x="25767" y="1655767"/>
                </a:lnTo>
                <a:lnTo>
                  <a:pt x="19823" y="1718117"/>
                </a:lnTo>
                <a:lnTo>
                  <a:pt x="14633" y="1781135"/>
                </a:lnTo>
                <a:lnTo>
                  <a:pt x="10210" y="1844794"/>
                </a:lnTo>
                <a:lnTo>
                  <a:pt x="6565" y="1909064"/>
                </a:lnTo>
                <a:lnTo>
                  <a:pt x="3710" y="1973919"/>
                </a:lnTo>
                <a:lnTo>
                  <a:pt x="1656" y="2039328"/>
                </a:lnTo>
                <a:lnTo>
                  <a:pt x="416" y="2105264"/>
                </a:lnTo>
                <a:lnTo>
                  <a:pt x="0" y="2171699"/>
                </a:lnTo>
                <a:lnTo>
                  <a:pt x="416" y="2238135"/>
                </a:lnTo>
                <a:lnTo>
                  <a:pt x="1656" y="2304071"/>
                </a:lnTo>
                <a:lnTo>
                  <a:pt x="3710" y="2369480"/>
                </a:lnTo>
                <a:lnTo>
                  <a:pt x="6565" y="2434335"/>
                </a:lnTo>
                <a:lnTo>
                  <a:pt x="10210" y="2498605"/>
                </a:lnTo>
                <a:lnTo>
                  <a:pt x="14633" y="2562264"/>
                </a:lnTo>
                <a:lnTo>
                  <a:pt x="19823" y="2625282"/>
                </a:lnTo>
                <a:lnTo>
                  <a:pt x="25767" y="2687632"/>
                </a:lnTo>
                <a:lnTo>
                  <a:pt x="32455" y="2749285"/>
                </a:lnTo>
                <a:lnTo>
                  <a:pt x="39875" y="2810213"/>
                </a:lnTo>
                <a:lnTo>
                  <a:pt x="48014" y="2870387"/>
                </a:lnTo>
                <a:lnTo>
                  <a:pt x="56862" y="2929780"/>
                </a:lnTo>
                <a:lnTo>
                  <a:pt x="66407" y="2988362"/>
                </a:lnTo>
                <a:lnTo>
                  <a:pt x="76637" y="3046106"/>
                </a:lnTo>
                <a:lnTo>
                  <a:pt x="87541" y="3102984"/>
                </a:lnTo>
                <a:lnTo>
                  <a:pt x="99106" y="3158966"/>
                </a:lnTo>
                <a:lnTo>
                  <a:pt x="111322" y="3214025"/>
                </a:lnTo>
                <a:lnTo>
                  <a:pt x="124177" y="3268133"/>
                </a:lnTo>
                <a:lnTo>
                  <a:pt x="137659" y="3321260"/>
                </a:lnTo>
                <a:lnTo>
                  <a:pt x="151757" y="3373380"/>
                </a:lnTo>
                <a:lnTo>
                  <a:pt x="166458" y="3424462"/>
                </a:lnTo>
                <a:lnTo>
                  <a:pt x="181752" y="3474480"/>
                </a:lnTo>
                <a:lnTo>
                  <a:pt x="197627" y="3523405"/>
                </a:lnTo>
                <a:lnTo>
                  <a:pt x="214070" y="3571208"/>
                </a:lnTo>
                <a:lnTo>
                  <a:pt x="231071" y="3617862"/>
                </a:lnTo>
                <a:lnTo>
                  <a:pt x="248618" y="3663337"/>
                </a:lnTo>
                <a:lnTo>
                  <a:pt x="266700" y="3707606"/>
                </a:lnTo>
                <a:lnTo>
                  <a:pt x="285303" y="3750640"/>
                </a:lnTo>
                <a:lnTo>
                  <a:pt x="304418" y="3792411"/>
                </a:lnTo>
                <a:lnTo>
                  <a:pt x="324032" y="3832891"/>
                </a:lnTo>
                <a:lnTo>
                  <a:pt x="344134" y="3872051"/>
                </a:lnTo>
                <a:lnTo>
                  <a:pt x="364713" y="3909863"/>
                </a:lnTo>
                <a:lnTo>
                  <a:pt x="385755" y="3946299"/>
                </a:lnTo>
                <a:lnTo>
                  <a:pt x="407251" y="3981330"/>
                </a:lnTo>
                <a:lnTo>
                  <a:pt x="429188" y="4014929"/>
                </a:lnTo>
                <a:lnTo>
                  <a:pt x="451555" y="4047066"/>
                </a:lnTo>
                <a:lnTo>
                  <a:pt x="474340" y="4077714"/>
                </a:lnTo>
                <a:lnTo>
                  <a:pt x="521118" y="4134428"/>
                </a:lnTo>
                <a:lnTo>
                  <a:pt x="569428" y="4184844"/>
                </a:lnTo>
                <a:lnTo>
                  <a:pt x="619179" y="4228735"/>
                </a:lnTo>
                <a:lnTo>
                  <a:pt x="670277" y="4265877"/>
                </a:lnTo>
                <a:lnTo>
                  <a:pt x="722630" y="4296041"/>
                </a:lnTo>
                <a:lnTo>
                  <a:pt x="776144" y="4319001"/>
                </a:lnTo>
                <a:lnTo>
                  <a:pt x="830726" y="4334531"/>
                </a:lnTo>
                <a:lnTo>
                  <a:pt x="886284" y="4342405"/>
                </a:lnTo>
                <a:lnTo>
                  <a:pt x="914400" y="4343399"/>
                </a:lnTo>
                <a:lnTo>
                  <a:pt x="942515" y="4342405"/>
                </a:lnTo>
                <a:lnTo>
                  <a:pt x="998073" y="4334531"/>
                </a:lnTo>
                <a:lnTo>
                  <a:pt x="1052655" y="4319001"/>
                </a:lnTo>
                <a:lnTo>
                  <a:pt x="1106169" y="4296041"/>
                </a:lnTo>
                <a:lnTo>
                  <a:pt x="1158522" y="4265877"/>
                </a:lnTo>
                <a:lnTo>
                  <a:pt x="1209620" y="4228735"/>
                </a:lnTo>
                <a:lnTo>
                  <a:pt x="1259371" y="4184844"/>
                </a:lnTo>
                <a:lnTo>
                  <a:pt x="1307681" y="4134428"/>
                </a:lnTo>
                <a:lnTo>
                  <a:pt x="1354459" y="4077714"/>
                </a:lnTo>
                <a:lnTo>
                  <a:pt x="1377244" y="4047066"/>
                </a:lnTo>
                <a:lnTo>
                  <a:pt x="1399611" y="4014929"/>
                </a:lnTo>
                <a:lnTo>
                  <a:pt x="1421548" y="3981330"/>
                </a:lnTo>
                <a:lnTo>
                  <a:pt x="1443044" y="3946299"/>
                </a:lnTo>
                <a:lnTo>
                  <a:pt x="1464086" y="3909863"/>
                </a:lnTo>
                <a:lnTo>
                  <a:pt x="1484665" y="3872051"/>
                </a:lnTo>
                <a:lnTo>
                  <a:pt x="1504767" y="3832891"/>
                </a:lnTo>
                <a:lnTo>
                  <a:pt x="1524381" y="3792411"/>
                </a:lnTo>
                <a:lnTo>
                  <a:pt x="1543496" y="3750640"/>
                </a:lnTo>
                <a:lnTo>
                  <a:pt x="1562100" y="3707606"/>
                </a:lnTo>
                <a:lnTo>
                  <a:pt x="1580181" y="3663337"/>
                </a:lnTo>
                <a:lnTo>
                  <a:pt x="1597728" y="3617862"/>
                </a:lnTo>
                <a:lnTo>
                  <a:pt x="1614729" y="3571208"/>
                </a:lnTo>
                <a:lnTo>
                  <a:pt x="1631172" y="3523405"/>
                </a:lnTo>
                <a:lnTo>
                  <a:pt x="1647047" y="3474480"/>
                </a:lnTo>
                <a:lnTo>
                  <a:pt x="1662341" y="3424462"/>
                </a:lnTo>
                <a:lnTo>
                  <a:pt x="1677042" y="3373380"/>
                </a:lnTo>
                <a:lnTo>
                  <a:pt x="1691140" y="3321260"/>
                </a:lnTo>
                <a:lnTo>
                  <a:pt x="1704622" y="3268133"/>
                </a:lnTo>
                <a:lnTo>
                  <a:pt x="1717477" y="3214025"/>
                </a:lnTo>
                <a:lnTo>
                  <a:pt x="1729693" y="3158966"/>
                </a:lnTo>
                <a:lnTo>
                  <a:pt x="1741258" y="3102984"/>
                </a:lnTo>
                <a:lnTo>
                  <a:pt x="1752162" y="3046106"/>
                </a:lnTo>
                <a:lnTo>
                  <a:pt x="1762392" y="2988362"/>
                </a:lnTo>
                <a:lnTo>
                  <a:pt x="1771937" y="2929780"/>
                </a:lnTo>
                <a:lnTo>
                  <a:pt x="1780785" y="2870387"/>
                </a:lnTo>
                <a:lnTo>
                  <a:pt x="1788924" y="2810213"/>
                </a:lnTo>
                <a:lnTo>
                  <a:pt x="1796344" y="2749285"/>
                </a:lnTo>
                <a:lnTo>
                  <a:pt x="1803032" y="2687632"/>
                </a:lnTo>
                <a:lnTo>
                  <a:pt x="1808976" y="2625282"/>
                </a:lnTo>
                <a:lnTo>
                  <a:pt x="1814166" y="2562264"/>
                </a:lnTo>
                <a:lnTo>
                  <a:pt x="1818589" y="2498605"/>
                </a:lnTo>
                <a:lnTo>
                  <a:pt x="1822234" y="2434335"/>
                </a:lnTo>
                <a:lnTo>
                  <a:pt x="1825089" y="2369480"/>
                </a:lnTo>
                <a:lnTo>
                  <a:pt x="1827143" y="2304071"/>
                </a:lnTo>
                <a:lnTo>
                  <a:pt x="1828383" y="2238135"/>
                </a:lnTo>
                <a:lnTo>
                  <a:pt x="1828800" y="2171699"/>
                </a:lnTo>
                <a:lnTo>
                  <a:pt x="1828383" y="2105264"/>
                </a:lnTo>
                <a:lnTo>
                  <a:pt x="1827143" y="2039328"/>
                </a:lnTo>
                <a:lnTo>
                  <a:pt x="1825089" y="1973919"/>
                </a:lnTo>
                <a:lnTo>
                  <a:pt x="1822234" y="1909064"/>
                </a:lnTo>
                <a:lnTo>
                  <a:pt x="1818589" y="1844794"/>
                </a:lnTo>
                <a:lnTo>
                  <a:pt x="1814166" y="1781135"/>
                </a:lnTo>
                <a:lnTo>
                  <a:pt x="1808976" y="1718117"/>
                </a:lnTo>
                <a:lnTo>
                  <a:pt x="1803032" y="1655767"/>
                </a:lnTo>
                <a:lnTo>
                  <a:pt x="1796344" y="1594114"/>
                </a:lnTo>
                <a:lnTo>
                  <a:pt x="1788924" y="1533186"/>
                </a:lnTo>
                <a:lnTo>
                  <a:pt x="1780785" y="1473012"/>
                </a:lnTo>
                <a:lnTo>
                  <a:pt x="1771937" y="1413619"/>
                </a:lnTo>
                <a:lnTo>
                  <a:pt x="1762392" y="1355037"/>
                </a:lnTo>
                <a:lnTo>
                  <a:pt x="1752162" y="1297293"/>
                </a:lnTo>
                <a:lnTo>
                  <a:pt x="1741258" y="1240415"/>
                </a:lnTo>
                <a:lnTo>
                  <a:pt x="1729693" y="1184433"/>
                </a:lnTo>
                <a:lnTo>
                  <a:pt x="1717477" y="1129374"/>
                </a:lnTo>
                <a:lnTo>
                  <a:pt x="1704622" y="1075266"/>
                </a:lnTo>
                <a:lnTo>
                  <a:pt x="1691140" y="1022139"/>
                </a:lnTo>
                <a:lnTo>
                  <a:pt x="1677042" y="970019"/>
                </a:lnTo>
                <a:lnTo>
                  <a:pt x="1662341" y="918937"/>
                </a:lnTo>
                <a:lnTo>
                  <a:pt x="1647047" y="868919"/>
                </a:lnTo>
                <a:lnTo>
                  <a:pt x="1631172" y="819994"/>
                </a:lnTo>
                <a:lnTo>
                  <a:pt x="1614729" y="772191"/>
                </a:lnTo>
                <a:lnTo>
                  <a:pt x="1597728" y="725537"/>
                </a:lnTo>
                <a:lnTo>
                  <a:pt x="1580181" y="680062"/>
                </a:lnTo>
                <a:lnTo>
                  <a:pt x="1562100" y="635793"/>
                </a:lnTo>
                <a:lnTo>
                  <a:pt x="1543496" y="592759"/>
                </a:lnTo>
                <a:lnTo>
                  <a:pt x="1524381" y="550988"/>
                </a:lnTo>
                <a:lnTo>
                  <a:pt x="1504767" y="510508"/>
                </a:lnTo>
                <a:lnTo>
                  <a:pt x="1484665" y="471348"/>
                </a:lnTo>
                <a:lnTo>
                  <a:pt x="1464086" y="433536"/>
                </a:lnTo>
                <a:lnTo>
                  <a:pt x="1443044" y="397100"/>
                </a:lnTo>
                <a:lnTo>
                  <a:pt x="1421548" y="362069"/>
                </a:lnTo>
                <a:lnTo>
                  <a:pt x="1399611" y="328470"/>
                </a:lnTo>
                <a:lnTo>
                  <a:pt x="1377244" y="296333"/>
                </a:lnTo>
                <a:lnTo>
                  <a:pt x="1354459" y="265685"/>
                </a:lnTo>
                <a:lnTo>
                  <a:pt x="1307681" y="208971"/>
                </a:lnTo>
                <a:lnTo>
                  <a:pt x="1259371" y="158555"/>
                </a:lnTo>
                <a:lnTo>
                  <a:pt x="1209620" y="114664"/>
                </a:lnTo>
                <a:lnTo>
                  <a:pt x="1158522" y="77522"/>
                </a:lnTo>
                <a:lnTo>
                  <a:pt x="1106169" y="47358"/>
                </a:lnTo>
                <a:lnTo>
                  <a:pt x="1052655" y="24398"/>
                </a:lnTo>
                <a:lnTo>
                  <a:pt x="998073" y="8868"/>
                </a:lnTo>
                <a:lnTo>
                  <a:pt x="942515" y="994"/>
                </a:lnTo>
                <a:lnTo>
                  <a:pt x="914400" y="0"/>
                </a:lnTo>
                <a:close/>
              </a:path>
            </a:pathLst>
          </a:custGeom>
          <a:ln w="57150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981200" y="2432037"/>
            <a:ext cx="5181600" cy="3124200"/>
          </a:xfrm>
          <a:custGeom>
            <a:avLst/>
            <a:gdLst/>
            <a:ahLst/>
            <a:cxnLst/>
            <a:rect l="l" t="t" r="r" b="b"/>
            <a:pathLst>
              <a:path w="5181600" h="3124200">
                <a:moveTo>
                  <a:pt x="4318000" y="781050"/>
                </a:moveTo>
                <a:lnTo>
                  <a:pt x="4318000" y="2343149"/>
                </a:lnTo>
                <a:lnTo>
                  <a:pt x="5181600" y="1562099"/>
                </a:lnTo>
                <a:lnTo>
                  <a:pt x="4318000" y="781050"/>
                </a:lnTo>
                <a:close/>
              </a:path>
              <a:path w="5181600" h="3124200">
                <a:moveTo>
                  <a:pt x="3454400" y="1168400"/>
                </a:moveTo>
                <a:lnTo>
                  <a:pt x="3454400" y="1949449"/>
                </a:lnTo>
                <a:lnTo>
                  <a:pt x="4318000" y="1949449"/>
                </a:lnTo>
                <a:lnTo>
                  <a:pt x="4318000" y="1168400"/>
                </a:lnTo>
                <a:lnTo>
                  <a:pt x="3454400" y="1168400"/>
                </a:lnTo>
                <a:close/>
              </a:path>
              <a:path w="5181600" h="3124200">
                <a:moveTo>
                  <a:pt x="0" y="0"/>
                </a:moveTo>
                <a:lnTo>
                  <a:pt x="0" y="3124200"/>
                </a:lnTo>
                <a:lnTo>
                  <a:pt x="3454400" y="3124199"/>
                </a:lnTo>
                <a:lnTo>
                  <a:pt x="345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981200" y="2432037"/>
            <a:ext cx="5181600" cy="3124200"/>
          </a:xfrm>
          <a:custGeom>
            <a:avLst/>
            <a:gdLst/>
            <a:ahLst/>
            <a:cxnLst/>
            <a:rect l="l" t="t" r="r" b="b"/>
            <a:pathLst>
              <a:path w="5181600" h="3124200">
                <a:moveTo>
                  <a:pt x="0" y="0"/>
                </a:moveTo>
                <a:lnTo>
                  <a:pt x="0" y="3124200"/>
                </a:lnTo>
                <a:lnTo>
                  <a:pt x="3454400" y="3124199"/>
                </a:lnTo>
                <a:lnTo>
                  <a:pt x="3454400" y="1949449"/>
                </a:lnTo>
                <a:lnTo>
                  <a:pt x="4318000" y="1949449"/>
                </a:lnTo>
                <a:lnTo>
                  <a:pt x="4318000" y="2343149"/>
                </a:lnTo>
                <a:lnTo>
                  <a:pt x="5181600" y="1562099"/>
                </a:lnTo>
                <a:lnTo>
                  <a:pt x="4318000" y="781050"/>
                </a:lnTo>
                <a:lnTo>
                  <a:pt x="4318000" y="1168400"/>
                </a:lnTo>
                <a:lnTo>
                  <a:pt x="3454400" y="1168400"/>
                </a:lnTo>
                <a:lnTo>
                  <a:pt x="3454400" y="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476500" y="3155937"/>
            <a:ext cx="25552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CC"/>
                </a:solidFill>
                <a:latin typeface="Tahoma"/>
                <a:cs typeface="Tahoma"/>
              </a:rPr>
              <a:t>I</a:t>
            </a:r>
            <a:r>
              <a:rPr dirty="0" sz="3600" spc="-5">
                <a:solidFill>
                  <a:srgbClr val="FFFFCC"/>
                </a:solidFill>
                <a:latin typeface="Tahoma"/>
                <a:cs typeface="Tahoma"/>
              </a:rPr>
              <a:t>ntend</a:t>
            </a:r>
            <a:r>
              <a:rPr dirty="0" sz="3600" spc="5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sz="3600" spc="-465">
                <a:solidFill>
                  <a:srgbClr val="FFFFCC"/>
                </a:solidFill>
                <a:latin typeface="Tahoma"/>
                <a:cs typeface="Tahoma"/>
              </a:rPr>
              <a:t>d</a:t>
            </a:r>
            <a:r>
              <a:rPr dirty="0" baseline="1736" sz="240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baseline="1736" sz="2400" spc="-52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3600" spc="-1060">
                <a:solidFill>
                  <a:srgbClr val="FFFFCC"/>
                </a:solidFill>
                <a:latin typeface="Tahoma"/>
                <a:cs typeface="Tahoma"/>
              </a:rPr>
              <a:t>f</a:t>
            </a:r>
            <a:r>
              <a:rPr dirty="0" baseline="1736" sz="2400" spc="-52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3600" spc="-1920">
                <a:solidFill>
                  <a:srgbClr val="FFFFCC"/>
                </a:solidFill>
                <a:latin typeface="Tahoma"/>
                <a:cs typeface="Tahoma"/>
              </a:rPr>
              <a:t>o</a:t>
            </a:r>
            <a:r>
              <a:rPr dirty="0" baseline="1736" sz="2400" spc="-44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baseline="1736" sz="2400" spc="30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baseline="1736" sz="2400" spc="-397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3600">
                <a:solidFill>
                  <a:srgbClr val="FFFFCC"/>
                </a:solidFill>
                <a:latin typeface="Tahoma"/>
                <a:cs typeface="Tahoma"/>
              </a:rPr>
              <a:t>r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851400" y="5740804"/>
            <a:ext cx="1502410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Collapse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Limit</a:t>
            </a:r>
            <a:r>
              <a:rPr dirty="0" sz="1600" spc="-8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State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14350" y="6209064"/>
            <a:ext cx="2847340" cy="539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 b="1">
                <a:solidFill>
                  <a:srgbClr val="FFFFCC"/>
                </a:solidFill>
                <a:latin typeface="Verdana"/>
                <a:cs typeface="Verdana"/>
              </a:rPr>
              <a:t>Asian </a:t>
            </a:r>
            <a:r>
              <a:rPr dirty="0" sz="1100" spc="-5" b="1">
                <a:solidFill>
                  <a:srgbClr val="FFFFCC"/>
                </a:solidFill>
                <a:latin typeface="Verdana"/>
                <a:cs typeface="Verdana"/>
              </a:rPr>
              <a:t>Disaster Preparedness</a:t>
            </a:r>
            <a:r>
              <a:rPr dirty="0" sz="1100" spc="1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CC"/>
                </a:solidFill>
                <a:latin typeface="Verdana"/>
                <a:cs typeface="Verdana"/>
              </a:rPr>
              <a:t>Center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552235" y="3702017"/>
            <a:ext cx="102679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45">
                <a:solidFill>
                  <a:srgbClr val="FFFFCC"/>
                </a:solidFill>
                <a:latin typeface="Tahoma"/>
                <a:cs typeface="Tahoma"/>
              </a:rPr>
              <a:t>rapid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712889" y="3397247"/>
            <a:ext cx="1143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7037" sz="5400">
                <a:solidFill>
                  <a:srgbClr val="FFFFCC"/>
                </a:solidFill>
                <a:latin typeface="Tahoma"/>
                <a:cs typeface="Tahoma"/>
              </a:rPr>
              <a:t>s</a:t>
            </a:r>
            <a:r>
              <a:rPr dirty="0" baseline="-37037" sz="5400">
                <a:solidFill>
                  <a:srgbClr val="FFFFCC"/>
                </a:solidFill>
                <a:latin typeface="Tahoma"/>
                <a:cs typeface="Tahoma"/>
              </a:rPr>
              <a:t>a</a:t>
            </a:r>
            <a:r>
              <a:rPr dirty="0" baseline="-37037" sz="5400" spc="-135">
                <a:solidFill>
                  <a:srgbClr val="FFFFCC"/>
                </a:solidFill>
                <a:latin typeface="Tahoma"/>
                <a:cs typeface="Tahoma"/>
              </a:rPr>
              <a:t>f</a:t>
            </a:r>
            <a:r>
              <a:rPr dirty="0" sz="1600" spc="-86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baseline="-37037" sz="5400" spc="-1552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sz="1600" spc="15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440">
                <a:solidFill>
                  <a:srgbClr val="FFFFCC"/>
                </a:solidFill>
                <a:latin typeface="Liberation Sans Narrow"/>
                <a:cs typeface="Liberation Sans Narrow"/>
              </a:rPr>
              <a:t>n</a:t>
            </a:r>
            <a:r>
              <a:rPr dirty="0" baseline="-37037" sz="5400" spc="-1125">
                <a:solidFill>
                  <a:srgbClr val="FFFFCC"/>
                </a:solidFill>
                <a:latin typeface="Tahoma"/>
                <a:cs typeface="Tahoma"/>
              </a:rPr>
              <a:t>t</a:t>
            </a:r>
            <a:r>
              <a:rPr dirty="0" sz="1600" spc="-1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 spc="-35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baseline="-37037" sz="5400" spc="-2617">
                <a:solidFill>
                  <a:srgbClr val="FFFFCC"/>
                </a:solidFill>
                <a:latin typeface="Tahoma"/>
                <a:cs typeface="Tahoma"/>
              </a:rPr>
              <a:t>y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495565" y="4254451"/>
            <a:ext cx="23444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10">
                <a:solidFill>
                  <a:srgbClr val="FFFFCC"/>
                </a:solidFill>
                <a:latin typeface="Tahoma"/>
                <a:cs typeface="Tahoma"/>
              </a:rPr>
              <a:t>assessment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6700" y="190487"/>
            <a:ext cx="135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7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1151" y="323841"/>
            <a:ext cx="1301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1800" y="3403587"/>
            <a:ext cx="660400" cy="5175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63500" marR="5080" indent="-50800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ge 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Control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0" y="5391147"/>
            <a:ext cx="4432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j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5100" y="5391147"/>
            <a:ext cx="11912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Partial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Collapse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0700" y="5391147"/>
            <a:ext cx="3111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100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75550" y="5016487"/>
            <a:ext cx="1035050" cy="679450"/>
          </a:xfrm>
          <a:custGeom>
            <a:avLst/>
            <a:gdLst/>
            <a:ahLst/>
            <a:cxnLst/>
            <a:rect l="l" t="t" r="r" b="b"/>
            <a:pathLst>
              <a:path w="1035050" h="679450">
                <a:moveTo>
                  <a:pt x="0" y="679449"/>
                </a:moveTo>
                <a:lnTo>
                  <a:pt x="0" y="0"/>
                </a:lnTo>
                <a:lnTo>
                  <a:pt x="1035049" y="0"/>
                </a:lnTo>
                <a:lnTo>
                  <a:pt x="1035049" y="679449"/>
                </a:lnTo>
                <a:lnTo>
                  <a:pt x="0" y="6794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53350" y="5219687"/>
            <a:ext cx="664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220011"/>
                </a:solidFill>
                <a:latin typeface="Liberation Sans Narrow"/>
                <a:cs typeface="Liberation Sans Narrow"/>
              </a:rPr>
              <a:t>Red</a:t>
            </a:r>
            <a:r>
              <a:rPr dirty="0" sz="1600" spc="-65">
                <a:solidFill>
                  <a:srgbClr val="22001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5">
                <a:solidFill>
                  <a:srgbClr val="220011"/>
                </a:solidFill>
                <a:latin typeface="Liberation Sans Narrow"/>
                <a:cs typeface="Liberation Sans Narrow"/>
              </a:rPr>
              <a:t>Tag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2250" y="5048227"/>
            <a:ext cx="10839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Near</a:t>
            </a:r>
            <a:r>
              <a:rPr dirty="0" sz="1600" spc="-4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Collapse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5150" y="504822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90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669" y="5048227"/>
            <a:ext cx="632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4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2250" y="4711667"/>
            <a:ext cx="10788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Limited</a:t>
            </a:r>
            <a:r>
              <a:rPr dirty="0" sz="1600" spc="-5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Safety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3850" y="4927567"/>
            <a:ext cx="753110" cy="5175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57150" marR="5080" indent="-45085">
              <a:lnSpc>
                <a:spcPct val="101600"/>
              </a:lnSpc>
              <a:spcBef>
                <a:spcPts val="7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x</a:t>
            </a:r>
            <a:r>
              <a:rPr dirty="0" sz="1600" spc="-1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en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i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v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  Damage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5150" y="471166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80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9229" y="4711667"/>
            <a:ext cx="502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H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ea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v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150" y="43751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70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5610" y="4203646"/>
            <a:ext cx="8121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Life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Safety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150" y="403218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60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75550" y="3663937"/>
            <a:ext cx="1035050" cy="1352550"/>
          </a:xfrm>
          <a:custGeom>
            <a:avLst/>
            <a:gdLst/>
            <a:ahLst/>
            <a:cxnLst/>
            <a:rect l="l" t="t" r="r" b="b"/>
            <a:pathLst>
              <a:path w="1035050" h="1352550">
                <a:moveTo>
                  <a:pt x="0" y="1352549"/>
                </a:moveTo>
                <a:lnTo>
                  <a:pt x="0" y="0"/>
                </a:lnTo>
                <a:lnTo>
                  <a:pt x="1035050" y="0"/>
                </a:lnTo>
                <a:lnTo>
                  <a:pt x="1035050" y="1352549"/>
                </a:lnTo>
                <a:lnTo>
                  <a:pt x="0" y="13525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64450" y="4203687"/>
            <a:ext cx="8483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20011"/>
                </a:solidFill>
                <a:latin typeface="Liberation Sans Narrow"/>
                <a:cs typeface="Liberation Sans Narrow"/>
              </a:rPr>
              <a:t>Yellow</a:t>
            </a:r>
            <a:r>
              <a:rPr dirty="0" sz="1600" spc="-65">
                <a:solidFill>
                  <a:srgbClr val="22001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5">
                <a:solidFill>
                  <a:srgbClr val="220011"/>
                </a:solidFill>
                <a:latin typeface="Liberation Sans Narrow"/>
                <a:cs typeface="Liberation Sans Narrow"/>
              </a:rPr>
              <a:t>Tag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84950" y="3867127"/>
            <a:ext cx="727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73689" y="4032227"/>
            <a:ext cx="632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76529" y="3911567"/>
            <a:ext cx="727710" cy="5175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4450" marR="5080" indent="-32384">
              <a:lnSpc>
                <a:spcPct val="101600"/>
              </a:lnSpc>
              <a:spcBef>
                <a:spcPts val="70"/>
              </a:spcBef>
            </a:pP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  Damage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5129" y="369566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50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5129" y="33591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40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35129" y="30162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30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73689" y="3016206"/>
            <a:ext cx="632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2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35129" y="267964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20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75550" y="2311387"/>
            <a:ext cx="1035050" cy="1352550"/>
          </a:xfrm>
          <a:custGeom>
            <a:avLst/>
            <a:gdLst/>
            <a:ahLst/>
            <a:cxnLst/>
            <a:rect l="l" t="t" r="r" b="b"/>
            <a:pathLst>
              <a:path w="1035050" h="1352550">
                <a:moveTo>
                  <a:pt x="0" y="1352550"/>
                </a:moveTo>
                <a:lnTo>
                  <a:pt x="0" y="0"/>
                </a:lnTo>
                <a:lnTo>
                  <a:pt x="1035050" y="0"/>
                </a:lnTo>
                <a:lnTo>
                  <a:pt x="1035050" y="1352550"/>
                </a:lnTo>
                <a:lnTo>
                  <a:pt x="0" y="13525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140169" y="2559037"/>
            <a:ext cx="864869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3175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Immediate  </a:t>
            </a:r>
            <a:r>
              <a:rPr dirty="0" sz="1600" spc="-25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cc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upan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79669" y="2851137"/>
            <a:ext cx="11150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Slight</a:t>
            </a:r>
            <a:r>
              <a:rPr dirty="0" sz="1600" spc="-9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Damage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5109" y="234313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10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30709" y="2000237"/>
            <a:ext cx="1743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No Damage 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Limit</a:t>
            </a:r>
            <a:r>
              <a:rPr dirty="0" sz="1600" spc="-13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State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85909" y="2000237"/>
            <a:ext cx="1181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48409" y="1543037"/>
            <a:ext cx="17379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715" algn="l"/>
              </a:tabLst>
            </a:pP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1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	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2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29209" y="1422377"/>
            <a:ext cx="72644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7150" marR="5080" indent="-45085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EMS-98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/  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MSK-64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59209" y="1543017"/>
            <a:ext cx="8229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F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4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2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7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19349" y="1543017"/>
            <a:ext cx="83629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HAZUS-99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90589" y="1422356"/>
            <a:ext cx="110426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25450" marR="5080" indent="-413384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Damage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Level 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(%)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95400" y="139063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95400" y="19684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95400" y="23113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95400" y="264793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95400" y="29844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95400" y="33273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95400" y="3663937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95400" y="40004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95400" y="43433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95400" y="4679937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95400" y="50164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95400" y="53593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95400" y="60324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2954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908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862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578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246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7555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6106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95400" y="569593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86200" y="40004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86200" y="50164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86200" y="53593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57800" y="3663937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 h="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886200" y="33273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257800" y="2647937"/>
            <a:ext cx="2317750" cy="0"/>
          </a:xfrm>
          <a:custGeom>
            <a:avLst/>
            <a:gdLst/>
            <a:ahLst/>
            <a:cxnLst/>
            <a:rect l="l" t="t" r="r" b="b"/>
            <a:pathLst>
              <a:path w="2317750" h="0">
                <a:moveTo>
                  <a:pt x="0" y="0"/>
                </a:moveTo>
                <a:lnTo>
                  <a:pt x="231775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24600" y="4343387"/>
            <a:ext cx="1250950" cy="0"/>
          </a:xfrm>
          <a:custGeom>
            <a:avLst/>
            <a:gdLst/>
            <a:ahLst/>
            <a:cxnLst/>
            <a:rect l="l" t="t" r="r" b="b"/>
            <a:pathLst>
              <a:path w="1250950" h="0">
                <a:moveTo>
                  <a:pt x="0" y="0"/>
                </a:moveTo>
                <a:lnTo>
                  <a:pt x="125095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24600" y="5359387"/>
            <a:ext cx="1250950" cy="0"/>
          </a:xfrm>
          <a:custGeom>
            <a:avLst/>
            <a:gdLst/>
            <a:ahLst/>
            <a:cxnLst/>
            <a:rect l="l" t="t" r="r" b="b"/>
            <a:pathLst>
              <a:path w="1250950" h="0">
                <a:moveTo>
                  <a:pt x="0" y="0"/>
                </a:moveTo>
                <a:lnTo>
                  <a:pt x="125094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75550" y="5016487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 h="0">
                <a:moveTo>
                  <a:pt x="0" y="0"/>
                </a:moveTo>
                <a:lnTo>
                  <a:pt x="103504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862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49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578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246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7555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49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984250" y="342887"/>
            <a:ext cx="801814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508250" marR="5080" indent="-2495550">
              <a:lnSpc>
                <a:spcPct val="100699"/>
              </a:lnSpc>
              <a:spcBef>
                <a:spcPts val="80"/>
              </a:spcBef>
            </a:pPr>
            <a:r>
              <a:rPr dirty="0" sz="2400" b="1">
                <a:solidFill>
                  <a:srgbClr val="FFFFCC"/>
                </a:solidFill>
                <a:latin typeface="Tahoma"/>
                <a:cs typeface="Tahoma"/>
              </a:rPr>
              <a:t>Approximate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Equivalence Between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Existing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Damage 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Scales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for</a:t>
            </a:r>
            <a:r>
              <a:rPr dirty="0" sz="2400" spc="20" b="1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Buildings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286000" y="1212837"/>
            <a:ext cx="1828800" cy="5029200"/>
          </a:xfrm>
          <a:custGeom>
            <a:avLst/>
            <a:gdLst/>
            <a:ahLst/>
            <a:cxnLst/>
            <a:rect l="l" t="t" r="r" b="b"/>
            <a:pathLst>
              <a:path w="1828800" h="5029200">
                <a:moveTo>
                  <a:pt x="914399" y="0"/>
                </a:moveTo>
                <a:lnTo>
                  <a:pt x="864771" y="3594"/>
                </a:lnTo>
                <a:lnTo>
                  <a:pt x="815862" y="14256"/>
                </a:lnTo>
                <a:lnTo>
                  <a:pt x="767737" y="31806"/>
                </a:lnTo>
                <a:lnTo>
                  <a:pt x="720461" y="56061"/>
                </a:lnTo>
                <a:lnTo>
                  <a:pt x="674098" y="86840"/>
                </a:lnTo>
                <a:lnTo>
                  <a:pt x="628712" y="123961"/>
                </a:lnTo>
                <a:lnTo>
                  <a:pt x="584369" y="167245"/>
                </a:lnTo>
                <a:lnTo>
                  <a:pt x="541132" y="216509"/>
                </a:lnTo>
                <a:lnTo>
                  <a:pt x="499066" y="271572"/>
                </a:lnTo>
                <a:lnTo>
                  <a:pt x="458236" y="332253"/>
                </a:lnTo>
                <a:lnTo>
                  <a:pt x="418705" y="398370"/>
                </a:lnTo>
                <a:lnTo>
                  <a:pt x="399447" y="433411"/>
                </a:lnTo>
                <a:lnTo>
                  <a:pt x="380539" y="469742"/>
                </a:lnTo>
                <a:lnTo>
                  <a:pt x="361987" y="507343"/>
                </a:lnTo>
                <a:lnTo>
                  <a:pt x="343801" y="546189"/>
                </a:lnTo>
                <a:lnTo>
                  <a:pt x="325988" y="586258"/>
                </a:lnTo>
                <a:lnTo>
                  <a:pt x="308557" y="627528"/>
                </a:lnTo>
                <a:lnTo>
                  <a:pt x="291515" y="669975"/>
                </a:lnTo>
                <a:lnTo>
                  <a:pt x="274870" y="713578"/>
                </a:lnTo>
                <a:lnTo>
                  <a:pt x="258631" y="758314"/>
                </a:lnTo>
                <a:lnTo>
                  <a:pt x="242806" y="804159"/>
                </a:lnTo>
                <a:lnTo>
                  <a:pt x="227402" y="851091"/>
                </a:lnTo>
                <a:lnTo>
                  <a:pt x="212428" y="899088"/>
                </a:lnTo>
                <a:lnTo>
                  <a:pt x="197892" y="948127"/>
                </a:lnTo>
                <a:lnTo>
                  <a:pt x="183801" y="998185"/>
                </a:lnTo>
                <a:lnTo>
                  <a:pt x="170165" y="1049239"/>
                </a:lnTo>
                <a:lnTo>
                  <a:pt x="156990" y="1101268"/>
                </a:lnTo>
                <a:lnTo>
                  <a:pt x="144285" y="1154248"/>
                </a:lnTo>
                <a:lnTo>
                  <a:pt x="132059" y="1208156"/>
                </a:lnTo>
                <a:lnTo>
                  <a:pt x="120318" y="1262970"/>
                </a:lnTo>
                <a:lnTo>
                  <a:pt x="109072" y="1318668"/>
                </a:lnTo>
                <a:lnTo>
                  <a:pt x="98328" y="1375226"/>
                </a:lnTo>
                <a:lnTo>
                  <a:pt x="88094" y="1432622"/>
                </a:lnTo>
                <a:lnTo>
                  <a:pt x="78379" y="1490833"/>
                </a:lnTo>
                <a:lnTo>
                  <a:pt x="69190" y="1549837"/>
                </a:lnTo>
                <a:lnTo>
                  <a:pt x="60535" y="1609611"/>
                </a:lnTo>
                <a:lnTo>
                  <a:pt x="52423" y="1670132"/>
                </a:lnTo>
                <a:lnTo>
                  <a:pt x="44861" y="1731378"/>
                </a:lnTo>
                <a:lnTo>
                  <a:pt x="37858" y="1793325"/>
                </a:lnTo>
                <a:lnTo>
                  <a:pt x="31422" y="1855952"/>
                </a:lnTo>
                <a:lnTo>
                  <a:pt x="25561" y="1919236"/>
                </a:lnTo>
                <a:lnTo>
                  <a:pt x="20282" y="1983154"/>
                </a:lnTo>
                <a:lnTo>
                  <a:pt x="15594" y="2047683"/>
                </a:lnTo>
                <a:lnTo>
                  <a:pt x="11505" y="2112800"/>
                </a:lnTo>
                <a:lnTo>
                  <a:pt x="8023" y="2178484"/>
                </a:lnTo>
                <a:lnTo>
                  <a:pt x="5156" y="2244711"/>
                </a:lnTo>
                <a:lnTo>
                  <a:pt x="2912" y="2311459"/>
                </a:lnTo>
                <a:lnTo>
                  <a:pt x="1299" y="2378705"/>
                </a:lnTo>
                <a:lnTo>
                  <a:pt x="326" y="2446426"/>
                </a:lnTo>
                <a:lnTo>
                  <a:pt x="0" y="2514600"/>
                </a:lnTo>
                <a:lnTo>
                  <a:pt x="326" y="2582773"/>
                </a:lnTo>
                <a:lnTo>
                  <a:pt x="1299" y="2650494"/>
                </a:lnTo>
                <a:lnTo>
                  <a:pt x="2912" y="2717740"/>
                </a:lnTo>
                <a:lnTo>
                  <a:pt x="5156" y="2784488"/>
                </a:lnTo>
                <a:lnTo>
                  <a:pt x="8023" y="2850715"/>
                </a:lnTo>
                <a:lnTo>
                  <a:pt x="11505" y="2916399"/>
                </a:lnTo>
                <a:lnTo>
                  <a:pt x="15594" y="2981516"/>
                </a:lnTo>
                <a:lnTo>
                  <a:pt x="20282" y="3046045"/>
                </a:lnTo>
                <a:lnTo>
                  <a:pt x="25561" y="3109963"/>
                </a:lnTo>
                <a:lnTo>
                  <a:pt x="31422" y="3173247"/>
                </a:lnTo>
                <a:lnTo>
                  <a:pt x="37858" y="3235874"/>
                </a:lnTo>
                <a:lnTo>
                  <a:pt x="44861" y="3297821"/>
                </a:lnTo>
                <a:lnTo>
                  <a:pt x="52423" y="3359067"/>
                </a:lnTo>
                <a:lnTo>
                  <a:pt x="60535" y="3419588"/>
                </a:lnTo>
                <a:lnTo>
                  <a:pt x="69190" y="3479362"/>
                </a:lnTo>
                <a:lnTo>
                  <a:pt x="78379" y="3538366"/>
                </a:lnTo>
                <a:lnTo>
                  <a:pt x="88094" y="3596577"/>
                </a:lnTo>
                <a:lnTo>
                  <a:pt x="98328" y="3653973"/>
                </a:lnTo>
                <a:lnTo>
                  <a:pt x="109072" y="3710531"/>
                </a:lnTo>
                <a:lnTo>
                  <a:pt x="120318" y="3766229"/>
                </a:lnTo>
                <a:lnTo>
                  <a:pt x="132059" y="3821043"/>
                </a:lnTo>
                <a:lnTo>
                  <a:pt x="144285" y="3874951"/>
                </a:lnTo>
                <a:lnTo>
                  <a:pt x="156990" y="3927931"/>
                </a:lnTo>
                <a:lnTo>
                  <a:pt x="170165" y="3979960"/>
                </a:lnTo>
                <a:lnTo>
                  <a:pt x="183801" y="4031014"/>
                </a:lnTo>
                <a:lnTo>
                  <a:pt x="197892" y="4081072"/>
                </a:lnTo>
                <a:lnTo>
                  <a:pt x="212428" y="4130111"/>
                </a:lnTo>
                <a:lnTo>
                  <a:pt x="227402" y="4178108"/>
                </a:lnTo>
                <a:lnTo>
                  <a:pt x="242806" y="4225040"/>
                </a:lnTo>
                <a:lnTo>
                  <a:pt x="258631" y="4270885"/>
                </a:lnTo>
                <a:lnTo>
                  <a:pt x="274870" y="4315621"/>
                </a:lnTo>
                <a:lnTo>
                  <a:pt x="291515" y="4359224"/>
                </a:lnTo>
                <a:lnTo>
                  <a:pt x="308557" y="4401671"/>
                </a:lnTo>
                <a:lnTo>
                  <a:pt x="325988" y="4442941"/>
                </a:lnTo>
                <a:lnTo>
                  <a:pt x="343801" y="4483010"/>
                </a:lnTo>
                <a:lnTo>
                  <a:pt x="361987" y="4521856"/>
                </a:lnTo>
                <a:lnTo>
                  <a:pt x="380539" y="4559457"/>
                </a:lnTo>
                <a:lnTo>
                  <a:pt x="399447" y="4595788"/>
                </a:lnTo>
                <a:lnTo>
                  <a:pt x="418705" y="4630829"/>
                </a:lnTo>
                <a:lnTo>
                  <a:pt x="438304" y="4664556"/>
                </a:lnTo>
                <a:lnTo>
                  <a:pt x="478492" y="4727978"/>
                </a:lnTo>
                <a:lnTo>
                  <a:pt x="519949" y="4785872"/>
                </a:lnTo>
                <a:lnTo>
                  <a:pt x="562608" y="4838058"/>
                </a:lnTo>
                <a:lnTo>
                  <a:pt x="606406" y="4884355"/>
                </a:lnTo>
                <a:lnTo>
                  <a:pt x="651279" y="4924580"/>
                </a:lnTo>
                <a:lnTo>
                  <a:pt x="697161" y="4958553"/>
                </a:lnTo>
                <a:lnTo>
                  <a:pt x="743989" y="4986093"/>
                </a:lnTo>
                <a:lnTo>
                  <a:pt x="791697" y="5007017"/>
                </a:lnTo>
                <a:lnTo>
                  <a:pt x="840222" y="5021146"/>
                </a:lnTo>
                <a:lnTo>
                  <a:pt x="889499" y="5028297"/>
                </a:lnTo>
                <a:lnTo>
                  <a:pt x="914400" y="5029199"/>
                </a:lnTo>
                <a:lnTo>
                  <a:pt x="939300" y="5028297"/>
                </a:lnTo>
                <a:lnTo>
                  <a:pt x="988577" y="5021146"/>
                </a:lnTo>
                <a:lnTo>
                  <a:pt x="1037102" y="5007017"/>
                </a:lnTo>
                <a:lnTo>
                  <a:pt x="1084810" y="4986093"/>
                </a:lnTo>
                <a:lnTo>
                  <a:pt x="1131638" y="4958553"/>
                </a:lnTo>
                <a:lnTo>
                  <a:pt x="1177520" y="4924580"/>
                </a:lnTo>
                <a:lnTo>
                  <a:pt x="1222393" y="4884355"/>
                </a:lnTo>
                <a:lnTo>
                  <a:pt x="1266191" y="4838058"/>
                </a:lnTo>
                <a:lnTo>
                  <a:pt x="1308850" y="4785872"/>
                </a:lnTo>
                <a:lnTo>
                  <a:pt x="1350307" y="4727978"/>
                </a:lnTo>
                <a:lnTo>
                  <a:pt x="1390495" y="4664556"/>
                </a:lnTo>
                <a:lnTo>
                  <a:pt x="1410094" y="4630829"/>
                </a:lnTo>
                <a:lnTo>
                  <a:pt x="1429352" y="4595788"/>
                </a:lnTo>
                <a:lnTo>
                  <a:pt x="1448260" y="4559457"/>
                </a:lnTo>
                <a:lnTo>
                  <a:pt x="1466812" y="4521856"/>
                </a:lnTo>
                <a:lnTo>
                  <a:pt x="1484998" y="4483010"/>
                </a:lnTo>
                <a:lnTo>
                  <a:pt x="1502811" y="4442941"/>
                </a:lnTo>
                <a:lnTo>
                  <a:pt x="1520242" y="4401671"/>
                </a:lnTo>
                <a:lnTo>
                  <a:pt x="1537284" y="4359224"/>
                </a:lnTo>
                <a:lnTo>
                  <a:pt x="1553929" y="4315621"/>
                </a:lnTo>
                <a:lnTo>
                  <a:pt x="1570168" y="4270885"/>
                </a:lnTo>
                <a:lnTo>
                  <a:pt x="1585993" y="4225040"/>
                </a:lnTo>
                <a:lnTo>
                  <a:pt x="1601397" y="4178108"/>
                </a:lnTo>
                <a:lnTo>
                  <a:pt x="1616371" y="4130111"/>
                </a:lnTo>
                <a:lnTo>
                  <a:pt x="1630907" y="4081072"/>
                </a:lnTo>
                <a:lnTo>
                  <a:pt x="1644998" y="4031014"/>
                </a:lnTo>
                <a:lnTo>
                  <a:pt x="1658634" y="3979960"/>
                </a:lnTo>
                <a:lnTo>
                  <a:pt x="1671809" y="3927931"/>
                </a:lnTo>
                <a:lnTo>
                  <a:pt x="1684514" y="3874951"/>
                </a:lnTo>
                <a:lnTo>
                  <a:pt x="1696740" y="3821043"/>
                </a:lnTo>
                <a:lnTo>
                  <a:pt x="1708481" y="3766229"/>
                </a:lnTo>
                <a:lnTo>
                  <a:pt x="1719727" y="3710531"/>
                </a:lnTo>
                <a:lnTo>
                  <a:pt x="1730471" y="3653973"/>
                </a:lnTo>
                <a:lnTo>
                  <a:pt x="1740705" y="3596577"/>
                </a:lnTo>
                <a:lnTo>
                  <a:pt x="1750420" y="3538366"/>
                </a:lnTo>
                <a:lnTo>
                  <a:pt x="1759609" y="3479362"/>
                </a:lnTo>
                <a:lnTo>
                  <a:pt x="1768264" y="3419588"/>
                </a:lnTo>
                <a:lnTo>
                  <a:pt x="1776376" y="3359067"/>
                </a:lnTo>
                <a:lnTo>
                  <a:pt x="1783938" y="3297821"/>
                </a:lnTo>
                <a:lnTo>
                  <a:pt x="1790941" y="3235874"/>
                </a:lnTo>
                <a:lnTo>
                  <a:pt x="1797377" y="3173247"/>
                </a:lnTo>
                <a:lnTo>
                  <a:pt x="1803238" y="3109963"/>
                </a:lnTo>
                <a:lnTo>
                  <a:pt x="1808517" y="3046045"/>
                </a:lnTo>
                <a:lnTo>
                  <a:pt x="1813205" y="2981516"/>
                </a:lnTo>
                <a:lnTo>
                  <a:pt x="1817294" y="2916399"/>
                </a:lnTo>
                <a:lnTo>
                  <a:pt x="1820776" y="2850715"/>
                </a:lnTo>
                <a:lnTo>
                  <a:pt x="1823643" y="2784488"/>
                </a:lnTo>
                <a:lnTo>
                  <a:pt x="1825887" y="2717740"/>
                </a:lnTo>
                <a:lnTo>
                  <a:pt x="1827500" y="2650494"/>
                </a:lnTo>
                <a:lnTo>
                  <a:pt x="1828473" y="2582773"/>
                </a:lnTo>
                <a:lnTo>
                  <a:pt x="1828799" y="2514600"/>
                </a:lnTo>
                <a:lnTo>
                  <a:pt x="1828473" y="2446426"/>
                </a:lnTo>
                <a:lnTo>
                  <a:pt x="1827500" y="2378705"/>
                </a:lnTo>
                <a:lnTo>
                  <a:pt x="1825887" y="2311459"/>
                </a:lnTo>
                <a:lnTo>
                  <a:pt x="1823643" y="2244711"/>
                </a:lnTo>
                <a:lnTo>
                  <a:pt x="1820776" y="2178484"/>
                </a:lnTo>
                <a:lnTo>
                  <a:pt x="1817294" y="2112800"/>
                </a:lnTo>
                <a:lnTo>
                  <a:pt x="1813205" y="2047683"/>
                </a:lnTo>
                <a:lnTo>
                  <a:pt x="1808517" y="1983154"/>
                </a:lnTo>
                <a:lnTo>
                  <a:pt x="1803238" y="1919236"/>
                </a:lnTo>
                <a:lnTo>
                  <a:pt x="1797377" y="1855952"/>
                </a:lnTo>
                <a:lnTo>
                  <a:pt x="1790941" y="1793325"/>
                </a:lnTo>
                <a:lnTo>
                  <a:pt x="1783938" y="1731378"/>
                </a:lnTo>
                <a:lnTo>
                  <a:pt x="1776376" y="1670132"/>
                </a:lnTo>
                <a:lnTo>
                  <a:pt x="1768264" y="1609611"/>
                </a:lnTo>
                <a:lnTo>
                  <a:pt x="1759609" y="1549837"/>
                </a:lnTo>
                <a:lnTo>
                  <a:pt x="1750420" y="1490833"/>
                </a:lnTo>
                <a:lnTo>
                  <a:pt x="1740705" y="1432622"/>
                </a:lnTo>
                <a:lnTo>
                  <a:pt x="1730471" y="1375226"/>
                </a:lnTo>
                <a:lnTo>
                  <a:pt x="1719727" y="1318668"/>
                </a:lnTo>
                <a:lnTo>
                  <a:pt x="1708481" y="1262970"/>
                </a:lnTo>
                <a:lnTo>
                  <a:pt x="1696740" y="1208156"/>
                </a:lnTo>
                <a:lnTo>
                  <a:pt x="1684514" y="1154248"/>
                </a:lnTo>
                <a:lnTo>
                  <a:pt x="1671809" y="1101268"/>
                </a:lnTo>
                <a:lnTo>
                  <a:pt x="1658634" y="1049239"/>
                </a:lnTo>
                <a:lnTo>
                  <a:pt x="1644998" y="998185"/>
                </a:lnTo>
                <a:lnTo>
                  <a:pt x="1630907" y="948127"/>
                </a:lnTo>
                <a:lnTo>
                  <a:pt x="1616371" y="899088"/>
                </a:lnTo>
                <a:lnTo>
                  <a:pt x="1601397" y="851091"/>
                </a:lnTo>
                <a:lnTo>
                  <a:pt x="1585993" y="804159"/>
                </a:lnTo>
                <a:lnTo>
                  <a:pt x="1570168" y="758314"/>
                </a:lnTo>
                <a:lnTo>
                  <a:pt x="1553929" y="713578"/>
                </a:lnTo>
                <a:lnTo>
                  <a:pt x="1537284" y="669975"/>
                </a:lnTo>
                <a:lnTo>
                  <a:pt x="1520242" y="627528"/>
                </a:lnTo>
                <a:lnTo>
                  <a:pt x="1502811" y="586258"/>
                </a:lnTo>
                <a:lnTo>
                  <a:pt x="1484998" y="546189"/>
                </a:lnTo>
                <a:lnTo>
                  <a:pt x="1466812" y="507343"/>
                </a:lnTo>
                <a:lnTo>
                  <a:pt x="1448260" y="469742"/>
                </a:lnTo>
                <a:lnTo>
                  <a:pt x="1429352" y="433411"/>
                </a:lnTo>
                <a:lnTo>
                  <a:pt x="1410094" y="398370"/>
                </a:lnTo>
                <a:lnTo>
                  <a:pt x="1390495" y="364643"/>
                </a:lnTo>
                <a:lnTo>
                  <a:pt x="1350307" y="301221"/>
                </a:lnTo>
                <a:lnTo>
                  <a:pt x="1308850" y="243327"/>
                </a:lnTo>
                <a:lnTo>
                  <a:pt x="1266191" y="191141"/>
                </a:lnTo>
                <a:lnTo>
                  <a:pt x="1222393" y="144844"/>
                </a:lnTo>
                <a:lnTo>
                  <a:pt x="1177520" y="104619"/>
                </a:lnTo>
                <a:lnTo>
                  <a:pt x="1131638" y="70646"/>
                </a:lnTo>
                <a:lnTo>
                  <a:pt x="1084810" y="43106"/>
                </a:lnTo>
                <a:lnTo>
                  <a:pt x="1037102" y="22182"/>
                </a:lnTo>
                <a:lnTo>
                  <a:pt x="988577" y="8053"/>
                </a:lnTo>
                <a:lnTo>
                  <a:pt x="939300" y="902"/>
                </a:lnTo>
                <a:lnTo>
                  <a:pt x="914399" y="0"/>
                </a:lnTo>
                <a:close/>
              </a:path>
            </a:pathLst>
          </a:custGeom>
          <a:ln w="57149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114800" y="2051037"/>
            <a:ext cx="4953000" cy="3200400"/>
          </a:xfrm>
          <a:custGeom>
            <a:avLst/>
            <a:gdLst/>
            <a:ahLst/>
            <a:cxnLst/>
            <a:rect l="l" t="t" r="r" b="b"/>
            <a:pathLst>
              <a:path w="4953000" h="3200400">
                <a:moveTo>
                  <a:pt x="1651000" y="0"/>
                </a:moveTo>
                <a:lnTo>
                  <a:pt x="1651000" y="3200400"/>
                </a:lnTo>
                <a:lnTo>
                  <a:pt x="4953000" y="3200400"/>
                </a:lnTo>
                <a:lnTo>
                  <a:pt x="4953000" y="0"/>
                </a:lnTo>
                <a:lnTo>
                  <a:pt x="1651000" y="0"/>
                </a:lnTo>
                <a:close/>
              </a:path>
              <a:path w="4953000" h="3200400">
                <a:moveTo>
                  <a:pt x="825500" y="1200150"/>
                </a:moveTo>
                <a:lnTo>
                  <a:pt x="825500" y="2000250"/>
                </a:lnTo>
                <a:lnTo>
                  <a:pt x="1651000" y="2000250"/>
                </a:lnTo>
                <a:lnTo>
                  <a:pt x="1651000" y="1200150"/>
                </a:lnTo>
                <a:lnTo>
                  <a:pt x="825500" y="1200150"/>
                </a:lnTo>
                <a:close/>
              </a:path>
              <a:path w="4953000" h="3200400">
                <a:moveTo>
                  <a:pt x="0" y="1600200"/>
                </a:moveTo>
                <a:lnTo>
                  <a:pt x="825500" y="2400300"/>
                </a:lnTo>
                <a:lnTo>
                  <a:pt x="825500" y="800100"/>
                </a:lnTo>
                <a:lnTo>
                  <a:pt x="0" y="160020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114800" y="2051037"/>
            <a:ext cx="4953000" cy="3200400"/>
          </a:xfrm>
          <a:custGeom>
            <a:avLst/>
            <a:gdLst/>
            <a:ahLst/>
            <a:cxnLst/>
            <a:rect l="l" t="t" r="r" b="b"/>
            <a:pathLst>
              <a:path w="4953000" h="3200400">
                <a:moveTo>
                  <a:pt x="1651000" y="0"/>
                </a:moveTo>
                <a:lnTo>
                  <a:pt x="1651000" y="1200150"/>
                </a:lnTo>
                <a:lnTo>
                  <a:pt x="825500" y="1200150"/>
                </a:lnTo>
                <a:lnTo>
                  <a:pt x="825500" y="800100"/>
                </a:lnTo>
                <a:lnTo>
                  <a:pt x="0" y="1600200"/>
                </a:lnTo>
                <a:lnTo>
                  <a:pt x="825500" y="2400300"/>
                </a:lnTo>
                <a:lnTo>
                  <a:pt x="825500" y="2000250"/>
                </a:lnTo>
                <a:lnTo>
                  <a:pt x="1651000" y="2000250"/>
                </a:lnTo>
                <a:lnTo>
                  <a:pt x="1651000" y="3200400"/>
                </a:lnTo>
                <a:lnTo>
                  <a:pt x="4953000" y="3200400"/>
                </a:lnTo>
                <a:lnTo>
                  <a:pt x="4953000" y="0"/>
                </a:lnTo>
                <a:lnTo>
                  <a:pt x="1651000" y="0"/>
                </a:lnTo>
                <a:close/>
              </a:path>
            </a:pathLst>
          </a:custGeom>
          <a:ln w="57150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473689" y="2089137"/>
            <a:ext cx="3183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ad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75">
                <a:solidFill>
                  <a:srgbClr val="FFFFCC"/>
                </a:solidFill>
                <a:latin typeface="Liberation Sans Narrow"/>
                <a:cs typeface="Liberation Sans Narrow"/>
              </a:rPr>
              <a:t>1</a:t>
            </a:r>
            <a:r>
              <a:rPr dirty="0" baseline="-20833" sz="5400">
                <a:solidFill>
                  <a:srgbClr val="FFFFCC"/>
                </a:solidFill>
                <a:latin typeface="Tahoma"/>
                <a:cs typeface="Tahoma"/>
              </a:rPr>
              <a:t>I</a:t>
            </a:r>
            <a:r>
              <a:rPr dirty="0" baseline="-20833" sz="5400" spc="-7">
                <a:solidFill>
                  <a:srgbClr val="FFFFCC"/>
                </a:solidFill>
                <a:latin typeface="Tahoma"/>
                <a:cs typeface="Tahoma"/>
              </a:rPr>
              <a:t>n</a:t>
            </a:r>
            <a:r>
              <a:rPr dirty="0" baseline="-20833" sz="5400">
                <a:solidFill>
                  <a:srgbClr val="FFFFCC"/>
                </a:solidFill>
                <a:latin typeface="Tahoma"/>
                <a:cs typeface="Tahoma"/>
              </a:rPr>
              <a:t>t</a:t>
            </a:r>
            <a:r>
              <a:rPr dirty="0" baseline="-20833" sz="5400" spc="-2272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S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li</a:t>
            </a:r>
            <a:r>
              <a:rPr dirty="0" sz="1600" spc="-720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baseline="-20833" sz="5400" spc="-1995">
                <a:solidFill>
                  <a:srgbClr val="FFFFCC"/>
                </a:solidFill>
                <a:latin typeface="Tahoma"/>
                <a:cs typeface="Tahoma"/>
              </a:rPr>
              <a:t>n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h</a:t>
            </a:r>
            <a:r>
              <a:rPr dirty="0" sz="1600" spc="90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baseline="-20833" sz="5400" spc="-7">
                <a:solidFill>
                  <a:srgbClr val="FFFFCC"/>
                </a:solidFill>
                <a:latin typeface="Tahoma"/>
                <a:cs typeface="Tahoma"/>
              </a:rPr>
              <a:t>d</a:t>
            </a:r>
            <a:r>
              <a:rPr dirty="0" baseline="-20833" sz="5400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baseline="-20833" sz="5400" spc="-7">
                <a:solidFill>
                  <a:srgbClr val="FFFFCC"/>
                </a:solidFill>
                <a:latin typeface="Tahoma"/>
                <a:cs typeface="Tahoma"/>
              </a:rPr>
              <a:t>d</a:t>
            </a:r>
            <a:r>
              <a:rPr dirty="0" baseline="-20833" sz="5400" spc="44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baseline="-20833" sz="5400">
                <a:solidFill>
                  <a:srgbClr val="FFFFCC"/>
                </a:solidFill>
                <a:latin typeface="Tahoma"/>
                <a:cs typeface="Tahoma"/>
              </a:rPr>
              <a:t>fo</a:t>
            </a:r>
            <a:r>
              <a:rPr dirty="0" baseline="-20833" sz="5400">
                <a:solidFill>
                  <a:srgbClr val="FFFFCC"/>
                </a:solidFill>
                <a:latin typeface="Tahoma"/>
                <a:cs typeface="Tahoma"/>
              </a:rPr>
              <a:t>r</a:t>
            </a:r>
            <a:endParaRPr baseline="-20833" sz="54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851400" y="5740804"/>
            <a:ext cx="1502410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4"/>
              </a:lnSpc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Collapse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Limit</a:t>
            </a:r>
            <a:r>
              <a:rPr dirty="0" sz="1600" spc="-8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State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14350" y="6209064"/>
            <a:ext cx="2847340" cy="539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 b="1">
                <a:solidFill>
                  <a:srgbClr val="FFFFCC"/>
                </a:solidFill>
                <a:latin typeface="Verdana"/>
                <a:cs typeface="Verdana"/>
              </a:rPr>
              <a:t>Asian </a:t>
            </a:r>
            <a:r>
              <a:rPr dirty="0" sz="1100" spc="-5" b="1">
                <a:solidFill>
                  <a:srgbClr val="FFFFCC"/>
                </a:solidFill>
                <a:latin typeface="Verdana"/>
                <a:cs typeface="Verdana"/>
              </a:rPr>
              <a:t>Disaster Preparedness</a:t>
            </a:r>
            <a:r>
              <a:rPr dirty="0" sz="1100" spc="1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CC"/>
                </a:solidFill>
                <a:latin typeface="Verdana"/>
                <a:cs typeface="Verdana"/>
              </a:rPr>
              <a:t>Center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48379" y="2762206"/>
            <a:ext cx="897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6172" sz="5400" spc="-7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baseline="-6172" sz="5400" spc="-7">
                <a:solidFill>
                  <a:srgbClr val="FFFFCC"/>
                </a:solidFill>
                <a:latin typeface="Tahoma"/>
                <a:cs typeface="Tahoma"/>
              </a:rPr>
              <a:t>s</a:t>
            </a:r>
            <a:r>
              <a:rPr dirty="0" baseline="-6172" sz="5400" spc="-1057">
                <a:solidFill>
                  <a:srgbClr val="FFFFCC"/>
                </a:solidFill>
                <a:latin typeface="Tahoma"/>
                <a:cs typeface="Tahoma"/>
              </a:rPr>
              <a:t>t</a:t>
            </a:r>
            <a:r>
              <a:rPr dirty="0" sz="1600" spc="-35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r>
              <a:rPr dirty="0" baseline="-6172" sz="5400" spc="-1170">
                <a:solidFill>
                  <a:srgbClr val="FFFFCC"/>
                </a:solidFill>
                <a:latin typeface="Tahoma"/>
                <a:cs typeface="Tahoma"/>
              </a:rPr>
              <a:t>i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i</a:t>
            </a:r>
            <a:r>
              <a:rPr dirty="0" sz="1600" spc="-285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baseline="-6172" sz="5400" spc="-4162">
                <a:solidFill>
                  <a:srgbClr val="FFFFCC"/>
                </a:solidFill>
                <a:latin typeface="Tahoma"/>
                <a:cs typeface="Tahoma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h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27589" y="2597137"/>
            <a:ext cx="11728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6234" sz="5400" spc="15">
                <a:solidFill>
                  <a:srgbClr val="FFFFCC"/>
                </a:solidFill>
                <a:latin typeface="Tahoma"/>
                <a:cs typeface="Tahoma"/>
              </a:rPr>
              <a:t>a</a:t>
            </a:r>
            <a:r>
              <a:rPr dirty="0" baseline="-26234" sz="5400" spc="-532">
                <a:solidFill>
                  <a:srgbClr val="FFFFCC"/>
                </a:solidFill>
                <a:latin typeface="Tahoma"/>
                <a:cs typeface="Tahoma"/>
              </a:rPr>
              <a:t>t</a:t>
            </a:r>
            <a:r>
              <a:rPr dirty="0" sz="1600" spc="-625">
                <a:solidFill>
                  <a:srgbClr val="220011"/>
                </a:solidFill>
                <a:latin typeface="Liberation Sans Narrow"/>
                <a:cs typeface="Liberation Sans Narrow"/>
              </a:rPr>
              <a:t>G</a:t>
            </a:r>
            <a:r>
              <a:rPr dirty="0" baseline="-26234" sz="5400" spc="-337">
                <a:solidFill>
                  <a:srgbClr val="FFFFCC"/>
                </a:solidFill>
                <a:latin typeface="Tahoma"/>
                <a:cs typeface="Tahoma"/>
              </a:rPr>
              <a:t>i</a:t>
            </a:r>
            <a:r>
              <a:rPr dirty="0" sz="1600" spc="-240">
                <a:solidFill>
                  <a:srgbClr val="220011"/>
                </a:solidFill>
                <a:latin typeface="Liberation Sans Narrow"/>
                <a:cs typeface="Liberation Sans Narrow"/>
              </a:rPr>
              <a:t>r</a:t>
            </a:r>
            <a:r>
              <a:rPr dirty="0" baseline="-26234" sz="5400" spc="-2647">
                <a:solidFill>
                  <a:srgbClr val="FFFFCC"/>
                </a:solidFill>
                <a:latin typeface="Tahoma"/>
                <a:cs typeface="Tahoma"/>
              </a:rPr>
              <a:t>n</a:t>
            </a:r>
            <a:r>
              <a:rPr dirty="0" sz="1600" spc="20">
                <a:solidFill>
                  <a:srgbClr val="220011"/>
                </a:solidFill>
                <a:latin typeface="Liberation Sans Narrow"/>
                <a:cs typeface="Liberation Sans Narrow"/>
              </a:rPr>
              <a:t>ee</a:t>
            </a:r>
            <a:r>
              <a:rPr dirty="0" sz="1600" spc="-475">
                <a:solidFill>
                  <a:srgbClr val="220011"/>
                </a:solidFill>
                <a:latin typeface="Liberation Sans Narrow"/>
                <a:cs typeface="Liberation Sans Narrow"/>
              </a:rPr>
              <a:t>n</a:t>
            </a:r>
            <a:r>
              <a:rPr dirty="0" baseline="-26234" sz="5400" spc="-1732">
                <a:solidFill>
                  <a:srgbClr val="FFFFCC"/>
                </a:solidFill>
                <a:latin typeface="Tahoma"/>
                <a:cs typeface="Tahoma"/>
              </a:rPr>
              <a:t>g</a:t>
            </a:r>
            <a:r>
              <a:rPr dirty="0" sz="1600" spc="-5">
                <a:solidFill>
                  <a:srgbClr val="220011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 spc="-30">
                <a:solidFill>
                  <a:srgbClr val="220011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>
                <a:solidFill>
                  <a:srgbClr val="220011"/>
                </a:solidFill>
                <a:latin typeface="Liberation Sans Narrow"/>
                <a:cs typeface="Liberation Sans Narrow"/>
              </a:rPr>
              <a:t>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464269" y="3359101"/>
            <a:ext cx="16776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CC"/>
                </a:solidFill>
                <a:latin typeface="Tahoma"/>
                <a:cs typeface="Tahoma"/>
              </a:rPr>
              <a:t>Value</a:t>
            </a:r>
            <a:r>
              <a:rPr dirty="0" sz="3600" spc="-55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FFFFCC"/>
                </a:solidFill>
                <a:latin typeface="Tahoma"/>
                <a:cs typeface="Tahoma"/>
              </a:rPr>
              <a:t>of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559504" y="3911536"/>
            <a:ext cx="1625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0">
                <a:solidFill>
                  <a:srgbClr val="FFFFCC"/>
                </a:solidFill>
                <a:latin typeface="Tahoma"/>
                <a:cs typeface="Tahoma"/>
              </a:rPr>
              <a:t>damage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6700" y="190487"/>
            <a:ext cx="135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7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1151" y="323841"/>
            <a:ext cx="1301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4250" y="342887"/>
            <a:ext cx="801814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508250" marR="5080" indent="-2495550">
              <a:lnSpc>
                <a:spcPct val="100699"/>
              </a:lnSpc>
              <a:spcBef>
                <a:spcPts val="80"/>
              </a:spcBef>
            </a:pPr>
            <a:r>
              <a:rPr dirty="0" sz="2400" b="1">
                <a:solidFill>
                  <a:srgbClr val="FFFFCC"/>
                </a:solidFill>
                <a:latin typeface="Tahoma"/>
                <a:cs typeface="Tahoma"/>
              </a:rPr>
              <a:t>Approximate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Equivalence Between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Existing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Damage 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Scales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for</a:t>
            </a:r>
            <a:r>
              <a:rPr dirty="0" sz="2400" spc="20" b="1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Buildings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6800" y="1212837"/>
            <a:ext cx="1828800" cy="5029200"/>
          </a:xfrm>
          <a:custGeom>
            <a:avLst/>
            <a:gdLst/>
            <a:ahLst/>
            <a:cxnLst/>
            <a:rect l="l" t="t" r="r" b="b"/>
            <a:pathLst>
              <a:path w="1828800" h="5029200">
                <a:moveTo>
                  <a:pt x="914399" y="0"/>
                </a:moveTo>
                <a:lnTo>
                  <a:pt x="864771" y="3594"/>
                </a:lnTo>
                <a:lnTo>
                  <a:pt x="815862" y="14256"/>
                </a:lnTo>
                <a:lnTo>
                  <a:pt x="767737" y="31806"/>
                </a:lnTo>
                <a:lnTo>
                  <a:pt x="720461" y="56061"/>
                </a:lnTo>
                <a:lnTo>
                  <a:pt x="674098" y="86840"/>
                </a:lnTo>
                <a:lnTo>
                  <a:pt x="628712" y="123961"/>
                </a:lnTo>
                <a:lnTo>
                  <a:pt x="584369" y="167245"/>
                </a:lnTo>
                <a:lnTo>
                  <a:pt x="541132" y="216509"/>
                </a:lnTo>
                <a:lnTo>
                  <a:pt x="499066" y="271572"/>
                </a:lnTo>
                <a:lnTo>
                  <a:pt x="458236" y="332253"/>
                </a:lnTo>
                <a:lnTo>
                  <a:pt x="418705" y="398370"/>
                </a:lnTo>
                <a:lnTo>
                  <a:pt x="399447" y="433411"/>
                </a:lnTo>
                <a:lnTo>
                  <a:pt x="380539" y="469742"/>
                </a:lnTo>
                <a:lnTo>
                  <a:pt x="361987" y="507343"/>
                </a:lnTo>
                <a:lnTo>
                  <a:pt x="343801" y="546189"/>
                </a:lnTo>
                <a:lnTo>
                  <a:pt x="325988" y="586258"/>
                </a:lnTo>
                <a:lnTo>
                  <a:pt x="308557" y="627528"/>
                </a:lnTo>
                <a:lnTo>
                  <a:pt x="291515" y="669975"/>
                </a:lnTo>
                <a:lnTo>
                  <a:pt x="274870" y="713578"/>
                </a:lnTo>
                <a:lnTo>
                  <a:pt x="258631" y="758314"/>
                </a:lnTo>
                <a:lnTo>
                  <a:pt x="242806" y="804159"/>
                </a:lnTo>
                <a:lnTo>
                  <a:pt x="227402" y="851091"/>
                </a:lnTo>
                <a:lnTo>
                  <a:pt x="212428" y="899088"/>
                </a:lnTo>
                <a:lnTo>
                  <a:pt x="197892" y="948127"/>
                </a:lnTo>
                <a:lnTo>
                  <a:pt x="183801" y="998185"/>
                </a:lnTo>
                <a:lnTo>
                  <a:pt x="170165" y="1049239"/>
                </a:lnTo>
                <a:lnTo>
                  <a:pt x="156990" y="1101268"/>
                </a:lnTo>
                <a:lnTo>
                  <a:pt x="144285" y="1154248"/>
                </a:lnTo>
                <a:lnTo>
                  <a:pt x="132059" y="1208156"/>
                </a:lnTo>
                <a:lnTo>
                  <a:pt x="120318" y="1262970"/>
                </a:lnTo>
                <a:lnTo>
                  <a:pt x="109072" y="1318668"/>
                </a:lnTo>
                <a:lnTo>
                  <a:pt x="98328" y="1375226"/>
                </a:lnTo>
                <a:lnTo>
                  <a:pt x="88094" y="1432622"/>
                </a:lnTo>
                <a:lnTo>
                  <a:pt x="78379" y="1490833"/>
                </a:lnTo>
                <a:lnTo>
                  <a:pt x="69190" y="1549837"/>
                </a:lnTo>
                <a:lnTo>
                  <a:pt x="60535" y="1609611"/>
                </a:lnTo>
                <a:lnTo>
                  <a:pt x="52423" y="1670132"/>
                </a:lnTo>
                <a:lnTo>
                  <a:pt x="44861" y="1731378"/>
                </a:lnTo>
                <a:lnTo>
                  <a:pt x="37858" y="1793325"/>
                </a:lnTo>
                <a:lnTo>
                  <a:pt x="31422" y="1855952"/>
                </a:lnTo>
                <a:lnTo>
                  <a:pt x="25561" y="1919236"/>
                </a:lnTo>
                <a:lnTo>
                  <a:pt x="20282" y="1983154"/>
                </a:lnTo>
                <a:lnTo>
                  <a:pt x="15594" y="2047683"/>
                </a:lnTo>
                <a:lnTo>
                  <a:pt x="11505" y="2112800"/>
                </a:lnTo>
                <a:lnTo>
                  <a:pt x="8023" y="2178484"/>
                </a:lnTo>
                <a:lnTo>
                  <a:pt x="5156" y="2244711"/>
                </a:lnTo>
                <a:lnTo>
                  <a:pt x="2912" y="2311459"/>
                </a:lnTo>
                <a:lnTo>
                  <a:pt x="1299" y="2378705"/>
                </a:lnTo>
                <a:lnTo>
                  <a:pt x="326" y="2446426"/>
                </a:lnTo>
                <a:lnTo>
                  <a:pt x="0" y="2514600"/>
                </a:lnTo>
                <a:lnTo>
                  <a:pt x="326" y="2582773"/>
                </a:lnTo>
                <a:lnTo>
                  <a:pt x="1299" y="2650494"/>
                </a:lnTo>
                <a:lnTo>
                  <a:pt x="2912" y="2717740"/>
                </a:lnTo>
                <a:lnTo>
                  <a:pt x="5156" y="2784488"/>
                </a:lnTo>
                <a:lnTo>
                  <a:pt x="8023" y="2850715"/>
                </a:lnTo>
                <a:lnTo>
                  <a:pt x="11505" y="2916399"/>
                </a:lnTo>
                <a:lnTo>
                  <a:pt x="15594" y="2981516"/>
                </a:lnTo>
                <a:lnTo>
                  <a:pt x="20282" y="3046045"/>
                </a:lnTo>
                <a:lnTo>
                  <a:pt x="25561" y="3109963"/>
                </a:lnTo>
                <a:lnTo>
                  <a:pt x="31422" y="3173247"/>
                </a:lnTo>
                <a:lnTo>
                  <a:pt x="37858" y="3235874"/>
                </a:lnTo>
                <a:lnTo>
                  <a:pt x="44861" y="3297821"/>
                </a:lnTo>
                <a:lnTo>
                  <a:pt x="52423" y="3359067"/>
                </a:lnTo>
                <a:lnTo>
                  <a:pt x="60535" y="3419588"/>
                </a:lnTo>
                <a:lnTo>
                  <a:pt x="69190" y="3479362"/>
                </a:lnTo>
                <a:lnTo>
                  <a:pt x="78379" y="3538366"/>
                </a:lnTo>
                <a:lnTo>
                  <a:pt x="88094" y="3596577"/>
                </a:lnTo>
                <a:lnTo>
                  <a:pt x="98328" y="3653973"/>
                </a:lnTo>
                <a:lnTo>
                  <a:pt x="109072" y="3710531"/>
                </a:lnTo>
                <a:lnTo>
                  <a:pt x="120318" y="3766229"/>
                </a:lnTo>
                <a:lnTo>
                  <a:pt x="132059" y="3821043"/>
                </a:lnTo>
                <a:lnTo>
                  <a:pt x="144285" y="3874951"/>
                </a:lnTo>
                <a:lnTo>
                  <a:pt x="156990" y="3927931"/>
                </a:lnTo>
                <a:lnTo>
                  <a:pt x="170165" y="3979960"/>
                </a:lnTo>
                <a:lnTo>
                  <a:pt x="183801" y="4031014"/>
                </a:lnTo>
                <a:lnTo>
                  <a:pt x="197892" y="4081072"/>
                </a:lnTo>
                <a:lnTo>
                  <a:pt x="212428" y="4130111"/>
                </a:lnTo>
                <a:lnTo>
                  <a:pt x="227402" y="4178108"/>
                </a:lnTo>
                <a:lnTo>
                  <a:pt x="242806" y="4225040"/>
                </a:lnTo>
                <a:lnTo>
                  <a:pt x="258631" y="4270885"/>
                </a:lnTo>
                <a:lnTo>
                  <a:pt x="274870" y="4315621"/>
                </a:lnTo>
                <a:lnTo>
                  <a:pt x="291515" y="4359224"/>
                </a:lnTo>
                <a:lnTo>
                  <a:pt x="308557" y="4401671"/>
                </a:lnTo>
                <a:lnTo>
                  <a:pt x="325988" y="4442941"/>
                </a:lnTo>
                <a:lnTo>
                  <a:pt x="343801" y="4483010"/>
                </a:lnTo>
                <a:lnTo>
                  <a:pt x="361987" y="4521856"/>
                </a:lnTo>
                <a:lnTo>
                  <a:pt x="380539" y="4559457"/>
                </a:lnTo>
                <a:lnTo>
                  <a:pt x="399447" y="4595788"/>
                </a:lnTo>
                <a:lnTo>
                  <a:pt x="418705" y="4630829"/>
                </a:lnTo>
                <a:lnTo>
                  <a:pt x="438304" y="4664556"/>
                </a:lnTo>
                <a:lnTo>
                  <a:pt x="478492" y="4727978"/>
                </a:lnTo>
                <a:lnTo>
                  <a:pt x="519949" y="4785872"/>
                </a:lnTo>
                <a:lnTo>
                  <a:pt x="562608" y="4838058"/>
                </a:lnTo>
                <a:lnTo>
                  <a:pt x="606406" y="4884355"/>
                </a:lnTo>
                <a:lnTo>
                  <a:pt x="651279" y="4924580"/>
                </a:lnTo>
                <a:lnTo>
                  <a:pt x="697161" y="4958553"/>
                </a:lnTo>
                <a:lnTo>
                  <a:pt x="743989" y="4986093"/>
                </a:lnTo>
                <a:lnTo>
                  <a:pt x="791697" y="5007017"/>
                </a:lnTo>
                <a:lnTo>
                  <a:pt x="840222" y="5021146"/>
                </a:lnTo>
                <a:lnTo>
                  <a:pt x="889499" y="5028297"/>
                </a:lnTo>
                <a:lnTo>
                  <a:pt x="914400" y="5029200"/>
                </a:lnTo>
                <a:lnTo>
                  <a:pt x="939300" y="5028297"/>
                </a:lnTo>
                <a:lnTo>
                  <a:pt x="988577" y="5021146"/>
                </a:lnTo>
                <a:lnTo>
                  <a:pt x="1037102" y="5007017"/>
                </a:lnTo>
                <a:lnTo>
                  <a:pt x="1084810" y="4986093"/>
                </a:lnTo>
                <a:lnTo>
                  <a:pt x="1131638" y="4958553"/>
                </a:lnTo>
                <a:lnTo>
                  <a:pt x="1177520" y="4924580"/>
                </a:lnTo>
                <a:lnTo>
                  <a:pt x="1222393" y="4884355"/>
                </a:lnTo>
                <a:lnTo>
                  <a:pt x="1266191" y="4838058"/>
                </a:lnTo>
                <a:lnTo>
                  <a:pt x="1308850" y="4785872"/>
                </a:lnTo>
                <a:lnTo>
                  <a:pt x="1350307" y="4727978"/>
                </a:lnTo>
                <a:lnTo>
                  <a:pt x="1390495" y="4664556"/>
                </a:lnTo>
                <a:lnTo>
                  <a:pt x="1410094" y="4630829"/>
                </a:lnTo>
                <a:lnTo>
                  <a:pt x="1429352" y="4595788"/>
                </a:lnTo>
                <a:lnTo>
                  <a:pt x="1448260" y="4559457"/>
                </a:lnTo>
                <a:lnTo>
                  <a:pt x="1466812" y="4521856"/>
                </a:lnTo>
                <a:lnTo>
                  <a:pt x="1484998" y="4483010"/>
                </a:lnTo>
                <a:lnTo>
                  <a:pt x="1502811" y="4442941"/>
                </a:lnTo>
                <a:lnTo>
                  <a:pt x="1520242" y="4401671"/>
                </a:lnTo>
                <a:lnTo>
                  <a:pt x="1537284" y="4359224"/>
                </a:lnTo>
                <a:lnTo>
                  <a:pt x="1553929" y="4315621"/>
                </a:lnTo>
                <a:lnTo>
                  <a:pt x="1570168" y="4270885"/>
                </a:lnTo>
                <a:lnTo>
                  <a:pt x="1585993" y="4225040"/>
                </a:lnTo>
                <a:lnTo>
                  <a:pt x="1601397" y="4178108"/>
                </a:lnTo>
                <a:lnTo>
                  <a:pt x="1616371" y="4130111"/>
                </a:lnTo>
                <a:lnTo>
                  <a:pt x="1630907" y="4081072"/>
                </a:lnTo>
                <a:lnTo>
                  <a:pt x="1644998" y="4031014"/>
                </a:lnTo>
                <a:lnTo>
                  <a:pt x="1658634" y="3979960"/>
                </a:lnTo>
                <a:lnTo>
                  <a:pt x="1671809" y="3927931"/>
                </a:lnTo>
                <a:lnTo>
                  <a:pt x="1684514" y="3874951"/>
                </a:lnTo>
                <a:lnTo>
                  <a:pt x="1696740" y="3821043"/>
                </a:lnTo>
                <a:lnTo>
                  <a:pt x="1708481" y="3766229"/>
                </a:lnTo>
                <a:lnTo>
                  <a:pt x="1719727" y="3710531"/>
                </a:lnTo>
                <a:lnTo>
                  <a:pt x="1730471" y="3653973"/>
                </a:lnTo>
                <a:lnTo>
                  <a:pt x="1740705" y="3596577"/>
                </a:lnTo>
                <a:lnTo>
                  <a:pt x="1750420" y="3538366"/>
                </a:lnTo>
                <a:lnTo>
                  <a:pt x="1759609" y="3479362"/>
                </a:lnTo>
                <a:lnTo>
                  <a:pt x="1768264" y="3419588"/>
                </a:lnTo>
                <a:lnTo>
                  <a:pt x="1776376" y="3359067"/>
                </a:lnTo>
                <a:lnTo>
                  <a:pt x="1783938" y="3297821"/>
                </a:lnTo>
                <a:lnTo>
                  <a:pt x="1790941" y="3235874"/>
                </a:lnTo>
                <a:lnTo>
                  <a:pt x="1797377" y="3173247"/>
                </a:lnTo>
                <a:lnTo>
                  <a:pt x="1803238" y="3109963"/>
                </a:lnTo>
                <a:lnTo>
                  <a:pt x="1808517" y="3046045"/>
                </a:lnTo>
                <a:lnTo>
                  <a:pt x="1813205" y="2981516"/>
                </a:lnTo>
                <a:lnTo>
                  <a:pt x="1817294" y="2916399"/>
                </a:lnTo>
                <a:lnTo>
                  <a:pt x="1820776" y="2850715"/>
                </a:lnTo>
                <a:lnTo>
                  <a:pt x="1823643" y="2784488"/>
                </a:lnTo>
                <a:lnTo>
                  <a:pt x="1825887" y="2717740"/>
                </a:lnTo>
                <a:lnTo>
                  <a:pt x="1827500" y="2650494"/>
                </a:lnTo>
                <a:lnTo>
                  <a:pt x="1828473" y="2582773"/>
                </a:lnTo>
                <a:lnTo>
                  <a:pt x="1828800" y="2514600"/>
                </a:lnTo>
                <a:lnTo>
                  <a:pt x="1828473" y="2446426"/>
                </a:lnTo>
                <a:lnTo>
                  <a:pt x="1827500" y="2378705"/>
                </a:lnTo>
                <a:lnTo>
                  <a:pt x="1825887" y="2311459"/>
                </a:lnTo>
                <a:lnTo>
                  <a:pt x="1823643" y="2244711"/>
                </a:lnTo>
                <a:lnTo>
                  <a:pt x="1820776" y="2178484"/>
                </a:lnTo>
                <a:lnTo>
                  <a:pt x="1817294" y="2112800"/>
                </a:lnTo>
                <a:lnTo>
                  <a:pt x="1813205" y="2047683"/>
                </a:lnTo>
                <a:lnTo>
                  <a:pt x="1808517" y="1983154"/>
                </a:lnTo>
                <a:lnTo>
                  <a:pt x="1803238" y="1919236"/>
                </a:lnTo>
                <a:lnTo>
                  <a:pt x="1797377" y="1855952"/>
                </a:lnTo>
                <a:lnTo>
                  <a:pt x="1790941" y="1793325"/>
                </a:lnTo>
                <a:lnTo>
                  <a:pt x="1783938" y="1731378"/>
                </a:lnTo>
                <a:lnTo>
                  <a:pt x="1776376" y="1670132"/>
                </a:lnTo>
                <a:lnTo>
                  <a:pt x="1768264" y="1609611"/>
                </a:lnTo>
                <a:lnTo>
                  <a:pt x="1759609" y="1549837"/>
                </a:lnTo>
                <a:lnTo>
                  <a:pt x="1750420" y="1490833"/>
                </a:lnTo>
                <a:lnTo>
                  <a:pt x="1740705" y="1432622"/>
                </a:lnTo>
                <a:lnTo>
                  <a:pt x="1730471" y="1375226"/>
                </a:lnTo>
                <a:lnTo>
                  <a:pt x="1719727" y="1318668"/>
                </a:lnTo>
                <a:lnTo>
                  <a:pt x="1708481" y="1262970"/>
                </a:lnTo>
                <a:lnTo>
                  <a:pt x="1696740" y="1208156"/>
                </a:lnTo>
                <a:lnTo>
                  <a:pt x="1684514" y="1154248"/>
                </a:lnTo>
                <a:lnTo>
                  <a:pt x="1671809" y="1101268"/>
                </a:lnTo>
                <a:lnTo>
                  <a:pt x="1658634" y="1049239"/>
                </a:lnTo>
                <a:lnTo>
                  <a:pt x="1644998" y="998185"/>
                </a:lnTo>
                <a:lnTo>
                  <a:pt x="1630907" y="948127"/>
                </a:lnTo>
                <a:lnTo>
                  <a:pt x="1616371" y="899088"/>
                </a:lnTo>
                <a:lnTo>
                  <a:pt x="1601397" y="851091"/>
                </a:lnTo>
                <a:lnTo>
                  <a:pt x="1585993" y="804159"/>
                </a:lnTo>
                <a:lnTo>
                  <a:pt x="1570168" y="758314"/>
                </a:lnTo>
                <a:lnTo>
                  <a:pt x="1553929" y="713578"/>
                </a:lnTo>
                <a:lnTo>
                  <a:pt x="1537284" y="669975"/>
                </a:lnTo>
                <a:lnTo>
                  <a:pt x="1520242" y="627528"/>
                </a:lnTo>
                <a:lnTo>
                  <a:pt x="1502811" y="586258"/>
                </a:lnTo>
                <a:lnTo>
                  <a:pt x="1484998" y="546189"/>
                </a:lnTo>
                <a:lnTo>
                  <a:pt x="1466812" y="507343"/>
                </a:lnTo>
                <a:lnTo>
                  <a:pt x="1448260" y="469742"/>
                </a:lnTo>
                <a:lnTo>
                  <a:pt x="1429352" y="433411"/>
                </a:lnTo>
                <a:lnTo>
                  <a:pt x="1410094" y="398370"/>
                </a:lnTo>
                <a:lnTo>
                  <a:pt x="1390495" y="364643"/>
                </a:lnTo>
                <a:lnTo>
                  <a:pt x="1350307" y="301221"/>
                </a:lnTo>
                <a:lnTo>
                  <a:pt x="1308850" y="243327"/>
                </a:lnTo>
                <a:lnTo>
                  <a:pt x="1266191" y="191141"/>
                </a:lnTo>
                <a:lnTo>
                  <a:pt x="1222393" y="144844"/>
                </a:lnTo>
                <a:lnTo>
                  <a:pt x="1177520" y="104619"/>
                </a:lnTo>
                <a:lnTo>
                  <a:pt x="1131638" y="70646"/>
                </a:lnTo>
                <a:lnTo>
                  <a:pt x="1084810" y="43106"/>
                </a:lnTo>
                <a:lnTo>
                  <a:pt x="1037102" y="22182"/>
                </a:lnTo>
                <a:lnTo>
                  <a:pt x="988577" y="8053"/>
                </a:lnTo>
                <a:lnTo>
                  <a:pt x="939300" y="902"/>
                </a:lnTo>
                <a:lnTo>
                  <a:pt x="914399" y="0"/>
                </a:lnTo>
                <a:close/>
              </a:path>
            </a:pathLst>
          </a:custGeom>
          <a:ln w="57150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000" y="2432037"/>
            <a:ext cx="4114800" cy="3124200"/>
          </a:xfrm>
          <a:custGeom>
            <a:avLst/>
            <a:gdLst/>
            <a:ahLst/>
            <a:cxnLst/>
            <a:rect l="l" t="t" r="r" b="b"/>
            <a:pathLst>
              <a:path w="4114800" h="3124200">
                <a:moveTo>
                  <a:pt x="3429000" y="781050"/>
                </a:moveTo>
                <a:lnTo>
                  <a:pt x="3429000" y="2343149"/>
                </a:lnTo>
                <a:lnTo>
                  <a:pt x="4114800" y="1562099"/>
                </a:lnTo>
                <a:lnTo>
                  <a:pt x="3429000" y="781050"/>
                </a:lnTo>
                <a:close/>
              </a:path>
              <a:path w="4114800" h="3124200">
                <a:moveTo>
                  <a:pt x="3175000" y="1168400"/>
                </a:moveTo>
                <a:lnTo>
                  <a:pt x="3175000" y="1949449"/>
                </a:lnTo>
                <a:lnTo>
                  <a:pt x="3429000" y="1949449"/>
                </a:lnTo>
                <a:lnTo>
                  <a:pt x="3429000" y="1168400"/>
                </a:lnTo>
                <a:lnTo>
                  <a:pt x="3175000" y="1168400"/>
                </a:lnTo>
                <a:close/>
              </a:path>
              <a:path w="4114800" h="3124200">
                <a:moveTo>
                  <a:pt x="0" y="0"/>
                </a:moveTo>
                <a:lnTo>
                  <a:pt x="0" y="3124200"/>
                </a:lnTo>
                <a:lnTo>
                  <a:pt x="3175000" y="3124199"/>
                </a:lnTo>
                <a:lnTo>
                  <a:pt x="317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0" y="2432037"/>
            <a:ext cx="4114800" cy="3124200"/>
          </a:xfrm>
          <a:custGeom>
            <a:avLst/>
            <a:gdLst/>
            <a:ahLst/>
            <a:cxnLst/>
            <a:rect l="l" t="t" r="r" b="b"/>
            <a:pathLst>
              <a:path w="4114800" h="3124200">
                <a:moveTo>
                  <a:pt x="0" y="0"/>
                </a:moveTo>
                <a:lnTo>
                  <a:pt x="0" y="3124200"/>
                </a:lnTo>
                <a:lnTo>
                  <a:pt x="3175000" y="3124199"/>
                </a:lnTo>
                <a:lnTo>
                  <a:pt x="3175000" y="1949449"/>
                </a:lnTo>
                <a:lnTo>
                  <a:pt x="3429000" y="1949449"/>
                </a:lnTo>
                <a:lnTo>
                  <a:pt x="3429000" y="2343149"/>
                </a:lnTo>
                <a:lnTo>
                  <a:pt x="4114800" y="1562099"/>
                </a:lnTo>
                <a:lnTo>
                  <a:pt x="3429000" y="781050"/>
                </a:lnTo>
                <a:lnTo>
                  <a:pt x="3429000" y="1168400"/>
                </a:lnTo>
                <a:lnTo>
                  <a:pt x="3175000" y="1168400"/>
                </a:lnTo>
                <a:lnTo>
                  <a:pt x="3175000" y="0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04900" y="2882887"/>
            <a:ext cx="196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CC"/>
                </a:solidFill>
                <a:latin typeface="Tahoma"/>
                <a:cs typeface="Tahoma"/>
              </a:rPr>
              <a:t>I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350" y="6209064"/>
            <a:ext cx="2847340" cy="539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 b="1">
                <a:solidFill>
                  <a:srgbClr val="FFFFCC"/>
                </a:solidFill>
                <a:latin typeface="Verdana"/>
                <a:cs typeface="Verdana"/>
              </a:rPr>
              <a:t>Asian </a:t>
            </a:r>
            <a:r>
              <a:rPr dirty="0" sz="1100" spc="-5" b="1">
                <a:solidFill>
                  <a:srgbClr val="FFFFCC"/>
                </a:solidFill>
                <a:latin typeface="Verdana"/>
                <a:cs typeface="Verdana"/>
              </a:rPr>
              <a:t>Disaster Preparedness</a:t>
            </a:r>
            <a:r>
              <a:rPr dirty="0" sz="1100" spc="1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CC"/>
                </a:solidFill>
                <a:latin typeface="Verdana"/>
                <a:cs typeface="Verdana"/>
              </a:rPr>
              <a:t>Center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1910" y="3428967"/>
            <a:ext cx="266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CC"/>
                </a:solidFill>
                <a:latin typeface="Tahoma"/>
                <a:cs typeface="Tahoma"/>
              </a:rPr>
              <a:t>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9887" y="3428967"/>
            <a:ext cx="2813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CC"/>
                </a:solidFill>
                <a:latin typeface="Tahoma"/>
                <a:cs typeface="Tahoma"/>
              </a:rPr>
              <a:t>u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4760" y="4527481"/>
            <a:ext cx="265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CC"/>
                </a:solidFill>
                <a:latin typeface="Tahoma"/>
                <a:cs typeface="Tahoma"/>
              </a:rPr>
              <a:t>e</a:t>
            </a:r>
            <a:endParaRPr sz="36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81112" y="1376349"/>
          <a:ext cx="7358380" cy="467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  <a:gridCol w="1371600"/>
                <a:gridCol w="1066800"/>
                <a:gridCol w="1250950"/>
                <a:gridCol w="1035050"/>
              </a:tblGrid>
              <a:tr h="577850">
                <a:tc>
                  <a:txBody>
                    <a:bodyPr/>
                    <a:lstStyle/>
                    <a:p>
                      <a:pPr marL="534670" marR="86995" indent="-413384">
                        <a:lnSpc>
                          <a:spcPts val="1900"/>
                        </a:lnSpc>
                        <a:spcBef>
                          <a:spcPts val="43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Damage</a:t>
                      </a:r>
                      <a:r>
                        <a:rPr dirty="0" sz="1600" spc="-7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Level 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(%)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5461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HAZUS-99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65100">
                    <a:lnL w="1905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FEMA-273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 marR="160020" indent="-45085">
                        <a:lnSpc>
                          <a:spcPts val="1900"/>
                        </a:lnSpc>
                        <a:spcBef>
                          <a:spcPts val="43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EMS-98</a:t>
                      </a:r>
                      <a:r>
                        <a:rPr dirty="0" sz="1600" spc="-6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/  </a:t>
                      </a: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MSK-64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ATC-13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ATC-20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No Damage </a:t>
                      </a: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Limit</a:t>
                      </a:r>
                      <a:r>
                        <a:rPr dirty="0" sz="1600" spc="-7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State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10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dirty="0" baseline="-34722" sz="5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baseline="-34722" sz="5400" spc="-294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1600" spc="2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</a:t>
                      </a: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</a:t>
                      </a:r>
                      <a:r>
                        <a:rPr dirty="0" sz="1600" spc="-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h</a:t>
                      </a:r>
                      <a:r>
                        <a:rPr dirty="0" sz="1600" spc="-2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t</a:t>
                      </a:r>
                      <a:r>
                        <a:rPr dirty="0" baseline="-34722" sz="5400" spc="-922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1600" spc="-33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</a:t>
                      </a:r>
                      <a:r>
                        <a:rPr dirty="0" baseline="-34722" sz="5400" spc="-2429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-22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dirty="0" baseline="-34722" sz="5400" spc="-1679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-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298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80670" marR="243840" indent="31750">
                        <a:lnSpc>
                          <a:spcPts val="1900"/>
                        </a:lnSpc>
                      </a:pP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Immediate  </a:t>
                      </a:r>
                      <a:r>
                        <a:rPr dirty="0" sz="1600" spc="-2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O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cc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upan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Grade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1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Slight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Green</a:t>
                      </a:r>
                      <a:r>
                        <a:rPr dirty="0" sz="1600" spc="-2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1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Tag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20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Grade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2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 marL="29845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Light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6985">
                        <a:lnSpc>
                          <a:spcPts val="2600"/>
                        </a:lnSpc>
                      </a:pPr>
                      <a:r>
                        <a:rPr dirty="0" sz="36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nt</a:t>
                      </a:r>
                      <a:r>
                        <a:rPr dirty="0" sz="3600" spc="-7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baseline="32986" sz="2400" spc="-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3</a:t>
                      </a:r>
                      <a:r>
                        <a:rPr dirty="0" sz="3600" spc="-197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baseline="32986" sz="24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0 </a:t>
                      </a:r>
                      <a:r>
                        <a:rPr dirty="0" baseline="32986" sz="2400" spc="-27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36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3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40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8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33070" marR="346075" indent="-50800">
                        <a:lnSpc>
                          <a:spcPct val="101600"/>
                        </a:lnSpc>
                        <a:spcBef>
                          <a:spcPts val="67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dirty="0" sz="1600" spc="-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ge 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Control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8509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r" marR="15875">
                        <a:lnSpc>
                          <a:spcPts val="2550"/>
                        </a:lnSpc>
                      </a:pPr>
                      <a:r>
                        <a:rPr dirty="0" sz="36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3600" spc="-34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-3472" sz="2400" spc="-58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5</a:t>
                      </a:r>
                      <a:r>
                        <a:rPr dirty="0" sz="3600" spc="-79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-3472" sz="2400" spc="37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0</a:t>
                      </a:r>
                      <a:r>
                        <a:rPr dirty="0" sz="36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hq</a:t>
                      </a:r>
                      <a:endParaRPr sz="3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31140">
                        <a:lnSpc>
                          <a:spcPts val="2310"/>
                        </a:lnSpc>
                      </a:pPr>
                      <a:r>
                        <a:rPr dirty="0" sz="36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ake</a:t>
                      </a:r>
                      <a:endParaRPr sz="3600">
                        <a:latin typeface="Tahoma"/>
                        <a:cs typeface="Tahoma"/>
                      </a:endParaRPr>
                    </a:p>
                    <a:p>
                      <a:pPr marL="312420">
                        <a:lnSpc>
                          <a:spcPts val="675"/>
                        </a:lnSpc>
                      </a:pP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Moderate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  <a:p>
                      <a:pPr>
                        <a:lnSpc>
                          <a:spcPts val="3335"/>
                        </a:lnSpc>
                      </a:pPr>
                      <a:r>
                        <a:rPr dirty="0" baseline="-9259" sz="5400" spc="6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-9259" sz="5400" spc="-22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baseline="-9259" sz="5400" spc="-922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600" spc="-34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</a:t>
                      </a:r>
                      <a:r>
                        <a:rPr dirty="0" baseline="-9259" sz="5400" spc="-2182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</a:t>
                      </a:r>
                      <a:r>
                        <a:rPr dirty="0" sz="1600" spc="-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a</a:t>
                      </a: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509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Grade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3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Moderate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Yellow</a:t>
                      </a:r>
                      <a:r>
                        <a:rPr dirty="0" sz="1600" spc="-40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1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Tag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algn="r" marR="34925">
                        <a:lnSpc>
                          <a:spcPts val="2600"/>
                        </a:lnSpc>
                      </a:pPr>
                      <a:r>
                        <a:rPr dirty="0" sz="36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3600" spc="-32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baseline="55555" sz="2400" spc="-644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6</a:t>
                      </a:r>
                      <a:r>
                        <a:rPr dirty="0" sz="3600" spc="-76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55555" sz="2400" spc="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0</a:t>
                      </a:r>
                      <a:r>
                        <a:rPr dirty="0" sz="36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36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3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Life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Safety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70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Heavy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146050">
                        <a:lnSpc>
                          <a:spcPts val="2550"/>
                        </a:lnSpc>
                      </a:pPr>
                      <a:r>
                        <a:rPr dirty="0" sz="36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dirty="0" sz="3600" spc="-3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baseline="19097" sz="2400" spc="-667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8</a:t>
                      </a:r>
                      <a:r>
                        <a:rPr dirty="0" sz="3600" spc="-256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baseline="19097" sz="24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0 </a:t>
                      </a:r>
                      <a:r>
                        <a:rPr dirty="0" baseline="19097" sz="2400" spc="127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36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3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635"/>
                        </a:lnSpc>
                      </a:pPr>
                      <a:r>
                        <a:rPr dirty="0" sz="36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tion</a:t>
                      </a:r>
                      <a:endParaRPr sz="3600">
                        <a:latin typeface="Tahoma"/>
                        <a:cs typeface="Tahoma"/>
                      </a:endParaRPr>
                    </a:p>
                    <a:p>
                      <a:pPr marL="299720">
                        <a:lnSpc>
                          <a:spcPts val="1335"/>
                        </a:lnSpc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Extensive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  <a:p>
                      <a:pPr marL="3441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Damage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Limited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Safety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Grade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4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90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Near</a:t>
                      </a:r>
                      <a:r>
                        <a:rPr dirty="0" sz="1600" spc="-1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Collapse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dirty="0" sz="1600" spc="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Red</a:t>
                      </a:r>
                      <a:r>
                        <a:rPr dirty="0" sz="1600" spc="-15">
                          <a:solidFill>
                            <a:srgbClr val="220011"/>
                          </a:solidFill>
                          <a:latin typeface="Liberation Sans Narrow"/>
                          <a:cs typeface="Liberation Sans Narrow"/>
                        </a:rPr>
                        <a:t> Tag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2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100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Partial</a:t>
                      </a:r>
                      <a:r>
                        <a:rPr dirty="0" sz="1600" spc="-4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Collapse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Major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905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CC"/>
                      </a:solidFill>
                      <a:prstDash val="solid"/>
                    </a:lnL>
                    <a:lnR w="1905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Collapse </a:t>
                      </a:r>
                      <a:r>
                        <a:rPr dirty="0" sz="1600" spc="-5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Limit</a:t>
                      </a:r>
                      <a:r>
                        <a:rPr dirty="0" sz="1600" spc="-3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CC"/>
                          </a:solidFill>
                          <a:latin typeface="Liberation Sans Narrow"/>
                          <a:cs typeface="Liberation Sans Narrow"/>
                        </a:rPr>
                        <a:t>State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CC"/>
                      </a:solidFill>
                      <a:prstDash val="solid"/>
                    </a:lnL>
                    <a:lnR w="38100">
                      <a:solidFill>
                        <a:srgbClr val="FFFFCC"/>
                      </a:solidFill>
                      <a:prstDash val="solid"/>
                    </a:lnR>
                    <a:lnT w="1905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6700" y="190487"/>
            <a:ext cx="135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7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1151" y="323841"/>
            <a:ext cx="1301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1800" y="3403587"/>
            <a:ext cx="6604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ge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100" y="5298427"/>
            <a:ext cx="3199130" cy="69913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  <a:tabLst>
                <a:tab pos="2755265" algn="l"/>
              </a:tabLst>
            </a:pP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P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sz="1600" spc="-1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 spc="-45">
                <a:solidFill>
                  <a:srgbClr val="FFFFCC"/>
                </a:solidFill>
                <a:latin typeface="Liberation Sans Narrow"/>
                <a:cs typeface="Liberation Sans Narrow"/>
              </a:rPr>
              <a:t>i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45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p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	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j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endParaRPr sz="1600">
              <a:latin typeface="Liberation Sans Narrow"/>
              <a:cs typeface="Liberation Sans Narrow"/>
            </a:endParaRPr>
          </a:p>
          <a:p>
            <a:pPr algn="ctr" marL="55880">
              <a:lnSpc>
                <a:spcPct val="100000"/>
              </a:lnSpc>
              <a:spcBef>
                <a:spcPts val="73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Collapse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Limit</a:t>
            </a:r>
            <a:r>
              <a:rPr dirty="0" sz="1600" spc="-3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State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0700" y="5391147"/>
            <a:ext cx="3111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100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75550" y="5016487"/>
            <a:ext cx="1035050" cy="679450"/>
          </a:xfrm>
          <a:custGeom>
            <a:avLst/>
            <a:gdLst/>
            <a:ahLst/>
            <a:cxnLst/>
            <a:rect l="l" t="t" r="r" b="b"/>
            <a:pathLst>
              <a:path w="1035050" h="679450">
                <a:moveTo>
                  <a:pt x="0" y="679449"/>
                </a:moveTo>
                <a:lnTo>
                  <a:pt x="0" y="0"/>
                </a:lnTo>
                <a:lnTo>
                  <a:pt x="1035049" y="0"/>
                </a:lnTo>
                <a:lnTo>
                  <a:pt x="1035049" y="679449"/>
                </a:lnTo>
                <a:lnTo>
                  <a:pt x="0" y="6794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53350" y="5219687"/>
            <a:ext cx="664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220011"/>
                </a:solidFill>
                <a:latin typeface="Liberation Sans Narrow"/>
                <a:cs typeface="Liberation Sans Narrow"/>
              </a:rPr>
              <a:t>Red</a:t>
            </a:r>
            <a:r>
              <a:rPr dirty="0" sz="1600" spc="-65">
                <a:solidFill>
                  <a:srgbClr val="22001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5">
                <a:solidFill>
                  <a:srgbClr val="220011"/>
                </a:solidFill>
                <a:latin typeface="Liberation Sans Narrow"/>
                <a:cs typeface="Liberation Sans Narrow"/>
              </a:rPr>
              <a:t>Tag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5150" y="504822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90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3850" y="4927567"/>
            <a:ext cx="753110" cy="5175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57150" marR="5080" indent="-45085">
              <a:lnSpc>
                <a:spcPct val="101600"/>
              </a:lnSpc>
              <a:spcBef>
                <a:spcPts val="7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x</a:t>
            </a:r>
            <a:r>
              <a:rPr dirty="0" sz="1600" spc="-1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en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i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v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  Damage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5150" y="471166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80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2250" y="4618947"/>
            <a:ext cx="3169920" cy="69913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2679065" algn="l"/>
              </a:tabLst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imi</a:t>
            </a:r>
            <a:r>
              <a:rPr dirty="0" sz="1600" spc="-1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25">
                <a:solidFill>
                  <a:srgbClr val="FFFFCC"/>
                </a:solidFill>
                <a:latin typeface="Liberation Sans Narrow"/>
                <a:cs typeface="Liberation Sans Narrow"/>
              </a:rPr>
              <a:t>S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15">
                <a:solidFill>
                  <a:srgbClr val="FFFFCC"/>
                </a:solidFill>
                <a:latin typeface="Liberation Sans Narrow"/>
                <a:cs typeface="Liberation Sans Narrow"/>
              </a:rPr>
              <a:t>f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-1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y	H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ea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v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y</a:t>
            </a:r>
            <a:endParaRPr sz="16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1453515" algn="l"/>
              </a:tabLst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Near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Collapse	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 4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5150" y="43751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70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5150" y="403218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60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75550" y="3663937"/>
            <a:ext cx="1035050" cy="1352550"/>
          </a:xfrm>
          <a:custGeom>
            <a:avLst/>
            <a:gdLst/>
            <a:ahLst/>
            <a:cxnLst/>
            <a:rect l="l" t="t" r="r" b="b"/>
            <a:pathLst>
              <a:path w="1035050" h="1352550">
                <a:moveTo>
                  <a:pt x="0" y="1352549"/>
                </a:moveTo>
                <a:lnTo>
                  <a:pt x="0" y="0"/>
                </a:lnTo>
                <a:lnTo>
                  <a:pt x="1035050" y="0"/>
                </a:lnTo>
                <a:lnTo>
                  <a:pt x="1035050" y="1352549"/>
                </a:lnTo>
                <a:lnTo>
                  <a:pt x="0" y="135254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664450" y="4203687"/>
            <a:ext cx="8483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20011"/>
                </a:solidFill>
                <a:latin typeface="Liberation Sans Narrow"/>
                <a:cs typeface="Liberation Sans Narrow"/>
              </a:rPr>
              <a:t>Yellow</a:t>
            </a:r>
            <a:r>
              <a:rPr dirty="0" sz="1600" spc="-70">
                <a:solidFill>
                  <a:srgbClr val="22001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5">
                <a:solidFill>
                  <a:srgbClr val="220011"/>
                </a:solidFill>
                <a:latin typeface="Liberation Sans Narrow"/>
                <a:cs typeface="Liberation Sans Narrow"/>
              </a:rPr>
              <a:t>Tag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3689" y="4032227"/>
            <a:ext cx="632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6529" y="3911567"/>
            <a:ext cx="727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129" y="369566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50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5129" y="33591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40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5129" y="301620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30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73689" y="3016206"/>
            <a:ext cx="16719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4765" algn="l"/>
              </a:tabLst>
            </a:pPr>
            <a:r>
              <a:rPr dirty="0" sz="1600" spc="-25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ad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2	L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i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h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5129" y="2679646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20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75550" y="2311387"/>
            <a:ext cx="1035050" cy="1352550"/>
          </a:xfrm>
          <a:custGeom>
            <a:avLst/>
            <a:gdLst/>
            <a:ahLst/>
            <a:cxnLst/>
            <a:rect l="l" t="t" r="r" b="b"/>
            <a:pathLst>
              <a:path w="1035050" h="1352550">
                <a:moveTo>
                  <a:pt x="0" y="1352550"/>
                </a:moveTo>
                <a:lnTo>
                  <a:pt x="0" y="0"/>
                </a:lnTo>
                <a:lnTo>
                  <a:pt x="1035050" y="0"/>
                </a:lnTo>
                <a:lnTo>
                  <a:pt x="1035050" y="1352550"/>
                </a:lnTo>
                <a:lnTo>
                  <a:pt x="0" y="135255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677150" y="2851137"/>
            <a:ext cx="8229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220011"/>
                </a:solidFill>
                <a:latin typeface="Liberation Sans Narrow"/>
                <a:cs typeface="Liberation Sans Narrow"/>
              </a:rPr>
              <a:t>Green</a:t>
            </a:r>
            <a:r>
              <a:rPr dirty="0" sz="1600" spc="-65">
                <a:solidFill>
                  <a:srgbClr val="22001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5">
                <a:solidFill>
                  <a:srgbClr val="220011"/>
                </a:solidFill>
                <a:latin typeface="Liberation Sans Narrow"/>
                <a:cs typeface="Liberation Sans Narrow"/>
              </a:rPr>
              <a:t>Tag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73689" y="2343137"/>
            <a:ext cx="17037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Grade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1	Slight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71929" y="2559037"/>
            <a:ext cx="8039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Immediate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0169" y="2800337"/>
            <a:ext cx="86486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Occupancy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79669" y="2851137"/>
            <a:ext cx="11150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Slight</a:t>
            </a:r>
            <a:r>
              <a:rPr dirty="0" sz="1600" spc="-9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Damage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5109" y="2343137"/>
            <a:ext cx="215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10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30709" y="2000237"/>
            <a:ext cx="1743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No Damage 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Limit</a:t>
            </a:r>
            <a:r>
              <a:rPr dirty="0" sz="1600" spc="-130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-10">
                <a:solidFill>
                  <a:srgbClr val="FFFFCC"/>
                </a:solidFill>
                <a:latin typeface="Liberation Sans Narrow"/>
                <a:cs typeface="Liberation Sans Narrow"/>
              </a:rPr>
              <a:t>State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85909" y="2000237"/>
            <a:ext cx="1181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85069" y="1543037"/>
            <a:ext cx="601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2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0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8409" y="1543037"/>
            <a:ext cx="6013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sz="1600" spc="1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1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29209" y="1422377"/>
            <a:ext cx="72644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57150" marR="5080" indent="-45085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EMS-98</a:t>
            </a:r>
            <a:r>
              <a:rPr dirty="0" sz="1600" spc="-6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/  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MSK-64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9209" y="1543017"/>
            <a:ext cx="8229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F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1600" spc="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1600" spc="25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sz="1600" spc="-40">
                <a:solidFill>
                  <a:srgbClr val="FFFFCC"/>
                </a:solidFill>
                <a:latin typeface="Liberation Sans Narrow"/>
                <a:cs typeface="Liberation Sans Narrow"/>
              </a:rPr>
              <a:t>-</a:t>
            </a:r>
            <a:r>
              <a:rPr dirty="0" sz="1600" spc="20">
                <a:solidFill>
                  <a:srgbClr val="FFFFCC"/>
                </a:solidFill>
                <a:latin typeface="Liberation Sans Narrow"/>
                <a:cs typeface="Liberation Sans Narrow"/>
              </a:rPr>
              <a:t>2</a:t>
            </a:r>
            <a:r>
              <a:rPr dirty="0" sz="1600" spc="-30">
                <a:solidFill>
                  <a:srgbClr val="FFFFCC"/>
                </a:solidFill>
                <a:latin typeface="Liberation Sans Narrow"/>
                <a:cs typeface="Liberation Sans Narrow"/>
              </a:rPr>
              <a:t>7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3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19349" y="1543017"/>
            <a:ext cx="83629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HAZUS-99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90589" y="1422356"/>
            <a:ext cx="110426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25450" marR="5080" indent="-413384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Damage</a:t>
            </a:r>
            <a:r>
              <a:rPr dirty="0" sz="1600" spc="-75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>
                <a:solidFill>
                  <a:srgbClr val="FFFFCC"/>
                </a:solidFill>
                <a:latin typeface="Liberation Sans Narrow"/>
                <a:cs typeface="Liberation Sans Narrow"/>
              </a:rPr>
              <a:t>Level  </a:t>
            </a:r>
            <a:r>
              <a:rPr dirty="0" sz="1600" spc="-5">
                <a:solidFill>
                  <a:srgbClr val="FFFFCC"/>
                </a:solidFill>
                <a:latin typeface="Liberation Sans Narrow"/>
                <a:cs typeface="Liberation Sans Narrow"/>
              </a:rPr>
              <a:t>(%)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95400" y="139063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95400" y="19684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95400" y="23113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05025" y="2647937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95400" y="264793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5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05025" y="2984487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95400" y="298448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5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05025" y="3327387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95400" y="332738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05025" y="3663937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 h="0">
                <a:moveTo>
                  <a:pt x="0" y="0"/>
                </a:moveTo>
                <a:lnTo>
                  <a:pt x="17811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95400" y="366393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05025" y="4000487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95400" y="400048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05025" y="4343387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295400" y="434338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05025" y="4679937"/>
            <a:ext cx="4219575" cy="0"/>
          </a:xfrm>
          <a:custGeom>
            <a:avLst/>
            <a:gdLst/>
            <a:ahLst/>
            <a:cxnLst/>
            <a:rect l="l" t="t" r="r" b="b"/>
            <a:pathLst>
              <a:path w="4219575" h="0">
                <a:moveTo>
                  <a:pt x="0" y="0"/>
                </a:moveTo>
                <a:lnTo>
                  <a:pt x="42195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295400" y="467993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05025" y="5016487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95400" y="501648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05025" y="5359387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95400" y="5359387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295400" y="603248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954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908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862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2578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2460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75550" y="1390637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8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10600" y="1390637"/>
            <a:ext cx="0" cy="4641850"/>
          </a:xfrm>
          <a:custGeom>
            <a:avLst/>
            <a:gdLst/>
            <a:ahLst/>
            <a:cxnLst/>
            <a:rect l="l" t="t" r="r" b="b"/>
            <a:pathLst>
              <a:path w="0" h="4641850">
                <a:moveTo>
                  <a:pt x="0" y="0"/>
                </a:moveTo>
                <a:lnTo>
                  <a:pt x="0" y="4641850"/>
                </a:lnTo>
              </a:path>
            </a:pathLst>
          </a:custGeom>
          <a:ln w="2857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95400" y="5695937"/>
            <a:ext cx="7315200" cy="0"/>
          </a:xfrm>
          <a:custGeom>
            <a:avLst/>
            <a:gdLst/>
            <a:ahLst/>
            <a:cxnLst/>
            <a:rect l="l" t="t" r="r" b="b"/>
            <a:pathLst>
              <a:path w="7315200" h="0">
                <a:moveTo>
                  <a:pt x="0" y="0"/>
                </a:moveTo>
                <a:lnTo>
                  <a:pt x="73152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86200" y="40004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86200" y="50164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86200" y="53593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57800" y="3663937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 h="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86200" y="332738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57800" y="2647937"/>
            <a:ext cx="2317750" cy="0"/>
          </a:xfrm>
          <a:custGeom>
            <a:avLst/>
            <a:gdLst/>
            <a:ahLst/>
            <a:cxnLst/>
            <a:rect l="l" t="t" r="r" b="b"/>
            <a:pathLst>
              <a:path w="2317750" h="0">
                <a:moveTo>
                  <a:pt x="0" y="0"/>
                </a:moveTo>
                <a:lnTo>
                  <a:pt x="231775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24600" y="4343387"/>
            <a:ext cx="1250950" cy="0"/>
          </a:xfrm>
          <a:custGeom>
            <a:avLst/>
            <a:gdLst/>
            <a:ahLst/>
            <a:cxnLst/>
            <a:rect l="l" t="t" r="r" b="b"/>
            <a:pathLst>
              <a:path w="1250950" h="0">
                <a:moveTo>
                  <a:pt x="0" y="0"/>
                </a:moveTo>
                <a:lnTo>
                  <a:pt x="1250950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4600" y="5359387"/>
            <a:ext cx="1250950" cy="0"/>
          </a:xfrm>
          <a:custGeom>
            <a:avLst/>
            <a:gdLst/>
            <a:ahLst/>
            <a:cxnLst/>
            <a:rect l="l" t="t" r="r" b="b"/>
            <a:pathLst>
              <a:path w="1250950" h="0">
                <a:moveTo>
                  <a:pt x="0" y="0"/>
                </a:moveTo>
                <a:lnTo>
                  <a:pt x="125094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75550" y="5016487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 h="0">
                <a:moveTo>
                  <a:pt x="0" y="0"/>
                </a:moveTo>
                <a:lnTo>
                  <a:pt x="1035049" y="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862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49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578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2460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50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75550" y="2311387"/>
            <a:ext cx="0" cy="3384550"/>
          </a:xfrm>
          <a:custGeom>
            <a:avLst/>
            <a:gdLst/>
            <a:ahLst/>
            <a:cxnLst/>
            <a:rect l="l" t="t" r="r" b="b"/>
            <a:pathLst>
              <a:path w="0" h="3384550">
                <a:moveTo>
                  <a:pt x="0" y="0"/>
                </a:moveTo>
                <a:lnTo>
                  <a:pt x="0" y="3384549"/>
                </a:lnTo>
              </a:path>
            </a:pathLst>
          </a:custGeom>
          <a:ln w="12700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984250" y="342887"/>
            <a:ext cx="801814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508250" marR="5080" indent="-2495550">
              <a:lnSpc>
                <a:spcPct val="100699"/>
              </a:lnSpc>
              <a:spcBef>
                <a:spcPts val="80"/>
              </a:spcBef>
            </a:pPr>
            <a:r>
              <a:rPr dirty="0" sz="2400" b="1">
                <a:solidFill>
                  <a:srgbClr val="FFFFCC"/>
                </a:solidFill>
                <a:latin typeface="Tahoma"/>
                <a:cs typeface="Tahoma"/>
              </a:rPr>
              <a:t>Approximate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Equivalence Between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Existing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Damage  </a:t>
            </a:r>
            <a:r>
              <a:rPr dirty="0" sz="2400" spc="-10" b="1">
                <a:solidFill>
                  <a:srgbClr val="FFFFCC"/>
                </a:solidFill>
                <a:latin typeface="Tahoma"/>
                <a:cs typeface="Tahoma"/>
              </a:rPr>
              <a:t>Scales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for</a:t>
            </a:r>
            <a:r>
              <a:rPr dirty="0" sz="2400" spc="20" b="1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FFFFCC"/>
                </a:solidFill>
                <a:latin typeface="Tahoma"/>
                <a:cs typeface="Tahoma"/>
              </a:rPr>
              <a:t>Buildings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524000" y="1593837"/>
            <a:ext cx="6858000" cy="4419600"/>
          </a:xfrm>
          <a:custGeom>
            <a:avLst/>
            <a:gdLst/>
            <a:ahLst/>
            <a:cxnLst/>
            <a:rect l="l" t="t" r="r" b="b"/>
            <a:pathLst>
              <a:path w="6858000" h="4419600">
                <a:moveTo>
                  <a:pt x="0" y="825500"/>
                </a:moveTo>
                <a:lnTo>
                  <a:pt x="0" y="4140200"/>
                </a:lnTo>
                <a:lnTo>
                  <a:pt x="4346" y="4191592"/>
                </a:lnTo>
                <a:lnTo>
                  <a:pt x="16898" y="4239482"/>
                </a:lnTo>
                <a:lnTo>
                  <a:pt x="36924" y="4283192"/>
                </a:lnTo>
                <a:lnTo>
                  <a:pt x="63691" y="4322041"/>
                </a:lnTo>
                <a:lnTo>
                  <a:pt x="96469" y="4355350"/>
                </a:lnTo>
                <a:lnTo>
                  <a:pt x="134525" y="4382440"/>
                </a:lnTo>
                <a:lnTo>
                  <a:pt x="177129" y="4402631"/>
                </a:lnTo>
                <a:lnTo>
                  <a:pt x="223547" y="4415244"/>
                </a:lnTo>
                <a:lnTo>
                  <a:pt x="273050" y="4419600"/>
                </a:lnTo>
                <a:lnTo>
                  <a:pt x="319449" y="4416063"/>
                </a:lnTo>
                <a:lnTo>
                  <a:pt x="363067" y="4405782"/>
                </a:lnTo>
                <a:lnTo>
                  <a:pt x="403409" y="4389253"/>
                </a:lnTo>
                <a:lnTo>
                  <a:pt x="439978" y="4366971"/>
                </a:lnTo>
                <a:lnTo>
                  <a:pt x="472281" y="4339431"/>
                </a:lnTo>
                <a:lnTo>
                  <a:pt x="499821" y="4307128"/>
                </a:lnTo>
                <a:lnTo>
                  <a:pt x="522103" y="4270559"/>
                </a:lnTo>
                <a:lnTo>
                  <a:pt x="538632" y="4230217"/>
                </a:lnTo>
                <a:lnTo>
                  <a:pt x="548913" y="4186599"/>
                </a:lnTo>
                <a:lnTo>
                  <a:pt x="552450" y="4140200"/>
                </a:lnTo>
                <a:lnTo>
                  <a:pt x="552450" y="3867150"/>
                </a:lnTo>
                <a:lnTo>
                  <a:pt x="6578600" y="3867149"/>
                </a:lnTo>
                <a:lnTo>
                  <a:pt x="6624999" y="3863613"/>
                </a:lnTo>
                <a:lnTo>
                  <a:pt x="6668617" y="3853332"/>
                </a:lnTo>
                <a:lnTo>
                  <a:pt x="6708959" y="3836803"/>
                </a:lnTo>
                <a:lnTo>
                  <a:pt x="6745528" y="3814521"/>
                </a:lnTo>
                <a:lnTo>
                  <a:pt x="6777831" y="3786981"/>
                </a:lnTo>
                <a:lnTo>
                  <a:pt x="6805371" y="3754678"/>
                </a:lnTo>
                <a:lnTo>
                  <a:pt x="6827653" y="3718109"/>
                </a:lnTo>
                <a:lnTo>
                  <a:pt x="6844182" y="3677767"/>
                </a:lnTo>
                <a:lnTo>
                  <a:pt x="6854463" y="3634149"/>
                </a:lnTo>
                <a:lnTo>
                  <a:pt x="6858000" y="3587749"/>
                </a:lnTo>
                <a:lnTo>
                  <a:pt x="6858000" y="273049"/>
                </a:lnTo>
                <a:lnTo>
                  <a:pt x="6853644" y="223547"/>
                </a:lnTo>
                <a:lnTo>
                  <a:pt x="6841031" y="177129"/>
                </a:lnTo>
                <a:lnTo>
                  <a:pt x="6820840" y="134525"/>
                </a:lnTo>
                <a:lnTo>
                  <a:pt x="6793750" y="96469"/>
                </a:lnTo>
                <a:lnTo>
                  <a:pt x="6760441" y="63691"/>
                </a:lnTo>
                <a:lnTo>
                  <a:pt x="6721592" y="36924"/>
                </a:lnTo>
                <a:lnTo>
                  <a:pt x="6677882" y="16898"/>
                </a:lnTo>
                <a:lnTo>
                  <a:pt x="6629992" y="4346"/>
                </a:lnTo>
                <a:lnTo>
                  <a:pt x="6578600" y="0"/>
                </a:lnTo>
                <a:lnTo>
                  <a:pt x="6529097" y="4346"/>
                </a:lnTo>
                <a:lnTo>
                  <a:pt x="6482679" y="16898"/>
                </a:lnTo>
                <a:lnTo>
                  <a:pt x="6440075" y="36924"/>
                </a:lnTo>
                <a:lnTo>
                  <a:pt x="6402019" y="63691"/>
                </a:lnTo>
                <a:lnTo>
                  <a:pt x="6369241" y="96469"/>
                </a:lnTo>
                <a:lnTo>
                  <a:pt x="6342474" y="134525"/>
                </a:lnTo>
                <a:lnTo>
                  <a:pt x="6322448" y="177129"/>
                </a:lnTo>
                <a:lnTo>
                  <a:pt x="6309896" y="223547"/>
                </a:lnTo>
                <a:lnTo>
                  <a:pt x="6305550" y="273050"/>
                </a:lnTo>
                <a:lnTo>
                  <a:pt x="6305550" y="552450"/>
                </a:lnTo>
                <a:lnTo>
                  <a:pt x="273050" y="552450"/>
                </a:lnTo>
                <a:lnTo>
                  <a:pt x="223547" y="556796"/>
                </a:lnTo>
                <a:lnTo>
                  <a:pt x="177129" y="569348"/>
                </a:lnTo>
                <a:lnTo>
                  <a:pt x="134525" y="589374"/>
                </a:lnTo>
                <a:lnTo>
                  <a:pt x="96469" y="616141"/>
                </a:lnTo>
                <a:lnTo>
                  <a:pt x="63691" y="648919"/>
                </a:lnTo>
                <a:lnTo>
                  <a:pt x="36924" y="686975"/>
                </a:lnTo>
                <a:lnTo>
                  <a:pt x="16898" y="729579"/>
                </a:lnTo>
                <a:lnTo>
                  <a:pt x="4346" y="775997"/>
                </a:lnTo>
                <a:lnTo>
                  <a:pt x="0" y="82550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797050" y="2285987"/>
            <a:ext cx="279400" cy="412750"/>
          </a:xfrm>
          <a:custGeom>
            <a:avLst/>
            <a:gdLst/>
            <a:ahLst/>
            <a:cxnLst/>
            <a:rect l="l" t="t" r="r" b="b"/>
            <a:pathLst>
              <a:path w="279400" h="412750">
                <a:moveTo>
                  <a:pt x="0" y="133350"/>
                </a:moveTo>
                <a:lnTo>
                  <a:pt x="0" y="412750"/>
                </a:lnTo>
                <a:lnTo>
                  <a:pt x="46399" y="409213"/>
                </a:lnTo>
                <a:lnTo>
                  <a:pt x="90017" y="398932"/>
                </a:lnTo>
                <a:lnTo>
                  <a:pt x="130359" y="382403"/>
                </a:lnTo>
                <a:lnTo>
                  <a:pt x="166928" y="360121"/>
                </a:lnTo>
                <a:lnTo>
                  <a:pt x="199231" y="332581"/>
                </a:lnTo>
                <a:lnTo>
                  <a:pt x="226771" y="300278"/>
                </a:lnTo>
                <a:lnTo>
                  <a:pt x="249053" y="263709"/>
                </a:lnTo>
                <a:lnTo>
                  <a:pt x="265582" y="223367"/>
                </a:lnTo>
                <a:lnTo>
                  <a:pt x="275863" y="179749"/>
                </a:lnTo>
                <a:lnTo>
                  <a:pt x="279400" y="133350"/>
                </a:lnTo>
                <a:lnTo>
                  <a:pt x="272186" y="90220"/>
                </a:lnTo>
                <a:lnTo>
                  <a:pt x="252171" y="53492"/>
                </a:lnTo>
                <a:lnTo>
                  <a:pt x="221792" y="24993"/>
                </a:lnTo>
                <a:lnTo>
                  <a:pt x="183489" y="6553"/>
                </a:lnTo>
                <a:lnTo>
                  <a:pt x="139700" y="0"/>
                </a:lnTo>
                <a:lnTo>
                  <a:pt x="95910" y="6553"/>
                </a:lnTo>
                <a:lnTo>
                  <a:pt x="57607" y="24993"/>
                </a:lnTo>
                <a:lnTo>
                  <a:pt x="27228" y="53492"/>
                </a:lnTo>
                <a:lnTo>
                  <a:pt x="7213" y="90220"/>
                </a:lnTo>
                <a:lnTo>
                  <a:pt x="0" y="133350"/>
                </a:lnTo>
                <a:close/>
              </a:path>
            </a:pathLst>
          </a:custGeom>
          <a:solidFill>
            <a:srgbClr val="A400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29550" y="1593837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0" y="273050"/>
                </a:moveTo>
                <a:lnTo>
                  <a:pt x="7213" y="316839"/>
                </a:lnTo>
                <a:lnTo>
                  <a:pt x="27228" y="355142"/>
                </a:lnTo>
                <a:lnTo>
                  <a:pt x="57607" y="385521"/>
                </a:lnTo>
                <a:lnTo>
                  <a:pt x="95910" y="405536"/>
                </a:lnTo>
                <a:lnTo>
                  <a:pt x="139700" y="412750"/>
                </a:lnTo>
                <a:lnTo>
                  <a:pt x="182829" y="405536"/>
                </a:lnTo>
                <a:lnTo>
                  <a:pt x="219557" y="385521"/>
                </a:lnTo>
                <a:lnTo>
                  <a:pt x="248056" y="355142"/>
                </a:lnTo>
                <a:lnTo>
                  <a:pt x="266496" y="316839"/>
                </a:lnTo>
                <a:lnTo>
                  <a:pt x="273050" y="273050"/>
                </a:lnTo>
                <a:lnTo>
                  <a:pt x="273050" y="552450"/>
                </a:lnTo>
                <a:lnTo>
                  <a:pt x="319449" y="548913"/>
                </a:lnTo>
                <a:lnTo>
                  <a:pt x="363067" y="538632"/>
                </a:lnTo>
                <a:lnTo>
                  <a:pt x="403409" y="522103"/>
                </a:lnTo>
                <a:lnTo>
                  <a:pt x="439978" y="499821"/>
                </a:lnTo>
                <a:lnTo>
                  <a:pt x="472281" y="472281"/>
                </a:lnTo>
                <a:lnTo>
                  <a:pt x="499821" y="439978"/>
                </a:lnTo>
                <a:lnTo>
                  <a:pt x="522103" y="403409"/>
                </a:lnTo>
                <a:lnTo>
                  <a:pt x="538632" y="363067"/>
                </a:lnTo>
                <a:lnTo>
                  <a:pt x="548913" y="319449"/>
                </a:lnTo>
                <a:lnTo>
                  <a:pt x="552450" y="273049"/>
                </a:lnTo>
                <a:lnTo>
                  <a:pt x="548094" y="223547"/>
                </a:lnTo>
                <a:lnTo>
                  <a:pt x="535481" y="177129"/>
                </a:lnTo>
                <a:lnTo>
                  <a:pt x="515290" y="134525"/>
                </a:lnTo>
                <a:lnTo>
                  <a:pt x="488200" y="96469"/>
                </a:lnTo>
                <a:lnTo>
                  <a:pt x="454891" y="63691"/>
                </a:lnTo>
                <a:lnTo>
                  <a:pt x="416042" y="36924"/>
                </a:lnTo>
                <a:lnTo>
                  <a:pt x="372332" y="16898"/>
                </a:lnTo>
                <a:lnTo>
                  <a:pt x="324442" y="4346"/>
                </a:lnTo>
                <a:lnTo>
                  <a:pt x="273050" y="0"/>
                </a:lnTo>
                <a:lnTo>
                  <a:pt x="223547" y="4346"/>
                </a:lnTo>
                <a:lnTo>
                  <a:pt x="177129" y="16898"/>
                </a:lnTo>
                <a:lnTo>
                  <a:pt x="134525" y="36924"/>
                </a:lnTo>
                <a:lnTo>
                  <a:pt x="96469" y="63691"/>
                </a:lnTo>
                <a:lnTo>
                  <a:pt x="63691" y="96469"/>
                </a:lnTo>
                <a:lnTo>
                  <a:pt x="36924" y="134525"/>
                </a:lnTo>
                <a:lnTo>
                  <a:pt x="16898" y="177129"/>
                </a:lnTo>
                <a:lnTo>
                  <a:pt x="4346" y="223547"/>
                </a:lnTo>
                <a:lnTo>
                  <a:pt x="0" y="273050"/>
                </a:lnTo>
                <a:close/>
              </a:path>
            </a:pathLst>
          </a:custGeom>
          <a:solidFill>
            <a:srgbClr val="A400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524000" y="1593837"/>
            <a:ext cx="6858000" cy="4419600"/>
          </a:xfrm>
          <a:custGeom>
            <a:avLst/>
            <a:gdLst/>
            <a:ahLst/>
            <a:cxnLst/>
            <a:rect l="l" t="t" r="r" b="b"/>
            <a:pathLst>
              <a:path w="6858000" h="4419600">
                <a:moveTo>
                  <a:pt x="0" y="825500"/>
                </a:moveTo>
                <a:lnTo>
                  <a:pt x="4346" y="775997"/>
                </a:lnTo>
                <a:lnTo>
                  <a:pt x="16898" y="729579"/>
                </a:lnTo>
                <a:lnTo>
                  <a:pt x="36924" y="686975"/>
                </a:lnTo>
                <a:lnTo>
                  <a:pt x="63691" y="648919"/>
                </a:lnTo>
                <a:lnTo>
                  <a:pt x="96469" y="616141"/>
                </a:lnTo>
                <a:lnTo>
                  <a:pt x="134525" y="589374"/>
                </a:lnTo>
                <a:lnTo>
                  <a:pt x="177129" y="569348"/>
                </a:lnTo>
                <a:lnTo>
                  <a:pt x="223547" y="556796"/>
                </a:lnTo>
                <a:lnTo>
                  <a:pt x="273050" y="552450"/>
                </a:lnTo>
                <a:lnTo>
                  <a:pt x="6305550" y="552450"/>
                </a:lnTo>
                <a:lnTo>
                  <a:pt x="6305550" y="273050"/>
                </a:lnTo>
                <a:lnTo>
                  <a:pt x="6309896" y="223547"/>
                </a:lnTo>
                <a:lnTo>
                  <a:pt x="6322448" y="177129"/>
                </a:lnTo>
                <a:lnTo>
                  <a:pt x="6342474" y="134525"/>
                </a:lnTo>
                <a:lnTo>
                  <a:pt x="6369241" y="96469"/>
                </a:lnTo>
                <a:lnTo>
                  <a:pt x="6402019" y="63691"/>
                </a:lnTo>
                <a:lnTo>
                  <a:pt x="6440075" y="36924"/>
                </a:lnTo>
                <a:lnTo>
                  <a:pt x="6482679" y="16898"/>
                </a:lnTo>
                <a:lnTo>
                  <a:pt x="6529097" y="4346"/>
                </a:lnTo>
                <a:lnTo>
                  <a:pt x="6578600" y="0"/>
                </a:lnTo>
                <a:lnTo>
                  <a:pt x="6629992" y="4346"/>
                </a:lnTo>
                <a:lnTo>
                  <a:pt x="6677882" y="16898"/>
                </a:lnTo>
                <a:lnTo>
                  <a:pt x="6721592" y="36924"/>
                </a:lnTo>
                <a:lnTo>
                  <a:pt x="6760441" y="63691"/>
                </a:lnTo>
                <a:lnTo>
                  <a:pt x="6793750" y="96469"/>
                </a:lnTo>
                <a:lnTo>
                  <a:pt x="6820840" y="134525"/>
                </a:lnTo>
                <a:lnTo>
                  <a:pt x="6841031" y="177129"/>
                </a:lnTo>
                <a:lnTo>
                  <a:pt x="6853644" y="223547"/>
                </a:lnTo>
                <a:lnTo>
                  <a:pt x="6858000" y="273049"/>
                </a:lnTo>
                <a:lnTo>
                  <a:pt x="6858000" y="3587749"/>
                </a:lnTo>
                <a:lnTo>
                  <a:pt x="6854463" y="3634149"/>
                </a:lnTo>
                <a:lnTo>
                  <a:pt x="6844182" y="3677767"/>
                </a:lnTo>
                <a:lnTo>
                  <a:pt x="6827653" y="3718109"/>
                </a:lnTo>
                <a:lnTo>
                  <a:pt x="6805371" y="3754678"/>
                </a:lnTo>
                <a:lnTo>
                  <a:pt x="6777831" y="3786981"/>
                </a:lnTo>
                <a:lnTo>
                  <a:pt x="6745528" y="3814521"/>
                </a:lnTo>
                <a:lnTo>
                  <a:pt x="6708959" y="3836803"/>
                </a:lnTo>
                <a:lnTo>
                  <a:pt x="6668617" y="3853332"/>
                </a:lnTo>
                <a:lnTo>
                  <a:pt x="6624999" y="3863613"/>
                </a:lnTo>
                <a:lnTo>
                  <a:pt x="6578600" y="3867149"/>
                </a:lnTo>
                <a:lnTo>
                  <a:pt x="552450" y="3867150"/>
                </a:lnTo>
                <a:lnTo>
                  <a:pt x="552450" y="4140200"/>
                </a:lnTo>
                <a:lnTo>
                  <a:pt x="548913" y="4186599"/>
                </a:lnTo>
                <a:lnTo>
                  <a:pt x="538632" y="4230217"/>
                </a:lnTo>
                <a:lnTo>
                  <a:pt x="522103" y="4270559"/>
                </a:lnTo>
                <a:lnTo>
                  <a:pt x="499821" y="4307128"/>
                </a:lnTo>
                <a:lnTo>
                  <a:pt x="472281" y="4339431"/>
                </a:lnTo>
                <a:lnTo>
                  <a:pt x="439978" y="4366971"/>
                </a:lnTo>
                <a:lnTo>
                  <a:pt x="403409" y="4389253"/>
                </a:lnTo>
                <a:lnTo>
                  <a:pt x="363067" y="4405782"/>
                </a:lnTo>
                <a:lnTo>
                  <a:pt x="319449" y="4416063"/>
                </a:lnTo>
                <a:lnTo>
                  <a:pt x="273050" y="4419600"/>
                </a:lnTo>
                <a:lnTo>
                  <a:pt x="223547" y="4415244"/>
                </a:lnTo>
                <a:lnTo>
                  <a:pt x="177129" y="4402631"/>
                </a:lnTo>
                <a:lnTo>
                  <a:pt x="134525" y="4382440"/>
                </a:lnTo>
                <a:lnTo>
                  <a:pt x="96469" y="4355350"/>
                </a:lnTo>
                <a:lnTo>
                  <a:pt x="63691" y="4322041"/>
                </a:lnTo>
                <a:lnTo>
                  <a:pt x="36924" y="4283192"/>
                </a:lnTo>
                <a:lnTo>
                  <a:pt x="16898" y="4239482"/>
                </a:lnTo>
                <a:lnTo>
                  <a:pt x="4346" y="4191592"/>
                </a:lnTo>
                <a:lnTo>
                  <a:pt x="0" y="4140200"/>
                </a:lnTo>
                <a:lnTo>
                  <a:pt x="0" y="82550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524000" y="2285987"/>
            <a:ext cx="552450" cy="412750"/>
          </a:xfrm>
          <a:custGeom>
            <a:avLst/>
            <a:gdLst/>
            <a:ahLst/>
            <a:cxnLst/>
            <a:rect l="l" t="t" r="r" b="b"/>
            <a:pathLst>
              <a:path w="552450" h="412750">
                <a:moveTo>
                  <a:pt x="0" y="133350"/>
                </a:moveTo>
                <a:lnTo>
                  <a:pt x="4346" y="184742"/>
                </a:lnTo>
                <a:lnTo>
                  <a:pt x="16898" y="232632"/>
                </a:lnTo>
                <a:lnTo>
                  <a:pt x="36924" y="276342"/>
                </a:lnTo>
                <a:lnTo>
                  <a:pt x="63691" y="315191"/>
                </a:lnTo>
                <a:lnTo>
                  <a:pt x="96469" y="348500"/>
                </a:lnTo>
                <a:lnTo>
                  <a:pt x="134525" y="375590"/>
                </a:lnTo>
                <a:lnTo>
                  <a:pt x="177129" y="395781"/>
                </a:lnTo>
                <a:lnTo>
                  <a:pt x="223547" y="408394"/>
                </a:lnTo>
                <a:lnTo>
                  <a:pt x="273050" y="412750"/>
                </a:lnTo>
                <a:lnTo>
                  <a:pt x="319449" y="409213"/>
                </a:lnTo>
                <a:lnTo>
                  <a:pt x="363067" y="398932"/>
                </a:lnTo>
                <a:lnTo>
                  <a:pt x="403409" y="382403"/>
                </a:lnTo>
                <a:lnTo>
                  <a:pt x="439978" y="360121"/>
                </a:lnTo>
                <a:lnTo>
                  <a:pt x="472281" y="332581"/>
                </a:lnTo>
                <a:lnTo>
                  <a:pt x="499821" y="300278"/>
                </a:lnTo>
                <a:lnTo>
                  <a:pt x="522103" y="263709"/>
                </a:lnTo>
                <a:lnTo>
                  <a:pt x="538632" y="223367"/>
                </a:lnTo>
                <a:lnTo>
                  <a:pt x="548913" y="179749"/>
                </a:lnTo>
                <a:lnTo>
                  <a:pt x="552450" y="133350"/>
                </a:lnTo>
                <a:lnTo>
                  <a:pt x="545236" y="90220"/>
                </a:lnTo>
                <a:lnTo>
                  <a:pt x="525221" y="53492"/>
                </a:lnTo>
                <a:lnTo>
                  <a:pt x="494842" y="24993"/>
                </a:lnTo>
                <a:lnTo>
                  <a:pt x="456539" y="6553"/>
                </a:lnTo>
                <a:lnTo>
                  <a:pt x="412750" y="0"/>
                </a:lnTo>
                <a:lnTo>
                  <a:pt x="368960" y="6553"/>
                </a:lnTo>
                <a:lnTo>
                  <a:pt x="330657" y="24993"/>
                </a:lnTo>
                <a:lnTo>
                  <a:pt x="300278" y="53492"/>
                </a:lnTo>
                <a:lnTo>
                  <a:pt x="280263" y="90220"/>
                </a:lnTo>
                <a:lnTo>
                  <a:pt x="273050" y="133350"/>
                </a:lnTo>
                <a:lnTo>
                  <a:pt x="273050" y="41275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076450" y="2419337"/>
            <a:ext cx="0" cy="3041650"/>
          </a:xfrm>
          <a:custGeom>
            <a:avLst/>
            <a:gdLst/>
            <a:ahLst/>
            <a:cxnLst/>
            <a:rect l="l" t="t" r="r" b="b"/>
            <a:pathLst>
              <a:path w="0" h="3041650">
                <a:moveTo>
                  <a:pt x="0" y="0"/>
                </a:moveTo>
                <a:lnTo>
                  <a:pt x="0" y="3041649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829550" y="1866887"/>
            <a:ext cx="552450" cy="279400"/>
          </a:xfrm>
          <a:custGeom>
            <a:avLst/>
            <a:gdLst/>
            <a:ahLst/>
            <a:cxnLst/>
            <a:rect l="l" t="t" r="r" b="b"/>
            <a:pathLst>
              <a:path w="552450" h="279400">
                <a:moveTo>
                  <a:pt x="552450" y="0"/>
                </a:moveTo>
                <a:lnTo>
                  <a:pt x="548913" y="46399"/>
                </a:lnTo>
                <a:lnTo>
                  <a:pt x="538632" y="90017"/>
                </a:lnTo>
                <a:lnTo>
                  <a:pt x="522103" y="130359"/>
                </a:lnTo>
                <a:lnTo>
                  <a:pt x="499821" y="166928"/>
                </a:lnTo>
                <a:lnTo>
                  <a:pt x="472281" y="199231"/>
                </a:lnTo>
                <a:lnTo>
                  <a:pt x="439978" y="226771"/>
                </a:lnTo>
                <a:lnTo>
                  <a:pt x="403409" y="249053"/>
                </a:lnTo>
                <a:lnTo>
                  <a:pt x="363067" y="265582"/>
                </a:lnTo>
                <a:lnTo>
                  <a:pt x="319449" y="275863"/>
                </a:lnTo>
                <a:lnTo>
                  <a:pt x="273050" y="279400"/>
                </a:lnTo>
                <a:lnTo>
                  <a:pt x="0" y="279400"/>
                </a:lnTo>
              </a:path>
            </a:pathLst>
          </a:custGeom>
          <a:ln w="571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829550" y="1866887"/>
            <a:ext cx="273050" cy="279400"/>
          </a:xfrm>
          <a:custGeom>
            <a:avLst/>
            <a:gdLst/>
            <a:ahLst/>
            <a:cxnLst/>
            <a:rect l="l" t="t" r="r" b="b"/>
            <a:pathLst>
              <a:path w="273050" h="279400">
                <a:moveTo>
                  <a:pt x="0" y="0"/>
                </a:moveTo>
                <a:lnTo>
                  <a:pt x="7213" y="43789"/>
                </a:lnTo>
                <a:lnTo>
                  <a:pt x="27228" y="82092"/>
                </a:lnTo>
                <a:lnTo>
                  <a:pt x="57607" y="112471"/>
                </a:lnTo>
                <a:lnTo>
                  <a:pt x="95910" y="132486"/>
                </a:lnTo>
                <a:lnTo>
                  <a:pt x="139700" y="139700"/>
                </a:lnTo>
                <a:lnTo>
                  <a:pt x="182829" y="132486"/>
                </a:lnTo>
                <a:lnTo>
                  <a:pt x="219557" y="112471"/>
                </a:lnTo>
                <a:lnTo>
                  <a:pt x="248056" y="82092"/>
                </a:lnTo>
                <a:lnTo>
                  <a:pt x="266496" y="43789"/>
                </a:lnTo>
                <a:lnTo>
                  <a:pt x="273050" y="0"/>
                </a:lnTo>
                <a:lnTo>
                  <a:pt x="273050" y="27940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724150" y="2870187"/>
            <a:ext cx="47377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FFFFCC"/>
                </a:solidFill>
                <a:latin typeface="Tahoma"/>
                <a:cs typeface="Tahoma"/>
              </a:rPr>
              <a:t>Multiple </a:t>
            </a:r>
            <a:r>
              <a:rPr dirty="0" sz="4000" spc="-5">
                <a:solidFill>
                  <a:srgbClr val="FFFFCC"/>
                </a:solidFill>
                <a:latin typeface="Tahoma"/>
                <a:cs typeface="Tahoma"/>
              </a:rPr>
              <a:t>methods</a:t>
            </a:r>
            <a:r>
              <a:rPr dirty="0" sz="4000" spc="-45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4000" spc="-5">
                <a:solidFill>
                  <a:srgbClr val="FFFFCC"/>
                </a:solidFill>
                <a:latin typeface="Tahoma"/>
                <a:cs typeface="Tahoma"/>
              </a:rPr>
              <a:t>are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14350" y="6209064"/>
            <a:ext cx="2847340" cy="539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 b="1">
                <a:solidFill>
                  <a:srgbClr val="FFFFCC"/>
                </a:solidFill>
                <a:latin typeface="Verdana"/>
                <a:cs typeface="Verdana"/>
              </a:rPr>
              <a:t>Asian </a:t>
            </a:r>
            <a:r>
              <a:rPr dirty="0" sz="1100" spc="-5" b="1">
                <a:solidFill>
                  <a:srgbClr val="FFFFCC"/>
                </a:solidFill>
                <a:latin typeface="Verdana"/>
                <a:cs typeface="Verdana"/>
              </a:rPr>
              <a:t>Disaster Preparedness</a:t>
            </a:r>
            <a:r>
              <a:rPr dirty="0" sz="1100" spc="1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CC"/>
                </a:solidFill>
                <a:latin typeface="Verdana"/>
                <a:cs typeface="Verdana"/>
              </a:rPr>
              <a:t>Center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971800" y="3479787"/>
            <a:ext cx="43408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">
                <a:solidFill>
                  <a:srgbClr val="FFFFCC"/>
                </a:solidFill>
                <a:latin typeface="Tahoma"/>
                <a:cs typeface="Tahoma"/>
              </a:rPr>
              <a:t>re</a:t>
            </a:r>
            <a:r>
              <a:rPr dirty="0" sz="4000" spc="-15">
                <a:solidFill>
                  <a:srgbClr val="FFFFCC"/>
                </a:solidFill>
                <a:latin typeface="Tahoma"/>
                <a:cs typeface="Tahoma"/>
              </a:rPr>
              <a:t>q</a:t>
            </a:r>
            <a:r>
              <a:rPr dirty="0" sz="4000" spc="15">
                <a:solidFill>
                  <a:srgbClr val="FFFFCC"/>
                </a:solidFill>
                <a:latin typeface="Tahoma"/>
                <a:cs typeface="Tahoma"/>
              </a:rPr>
              <a:t>u</a:t>
            </a:r>
            <a:r>
              <a:rPr dirty="0" sz="4000" spc="-20">
                <a:solidFill>
                  <a:srgbClr val="FFFFCC"/>
                </a:solidFill>
                <a:latin typeface="Tahoma"/>
                <a:cs typeface="Tahoma"/>
              </a:rPr>
              <a:t>i</a:t>
            </a:r>
            <a:r>
              <a:rPr dirty="0" sz="4000" spc="5">
                <a:solidFill>
                  <a:srgbClr val="FFFFCC"/>
                </a:solidFill>
                <a:latin typeface="Tahoma"/>
                <a:cs typeface="Tahoma"/>
              </a:rPr>
              <a:t>r</a:t>
            </a:r>
            <a:r>
              <a:rPr dirty="0" sz="4000" spc="-2065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baseline="36458" sz="2400">
                <a:solidFill>
                  <a:srgbClr val="FFFFCC"/>
                </a:solidFill>
                <a:latin typeface="Liberation Sans Narrow"/>
                <a:cs typeface="Liberation Sans Narrow"/>
              </a:rPr>
              <a:t>C</a:t>
            </a:r>
            <a:r>
              <a:rPr dirty="0" baseline="36458" sz="2400" spc="22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baseline="36458" sz="2400" spc="-540">
                <a:solidFill>
                  <a:srgbClr val="FFFFCC"/>
                </a:solidFill>
                <a:latin typeface="Liberation Sans Narrow"/>
                <a:cs typeface="Liberation Sans Narrow"/>
              </a:rPr>
              <a:t>n</a:t>
            </a:r>
            <a:r>
              <a:rPr dirty="0" sz="4000" spc="-1839">
                <a:solidFill>
                  <a:srgbClr val="FFFFCC"/>
                </a:solidFill>
                <a:latin typeface="Tahoma"/>
                <a:cs typeface="Tahoma"/>
              </a:rPr>
              <a:t>d</a:t>
            </a:r>
            <a:r>
              <a:rPr dirty="0" baseline="36458" sz="2400" spc="-22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baseline="36458" sz="2400" spc="22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baseline="36458" sz="2400" spc="-44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baseline="36458" sz="2400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r>
              <a:rPr dirty="0" baseline="36458" sz="2400" spc="217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4000">
                <a:solidFill>
                  <a:srgbClr val="FFFFCC"/>
                </a:solidFill>
                <a:latin typeface="Tahoma"/>
                <a:cs typeface="Tahoma"/>
              </a:rPr>
              <a:t>to</a:t>
            </a:r>
            <a:r>
              <a:rPr dirty="0" sz="4000" spc="-2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4000" spc="5">
                <a:solidFill>
                  <a:srgbClr val="FFFFCC"/>
                </a:solidFill>
                <a:latin typeface="Tahoma"/>
                <a:cs typeface="Tahoma"/>
              </a:rPr>
              <a:t>sat</a:t>
            </a:r>
            <a:r>
              <a:rPr dirty="0" sz="4000" spc="-20">
                <a:solidFill>
                  <a:srgbClr val="FFFFCC"/>
                </a:solidFill>
                <a:latin typeface="Tahoma"/>
                <a:cs typeface="Tahoma"/>
              </a:rPr>
              <a:t>i</a:t>
            </a:r>
            <a:r>
              <a:rPr dirty="0" sz="4000" spc="-135">
                <a:solidFill>
                  <a:srgbClr val="FFFFCC"/>
                </a:solidFill>
                <a:latin typeface="Tahoma"/>
                <a:cs typeface="Tahoma"/>
              </a:rPr>
              <a:t>s</a:t>
            </a:r>
            <a:r>
              <a:rPr dirty="0" baseline="-22569" sz="2400" spc="-1432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4000" spc="-310">
                <a:solidFill>
                  <a:srgbClr val="FFFFCC"/>
                </a:solidFill>
                <a:latin typeface="Tahoma"/>
                <a:cs typeface="Tahoma"/>
              </a:rPr>
              <a:t>f</a:t>
            </a:r>
            <a:r>
              <a:rPr dirty="0" baseline="-22569" sz="2400" spc="-675">
                <a:solidFill>
                  <a:srgbClr val="FFFFCC"/>
                </a:solidFill>
                <a:latin typeface="Liberation Sans Narrow"/>
                <a:cs typeface="Liberation Sans Narrow"/>
              </a:rPr>
              <a:t>o</a:t>
            </a:r>
            <a:r>
              <a:rPr dirty="0" sz="4000" spc="-1530">
                <a:solidFill>
                  <a:srgbClr val="FFFFCC"/>
                </a:solidFill>
                <a:latin typeface="Tahoma"/>
                <a:cs typeface="Tahoma"/>
              </a:rPr>
              <a:t>y</a:t>
            </a:r>
            <a:r>
              <a:rPr dirty="0" baseline="-22569" sz="2400" spc="-44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baseline="-22569" sz="2400" spc="3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baseline="-22569" sz="2400" spc="15">
                <a:solidFill>
                  <a:srgbClr val="FFFFCC"/>
                </a:solidFill>
                <a:latin typeface="Liberation Sans Narrow"/>
                <a:cs typeface="Liberation Sans Narrow"/>
              </a:rPr>
              <a:t>r</a:t>
            </a:r>
            <a:r>
              <a:rPr dirty="0" baseline="-22569" sz="2400" spc="3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baseline="-22569" sz="2400" spc="-97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baseline="-22569" sz="2400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endParaRPr baseline="-22569" sz="2400">
              <a:latin typeface="Liberation Sans Narrow"/>
              <a:cs typeface="Liberation Sans Narrow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419350" y="4089387"/>
            <a:ext cx="50228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FFCC"/>
                </a:solidFill>
                <a:latin typeface="Tahoma"/>
                <a:cs typeface="Tahoma"/>
              </a:rPr>
              <a:t>o</a:t>
            </a:r>
            <a:r>
              <a:rPr dirty="0" sz="4000" spc="-310">
                <a:solidFill>
                  <a:srgbClr val="FFFFCC"/>
                </a:solidFill>
                <a:latin typeface="Tahoma"/>
                <a:cs typeface="Tahoma"/>
              </a:rPr>
              <a:t>v</a:t>
            </a:r>
            <a:r>
              <a:rPr dirty="0" baseline="64236" sz="2400" spc="-952">
                <a:solidFill>
                  <a:srgbClr val="FFFFCC"/>
                </a:solidFill>
                <a:latin typeface="Liberation Sans Narrow"/>
                <a:cs typeface="Liberation Sans Narrow"/>
              </a:rPr>
              <a:t>D</a:t>
            </a:r>
            <a:r>
              <a:rPr dirty="0" sz="4000" spc="-1470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baseline="64236" sz="2400" spc="3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baseline="64236" sz="2400" spc="-585">
                <a:solidFill>
                  <a:srgbClr val="FFFFCC"/>
                </a:solidFill>
                <a:latin typeface="Liberation Sans Narrow"/>
                <a:cs typeface="Liberation Sans Narrow"/>
              </a:rPr>
              <a:t>m</a:t>
            </a:r>
            <a:r>
              <a:rPr dirty="0" sz="4000" spc="-1055">
                <a:solidFill>
                  <a:srgbClr val="FFFFCC"/>
                </a:solidFill>
                <a:latin typeface="Tahoma"/>
                <a:cs typeface="Tahoma"/>
              </a:rPr>
              <a:t>r</a:t>
            </a:r>
            <a:r>
              <a:rPr dirty="0" baseline="64236" sz="2400" spc="-44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baseline="64236" sz="2400" spc="-562">
                <a:solidFill>
                  <a:srgbClr val="FFFFCC"/>
                </a:solidFill>
                <a:latin typeface="Liberation Sans Narrow"/>
                <a:cs typeface="Liberation Sans Narrow"/>
              </a:rPr>
              <a:t>g</a:t>
            </a:r>
            <a:r>
              <a:rPr dirty="0" sz="4000" spc="-530">
                <a:solidFill>
                  <a:srgbClr val="FFFFCC"/>
                </a:solidFill>
                <a:latin typeface="Tahoma"/>
                <a:cs typeface="Tahoma"/>
              </a:rPr>
              <a:t>l</a:t>
            </a:r>
            <a:r>
              <a:rPr dirty="0" baseline="64236" sz="2400" spc="-322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4000" spc="-15">
                <a:solidFill>
                  <a:srgbClr val="FFFFCC"/>
                </a:solidFill>
                <a:latin typeface="Tahoma"/>
                <a:cs typeface="Tahoma"/>
              </a:rPr>
              <a:t>ap</a:t>
            </a:r>
            <a:r>
              <a:rPr dirty="0" sz="4000" spc="-1385">
                <a:solidFill>
                  <a:srgbClr val="FFFFCC"/>
                </a:solidFill>
                <a:latin typeface="Tahoma"/>
                <a:cs typeface="Tahoma"/>
              </a:rPr>
              <a:t>p</a:t>
            </a:r>
            <a:r>
              <a:rPr dirty="0" baseline="52083" sz="2400" spc="30">
                <a:solidFill>
                  <a:srgbClr val="FFFFCC"/>
                </a:solidFill>
                <a:latin typeface="Liberation Sans Narrow"/>
                <a:cs typeface="Liberation Sans Narrow"/>
              </a:rPr>
              <a:t>L</a:t>
            </a:r>
            <a:r>
              <a:rPr dirty="0" baseline="52083" sz="2400" spc="7">
                <a:solidFill>
                  <a:srgbClr val="FFFFCC"/>
                </a:solidFill>
                <a:latin typeface="Liberation Sans Narrow"/>
                <a:cs typeface="Liberation Sans Narrow"/>
              </a:rPr>
              <a:t>i</a:t>
            </a:r>
            <a:r>
              <a:rPr dirty="0" baseline="52083" sz="2400" spc="-67">
                <a:solidFill>
                  <a:srgbClr val="FFFFCC"/>
                </a:solidFill>
                <a:latin typeface="Liberation Sans Narrow"/>
                <a:cs typeface="Liberation Sans Narrow"/>
              </a:rPr>
              <a:t>f</a:t>
            </a:r>
            <a:r>
              <a:rPr dirty="0" sz="4000" spc="-890">
                <a:solidFill>
                  <a:srgbClr val="FFFFCC"/>
                </a:solidFill>
                <a:latin typeface="Tahoma"/>
                <a:cs typeface="Tahoma"/>
              </a:rPr>
              <a:t>i</a:t>
            </a:r>
            <a:r>
              <a:rPr dirty="0" baseline="52083" sz="2400" spc="82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4000" spc="-2014">
                <a:solidFill>
                  <a:srgbClr val="FFFFCC"/>
                </a:solidFill>
                <a:latin typeface="Tahoma"/>
                <a:cs typeface="Tahoma"/>
              </a:rPr>
              <a:t>n</a:t>
            </a:r>
            <a:r>
              <a:rPr dirty="0" baseline="52083" sz="2400" spc="-37">
                <a:solidFill>
                  <a:srgbClr val="FFFFCC"/>
                </a:solidFill>
                <a:latin typeface="Liberation Sans Narrow"/>
                <a:cs typeface="Liberation Sans Narrow"/>
              </a:rPr>
              <a:t>S</a:t>
            </a:r>
            <a:r>
              <a:rPr dirty="0" baseline="52083" sz="2400" spc="30">
                <a:solidFill>
                  <a:srgbClr val="FFFFCC"/>
                </a:solidFill>
                <a:latin typeface="Liberation Sans Narrow"/>
                <a:cs typeface="Liberation Sans Narrow"/>
              </a:rPr>
              <a:t>a</a:t>
            </a:r>
            <a:r>
              <a:rPr dirty="0" baseline="52083" sz="2400" spc="-22">
                <a:solidFill>
                  <a:srgbClr val="FFFFCC"/>
                </a:solidFill>
                <a:latin typeface="Liberation Sans Narrow"/>
                <a:cs typeface="Liberation Sans Narrow"/>
              </a:rPr>
              <a:t>f</a:t>
            </a:r>
            <a:r>
              <a:rPr dirty="0" baseline="52083" sz="2400" spc="-975">
                <a:solidFill>
                  <a:srgbClr val="FFFFCC"/>
                </a:solidFill>
                <a:latin typeface="Liberation Sans Narrow"/>
                <a:cs typeface="Liberation Sans Narrow"/>
              </a:rPr>
              <a:t>e</a:t>
            </a:r>
            <a:r>
              <a:rPr dirty="0" sz="4000" spc="-1550">
                <a:solidFill>
                  <a:srgbClr val="FFFFCC"/>
                </a:solidFill>
                <a:latin typeface="Tahoma"/>
                <a:cs typeface="Tahoma"/>
              </a:rPr>
              <a:t>g</a:t>
            </a:r>
            <a:r>
              <a:rPr dirty="0" baseline="52083" sz="2400" spc="-22">
                <a:solidFill>
                  <a:srgbClr val="FFFFCC"/>
                </a:solidFill>
                <a:latin typeface="Liberation Sans Narrow"/>
                <a:cs typeface="Liberation Sans Narrow"/>
              </a:rPr>
              <a:t>t</a:t>
            </a:r>
            <a:r>
              <a:rPr dirty="0" baseline="52083" sz="2400">
                <a:solidFill>
                  <a:srgbClr val="FFFFCC"/>
                </a:solidFill>
                <a:latin typeface="Liberation Sans Narrow"/>
                <a:cs typeface="Liberation Sans Narrow"/>
              </a:rPr>
              <a:t>y </a:t>
            </a:r>
            <a:r>
              <a:rPr dirty="0" baseline="52083" sz="2400" spc="-44">
                <a:solidFill>
                  <a:srgbClr val="FFFFCC"/>
                </a:solidFill>
                <a:latin typeface="Liberation Sans Narrow"/>
                <a:cs typeface="Liberation Sans Narrow"/>
              </a:rPr>
              <a:t> </a:t>
            </a:r>
            <a:r>
              <a:rPr dirty="0" sz="4000" spc="25">
                <a:solidFill>
                  <a:srgbClr val="FFFFCC"/>
                </a:solidFill>
                <a:latin typeface="Tahoma"/>
                <a:cs typeface="Tahoma"/>
              </a:rPr>
              <a:t>o</a:t>
            </a:r>
            <a:r>
              <a:rPr dirty="0" sz="4000" spc="-15">
                <a:solidFill>
                  <a:srgbClr val="FFFFCC"/>
                </a:solidFill>
                <a:latin typeface="Tahoma"/>
                <a:cs typeface="Tahoma"/>
              </a:rPr>
              <a:t>b</a:t>
            </a:r>
            <a:r>
              <a:rPr dirty="0" sz="4000" spc="15">
                <a:solidFill>
                  <a:srgbClr val="FFFFCC"/>
                </a:solidFill>
                <a:latin typeface="Tahoma"/>
                <a:cs typeface="Tahoma"/>
              </a:rPr>
              <a:t>j</a:t>
            </a:r>
            <a:r>
              <a:rPr dirty="0" sz="4000" spc="-10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dirty="0" sz="4000" spc="-10">
                <a:solidFill>
                  <a:srgbClr val="FFFFCC"/>
                </a:solidFill>
                <a:latin typeface="Tahoma"/>
                <a:cs typeface="Tahoma"/>
              </a:rPr>
              <a:t>c</a:t>
            </a:r>
            <a:r>
              <a:rPr dirty="0" sz="4000" spc="10">
                <a:solidFill>
                  <a:srgbClr val="FFFFCC"/>
                </a:solidFill>
                <a:latin typeface="Tahoma"/>
                <a:cs typeface="Tahoma"/>
              </a:rPr>
              <a:t>t</a:t>
            </a:r>
            <a:r>
              <a:rPr dirty="0" sz="4000" spc="-15">
                <a:solidFill>
                  <a:srgbClr val="FFFFCC"/>
                </a:solidFill>
                <a:latin typeface="Tahoma"/>
                <a:cs typeface="Tahoma"/>
              </a:rPr>
              <a:t>i</a:t>
            </a:r>
            <a:r>
              <a:rPr dirty="0" sz="4000">
                <a:solidFill>
                  <a:srgbClr val="FFFFCC"/>
                </a:solidFill>
                <a:latin typeface="Tahoma"/>
                <a:cs typeface="Tahoma"/>
              </a:rPr>
              <a:t>v</a:t>
            </a:r>
            <a:r>
              <a:rPr dirty="0" sz="4000" spc="-10">
                <a:solidFill>
                  <a:srgbClr val="FFFFCC"/>
                </a:solidFill>
                <a:latin typeface="Tahoma"/>
                <a:cs typeface="Tahoma"/>
              </a:rPr>
              <a:t>es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550" y="2273287"/>
            <a:ext cx="190500" cy="19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25550" y="4063987"/>
            <a:ext cx="190500" cy="196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63700" y="4546587"/>
            <a:ext cx="171450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63700" y="4978387"/>
            <a:ext cx="171450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3700" y="5422887"/>
            <a:ext cx="171450" cy="165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1655445" marR="749935" indent="-850900">
                        <a:lnSpc>
                          <a:spcPts val="3850"/>
                        </a:lnSpc>
                        <a:spcBef>
                          <a:spcPts val="670"/>
                        </a:spcBef>
                      </a:pPr>
                      <a:r>
                        <a:rPr dirty="0" sz="4000" spc="-1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Proposed </a:t>
                      </a:r>
                      <a:r>
                        <a:rPr dirty="0" sz="400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Procedure </a:t>
                      </a:r>
                      <a:r>
                        <a:rPr dirty="0" sz="4000" spc="-1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4000" spc="-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Damage  </a:t>
                      </a:r>
                      <a:r>
                        <a:rPr dirty="0" sz="400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Assessment </a:t>
                      </a:r>
                      <a:r>
                        <a:rPr dirty="0" sz="4000" spc="-2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4000" spc="1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000" spc="-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Buildings</a:t>
                      </a:r>
                      <a:endParaRPr sz="4000">
                        <a:latin typeface="Tahoma"/>
                        <a:cs typeface="Tahoma"/>
                      </a:endParaRPr>
                    </a:p>
                    <a:p>
                      <a:pPr marL="988694" marR="779145">
                        <a:lnSpc>
                          <a:spcPts val="3350"/>
                        </a:lnSpc>
                        <a:spcBef>
                          <a:spcPts val="4250"/>
                        </a:spcBef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International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experience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clearly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shows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that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single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fit-all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imes New Roman"/>
                          <a:cs typeface="Times New Roman"/>
                        </a:rPr>
                        <a:t>”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methodology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not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feasible </a:t>
                      </a:r>
                      <a:r>
                        <a:rPr dirty="0" sz="2800" spc="3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to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satisfy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all short,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medium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long-term  objectives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Three-step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methodology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has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been</a:t>
                      </a:r>
                      <a:r>
                        <a:rPr dirty="0" sz="2800" spc="10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proposed: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1388745" marR="3734435">
                        <a:lnSpc>
                          <a:spcPct val="119800"/>
                        </a:lnSpc>
                        <a:spcBef>
                          <a:spcPts val="20"/>
                        </a:spcBef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Rapid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Safety Assessment 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Detailed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Safety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Assessment  Engineering</a:t>
                      </a:r>
                      <a:r>
                        <a:rPr dirty="0" sz="2400" spc="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Evaluation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50" y="241287"/>
            <a:ext cx="657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Proposed Procedure for</a:t>
            </a:r>
            <a:r>
              <a:rPr dirty="0" sz="3600" spc="-25"/>
              <a:t> </a:t>
            </a:r>
            <a:r>
              <a:rPr dirty="0" sz="3600" spc="-10"/>
              <a:t>Damage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996950" y="1396987"/>
            <a:ext cx="19685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7800" y="1866887"/>
            <a:ext cx="16510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7800" y="2311387"/>
            <a:ext cx="165100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6950" y="2787637"/>
            <a:ext cx="19685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7800" y="3263887"/>
            <a:ext cx="165100" cy="165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7800" y="3695687"/>
            <a:ext cx="165100" cy="171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47800" y="4495787"/>
            <a:ext cx="165100" cy="1714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6950" y="5340337"/>
            <a:ext cx="196850" cy="196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7800" y="5816592"/>
            <a:ext cx="165100" cy="171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290195">
                        <a:lnSpc>
                          <a:spcPts val="4285"/>
                        </a:lnSpc>
                        <a:spcBef>
                          <a:spcPts val="1300"/>
                        </a:spcBef>
                      </a:pPr>
                      <a:r>
                        <a:rPr dirty="0" sz="360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Assessment </a:t>
                      </a:r>
                      <a:r>
                        <a:rPr dirty="0" sz="3600" spc="-1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3600" spc="3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600" spc="-1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Buildings</a:t>
                      </a:r>
                      <a:endParaRPr sz="3600">
                        <a:latin typeface="Tahoma"/>
                        <a:cs typeface="Tahoma"/>
                      </a:endParaRPr>
                    </a:p>
                    <a:p>
                      <a:pPr marL="766445">
                        <a:lnSpc>
                          <a:spcPts val="3325"/>
                        </a:lnSpc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Rapid Safety</a:t>
                      </a:r>
                      <a:r>
                        <a:rPr dirty="0" sz="2800" spc="6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Assessment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1166495" marR="296545">
                        <a:lnSpc>
                          <a:spcPct val="119800"/>
                        </a:lnSpc>
                        <a:spcBef>
                          <a:spcPts val="20"/>
                        </a:spcBef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Required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2400" spc="-10" b="1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ALL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damaged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buildings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after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disaster  Method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is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based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on ATC-20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with suitable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modifications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644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Detailed Safety</a:t>
                      </a:r>
                      <a:r>
                        <a:rPr dirty="0" sz="2800" spc="6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Assessment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11664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Required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all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doubtful</a:t>
                      </a:r>
                      <a:r>
                        <a:rPr dirty="0" sz="24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buildings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1166495" marR="1461770">
                        <a:lnSpc>
                          <a:spcPts val="2850"/>
                        </a:lnSpc>
                        <a:spcBef>
                          <a:spcPts val="690"/>
                        </a:spcBef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Required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all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buildings being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considered for  compensation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1166495" marR="594360">
                        <a:lnSpc>
                          <a:spcPct val="100699"/>
                        </a:lnSpc>
                        <a:spcBef>
                          <a:spcPts val="459"/>
                        </a:spcBef>
                      </a:pP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Method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is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based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on international best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practices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after 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elimination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deficiencies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existing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practice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644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Engineering</a:t>
                      </a:r>
                      <a:r>
                        <a:rPr dirty="0" sz="2800" spc="2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Evaluation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11664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Required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buildings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considered for</a:t>
                      </a:r>
                      <a:r>
                        <a:rPr dirty="0" sz="2400" spc="2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engineered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09245">
                        <a:lnSpc>
                          <a:spcPts val="1830"/>
                        </a:lnSpc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rehabilitation/retrofitting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2182495">
                        <a:lnSpc>
                          <a:spcPts val="4170"/>
                        </a:lnSpc>
                      </a:pPr>
                      <a:r>
                        <a:rPr dirty="0" sz="360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Purpose of </a:t>
                      </a:r>
                      <a:r>
                        <a:rPr dirty="0" sz="3600" spc="2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DA</a:t>
                      </a:r>
                      <a:r>
                        <a:rPr dirty="0" sz="3600" spc="-120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5" b="1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study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531495" marR="195580" indent="-342900">
                        <a:lnSpc>
                          <a:spcPts val="3450"/>
                        </a:lnSpc>
                        <a:spcBef>
                          <a:spcPts val="2670"/>
                        </a:spcBef>
                        <a:buChar char="•"/>
                        <a:tabLst>
                          <a:tab pos="531495" algn="l"/>
                          <a:tab pos="532130" algn="l"/>
                        </a:tabLst>
                      </a:pP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DA is undertaken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produce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appropriate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32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timely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assessment </a:t>
                      </a:r>
                      <a:r>
                        <a:rPr dirty="0" sz="3200" spc="-1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reports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 order </a:t>
                      </a:r>
                      <a:r>
                        <a:rPr dirty="0" sz="32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32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mount  an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effective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32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efficient</a:t>
                      </a:r>
                      <a:r>
                        <a:rPr dirty="0" sz="3200" spc="-4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531495" marR="1158875" indent="-342900">
                        <a:lnSpc>
                          <a:spcPts val="3550"/>
                        </a:lnSpc>
                        <a:spcBef>
                          <a:spcPts val="770"/>
                        </a:spcBef>
                        <a:buFont typeface="Times New Roman"/>
                        <a:buChar char="•"/>
                        <a:tabLst>
                          <a:tab pos="531495" algn="l"/>
                          <a:tab pos="532130" algn="l"/>
                        </a:tabLst>
                      </a:pPr>
                      <a:r>
                        <a:rPr dirty="0" sz="33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dirty="0" sz="33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should provide </a:t>
                      </a:r>
                      <a:r>
                        <a:rPr dirty="0" sz="33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sound </a:t>
                      </a:r>
                      <a:r>
                        <a:rPr dirty="0" sz="33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information </a:t>
                      </a:r>
                      <a:r>
                        <a:rPr dirty="0" sz="33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  </a:t>
                      </a:r>
                      <a:r>
                        <a:rPr dirty="0" sz="33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decision-making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531495" marR="1062990" indent="-342900">
                        <a:lnSpc>
                          <a:spcPts val="3550"/>
                        </a:lnSpc>
                        <a:spcBef>
                          <a:spcPts val="800"/>
                        </a:spcBef>
                        <a:buFont typeface="Times New Roman"/>
                        <a:buChar char="•"/>
                        <a:tabLst>
                          <a:tab pos="531495" algn="l"/>
                          <a:tab pos="532130" algn="l"/>
                        </a:tabLst>
                      </a:pPr>
                      <a:r>
                        <a:rPr dirty="0" sz="33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DA </a:t>
                      </a:r>
                      <a:r>
                        <a:rPr dirty="0" sz="33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formats </a:t>
                      </a:r>
                      <a:r>
                        <a:rPr dirty="0" sz="33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should facilitate </a:t>
                      </a:r>
                      <a:r>
                        <a:rPr dirty="0" sz="33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rapid  information collection </a:t>
                      </a:r>
                      <a:r>
                        <a:rPr dirty="0" sz="3300" spc="-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3300" spc="-7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3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transmission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531495" marR="171450" indent="-342900">
                        <a:lnSpc>
                          <a:spcPts val="3600"/>
                        </a:lnSpc>
                        <a:spcBef>
                          <a:spcPts val="760"/>
                        </a:spcBef>
                        <a:buFont typeface="Times New Roman"/>
                        <a:buChar char="•"/>
                        <a:tabLst>
                          <a:tab pos="531495" algn="l"/>
                          <a:tab pos="532130" algn="l"/>
                        </a:tabLst>
                      </a:pPr>
                      <a:r>
                        <a:rPr dirty="0" sz="33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Different stakeholders should </a:t>
                      </a:r>
                      <a:r>
                        <a:rPr dirty="0" sz="33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330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involved</a:t>
                      </a:r>
                      <a:r>
                        <a:rPr dirty="0" sz="3300" spc="-9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300" spc="1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33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33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design </a:t>
                      </a:r>
                      <a:r>
                        <a:rPr dirty="0" sz="3300" spc="-2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3300" spc="-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3300" spc="5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3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550" y="1720837"/>
            <a:ext cx="190500" cy="19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25550" y="2654287"/>
            <a:ext cx="190500" cy="20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5550" y="4025887"/>
            <a:ext cx="190500" cy="196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5550" y="5397487"/>
            <a:ext cx="1905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4400" spc="-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Damage Assessment for</a:t>
                      </a:r>
                      <a:r>
                        <a:rPr dirty="0" sz="4400" spc="4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400" spc="-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Bridges</a:t>
                      </a:r>
                      <a:endParaRPr sz="4400">
                        <a:latin typeface="Tahoma"/>
                        <a:cs typeface="Tahoma"/>
                      </a:endParaRPr>
                    </a:p>
                    <a:p>
                      <a:pPr marL="988694" marR="661670">
                        <a:lnSpc>
                          <a:spcPts val="3350"/>
                        </a:lnSpc>
                        <a:spcBef>
                          <a:spcPts val="2440"/>
                        </a:spcBef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Low redundancy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collapse </a:t>
                      </a:r>
                      <a:r>
                        <a:rPr dirty="0" sz="2800" spc="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may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sudden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800" spc="6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catastrophic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224280">
                        <a:lnSpc>
                          <a:spcPts val="3350"/>
                        </a:lnSpc>
                        <a:spcBef>
                          <a:spcPts val="700"/>
                        </a:spcBef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Structural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repairs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are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based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technically 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detailed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evaluation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Method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technically</a:t>
                      </a:r>
                      <a:r>
                        <a:rPr dirty="0" sz="2800" spc="2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rigorous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639445">
                        <a:lnSpc>
                          <a:spcPts val="3350"/>
                        </a:lnSpc>
                        <a:spcBef>
                          <a:spcPts val="700"/>
                        </a:spcBef>
                      </a:pP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Damage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assessment likely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to be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carried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out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by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technical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persons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from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 responsible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line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departments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205865">
                        <a:lnSpc>
                          <a:spcPts val="3350"/>
                        </a:lnSpc>
                        <a:spcBef>
                          <a:spcPts val="700"/>
                        </a:spcBef>
                      </a:pP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Damage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assessment procedure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developed 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based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these</a:t>
                      </a:r>
                      <a:r>
                        <a:rPr dirty="0" sz="2800" spc="6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considerations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5950" y="6210292"/>
            <a:ext cx="629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86700" y="190487"/>
            <a:ext cx="135382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57150" marR="5080" indent="-4445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9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  </a:t>
            </a: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3800" y="2578087"/>
            <a:ext cx="781050" cy="1092200"/>
          </a:xfrm>
          <a:custGeom>
            <a:avLst/>
            <a:gdLst/>
            <a:ahLst/>
            <a:cxnLst/>
            <a:rect l="l" t="t" r="r" b="b"/>
            <a:pathLst>
              <a:path w="781050" h="1092200">
                <a:moveTo>
                  <a:pt x="336550" y="575223"/>
                </a:moveTo>
                <a:lnTo>
                  <a:pt x="336550" y="1041400"/>
                </a:lnTo>
                <a:lnTo>
                  <a:pt x="345975" y="993775"/>
                </a:lnTo>
                <a:lnTo>
                  <a:pt x="354806" y="946150"/>
                </a:lnTo>
                <a:lnTo>
                  <a:pt x="362446" y="898525"/>
                </a:lnTo>
                <a:lnTo>
                  <a:pt x="368300" y="850900"/>
                </a:lnTo>
                <a:lnTo>
                  <a:pt x="377725" y="808037"/>
                </a:lnTo>
                <a:lnTo>
                  <a:pt x="386556" y="765175"/>
                </a:lnTo>
                <a:lnTo>
                  <a:pt x="394196" y="722312"/>
                </a:lnTo>
                <a:lnTo>
                  <a:pt x="400050" y="679450"/>
                </a:lnTo>
                <a:lnTo>
                  <a:pt x="422503" y="570534"/>
                </a:lnTo>
                <a:lnTo>
                  <a:pt x="432968" y="515315"/>
                </a:lnTo>
                <a:lnTo>
                  <a:pt x="442518" y="460400"/>
                </a:lnTo>
                <a:lnTo>
                  <a:pt x="450850" y="406400"/>
                </a:lnTo>
                <a:lnTo>
                  <a:pt x="467518" y="330100"/>
                </a:lnTo>
                <a:lnTo>
                  <a:pt x="479425" y="272256"/>
                </a:lnTo>
                <a:lnTo>
                  <a:pt x="486568" y="232271"/>
                </a:lnTo>
                <a:lnTo>
                  <a:pt x="488950" y="209550"/>
                </a:lnTo>
                <a:lnTo>
                  <a:pt x="511770" y="213221"/>
                </a:lnTo>
                <a:lnTo>
                  <a:pt x="533400" y="215106"/>
                </a:lnTo>
                <a:lnTo>
                  <a:pt x="555029" y="215800"/>
                </a:lnTo>
                <a:lnTo>
                  <a:pt x="577850" y="215900"/>
                </a:lnTo>
                <a:lnTo>
                  <a:pt x="627657" y="213419"/>
                </a:lnTo>
                <a:lnTo>
                  <a:pt x="671512" y="205581"/>
                </a:lnTo>
                <a:lnTo>
                  <a:pt x="708223" y="191789"/>
                </a:lnTo>
                <a:lnTo>
                  <a:pt x="756939" y="147538"/>
                </a:lnTo>
                <a:lnTo>
                  <a:pt x="778569" y="97333"/>
                </a:lnTo>
                <a:lnTo>
                  <a:pt x="781050" y="69850"/>
                </a:lnTo>
                <a:lnTo>
                  <a:pt x="780851" y="55661"/>
                </a:lnTo>
                <a:lnTo>
                  <a:pt x="779462" y="42068"/>
                </a:lnTo>
                <a:lnTo>
                  <a:pt x="775692" y="29666"/>
                </a:lnTo>
                <a:lnTo>
                  <a:pt x="768350" y="19050"/>
                </a:lnTo>
                <a:lnTo>
                  <a:pt x="763488" y="10715"/>
                </a:lnTo>
                <a:lnTo>
                  <a:pt x="758031" y="4762"/>
                </a:lnTo>
                <a:lnTo>
                  <a:pt x="751383" y="1190"/>
                </a:lnTo>
                <a:lnTo>
                  <a:pt x="742950" y="0"/>
                </a:lnTo>
                <a:lnTo>
                  <a:pt x="734516" y="1190"/>
                </a:lnTo>
                <a:lnTo>
                  <a:pt x="727868" y="4762"/>
                </a:lnTo>
                <a:lnTo>
                  <a:pt x="722411" y="10715"/>
                </a:lnTo>
                <a:lnTo>
                  <a:pt x="717550" y="19050"/>
                </a:lnTo>
                <a:lnTo>
                  <a:pt x="712886" y="24903"/>
                </a:lnTo>
                <a:lnTo>
                  <a:pt x="711200" y="28071"/>
                </a:lnTo>
                <a:lnTo>
                  <a:pt x="711200" y="95250"/>
                </a:lnTo>
                <a:lnTo>
                  <a:pt x="710009" y="108446"/>
                </a:lnTo>
                <a:lnTo>
                  <a:pt x="706437" y="119856"/>
                </a:lnTo>
                <a:lnTo>
                  <a:pt x="700484" y="130075"/>
                </a:lnTo>
                <a:lnTo>
                  <a:pt x="692150" y="139700"/>
                </a:lnTo>
                <a:lnTo>
                  <a:pt x="685105" y="148034"/>
                </a:lnTo>
                <a:lnTo>
                  <a:pt x="673893" y="153987"/>
                </a:lnTo>
                <a:lnTo>
                  <a:pt x="659110" y="157559"/>
                </a:lnTo>
                <a:lnTo>
                  <a:pt x="641350" y="158750"/>
                </a:lnTo>
                <a:lnTo>
                  <a:pt x="619819" y="157559"/>
                </a:lnTo>
                <a:lnTo>
                  <a:pt x="592931" y="153987"/>
                </a:lnTo>
                <a:lnTo>
                  <a:pt x="560089" y="148034"/>
                </a:lnTo>
                <a:lnTo>
                  <a:pt x="520700" y="139700"/>
                </a:lnTo>
                <a:lnTo>
                  <a:pt x="467221" y="131365"/>
                </a:lnTo>
                <a:lnTo>
                  <a:pt x="421481" y="125412"/>
                </a:lnTo>
                <a:lnTo>
                  <a:pt x="400050" y="123366"/>
                </a:lnTo>
                <a:lnTo>
                  <a:pt x="400050" y="222250"/>
                </a:lnTo>
                <a:lnTo>
                  <a:pt x="336550" y="575223"/>
                </a:lnTo>
                <a:close/>
              </a:path>
              <a:path w="781050" h="1092200">
                <a:moveTo>
                  <a:pt x="704850" y="50800"/>
                </a:moveTo>
                <a:lnTo>
                  <a:pt x="704850" y="76200"/>
                </a:lnTo>
                <a:lnTo>
                  <a:pt x="711200" y="82550"/>
                </a:lnTo>
                <a:lnTo>
                  <a:pt x="711200" y="28071"/>
                </a:lnTo>
                <a:lnTo>
                  <a:pt x="708818" y="32543"/>
                </a:lnTo>
                <a:lnTo>
                  <a:pt x="705941" y="41374"/>
                </a:lnTo>
                <a:lnTo>
                  <a:pt x="704850" y="50800"/>
                </a:lnTo>
                <a:close/>
              </a:path>
              <a:path w="781050" h="1092200">
                <a:moveTo>
                  <a:pt x="133350" y="1092200"/>
                </a:moveTo>
                <a:lnTo>
                  <a:pt x="193675" y="1083468"/>
                </a:lnTo>
                <a:lnTo>
                  <a:pt x="250825" y="1079617"/>
                </a:lnTo>
                <a:lnTo>
                  <a:pt x="269478" y="1079599"/>
                </a:lnTo>
                <a:lnTo>
                  <a:pt x="287337" y="1080293"/>
                </a:lnTo>
                <a:lnTo>
                  <a:pt x="307578" y="1082178"/>
                </a:lnTo>
                <a:lnTo>
                  <a:pt x="330200" y="1085850"/>
                </a:lnTo>
                <a:lnTo>
                  <a:pt x="356492" y="1086842"/>
                </a:lnTo>
                <a:lnTo>
                  <a:pt x="378618" y="1089025"/>
                </a:lnTo>
                <a:lnTo>
                  <a:pt x="397172" y="1091207"/>
                </a:lnTo>
                <a:lnTo>
                  <a:pt x="412750" y="1092200"/>
                </a:lnTo>
                <a:lnTo>
                  <a:pt x="457398" y="1084163"/>
                </a:lnTo>
                <a:lnTo>
                  <a:pt x="482600" y="1054893"/>
                </a:lnTo>
                <a:lnTo>
                  <a:pt x="485179" y="1044674"/>
                </a:lnTo>
                <a:lnTo>
                  <a:pt x="488950" y="1035050"/>
                </a:lnTo>
                <a:lnTo>
                  <a:pt x="466228" y="1039713"/>
                </a:lnTo>
                <a:lnTo>
                  <a:pt x="445293" y="1043781"/>
                </a:lnTo>
                <a:lnTo>
                  <a:pt x="425549" y="1046658"/>
                </a:lnTo>
                <a:lnTo>
                  <a:pt x="406400" y="1047750"/>
                </a:lnTo>
                <a:lnTo>
                  <a:pt x="391914" y="1046757"/>
                </a:lnTo>
                <a:lnTo>
                  <a:pt x="376237" y="1044575"/>
                </a:lnTo>
                <a:lnTo>
                  <a:pt x="358179" y="1042392"/>
                </a:lnTo>
                <a:lnTo>
                  <a:pt x="336550" y="1041400"/>
                </a:lnTo>
                <a:lnTo>
                  <a:pt x="336550" y="575223"/>
                </a:lnTo>
                <a:lnTo>
                  <a:pt x="323850" y="647700"/>
                </a:lnTo>
                <a:lnTo>
                  <a:pt x="308562" y="727604"/>
                </a:lnTo>
                <a:lnTo>
                  <a:pt x="294687" y="795866"/>
                </a:lnTo>
                <a:lnTo>
                  <a:pt x="260350" y="952500"/>
                </a:lnTo>
                <a:lnTo>
                  <a:pt x="246856" y="991393"/>
                </a:lnTo>
                <a:lnTo>
                  <a:pt x="212030" y="1028104"/>
                </a:lnTo>
                <a:lnTo>
                  <a:pt x="166985" y="1042789"/>
                </a:lnTo>
                <a:lnTo>
                  <a:pt x="139700" y="1047750"/>
                </a:lnTo>
                <a:lnTo>
                  <a:pt x="138707" y="1058267"/>
                </a:lnTo>
                <a:lnTo>
                  <a:pt x="134342" y="1081682"/>
                </a:lnTo>
                <a:lnTo>
                  <a:pt x="133350" y="1092200"/>
                </a:lnTo>
                <a:close/>
              </a:path>
              <a:path w="781050" h="1092200">
                <a:moveTo>
                  <a:pt x="50800" y="300658"/>
                </a:moveTo>
                <a:lnTo>
                  <a:pt x="50800" y="457200"/>
                </a:lnTo>
                <a:lnTo>
                  <a:pt x="53082" y="421183"/>
                </a:lnTo>
                <a:lnTo>
                  <a:pt x="59531" y="388143"/>
                </a:lnTo>
                <a:lnTo>
                  <a:pt x="82550" y="323850"/>
                </a:lnTo>
                <a:lnTo>
                  <a:pt x="120650" y="272256"/>
                </a:lnTo>
                <a:lnTo>
                  <a:pt x="177800" y="234950"/>
                </a:lnTo>
                <a:lnTo>
                  <a:pt x="213518" y="219273"/>
                </a:lnTo>
                <a:lnTo>
                  <a:pt x="254000" y="209550"/>
                </a:lnTo>
                <a:lnTo>
                  <a:pt x="299243" y="204589"/>
                </a:lnTo>
                <a:lnTo>
                  <a:pt x="345975" y="203290"/>
                </a:lnTo>
                <a:lnTo>
                  <a:pt x="400050" y="203200"/>
                </a:lnTo>
                <a:lnTo>
                  <a:pt x="400050" y="123366"/>
                </a:lnTo>
                <a:lnTo>
                  <a:pt x="384075" y="121840"/>
                </a:lnTo>
                <a:lnTo>
                  <a:pt x="358179" y="120757"/>
                </a:lnTo>
                <a:lnTo>
                  <a:pt x="354806" y="120700"/>
                </a:lnTo>
                <a:lnTo>
                  <a:pt x="300831" y="124122"/>
                </a:lnTo>
                <a:lnTo>
                  <a:pt x="250825" y="134143"/>
                </a:lnTo>
                <a:lnTo>
                  <a:pt x="205581" y="150117"/>
                </a:lnTo>
                <a:lnTo>
                  <a:pt x="165100" y="171450"/>
                </a:lnTo>
                <a:lnTo>
                  <a:pt x="129282" y="198635"/>
                </a:lnTo>
                <a:lnTo>
                  <a:pt x="97631" y="231775"/>
                </a:lnTo>
                <a:lnTo>
                  <a:pt x="69552" y="269676"/>
                </a:lnTo>
                <a:lnTo>
                  <a:pt x="50800" y="300658"/>
                </a:lnTo>
                <a:close/>
              </a:path>
              <a:path w="781050" h="1092200">
                <a:moveTo>
                  <a:pt x="0" y="501650"/>
                </a:moveTo>
                <a:lnTo>
                  <a:pt x="4762" y="569118"/>
                </a:lnTo>
                <a:lnTo>
                  <a:pt x="19050" y="622300"/>
                </a:lnTo>
                <a:lnTo>
                  <a:pt x="50303" y="651767"/>
                </a:lnTo>
                <a:lnTo>
                  <a:pt x="63500" y="654050"/>
                </a:lnTo>
                <a:lnTo>
                  <a:pt x="71933" y="652958"/>
                </a:lnTo>
                <a:lnTo>
                  <a:pt x="97631" y="622300"/>
                </a:lnTo>
                <a:lnTo>
                  <a:pt x="101600" y="603250"/>
                </a:lnTo>
                <a:lnTo>
                  <a:pt x="100409" y="588962"/>
                </a:lnTo>
                <a:lnTo>
                  <a:pt x="96837" y="574675"/>
                </a:lnTo>
                <a:lnTo>
                  <a:pt x="90884" y="560387"/>
                </a:lnTo>
                <a:lnTo>
                  <a:pt x="82550" y="546100"/>
                </a:lnTo>
                <a:lnTo>
                  <a:pt x="73223" y="532010"/>
                </a:lnTo>
                <a:lnTo>
                  <a:pt x="65087" y="519112"/>
                </a:lnTo>
                <a:lnTo>
                  <a:pt x="59332" y="508595"/>
                </a:lnTo>
                <a:lnTo>
                  <a:pt x="57150" y="501650"/>
                </a:lnTo>
                <a:lnTo>
                  <a:pt x="53478" y="491132"/>
                </a:lnTo>
                <a:lnTo>
                  <a:pt x="51593" y="479425"/>
                </a:lnTo>
                <a:lnTo>
                  <a:pt x="50899" y="467717"/>
                </a:lnTo>
                <a:lnTo>
                  <a:pt x="50800" y="300658"/>
                </a:lnTo>
                <a:lnTo>
                  <a:pt x="44450" y="311150"/>
                </a:lnTo>
                <a:lnTo>
                  <a:pt x="24110" y="358775"/>
                </a:lnTo>
                <a:lnTo>
                  <a:pt x="10318" y="406400"/>
                </a:lnTo>
                <a:lnTo>
                  <a:pt x="2480" y="454025"/>
                </a:lnTo>
                <a:lnTo>
                  <a:pt x="0" y="5016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3400" y="2533637"/>
            <a:ext cx="482600" cy="1143000"/>
          </a:xfrm>
          <a:custGeom>
            <a:avLst/>
            <a:gdLst/>
            <a:ahLst/>
            <a:cxnLst/>
            <a:rect l="l" t="t" r="r" b="b"/>
            <a:pathLst>
              <a:path w="482600" h="1143000">
                <a:moveTo>
                  <a:pt x="260350" y="1054100"/>
                </a:moveTo>
                <a:lnTo>
                  <a:pt x="265112" y="1093787"/>
                </a:lnTo>
                <a:lnTo>
                  <a:pt x="285253" y="1132284"/>
                </a:lnTo>
                <a:lnTo>
                  <a:pt x="311150" y="1143000"/>
                </a:lnTo>
                <a:lnTo>
                  <a:pt x="322857" y="1141610"/>
                </a:lnTo>
                <a:lnTo>
                  <a:pt x="374650" y="1111250"/>
                </a:lnTo>
                <a:lnTo>
                  <a:pt x="403225" y="1085047"/>
                </a:lnTo>
                <a:lnTo>
                  <a:pt x="431006" y="1054893"/>
                </a:lnTo>
                <a:lnTo>
                  <a:pt x="457696" y="1021060"/>
                </a:lnTo>
                <a:lnTo>
                  <a:pt x="482600" y="984250"/>
                </a:lnTo>
                <a:lnTo>
                  <a:pt x="478829" y="975717"/>
                </a:lnTo>
                <a:lnTo>
                  <a:pt x="473670" y="961032"/>
                </a:lnTo>
                <a:lnTo>
                  <a:pt x="469900" y="952500"/>
                </a:lnTo>
                <a:lnTo>
                  <a:pt x="455711" y="970458"/>
                </a:lnTo>
                <a:lnTo>
                  <a:pt x="442118" y="986631"/>
                </a:lnTo>
                <a:lnTo>
                  <a:pt x="429716" y="1001613"/>
                </a:lnTo>
                <a:lnTo>
                  <a:pt x="419100" y="1016000"/>
                </a:lnTo>
                <a:lnTo>
                  <a:pt x="398561" y="1033660"/>
                </a:lnTo>
                <a:lnTo>
                  <a:pt x="383182" y="1047909"/>
                </a:lnTo>
                <a:lnTo>
                  <a:pt x="371772" y="1057076"/>
                </a:lnTo>
                <a:lnTo>
                  <a:pt x="361950" y="1060450"/>
                </a:lnTo>
                <a:lnTo>
                  <a:pt x="349250" y="1047750"/>
                </a:lnTo>
                <a:lnTo>
                  <a:pt x="349249" y="584200"/>
                </a:lnTo>
                <a:lnTo>
                  <a:pt x="348059" y="598487"/>
                </a:lnTo>
                <a:lnTo>
                  <a:pt x="344487" y="622300"/>
                </a:lnTo>
                <a:lnTo>
                  <a:pt x="338534" y="655637"/>
                </a:lnTo>
                <a:lnTo>
                  <a:pt x="330199" y="698500"/>
                </a:lnTo>
                <a:lnTo>
                  <a:pt x="298195" y="836777"/>
                </a:lnTo>
                <a:lnTo>
                  <a:pt x="286765" y="889152"/>
                </a:lnTo>
                <a:lnTo>
                  <a:pt x="278383" y="929944"/>
                </a:lnTo>
                <a:lnTo>
                  <a:pt x="273050" y="958850"/>
                </a:lnTo>
                <a:lnTo>
                  <a:pt x="264318" y="1016000"/>
                </a:lnTo>
                <a:lnTo>
                  <a:pt x="261441" y="1037431"/>
                </a:lnTo>
                <a:lnTo>
                  <a:pt x="260350" y="1054100"/>
                </a:lnTo>
                <a:close/>
              </a:path>
              <a:path w="482600" h="1143000">
                <a:moveTo>
                  <a:pt x="165099" y="230651"/>
                </a:moveTo>
                <a:lnTo>
                  <a:pt x="165099" y="660400"/>
                </a:lnTo>
                <a:lnTo>
                  <a:pt x="172516" y="612489"/>
                </a:lnTo>
                <a:lnTo>
                  <a:pt x="213320" y="366613"/>
                </a:lnTo>
                <a:lnTo>
                  <a:pt x="228599" y="266700"/>
                </a:lnTo>
                <a:lnTo>
                  <a:pt x="238124" y="218975"/>
                </a:lnTo>
                <a:lnTo>
                  <a:pt x="247649" y="180181"/>
                </a:lnTo>
                <a:lnTo>
                  <a:pt x="266699" y="127000"/>
                </a:lnTo>
                <a:lnTo>
                  <a:pt x="297060" y="102889"/>
                </a:lnTo>
                <a:lnTo>
                  <a:pt x="311149" y="101600"/>
                </a:lnTo>
                <a:lnTo>
                  <a:pt x="322857" y="101737"/>
                </a:lnTo>
                <a:lnTo>
                  <a:pt x="336549" y="102393"/>
                </a:lnTo>
                <a:lnTo>
                  <a:pt x="355798" y="104278"/>
                </a:lnTo>
                <a:lnTo>
                  <a:pt x="380999" y="107950"/>
                </a:lnTo>
                <a:lnTo>
                  <a:pt x="390425" y="111621"/>
                </a:lnTo>
                <a:lnTo>
                  <a:pt x="399256" y="113506"/>
                </a:lnTo>
                <a:lnTo>
                  <a:pt x="437356" y="109537"/>
                </a:lnTo>
                <a:lnTo>
                  <a:pt x="465931" y="80962"/>
                </a:lnTo>
                <a:lnTo>
                  <a:pt x="469899" y="57150"/>
                </a:lnTo>
                <a:lnTo>
                  <a:pt x="468808" y="46732"/>
                </a:lnTo>
                <a:lnTo>
                  <a:pt x="447575" y="10715"/>
                </a:lnTo>
                <a:lnTo>
                  <a:pt x="412749" y="0"/>
                </a:lnTo>
                <a:lnTo>
                  <a:pt x="383182" y="2480"/>
                </a:lnTo>
                <a:lnTo>
                  <a:pt x="321667" y="24110"/>
                </a:lnTo>
                <a:lnTo>
                  <a:pt x="263723" y="69552"/>
                </a:lnTo>
                <a:lnTo>
                  <a:pt x="236537" y="97631"/>
                </a:lnTo>
                <a:lnTo>
                  <a:pt x="211732" y="129282"/>
                </a:lnTo>
                <a:lnTo>
                  <a:pt x="190499" y="165100"/>
                </a:lnTo>
                <a:lnTo>
                  <a:pt x="175971" y="198577"/>
                </a:lnTo>
                <a:lnTo>
                  <a:pt x="165099" y="230651"/>
                </a:lnTo>
                <a:close/>
              </a:path>
              <a:path w="482600" h="1143000">
                <a:moveTo>
                  <a:pt x="0" y="1123950"/>
                </a:moveTo>
                <a:lnTo>
                  <a:pt x="88900" y="1123950"/>
                </a:lnTo>
                <a:lnTo>
                  <a:pt x="95720" y="1076795"/>
                </a:lnTo>
                <a:lnTo>
                  <a:pt x="126529" y="891704"/>
                </a:lnTo>
                <a:lnTo>
                  <a:pt x="133350" y="844550"/>
                </a:lnTo>
                <a:lnTo>
                  <a:pt x="142875" y="804068"/>
                </a:lnTo>
                <a:lnTo>
                  <a:pt x="161925" y="737393"/>
                </a:lnTo>
                <a:lnTo>
                  <a:pt x="194369" y="675382"/>
                </a:lnTo>
                <a:lnTo>
                  <a:pt x="216693" y="643731"/>
                </a:lnTo>
                <a:lnTo>
                  <a:pt x="266699" y="590550"/>
                </a:lnTo>
                <a:lnTo>
                  <a:pt x="300831" y="567531"/>
                </a:lnTo>
                <a:lnTo>
                  <a:pt x="330199" y="558800"/>
                </a:lnTo>
                <a:lnTo>
                  <a:pt x="338534" y="560089"/>
                </a:lnTo>
                <a:lnTo>
                  <a:pt x="344487" y="564356"/>
                </a:lnTo>
                <a:lnTo>
                  <a:pt x="348059" y="572194"/>
                </a:lnTo>
                <a:lnTo>
                  <a:pt x="349249" y="584200"/>
                </a:lnTo>
                <a:lnTo>
                  <a:pt x="349250" y="1035050"/>
                </a:lnTo>
                <a:lnTo>
                  <a:pt x="350242" y="1016000"/>
                </a:lnTo>
                <a:lnTo>
                  <a:pt x="354607" y="977900"/>
                </a:lnTo>
                <a:lnTo>
                  <a:pt x="355600" y="958850"/>
                </a:lnTo>
                <a:lnTo>
                  <a:pt x="361652" y="931465"/>
                </a:lnTo>
                <a:lnTo>
                  <a:pt x="383282" y="826690"/>
                </a:lnTo>
                <a:lnTo>
                  <a:pt x="432196" y="606425"/>
                </a:lnTo>
                <a:lnTo>
                  <a:pt x="438149" y="577850"/>
                </a:lnTo>
                <a:lnTo>
                  <a:pt x="439142" y="563562"/>
                </a:lnTo>
                <a:lnTo>
                  <a:pt x="443507" y="534987"/>
                </a:lnTo>
                <a:lnTo>
                  <a:pt x="444499" y="520700"/>
                </a:lnTo>
                <a:lnTo>
                  <a:pt x="436463" y="480516"/>
                </a:lnTo>
                <a:lnTo>
                  <a:pt x="403224" y="452040"/>
                </a:lnTo>
                <a:lnTo>
                  <a:pt x="393699" y="450850"/>
                </a:lnTo>
                <a:lnTo>
                  <a:pt x="378221" y="453330"/>
                </a:lnTo>
                <a:lnTo>
                  <a:pt x="360362" y="461168"/>
                </a:lnTo>
                <a:lnTo>
                  <a:pt x="340121" y="474960"/>
                </a:lnTo>
                <a:lnTo>
                  <a:pt x="317499" y="495300"/>
                </a:lnTo>
                <a:lnTo>
                  <a:pt x="275828" y="530919"/>
                </a:lnTo>
                <a:lnTo>
                  <a:pt x="236537" y="570706"/>
                </a:lnTo>
                <a:lnTo>
                  <a:pt x="199628" y="614064"/>
                </a:lnTo>
                <a:lnTo>
                  <a:pt x="165099" y="660400"/>
                </a:lnTo>
                <a:lnTo>
                  <a:pt x="165099" y="230651"/>
                </a:lnTo>
                <a:lnTo>
                  <a:pt x="150266" y="282600"/>
                </a:lnTo>
                <a:lnTo>
                  <a:pt x="138480" y="332536"/>
                </a:lnTo>
                <a:lnTo>
                  <a:pt x="126999" y="387350"/>
                </a:lnTo>
                <a:lnTo>
                  <a:pt x="52247" y="843921"/>
                </a:lnTo>
                <a:lnTo>
                  <a:pt x="44450" y="895350"/>
                </a:lnTo>
                <a:lnTo>
                  <a:pt x="36779" y="931926"/>
                </a:lnTo>
                <a:lnTo>
                  <a:pt x="0" y="11239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87750" y="2965437"/>
            <a:ext cx="476250" cy="711200"/>
          </a:xfrm>
          <a:custGeom>
            <a:avLst/>
            <a:gdLst/>
            <a:ahLst/>
            <a:cxnLst/>
            <a:rect l="l" t="t" r="r" b="b"/>
            <a:pathLst>
              <a:path w="476250" h="711200">
                <a:moveTo>
                  <a:pt x="247649" y="641350"/>
                </a:moveTo>
                <a:lnTo>
                  <a:pt x="247649" y="679450"/>
                </a:lnTo>
                <a:lnTo>
                  <a:pt x="247749" y="685204"/>
                </a:lnTo>
                <a:lnTo>
                  <a:pt x="270966" y="711100"/>
                </a:lnTo>
                <a:lnTo>
                  <a:pt x="288924" y="711100"/>
                </a:lnTo>
                <a:lnTo>
                  <a:pt x="336549" y="694233"/>
                </a:lnTo>
                <a:lnTo>
                  <a:pt x="374649" y="668238"/>
                </a:lnTo>
                <a:lnTo>
                  <a:pt x="405705" y="639960"/>
                </a:lnTo>
                <a:lnTo>
                  <a:pt x="423068" y="617537"/>
                </a:lnTo>
                <a:lnTo>
                  <a:pt x="446385" y="587970"/>
                </a:lnTo>
                <a:lnTo>
                  <a:pt x="476249" y="552450"/>
                </a:lnTo>
                <a:lnTo>
                  <a:pt x="471487" y="543917"/>
                </a:lnTo>
                <a:lnTo>
                  <a:pt x="461962" y="529232"/>
                </a:lnTo>
                <a:lnTo>
                  <a:pt x="457199" y="520700"/>
                </a:lnTo>
                <a:lnTo>
                  <a:pt x="441821" y="542329"/>
                </a:lnTo>
                <a:lnTo>
                  <a:pt x="424656" y="560387"/>
                </a:lnTo>
                <a:lnTo>
                  <a:pt x="406300" y="576064"/>
                </a:lnTo>
                <a:lnTo>
                  <a:pt x="387349" y="590550"/>
                </a:lnTo>
                <a:lnTo>
                  <a:pt x="377924" y="598884"/>
                </a:lnTo>
                <a:lnTo>
                  <a:pt x="369093" y="604837"/>
                </a:lnTo>
                <a:lnTo>
                  <a:pt x="361453" y="608409"/>
                </a:lnTo>
                <a:lnTo>
                  <a:pt x="355599" y="609600"/>
                </a:lnTo>
                <a:lnTo>
                  <a:pt x="350936" y="608310"/>
                </a:lnTo>
                <a:lnTo>
                  <a:pt x="346868" y="604043"/>
                </a:lnTo>
                <a:lnTo>
                  <a:pt x="343991" y="596205"/>
                </a:lnTo>
                <a:lnTo>
                  <a:pt x="342899" y="584200"/>
                </a:lnTo>
                <a:lnTo>
                  <a:pt x="342899" y="38767"/>
                </a:lnTo>
                <a:lnTo>
                  <a:pt x="336549" y="38990"/>
                </a:lnTo>
                <a:lnTo>
                  <a:pt x="336549" y="127000"/>
                </a:lnTo>
                <a:lnTo>
                  <a:pt x="328269" y="177190"/>
                </a:lnTo>
                <a:lnTo>
                  <a:pt x="300380" y="330809"/>
                </a:lnTo>
                <a:lnTo>
                  <a:pt x="292099" y="381000"/>
                </a:lnTo>
                <a:lnTo>
                  <a:pt x="277614" y="430907"/>
                </a:lnTo>
                <a:lnTo>
                  <a:pt x="273049" y="443877"/>
                </a:lnTo>
                <a:lnTo>
                  <a:pt x="273049" y="533400"/>
                </a:lnTo>
                <a:lnTo>
                  <a:pt x="268188" y="561875"/>
                </a:lnTo>
                <a:lnTo>
                  <a:pt x="262731" y="589756"/>
                </a:lnTo>
                <a:lnTo>
                  <a:pt x="256083" y="616446"/>
                </a:lnTo>
                <a:lnTo>
                  <a:pt x="247649" y="641350"/>
                </a:lnTo>
                <a:close/>
              </a:path>
              <a:path w="476250" h="711200">
                <a:moveTo>
                  <a:pt x="342899" y="38767"/>
                </a:moveTo>
                <a:lnTo>
                  <a:pt x="342899" y="584200"/>
                </a:lnTo>
                <a:lnTo>
                  <a:pt x="343991" y="570011"/>
                </a:lnTo>
                <a:lnTo>
                  <a:pt x="350936" y="515441"/>
                </a:lnTo>
                <a:lnTo>
                  <a:pt x="355599" y="476250"/>
                </a:lnTo>
                <a:lnTo>
                  <a:pt x="388996" y="281987"/>
                </a:lnTo>
                <a:lnTo>
                  <a:pt x="397345" y="238712"/>
                </a:lnTo>
                <a:lnTo>
                  <a:pt x="416917" y="148232"/>
                </a:lnTo>
                <a:lnTo>
                  <a:pt x="440332" y="48617"/>
                </a:lnTo>
                <a:lnTo>
                  <a:pt x="450849" y="0"/>
                </a:lnTo>
                <a:lnTo>
                  <a:pt x="441324" y="992"/>
                </a:lnTo>
                <a:lnTo>
                  <a:pt x="422274" y="5357"/>
                </a:lnTo>
                <a:lnTo>
                  <a:pt x="412749" y="6350"/>
                </a:lnTo>
                <a:lnTo>
                  <a:pt x="408086" y="15775"/>
                </a:lnTo>
                <a:lnTo>
                  <a:pt x="404018" y="24606"/>
                </a:lnTo>
                <a:lnTo>
                  <a:pt x="401141" y="32246"/>
                </a:lnTo>
                <a:lnTo>
                  <a:pt x="400049" y="38100"/>
                </a:lnTo>
                <a:lnTo>
                  <a:pt x="361453" y="38117"/>
                </a:lnTo>
                <a:lnTo>
                  <a:pt x="342899" y="38767"/>
                </a:lnTo>
                <a:close/>
              </a:path>
              <a:path w="476250" h="711200">
                <a:moveTo>
                  <a:pt x="88899" y="243081"/>
                </a:moveTo>
                <a:lnTo>
                  <a:pt x="88900" y="508000"/>
                </a:lnTo>
                <a:lnTo>
                  <a:pt x="91182" y="455711"/>
                </a:lnTo>
                <a:lnTo>
                  <a:pt x="97631" y="404018"/>
                </a:lnTo>
                <a:lnTo>
                  <a:pt x="107652" y="353516"/>
                </a:lnTo>
                <a:lnTo>
                  <a:pt x="120649" y="304800"/>
                </a:lnTo>
                <a:lnTo>
                  <a:pt x="136128" y="256083"/>
                </a:lnTo>
                <a:lnTo>
                  <a:pt x="153987" y="215106"/>
                </a:lnTo>
                <a:lnTo>
                  <a:pt x="174228" y="182463"/>
                </a:lnTo>
                <a:lnTo>
                  <a:pt x="216098" y="142081"/>
                </a:lnTo>
                <a:lnTo>
                  <a:pt x="259357" y="123031"/>
                </a:lnTo>
                <a:lnTo>
                  <a:pt x="285749" y="120650"/>
                </a:lnTo>
                <a:lnTo>
                  <a:pt x="296366" y="121642"/>
                </a:lnTo>
                <a:lnTo>
                  <a:pt x="308768" y="123825"/>
                </a:lnTo>
                <a:lnTo>
                  <a:pt x="322361" y="126007"/>
                </a:lnTo>
                <a:lnTo>
                  <a:pt x="336549" y="127000"/>
                </a:lnTo>
                <a:lnTo>
                  <a:pt x="336549" y="38990"/>
                </a:lnTo>
                <a:lnTo>
                  <a:pt x="291306" y="43656"/>
                </a:lnTo>
                <a:lnTo>
                  <a:pt x="234949" y="63500"/>
                </a:lnTo>
                <a:lnTo>
                  <a:pt x="206374" y="88701"/>
                </a:lnTo>
                <a:lnTo>
                  <a:pt x="177799" y="117475"/>
                </a:lnTo>
                <a:lnTo>
                  <a:pt x="149224" y="151010"/>
                </a:lnTo>
                <a:lnTo>
                  <a:pt x="120649" y="190500"/>
                </a:lnTo>
                <a:lnTo>
                  <a:pt x="93364" y="234553"/>
                </a:lnTo>
                <a:lnTo>
                  <a:pt x="88899" y="243081"/>
                </a:lnTo>
                <a:close/>
              </a:path>
              <a:path w="476250" h="711200">
                <a:moveTo>
                  <a:pt x="0" y="565150"/>
                </a:moveTo>
                <a:lnTo>
                  <a:pt x="5556" y="631825"/>
                </a:lnTo>
                <a:lnTo>
                  <a:pt x="25400" y="679450"/>
                </a:lnTo>
                <a:lnTo>
                  <a:pt x="59332" y="709810"/>
                </a:lnTo>
                <a:lnTo>
                  <a:pt x="76200" y="711200"/>
                </a:lnTo>
                <a:lnTo>
                  <a:pt x="95250" y="709810"/>
                </a:lnTo>
                <a:lnTo>
                  <a:pt x="133350" y="695126"/>
                </a:lnTo>
                <a:lnTo>
                  <a:pt x="185539" y="645914"/>
                </a:lnTo>
                <a:lnTo>
                  <a:pt x="217487" y="611187"/>
                </a:lnTo>
                <a:lnTo>
                  <a:pt x="247054" y="574079"/>
                </a:lnTo>
                <a:lnTo>
                  <a:pt x="273049" y="533400"/>
                </a:lnTo>
                <a:lnTo>
                  <a:pt x="273049" y="443877"/>
                </a:lnTo>
                <a:lnTo>
                  <a:pt x="261937" y="475456"/>
                </a:lnTo>
                <a:lnTo>
                  <a:pt x="243879" y="514052"/>
                </a:lnTo>
                <a:lnTo>
                  <a:pt x="222249" y="546100"/>
                </a:lnTo>
                <a:lnTo>
                  <a:pt x="177800" y="594518"/>
                </a:lnTo>
                <a:lnTo>
                  <a:pt x="133350" y="609600"/>
                </a:lnTo>
                <a:lnTo>
                  <a:pt x="123924" y="608310"/>
                </a:lnTo>
                <a:lnTo>
                  <a:pt x="115093" y="604043"/>
                </a:lnTo>
                <a:lnTo>
                  <a:pt x="107453" y="596205"/>
                </a:lnTo>
                <a:lnTo>
                  <a:pt x="101600" y="584200"/>
                </a:lnTo>
                <a:lnTo>
                  <a:pt x="94257" y="571400"/>
                </a:lnTo>
                <a:lnTo>
                  <a:pt x="90487" y="553243"/>
                </a:lnTo>
                <a:lnTo>
                  <a:pt x="89098" y="531514"/>
                </a:lnTo>
                <a:lnTo>
                  <a:pt x="88899" y="243081"/>
                </a:lnTo>
                <a:lnTo>
                  <a:pt x="69056" y="280987"/>
                </a:lnTo>
                <a:lnTo>
                  <a:pt x="48319" y="329803"/>
                </a:lnTo>
                <a:lnTo>
                  <a:pt x="31750" y="381000"/>
                </a:lnTo>
                <a:lnTo>
                  <a:pt x="18752" y="428525"/>
                </a:lnTo>
                <a:lnTo>
                  <a:pt x="8731" y="475456"/>
                </a:lnTo>
                <a:lnTo>
                  <a:pt x="2282" y="521196"/>
                </a:lnTo>
                <a:lnTo>
                  <a:pt x="0" y="5651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2100" y="2984487"/>
            <a:ext cx="514350" cy="692150"/>
          </a:xfrm>
          <a:custGeom>
            <a:avLst/>
            <a:gdLst/>
            <a:ahLst/>
            <a:cxnLst/>
            <a:rect l="l" t="t" r="r" b="b"/>
            <a:pathLst>
              <a:path w="514350" h="692150">
                <a:moveTo>
                  <a:pt x="292100" y="603250"/>
                </a:moveTo>
                <a:lnTo>
                  <a:pt x="296068" y="645318"/>
                </a:lnTo>
                <a:lnTo>
                  <a:pt x="310653" y="681434"/>
                </a:lnTo>
                <a:lnTo>
                  <a:pt x="336550" y="692150"/>
                </a:lnTo>
                <a:lnTo>
                  <a:pt x="350936" y="690760"/>
                </a:lnTo>
                <a:lnTo>
                  <a:pt x="400050" y="660400"/>
                </a:lnTo>
                <a:lnTo>
                  <a:pt x="428625" y="634305"/>
                </a:lnTo>
                <a:lnTo>
                  <a:pt x="457200" y="604043"/>
                </a:lnTo>
                <a:lnTo>
                  <a:pt x="485775" y="570210"/>
                </a:lnTo>
                <a:lnTo>
                  <a:pt x="514350" y="533400"/>
                </a:lnTo>
                <a:lnTo>
                  <a:pt x="509587" y="524867"/>
                </a:lnTo>
                <a:lnTo>
                  <a:pt x="500062" y="510182"/>
                </a:lnTo>
                <a:lnTo>
                  <a:pt x="495300" y="501650"/>
                </a:lnTo>
                <a:lnTo>
                  <a:pt x="484683" y="516036"/>
                </a:lnTo>
                <a:lnTo>
                  <a:pt x="472281" y="531018"/>
                </a:lnTo>
                <a:lnTo>
                  <a:pt x="458688" y="547191"/>
                </a:lnTo>
                <a:lnTo>
                  <a:pt x="444500" y="565150"/>
                </a:lnTo>
                <a:lnTo>
                  <a:pt x="426739" y="582810"/>
                </a:lnTo>
                <a:lnTo>
                  <a:pt x="411956" y="596900"/>
                </a:lnTo>
                <a:lnTo>
                  <a:pt x="400744" y="606226"/>
                </a:lnTo>
                <a:lnTo>
                  <a:pt x="393700" y="609600"/>
                </a:lnTo>
                <a:lnTo>
                  <a:pt x="387350" y="609600"/>
                </a:lnTo>
                <a:lnTo>
                  <a:pt x="387350" y="603250"/>
                </a:lnTo>
                <a:lnTo>
                  <a:pt x="381000" y="596900"/>
                </a:lnTo>
                <a:lnTo>
                  <a:pt x="381000" y="13563"/>
                </a:lnTo>
                <a:lnTo>
                  <a:pt x="374650" y="17890"/>
                </a:lnTo>
                <a:lnTo>
                  <a:pt x="374650" y="133350"/>
                </a:lnTo>
                <a:lnTo>
                  <a:pt x="373459" y="144958"/>
                </a:lnTo>
                <a:lnTo>
                  <a:pt x="369887" y="169068"/>
                </a:lnTo>
                <a:lnTo>
                  <a:pt x="363934" y="203894"/>
                </a:lnTo>
                <a:lnTo>
                  <a:pt x="355600" y="247650"/>
                </a:lnTo>
                <a:lnTo>
                  <a:pt x="338086" y="324664"/>
                </a:lnTo>
                <a:lnTo>
                  <a:pt x="323572" y="392570"/>
                </a:lnTo>
                <a:lnTo>
                  <a:pt x="311946" y="451590"/>
                </a:lnTo>
                <a:lnTo>
                  <a:pt x="303096" y="501946"/>
                </a:lnTo>
                <a:lnTo>
                  <a:pt x="296913" y="543859"/>
                </a:lnTo>
                <a:lnTo>
                  <a:pt x="293284" y="577553"/>
                </a:lnTo>
                <a:lnTo>
                  <a:pt x="292100" y="603250"/>
                </a:lnTo>
                <a:close/>
              </a:path>
              <a:path w="514350" h="692150">
                <a:moveTo>
                  <a:pt x="381000" y="13563"/>
                </a:moveTo>
                <a:lnTo>
                  <a:pt x="381000" y="577850"/>
                </a:lnTo>
                <a:lnTo>
                  <a:pt x="383282" y="543222"/>
                </a:lnTo>
                <a:lnTo>
                  <a:pt x="389731" y="496093"/>
                </a:lnTo>
                <a:lnTo>
                  <a:pt x="412750" y="361950"/>
                </a:lnTo>
                <a:lnTo>
                  <a:pt x="429615" y="294894"/>
                </a:lnTo>
                <a:lnTo>
                  <a:pt x="442518" y="238506"/>
                </a:lnTo>
                <a:lnTo>
                  <a:pt x="452069" y="192786"/>
                </a:lnTo>
                <a:lnTo>
                  <a:pt x="463550" y="133350"/>
                </a:lnTo>
                <a:lnTo>
                  <a:pt x="467221" y="119062"/>
                </a:lnTo>
                <a:lnTo>
                  <a:pt x="469106" y="104775"/>
                </a:lnTo>
                <a:lnTo>
                  <a:pt x="469800" y="90487"/>
                </a:lnTo>
                <a:lnTo>
                  <a:pt x="469900" y="76200"/>
                </a:lnTo>
                <a:lnTo>
                  <a:pt x="468808" y="58340"/>
                </a:lnTo>
                <a:lnTo>
                  <a:pt x="457200" y="19050"/>
                </a:lnTo>
                <a:lnTo>
                  <a:pt x="419100" y="0"/>
                </a:lnTo>
                <a:lnTo>
                  <a:pt x="403621" y="2480"/>
                </a:lnTo>
                <a:lnTo>
                  <a:pt x="385762" y="10318"/>
                </a:lnTo>
                <a:lnTo>
                  <a:pt x="381000" y="13563"/>
                </a:lnTo>
                <a:close/>
              </a:path>
              <a:path w="514350" h="692150">
                <a:moveTo>
                  <a:pt x="25400" y="673100"/>
                </a:moveTo>
                <a:lnTo>
                  <a:pt x="114300" y="673100"/>
                </a:lnTo>
                <a:lnTo>
                  <a:pt x="123354" y="625945"/>
                </a:lnTo>
                <a:lnTo>
                  <a:pt x="156045" y="440854"/>
                </a:lnTo>
                <a:lnTo>
                  <a:pt x="165100" y="393700"/>
                </a:lnTo>
                <a:lnTo>
                  <a:pt x="171053" y="349646"/>
                </a:lnTo>
                <a:lnTo>
                  <a:pt x="179387" y="312737"/>
                </a:lnTo>
                <a:lnTo>
                  <a:pt x="190103" y="282971"/>
                </a:lnTo>
                <a:lnTo>
                  <a:pt x="203200" y="260350"/>
                </a:lnTo>
                <a:lnTo>
                  <a:pt x="223341" y="224532"/>
                </a:lnTo>
                <a:lnTo>
                  <a:pt x="245268" y="192881"/>
                </a:lnTo>
                <a:lnTo>
                  <a:pt x="292100" y="139700"/>
                </a:lnTo>
                <a:lnTo>
                  <a:pt x="326231" y="116681"/>
                </a:lnTo>
                <a:lnTo>
                  <a:pt x="355600" y="107950"/>
                </a:lnTo>
                <a:lnTo>
                  <a:pt x="363934" y="109239"/>
                </a:lnTo>
                <a:lnTo>
                  <a:pt x="369887" y="113506"/>
                </a:lnTo>
                <a:lnTo>
                  <a:pt x="373459" y="121344"/>
                </a:lnTo>
                <a:lnTo>
                  <a:pt x="374650" y="133350"/>
                </a:lnTo>
                <a:lnTo>
                  <a:pt x="374650" y="17890"/>
                </a:lnTo>
                <a:lnTo>
                  <a:pt x="342900" y="44450"/>
                </a:lnTo>
                <a:lnTo>
                  <a:pt x="301228" y="83641"/>
                </a:lnTo>
                <a:lnTo>
                  <a:pt x="261937" y="124618"/>
                </a:lnTo>
                <a:lnTo>
                  <a:pt x="225028" y="166786"/>
                </a:lnTo>
                <a:lnTo>
                  <a:pt x="190500" y="209550"/>
                </a:lnTo>
                <a:lnTo>
                  <a:pt x="190500" y="760"/>
                </a:lnTo>
                <a:lnTo>
                  <a:pt x="177800" y="2282"/>
                </a:lnTo>
                <a:lnTo>
                  <a:pt x="158750" y="8731"/>
                </a:lnTo>
                <a:lnTo>
                  <a:pt x="139700" y="18752"/>
                </a:lnTo>
                <a:lnTo>
                  <a:pt x="127000" y="27417"/>
                </a:lnTo>
                <a:lnTo>
                  <a:pt x="127000" y="114300"/>
                </a:lnTo>
                <a:lnTo>
                  <a:pt x="126900" y="119161"/>
                </a:lnTo>
                <a:lnTo>
                  <a:pt x="126206" y="124618"/>
                </a:lnTo>
                <a:lnTo>
                  <a:pt x="124321" y="131266"/>
                </a:lnTo>
                <a:lnTo>
                  <a:pt x="120650" y="139700"/>
                </a:lnTo>
                <a:lnTo>
                  <a:pt x="113800" y="190500"/>
                </a:lnTo>
                <a:lnTo>
                  <a:pt x="106068" y="241300"/>
                </a:lnTo>
                <a:lnTo>
                  <a:pt x="97631" y="292100"/>
                </a:lnTo>
                <a:lnTo>
                  <a:pt x="45618" y="577088"/>
                </a:lnTo>
                <a:lnTo>
                  <a:pt x="36118" y="624332"/>
                </a:lnTo>
                <a:lnTo>
                  <a:pt x="25400" y="673100"/>
                </a:lnTo>
                <a:close/>
              </a:path>
              <a:path w="514350" h="692150">
                <a:moveTo>
                  <a:pt x="190500" y="760"/>
                </a:moveTo>
                <a:lnTo>
                  <a:pt x="190500" y="209550"/>
                </a:lnTo>
                <a:lnTo>
                  <a:pt x="198933" y="170457"/>
                </a:lnTo>
                <a:lnTo>
                  <a:pt x="205581" y="130175"/>
                </a:lnTo>
                <a:lnTo>
                  <a:pt x="211038" y="89892"/>
                </a:lnTo>
                <a:lnTo>
                  <a:pt x="215900" y="50800"/>
                </a:lnTo>
                <a:lnTo>
                  <a:pt x="219571" y="42366"/>
                </a:lnTo>
                <a:lnTo>
                  <a:pt x="221456" y="35718"/>
                </a:lnTo>
                <a:lnTo>
                  <a:pt x="222150" y="30261"/>
                </a:lnTo>
                <a:lnTo>
                  <a:pt x="222250" y="25400"/>
                </a:lnTo>
                <a:lnTo>
                  <a:pt x="222250" y="12700"/>
                </a:lnTo>
                <a:lnTo>
                  <a:pt x="209550" y="0"/>
                </a:lnTo>
                <a:lnTo>
                  <a:pt x="196850" y="0"/>
                </a:lnTo>
                <a:lnTo>
                  <a:pt x="190500" y="760"/>
                </a:lnTo>
                <a:close/>
              </a:path>
              <a:path w="514350" h="692150">
                <a:moveTo>
                  <a:pt x="0" y="158750"/>
                </a:moveTo>
                <a:lnTo>
                  <a:pt x="4762" y="167282"/>
                </a:lnTo>
                <a:lnTo>
                  <a:pt x="14287" y="181967"/>
                </a:lnTo>
                <a:lnTo>
                  <a:pt x="19050" y="190500"/>
                </a:lnTo>
                <a:lnTo>
                  <a:pt x="51593" y="146843"/>
                </a:lnTo>
                <a:lnTo>
                  <a:pt x="88900" y="107950"/>
                </a:lnTo>
                <a:lnTo>
                  <a:pt x="120650" y="95250"/>
                </a:lnTo>
                <a:lnTo>
                  <a:pt x="127000" y="101600"/>
                </a:lnTo>
                <a:lnTo>
                  <a:pt x="127000" y="27417"/>
                </a:lnTo>
                <a:lnTo>
                  <a:pt x="120650" y="31750"/>
                </a:lnTo>
                <a:lnTo>
                  <a:pt x="95547" y="50700"/>
                </a:lnTo>
                <a:lnTo>
                  <a:pt x="67468" y="78581"/>
                </a:lnTo>
                <a:lnTo>
                  <a:pt x="35817" y="114796"/>
                </a:lnTo>
                <a:lnTo>
                  <a:pt x="0" y="1587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61000" y="2590787"/>
            <a:ext cx="857250" cy="1079500"/>
          </a:xfrm>
          <a:custGeom>
            <a:avLst/>
            <a:gdLst/>
            <a:ahLst/>
            <a:cxnLst/>
            <a:rect l="l" t="t" r="r" b="b"/>
            <a:pathLst>
              <a:path w="857250" h="1079500">
                <a:moveTo>
                  <a:pt x="381000" y="228520"/>
                </a:moveTo>
                <a:lnTo>
                  <a:pt x="381000" y="1028700"/>
                </a:lnTo>
                <a:lnTo>
                  <a:pt x="383282" y="997743"/>
                </a:lnTo>
                <a:lnTo>
                  <a:pt x="389731" y="952500"/>
                </a:lnTo>
                <a:lnTo>
                  <a:pt x="412750" y="819150"/>
                </a:lnTo>
                <a:lnTo>
                  <a:pt x="423303" y="765674"/>
                </a:lnTo>
                <a:lnTo>
                  <a:pt x="435798" y="713081"/>
                </a:lnTo>
                <a:lnTo>
                  <a:pt x="450056" y="661193"/>
                </a:lnTo>
                <a:lnTo>
                  <a:pt x="465901" y="609835"/>
                </a:lnTo>
                <a:lnTo>
                  <a:pt x="483158" y="558829"/>
                </a:lnTo>
                <a:lnTo>
                  <a:pt x="501650" y="508000"/>
                </a:lnTo>
                <a:lnTo>
                  <a:pt x="524509" y="452424"/>
                </a:lnTo>
                <a:lnTo>
                  <a:pt x="547369" y="400202"/>
                </a:lnTo>
                <a:lnTo>
                  <a:pt x="570229" y="351637"/>
                </a:lnTo>
                <a:lnTo>
                  <a:pt x="593089" y="307035"/>
                </a:lnTo>
                <a:lnTo>
                  <a:pt x="615950" y="266700"/>
                </a:lnTo>
                <a:lnTo>
                  <a:pt x="647104" y="218975"/>
                </a:lnTo>
                <a:lnTo>
                  <a:pt x="674687" y="180181"/>
                </a:lnTo>
                <a:lnTo>
                  <a:pt x="699889" y="149721"/>
                </a:lnTo>
                <a:lnTo>
                  <a:pt x="734714" y="118665"/>
                </a:lnTo>
                <a:lnTo>
                  <a:pt x="787400" y="107950"/>
                </a:lnTo>
                <a:lnTo>
                  <a:pt x="805259" y="103187"/>
                </a:lnTo>
                <a:lnTo>
                  <a:pt x="844550" y="88900"/>
                </a:lnTo>
                <a:lnTo>
                  <a:pt x="857250" y="50800"/>
                </a:lnTo>
                <a:lnTo>
                  <a:pt x="856158" y="41275"/>
                </a:lnTo>
                <a:lnTo>
                  <a:pt x="838696" y="5357"/>
                </a:lnTo>
                <a:lnTo>
                  <a:pt x="812800" y="0"/>
                </a:lnTo>
                <a:lnTo>
                  <a:pt x="778172" y="7342"/>
                </a:lnTo>
                <a:lnTo>
                  <a:pt x="740568" y="30162"/>
                </a:lnTo>
                <a:lnTo>
                  <a:pt x="699392" y="69651"/>
                </a:lnTo>
                <a:lnTo>
                  <a:pt x="633094" y="153663"/>
                </a:lnTo>
                <a:lnTo>
                  <a:pt x="591184" y="218268"/>
                </a:lnTo>
                <a:lnTo>
                  <a:pt x="570229" y="256133"/>
                </a:lnTo>
                <a:lnTo>
                  <a:pt x="549274" y="297656"/>
                </a:lnTo>
                <a:lnTo>
                  <a:pt x="528319" y="342798"/>
                </a:lnTo>
                <a:lnTo>
                  <a:pt x="507364" y="391521"/>
                </a:lnTo>
                <a:lnTo>
                  <a:pt x="486409" y="443788"/>
                </a:lnTo>
                <a:lnTo>
                  <a:pt x="465454" y="499560"/>
                </a:lnTo>
                <a:lnTo>
                  <a:pt x="444500" y="558800"/>
                </a:lnTo>
                <a:lnTo>
                  <a:pt x="439267" y="496315"/>
                </a:lnTo>
                <a:lnTo>
                  <a:pt x="431596" y="438403"/>
                </a:lnTo>
                <a:lnTo>
                  <a:pt x="422097" y="385063"/>
                </a:lnTo>
                <a:lnTo>
                  <a:pt x="411378" y="336296"/>
                </a:lnTo>
                <a:lnTo>
                  <a:pt x="400050" y="292100"/>
                </a:lnTo>
                <a:lnTo>
                  <a:pt x="384571" y="238224"/>
                </a:lnTo>
                <a:lnTo>
                  <a:pt x="381000" y="228520"/>
                </a:lnTo>
                <a:close/>
              </a:path>
              <a:path w="857250" h="1079500">
                <a:moveTo>
                  <a:pt x="203200" y="1079500"/>
                </a:moveTo>
                <a:lnTo>
                  <a:pt x="235247" y="1072157"/>
                </a:lnTo>
                <a:lnTo>
                  <a:pt x="264318" y="1068387"/>
                </a:lnTo>
                <a:lnTo>
                  <a:pt x="289817" y="1066998"/>
                </a:lnTo>
                <a:lnTo>
                  <a:pt x="313828" y="1066822"/>
                </a:lnTo>
                <a:lnTo>
                  <a:pt x="323850" y="1066938"/>
                </a:lnTo>
                <a:lnTo>
                  <a:pt x="338931" y="1067593"/>
                </a:lnTo>
                <a:lnTo>
                  <a:pt x="358477" y="1069478"/>
                </a:lnTo>
                <a:lnTo>
                  <a:pt x="381000" y="1073150"/>
                </a:lnTo>
                <a:lnTo>
                  <a:pt x="400050" y="1074153"/>
                </a:lnTo>
                <a:lnTo>
                  <a:pt x="418306" y="1076325"/>
                </a:lnTo>
                <a:lnTo>
                  <a:pt x="435471" y="1078507"/>
                </a:lnTo>
                <a:lnTo>
                  <a:pt x="450850" y="1079500"/>
                </a:lnTo>
                <a:lnTo>
                  <a:pt x="496391" y="1071463"/>
                </a:lnTo>
                <a:lnTo>
                  <a:pt x="515441" y="1053504"/>
                </a:lnTo>
                <a:lnTo>
                  <a:pt x="518318" y="1041400"/>
                </a:lnTo>
                <a:lnTo>
                  <a:pt x="522386" y="1029295"/>
                </a:lnTo>
                <a:lnTo>
                  <a:pt x="527050" y="1016000"/>
                </a:lnTo>
                <a:lnTo>
                  <a:pt x="503237" y="1024334"/>
                </a:lnTo>
                <a:lnTo>
                  <a:pt x="479425" y="1030287"/>
                </a:lnTo>
                <a:lnTo>
                  <a:pt x="455612" y="1033859"/>
                </a:lnTo>
                <a:lnTo>
                  <a:pt x="431800" y="1035050"/>
                </a:lnTo>
                <a:lnTo>
                  <a:pt x="421183" y="1034950"/>
                </a:lnTo>
                <a:lnTo>
                  <a:pt x="408781" y="1034256"/>
                </a:lnTo>
                <a:lnTo>
                  <a:pt x="395188" y="1032371"/>
                </a:lnTo>
                <a:lnTo>
                  <a:pt x="381000" y="1028700"/>
                </a:lnTo>
                <a:lnTo>
                  <a:pt x="381000" y="228520"/>
                </a:lnTo>
                <a:lnTo>
                  <a:pt x="366712" y="189706"/>
                </a:lnTo>
                <a:lnTo>
                  <a:pt x="361950" y="179130"/>
                </a:lnTo>
                <a:lnTo>
                  <a:pt x="361950" y="584200"/>
                </a:lnTo>
                <a:lnTo>
                  <a:pt x="359568" y="616247"/>
                </a:lnTo>
                <a:lnTo>
                  <a:pt x="352425" y="664368"/>
                </a:lnTo>
                <a:lnTo>
                  <a:pt x="340518" y="727967"/>
                </a:lnTo>
                <a:lnTo>
                  <a:pt x="323850" y="806450"/>
                </a:lnTo>
                <a:lnTo>
                  <a:pt x="309760" y="879078"/>
                </a:lnTo>
                <a:lnTo>
                  <a:pt x="296862" y="935037"/>
                </a:lnTo>
                <a:lnTo>
                  <a:pt x="286345" y="974328"/>
                </a:lnTo>
                <a:lnTo>
                  <a:pt x="256381" y="1016000"/>
                </a:lnTo>
                <a:lnTo>
                  <a:pt x="209550" y="1035050"/>
                </a:lnTo>
                <a:lnTo>
                  <a:pt x="208557" y="1044674"/>
                </a:lnTo>
                <a:lnTo>
                  <a:pt x="206375" y="1054893"/>
                </a:lnTo>
                <a:lnTo>
                  <a:pt x="204192" y="1066303"/>
                </a:lnTo>
                <a:lnTo>
                  <a:pt x="203200" y="1079500"/>
                </a:lnTo>
                <a:close/>
              </a:path>
              <a:path w="857250" h="1079500">
                <a:moveTo>
                  <a:pt x="44450" y="312358"/>
                </a:moveTo>
                <a:lnTo>
                  <a:pt x="44450" y="450850"/>
                </a:lnTo>
                <a:lnTo>
                  <a:pt x="46632" y="430609"/>
                </a:lnTo>
                <a:lnTo>
                  <a:pt x="52387" y="407987"/>
                </a:lnTo>
                <a:lnTo>
                  <a:pt x="69850" y="355600"/>
                </a:lnTo>
                <a:lnTo>
                  <a:pt x="93662" y="303212"/>
                </a:lnTo>
                <a:lnTo>
                  <a:pt x="127000" y="260350"/>
                </a:lnTo>
                <a:lnTo>
                  <a:pt x="178593" y="222250"/>
                </a:lnTo>
                <a:lnTo>
                  <a:pt x="213617" y="203200"/>
                </a:lnTo>
                <a:lnTo>
                  <a:pt x="254000" y="184150"/>
                </a:lnTo>
                <a:lnTo>
                  <a:pt x="273942" y="219967"/>
                </a:lnTo>
                <a:lnTo>
                  <a:pt x="294481" y="261143"/>
                </a:lnTo>
                <a:lnTo>
                  <a:pt x="313828" y="308272"/>
                </a:lnTo>
                <a:lnTo>
                  <a:pt x="330200" y="361950"/>
                </a:lnTo>
                <a:lnTo>
                  <a:pt x="343197" y="419000"/>
                </a:lnTo>
                <a:lnTo>
                  <a:pt x="353218" y="475456"/>
                </a:lnTo>
                <a:lnTo>
                  <a:pt x="359667" y="530721"/>
                </a:lnTo>
                <a:lnTo>
                  <a:pt x="361950" y="584200"/>
                </a:lnTo>
                <a:lnTo>
                  <a:pt x="361950" y="179130"/>
                </a:lnTo>
                <a:lnTo>
                  <a:pt x="346471" y="144760"/>
                </a:lnTo>
                <a:lnTo>
                  <a:pt x="323850" y="101600"/>
                </a:lnTo>
                <a:lnTo>
                  <a:pt x="309562" y="110033"/>
                </a:lnTo>
                <a:lnTo>
                  <a:pt x="295275" y="116681"/>
                </a:lnTo>
                <a:lnTo>
                  <a:pt x="280987" y="122138"/>
                </a:lnTo>
                <a:lnTo>
                  <a:pt x="266700" y="127000"/>
                </a:lnTo>
                <a:lnTo>
                  <a:pt x="226317" y="145057"/>
                </a:lnTo>
                <a:lnTo>
                  <a:pt x="191293" y="161925"/>
                </a:lnTo>
                <a:lnTo>
                  <a:pt x="139700" y="196850"/>
                </a:lnTo>
                <a:lnTo>
                  <a:pt x="108644" y="222944"/>
                </a:lnTo>
                <a:lnTo>
                  <a:pt x="81756" y="253206"/>
                </a:lnTo>
                <a:lnTo>
                  <a:pt x="58439" y="287039"/>
                </a:lnTo>
                <a:lnTo>
                  <a:pt x="44450" y="312358"/>
                </a:lnTo>
                <a:close/>
              </a:path>
              <a:path w="857250" h="1079500">
                <a:moveTo>
                  <a:pt x="0" y="488950"/>
                </a:moveTo>
                <a:lnTo>
                  <a:pt x="7937" y="547687"/>
                </a:lnTo>
                <a:lnTo>
                  <a:pt x="25400" y="596900"/>
                </a:lnTo>
                <a:lnTo>
                  <a:pt x="53975" y="626367"/>
                </a:lnTo>
                <a:lnTo>
                  <a:pt x="63500" y="628650"/>
                </a:lnTo>
                <a:lnTo>
                  <a:pt x="71933" y="627558"/>
                </a:lnTo>
                <a:lnTo>
                  <a:pt x="95150" y="590053"/>
                </a:lnTo>
                <a:lnTo>
                  <a:pt x="95250" y="577850"/>
                </a:lnTo>
                <a:lnTo>
                  <a:pt x="94059" y="567233"/>
                </a:lnTo>
                <a:lnTo>
                  <a:pt x="90487" y="554831"/>
                </a:lnTo>
                <a:lnTo>
                  <a:pt x="84534" y="541238"/>
                </a:lnTo>
                <a:lnTo>
                  <a:pt x="76200" y="527050"/>
                </a:lnTo>
                <a:lnTo>
                  <a:pt x="63202" y="508000"/>
                </a:lnTo>
                <a:lnTo>
                  <a:pt x="53181" y="488950"/>
                </a:lnTo>
                <a:lnTo>
                  <a:pt x="46732" y="469900"/>
                </a:lnTo>
                <a:lnTo>
                  <a:pt x="44450" y="450850"/>
                </a:lnTo>
                <a:lnTo>
                  <a:pt x="44450" y="312358"/>
                </a:lnTo>
                <a:lnTo>
                  <a:pt x="38100" y="323850"/>
                </a:lnTo>
                <a:lnTo>
                  <a:pt x="21431" y="363041"/>
                </a:lnTo>
                <a:lnTo>
                  <a:pt x="9525" y="404018"/>
                </a:lnTo>
                <a:lnTo>
                  <a:pt x="2381" y="446186"/>
                </a:lnTo>
                <a:lnTo>
                  <a:pt x="0" y="4889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21400" y="2984487"/>
            <a:ext cx="425450" cy="692150"/>
          </a:xfrm>
          <a:custGeom>
            <a:avLst/>
            <a:gdLst/>
            <a:ahLst/>
            <a:cxnLst/>
            <a:rect l="l" t="t" r="r" b="b"/>
            <a:pathLst>
              <a:path w="425450" h="692150">
                <a:moveTo>
                  <a:pt x="0" y="488950"/>
                </a:moveTo>
                <a:lnTo>
                  <a:pt x="2381" y="534193"/>
                </a:lnTo>
                <a:lnTo>
                  <a:pt x="9525" y="574675"/>
                </a:lnTo>
                <a:lnTo>
                  <a:pt x="38100" y="641350"/>
                </a:lnTo>
                <a:lnTo>
                  <a:pt x="81756" y="681037"/>
                </a:lnTo>
                <a:lnTo>
                  <a:pt x="139700" y="692150"/>
                </a:lnTo>
                <a:lnTo>
                  <a:pt x="180898" y="686765"/>
                </a:lnTo>
                <a:lnTo>
                  <a:pt x="220878" y="670407"/>
                </a:lnTo>
                <a:lnTo>
                  <a:pt x="259943" y="642772"/>
                </a:lnTo>
                <a:lnTo>
                  <a:pt x="298450" y="603486"/>
                </a:lnTo>
                <a:lnTo>
                  <a:pt x="336550" y="552450"/>
                </a:lnTo>
                <a:lnTo>
                  <a:pt x="359469" y="513202"/>
                </a:lnTo>
                <a:lnTo>
                  <a:pt x="379167" y="471732"/>
                </a:lnTo>
                <a:lnTo>
                  <a:pt x="395532" y="428152"/>
                </a:lnTo>
                <a:lnTo>
                  <a:pt x="408454" y="382573"/>
                </a:lnTo>
                <a:lnTo>
                  <a:pt x="417822" y="335105"/>
                </a:lnTo>
                <a:lnTo>
                  <a:pt x="423524" y="285861"/>
                </a:lnTo>
                <a:lnTo>
                  <a:pt x="425450" y="234950"/>
                </a:lnTo>
                <a:lnTo>
                  <a:pt x="423068" y="184943"/>
                </a:lnTo>
                <a:lnTo>
                  <a:pt x="415925" y="139700"/>
                </a:lnTo>
                <a:lnTo>
                  <a:pt x="404018" y="99218"/>
                </a:lnTo>
                <a:lnTo>
                  <a:pt x="387350" y="63500"/>
                </a:lnTo>
                <a:lnTo>
                  <a:pt x="344487" y="17462"/>
                </a:lnTo>
                <a:lnTo>
                  <a:pt x="323850" y="6816"/>
                </a:lnTo>
                <a:lnTo>
                  <a:pt x="323850" y="285750"/>
                </a:lnTo>
                <a:lnTo>
                  <a:pt x="321614" y="345186"/>
                </a:lnTo>
                <a:lnTo>
                  <a:pt x="315112" y="401574"/>
                </a:lnTo>
                <a:lnTo>
                  <a:pt x="304647" y="454913"/>
                </a:lnTo>
                <a:lnTo>
                  <a:pt x="290525" y="505205"/>
                </a:lnTo>
                <a:lnTo>
                  <a:pt x="273050" y="552450"/>
                </a:lnTo>
                <a:lnTo>
                  <a:pt x="252908" y="586779"/>
                </a:lnTo>
                <a:lnTo>
                  <a:pt x="207863" y="629245"/>
                </a:lnTo>
                <a:lnTo>
                  <a:pt x="184150" y="635000"/>
                </a:lnTo>
                <a:lnTo>
                  <a:pt x="166290" y="631626"/>
                </a:lnTo>
                <a:lnTo>
                  <a:pt x="127000" y="590550"/>
                </a:lnTo>
                <a:lnTo>
                  <a:pt x="103981" y="519906"/>
                </a:lnTo>
                <a:lnTo>
                  <a:pt x="97532" y="475357"/>
                </a:lnTo>
                <a:lnTo>
                  <a:pt x="95250" y="425450"/>
                </a:lnTo>
                <a:lnTo>
                  <a:pt x="95250" y="133244"/>
                </a:lnTo>
                <a:lnTo>
                  <a:pt x="69850" y="177800"/>
                </a:lnTo>
                <a:lnTo>
                  <a:pt x="49241" y="225983"/>
                </a:lnTo>
                <a:lnTo>
                  <a:pt x="31985" y="275401"/>
                </a:lnTo>
                <a:lnTo>
                  <a:pt x="18256" y="326231"/>
                </a:lnTo>
                <a:lnTo>
                  <a:pt x="8231" y="378648"/>
                </a:lnTo>
                <a:lnTo>
                  <a:pt x="2087" y="432828"/>
                </a:lnTo>
                <a:lnTo>
                  <a:pt x="0" y="488950"/>
                </a:lnTo>
                <a:close/>
              </a:path>
              <a:path w="425450" h="692150">
                <a:moveTo>
                  <a:pt x="95250" y="133244"/>
                </a:moveTo>
                <a:lnTo>
                  <a:pt x="95250" y="425450"/>
                </a:lnTo>
                <a:lnTo>
                  <a:pt x="97485" y="359918"/>
                </a:lnTo>
                <a:lnTo>
                  <a:pt x="103987" y="300482"/>
                </a:lnTo>
                <a:lnTo>
                  <a:pt x="114452" y="247142"/>
                </a:lnTo>
                <a:lnTo>
                  <a:pt x="128574" y="199898"/>
                </a:lnTo>
                <a:lnTo>
                  <a:pt x="146050" y="158750"/>
                </a:lnTo>
                <a:lnTo>
                  <a:pt x="169862" y="117078"/>
                </a:lnTo>
                <a:lnTo>
                  <a:pt x="193675" y="87312"/>
                </a:lnTo>
                <a:lnTo>
                  <a:pt x="241300" y="63500"/>
                </a:lnTo>
                <a:lnTo>
                  <a:pt x="259159" y="66079"/>
                </a:lnTo>
                <a:lnTo>
                  <a:pt x="298450" y="114300"/>
                </a:lnTo>
                <a:lnTo>
                  <a:pt x="318293" y="180975"/>
                </a:lnTo>
                <a:lnTo>
                  <a:pt x="322560" y="228600"/>
                </a:lnTo>
                <a:lnTo>
                  <a:pt x="323850" y="285750"/>
                </a:lnTo>
                <a:lnTo>
                  <a:pt x="323850" y="6816"/>
                </a:lnTo>
                <a:lnTo>
                  <a:pt x="319484" y="4564"/>
                </a:lnTo>
                <a:lnTo>
                  <a:pt x="292100" y="0"/>
                </a:lnTo>
                <a:lnTo>
                  <a:pt x="248737" y="5232"/>
                </a:lnTo>
                <a:lnTo>
                  <a:pt x="207668" y="20696"/>
                </a:lnTo>
                <a:lnTo>
                  <a:pt x="169068" y="46037"/>
                </a:lnTo>
                <a:lnTo>
                  <a:pt x="133114" y="80903"/>
                </a:lnTo>
                <a:lnTo>
                  <a:pt x="99983" y="124942"/>
                </a:lnTo>
                <a:lnTo>
                  <a:pt x="95250" y="1332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38400" y="2552687"/>
            <a:ext cx="78105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8000" y="2508237"/>
            <a:ext cx="482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62350" y="2940037"/>
            <a:ext cx="476249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76700" y="2959087"/>
            <a:ext cx="514350" cy="692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35500" y="2508237"/>
            <a:ext cx="704850" cy="1454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35600" y="2565387"/>
            <a:ext cx="857250" cy="1079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96000" y="2959087"/>
            <a:ext cx="425449" cy="692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72250" y="2959087"/>
            <a:ext cx="53975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6700" y="190487"/>
            <a:ext cx="135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7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50" y="6209064"/>
            <a:ext cx="2847340" cy="539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 b="1">
                <a:solidFill>
                  <a:srgbClr val="FFFFCC"/>
                </a:solidFill>
                <a:latin typeface="Verdana"/>
                <a:cs typeface="Verdana"/>
              </a:rPr>
              <a:t>Asian </a:t>
            </a:r>
            <a:r>
              <a:rPr dirty="0" sz="1100" spc="-5" b="1">
                <a:solidFill>
                  <a:srgbClr val="FFFFCC"/>
                </a:solidFill>
                <a:latin typeface="Verdana"/>
                <a:cs typeface="Verdana"/>
              </a:rPr>
              <a:t>Disaster Preparedness</a:t>
            </a:r>
            <a:r>
              <a:rPr dirty="0" sz="1100" spc="1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CC"/>
                </a:solidFill>
                <a:latin typeface="Verdana"/>
                <a:cs typeface="Verdana"/>
              </a:rPr>
              <a:t>Center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1151" y="323841"/>
            <a:ext cx="1301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Objectives </a:t>
            </a:r>
            <a:r>
              <a:rPr dirty="0" spc="5"/>
              <a:t>of </a:t>
            </a:r>
            <a:r>
              <a:rPr dirty="0" spc="-5"/>
              <a:t>Damage</a:t>
            </a:r>
            <a:r>
              <a:rPr dirty="0" spc="5"/>
              <a:t> </a:t>
            </a:r>
            <a:r>
              <a:rPr dirty="0" spc="-10"/>
              <a:t>Assessment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9350" y="1549387"/>
            <a:ext cx="7539355" cy="43853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55600" marR="29209" indent="-342900">
              <a:lnSpc>
                <a:spcPts val="3350"/>
              </a:lnSpc>
              <a:spcBef>
                <a:spcPts val="21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5" b="1">
                <a:solidFill>
                  <a:srgbClr val="65FFFF"/>
                </a:solidFill>
                <a:latin typeface="Tahoma"/>
                <a:cs typeface="Tahoma"/>
              </a:rPr>
              <a:t>Will </a:t>
            </a:r>
            <a:r>
              <a:rPr dirty="0" sz="2800" spc="-10" b="1">
                <a:solidFill>
                  <a:srgbClr val="65FFFF"/>
                </a:solidFill>
                <a:latin typeface="Tahoma"/>
                <a:cs typeface="Tahoma"/>
              </a:rPr>
              <a:t>depend </a:t>
            </a:r>
            <a:r>
              <a:rPr dirty="0" sz="2800" spc="10" b="1">
                <a:solidFill>
                  <a:srgbClr val="65FFFF"/>
                </a:solidFill>
                <a:latin typeface="Tahoma"/>
                <a:cs typeface="Tahoma"/>
              </a:rPr>
              <a:t>on </a:t>
            </a:r>
            <a:r>
              <a:rPr dirty="0" sz="2800" spc="-5" b="1">
                <a:solidFill>
                  <a:srgbClr val="65FFFF"/>
                </a:solidFill>
                <a:latin typeface="Tahoma"/>
                <a:cs typeface="Tahoma"/>
              </a:rPr>
              <a:t>the </a:t>
            </a:r>
            <a:r>
              <a:rPr dirty="0" sz="2800" b="1">
                <a:solidFill>
                  <a:srgbClr val="65FFFF"/>
                </a:solidFill>
                <a:latin typeface="Tahoma"/>
                <a:cs typeface="Tahoma"/>
              </a:rPr>
              <a:t>type </a:t>
            </a:r>
            <a:r>
              <a:rPr dirty="0" sz="2800" spc="5" b="1">
                <a:solidFill>
                  <a:srgbClr val="65FFFF"/>
                </a:solidFill>
                <a:latin typeface="Tahoma"/>
                <a:cs typeface="Tahoma"/>
              </a:rPr>
              <a:t>and </a:t>
            </a:r>
            <a:r>
              <a:rPr dirty="0" sz="2800" b="1">
                <a:solidFill>
                  <a:srgbClr val="65FFFF"/>
                </a:solidFill>
                <a:latin typeface="Tahoma"/>
                <a:cs typeface="Tahoma"/>
              </a:rPr>
              <a:t>intensity</a:t>
            </a:r>
            <a:r>
              <a:rPr dirty="0" sz="2800" spc="-145" b="1">
                <a:solidFill>
                  <a:srgbClr val="65FFFF"/>
                </a:solidFill>
                <a:latin typeface="Tahoma"/>
                <a:cs typeface="Tahoma"/>
              </a:rPr>
              <a:t> </a:t>
            </a:r>
            <a:r>
              <a:rPr dirty="0" sz="2800" spc="10" b="1">
                <a:solidFill>
                  <a:srgbClr val="65FFFF"/>
                </a:solidFill>
                <a:latin typeface="Tahoma"/>
                <a:cs typeface="Tahoma"/>
              </a:rPr>
              <a:t>of  </a:t>
            </a:r>
            <a:r>
              <a:rPr dirty="0" sz="2800" spc="-5" b="1">
                <a:solidFill>
                  <a:srgbClr val="65FFFF"/>
                </a:solidFill>
                <a:latin typeface="Tahoma"/>
                <a:cs typeface="Tahoma"/>
              </a:rPr>
              <a:t>the</a:t>
            </a:r>
            <a:r>
              <a:rPr dirty="0" sz="2800" spc="-40" b="1">
                <a:solidFill>
                  <a:srgbClr val="65FFFF"/>
                </a:solidFill>
                <a:latin typeface="Tahoma"/>
                <a:cs typeface="Tahoma"/>
              </a:rPr>
              <a:t> </a:t>
            </a:r>
            <a:r>
              <a:rPr dirty="0" sz="2800" spc="-5" b="1">
                <a:solidFill>
                  <a:srgbClr val="65FFFF"/>
                </a:solidFill>
                <a:latin typeface="Tahoma"/>
                <a:cs typeface="Tahoma"/>
              </a:rPr>
              <a:t>disaster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FFFFCC"/>
                </a:solidFill>
                <a:latin typeface="Tahoma"/>
                <a:cs typeface="Tahoma"/>
              </a:rPr>
              <a:t>Minor/moderate</a:t>
            </a:r>
            <a:r>
              <a:rPr dirty="0" sz="2800" spc="-5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disasters:</a:t>
            </a:r>
            <a:endParaRPr sz="2800">
              <a:latin typeface="Tahoma"/>
              <a:cs typeface="Tahoma"/>
            </a:endParaRPr>
          </a:p>
          <a:p>
            <a:pPr lvl="1" marL="755650" marR="658495" indent="-285750">
              <a:lnSpc>
                <a:spcPts val="2850"/>
              </a:lnSpc>
              <a:spcBef>
                <a:spcPts val="71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400" spc="-10">
                <a:solidFill>
                  <a:srgbClr val="FFFFCC"/>
                </a:solidFill>
                <a:latin typeface="Tahoma"/>
                <a:cs typeface="Tahoma"/>
              </a:rPr>
              <a:t>Estimate </a:t>
            </a:r>
            <a:r>
              <a:rPr dirty="0" sz="2400" spc="5">
                <a:solidFill>
                  <a:srgbClr val="FFFFCC"/>
                </a:solidFill>
                <a:latin typeface="Tahoma"/>
                <a:cs typeface="Tahoma"/>
              </a:rPr>
              <a:t>total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losses </a:t>
            </a:r>
            <a:r>
              <a:rPr dirty="0" sz="2400" spc="-10">
                <a:solidFill>
                  <a:srgbClr val="FFFFCC"/>
                </a:solidFill>
                <a:latin typeface="Tahoma"/>
                <a:cs typeface="Tahoma"/>
              </a:rPr>
              <a:t>(for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reporting and </a:t>
            </a:r>
            <a:r>
              <a:rPr dirty="0" sz="2400">
                <a:solidFill>
                  <a:srgbClr val="FFFFCC"/>
                </a:solidFill>
                <a:latin typeface="Tahoma"/>
                <a:cs typeface="Tahoma"/>
              </a:rPr>
              <a:t>policy 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purposes)</a:t>
            </a:r>
            <a:endParaRPr sz="24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400" spc="-10">
                <a:solidFill>
                  <a:srgbClr val="FFFFCC"/>
                </a:solidFill>
                <a:latin typeface="Tahoma"/>
                <a:cs typeface="Tahoma"/>
              </a:rPr>
              <a:t>Help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develop repair/rehabilitation</a:t>
            </a:r>
            <a:r>
              <a:rPr dirty="0" sz="2400" spc="65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procedures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FFFFCC"/>
                </a:solidFill>
                <a:latin typeface="Tahoma"/>
                <a:cs typeface="Tahoma"/>
              </a:rPr>
              <a:t>Major</a:t>
            </a:r>
            <a:r>
              <a:rPr dirty="0" sz="2800" spc="2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FFFFCC"/>
                </a:solidFill>
                <a:latin typeface="Tahoma"/>
                <a:cs typeface="Tahoma"/>
              </a:rPr>
              <a:t>disasters:</a:t>
            </a:r>
            <a:endParaRPr sz="2800">
              <a:latin typeface="Tahoma"/>
              <a:cs typeface="Tahoma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Same objectives </a:t>
            </a:r>
            <a:r>
              <a:rPr dirty="0" sz="2400" spc="20">
                <a:solidFill>
                  <a:srgbClr val="FFFFCC"/>
                </a:solidFill>
                <a:latin typeface="Tahoma"/>
                <a:cs typeface="Tahoma"/>
              </a:rPr>
              <a:t>as </a:t>
            </a:r>
            <a:r>
              <a:rPr dirty="0" sz="2400" spc="-10">
                <a:solidFill>
                  <a:srgbClr val="FFFFCC"/>
                </a:solidFill>
                <a:latin typeface="Tahoma"/>
                <a:cs typeface="Tahoma"/>
              </a:rPr>
              <a:t>for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minor/moderate</a:t>
            </a:r>
            <a:r>
              <a:rPr dirty="0" sz="2400" spc="-9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FFCC"/>
                </a:solidFill>
                <a:latin typeface="Tahoma"/>
                <a:cs typeface="Tahoma"/>
              </a:rPr>
              <a:t>disasters</a:t>
            </a:r>
            <a:endParaRPr sz="2400">
              <a:latin typeface="Tahoma"/>
              <a:cs typeface="Tahoma"/>
            </a:endParaRPr>
          </a:p>
          <a:p>
            <a:pPr lvl="1" marL="755650" marR="5080" indent="-285750">
              <a:lnSpc>
                <a:spcPts val="2850"/>
              </a:lnSpc>
              <a:spcBef>
                <a:spcPts val="69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Also </a:t>
            </a:r>
            <a:r>
              <a:rPr dirty="0" sz="2400">
                <a:solidFill>
                  <a:srgbClr val="FFFFCC"/>
                </a:solidFill>
                <a:latin typeface="Tahoma"/>
                <a:cs typeface="Tahoma"/>
              </a:rPr>
              <a:t>assess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extent of damage to </a:t>
            </a:r>
            <a:r>
              <a:rPr dirty="0" sz="2400" spc="5">
                <a:solidFill>
                  <a:srgbClr val="FFFFCC"/>
                </a:solidFill>
                <a:latin typeface="Tahoma"/>
                <a:cs typeface="Tahoma"/>
              </a:rPr>
              <a:t>buildings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and  other structures </a:t>
            </a:r>
            <a:r>
              <a:rPr dirty="0" sz="2400" spc="5">
                <a:solidFill>
                  <a:srgbClr val="FFFFCC"/>
                </a:solidFill>
                <a:latin typeface="Tahoma"/>
                <a:cs typeface="Tahoma"/>
              </a:rPr>
              <a:t>(and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its geographical</a:t>
            </a:r>
            <a:r>
              <a:rPr dirty="0" sz="2400" spc="1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FFCC"/>
                </a:solidFill>
                <a:latin typeface="Tahoma"/>
                <a:cs typeface="Tahoma"/>
              </a:rPr>
              <a:t>distribution)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46037"/>
            <a:ext cx="8832850" cy="6400800"/>
          </a:xfrm>
          <a:custGeom>
            <a:avLst/>
            <a:gdLst/>
            <a:ahLst/>
            <a:cxnLst/>
            <a:rect l="l" t="t" r="r" b="b"/>
            <a:pathLst>
              <a:path w="8832850" h="6400800">
                <a:moveTo>
                  <a:pt x="0" y="0"/>
                </a:moveTo>
                <a:lnTo>
                  <a:pt x="0" y="6400800"/>
                </a:lnTo>
                <a:lnTo>
                  <a:pt x="8832850" y="6400800"/>
                </a:lnTo>
                <a:lnTo>
                  <a:pt x="8832850" y="0"/>
                </a:lnTo>
                <a:lnTo>
                  <a:pt x="80708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700" y="146037"/>
            <a:ext cx="8096250" cy="0"/>
          </a:xfrm>
          <a:custGeom>
            <a:avLst/>
            <a:gdLst/>
            <a:ahLst/>
            <a:cxnLst/>
            <a:rect l="l" t="t" r="r" b="b"/>
            <a:pathLst>
              <a:path w="8096250" h="0">
                <a:moveTo>
                  <a:pt x="0" y="0"/>
                </a:moveTo>
                <a:lnTo>
                  <a:pt x="8096250" y="0"/>
                </a:lnTo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6178537"/>
            <a:ext cx="838200" cy="368300"/>
          </a:xfrm>
          <a:custGeom>
            <a:avLst/>
            <a:gdLst/>
            <a:ahLst/>
            <a:cxnLst/>
            <a:rect l="l" t="t" r="r" b="b"/>
            <a:pathLst>
              <a:path w="838200" h="368300">
                <a:moveTo>
                  <a:pt x="0" y="368300"/>
                </a:moveTo>
                <a:lnTo>
                  <a:pt x="0" y="0"/>
                </a:lnTo>
                <a:lnTo>
                  <a:pt x="838200" y="0"/>
                </a:lnTo>
                <a:lnTo>
                  <a:pt x="83820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0500" y="158737"/>
            <a:ext cx="1543050" cy="368300"/>
          </a:xfrm>
          <a:custGeom>
            <a:avLst/>
            <a:gdLst/>
            <a:ahLst/>
            <a:cxnLst/>
            <a:rect l="l" t="t" r="r" b="b"/>
            <a:pathLst>
              <a:path w="1543050" h="368300">
                <a:moveTo>
                  <a:pt x="0" y="368300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368300"/>
                </a:lnTo>
                <a:lnTo>
                  <a:pt x="0" y="3683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86700" y="190487"/>
            <a:ext cx="135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Damage</a:t>
            </a:r>
            <a:r>
              <a:rPr dirty="0" sz="900" spc="-7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CC"/>
                </a:solidFill>
                <a:latin typeface="Verdana"/>
                <a:cs typeface="Verdana"/>
              </a:rPr>
              <a:t>assessment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50" y="6209064"/>
            <a:ext cx="2847340" cy="539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FFFFCC"/>
                </a:solidFill>
                <a:latin typeface="Verdana"/>
                <a:cs typeface="Verdana"/>
              </a:rPr>
              <a:t>adpc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 b="1">
                <a:solidFill>
                  <a:srgbClr val="FFFFCC"/>
                </a:solidFill>
                <a:latin typeface="Verdana"/>
                <a:cs typeface="Verdana"/>
              </a:rPr>
              <a:t>Asian </a:t>
            </a:r>
            <a:r>
              <a:rPr dirty="0" sz="1100" spc="-5" b="1">
                <a:solidFill>
                  <a:srgbClr val="FFFFCC"/>
                </a:solidFill>
                <a:latin typeface="Verdana"/>
                <a:cs typeface="Verdana"/>
              </a:rPr>
              <a:t>Disaster Preparedness</a:t>
            </a:r>
            <a:r>
              <a:rPr dirty="0" sz="1100" spc="15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CC"/>
                </a:solidFill>
                <a:latin typeface="Verdana"/>
                <a:cs typeface="Verdana"/>
              </a:rPr>
              <a:t>Center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1151" y="323841"/>
            <a:ext cx="1301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CC"/>
                </a:solidFill>
                <a:latin typeface="Verdana"/>
                <a:cs typeface="Verdana"/>
              </a:rPr>
              <a:t>Islamabad</a:t>
            </a:r>
            <a:r>
              <a:rPr dirty="0" sz="900" spc="-50" b="1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CC"/>
                </a:solidFill>
                <a:latin typeface="Verdana"/>
                <a:cs typeface="Verdana"/>
              </a:rPr>
              <a:t>Pakistan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Objectives </a:t>
            </a:r>
            <a:r>
              <a:rPr dirty="0" spc="5"/>
              <a:t>of </a:t>
            </a:r>
            <a:r>
              <a:rPr dirty="0" spc="-5"/>
              <a:t>Damage</a:t>
            </a:r>
            <a:r>
              <a:rPr dirty="0" spc="5"/>
              <a:t> </a:t>
            </a:r>
            <a:r>
              <a:rPr dirty="0" spc="-10"/>
              <a:t>Assessment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9350" y="924316"/>
            <a:ext cx="7513955" cy="51644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CCFFCC"/>
                </a:solidFill>
                <a:latin typeface="Tahoma"/>
                <a:cs typeface="Tahoma"/>
              </a:rPr>
              <a:t>Short-Term </a:t>
            </a:r>
            <a:r>
              <a:rPr dirty="0" sz="2400" spc="-5" b="1">
                <a:solidFill>
                  <a:srgbClr val="CCFFCC"/>
                </a:solidFill>
                <a:latin typeface="Tahoma"/>
                <a:cs typeface="Tahoma"/>
              </a:rPr>
              <a:t>(within </a:t>
            </a:r>
            <a:r>
              <a:rPr dirty="0" sz="2400" b="1">
                <a:solidFill>
                  <a:srgbClr val="CCFFCC"/>
                </a:solidFill>
                <a:latin typeface="Tahoma"/>
                <a:cs typeface="Tahoma"/>
              </a:rPr>
              <a:t>a </a:t>
            </a:r>
            <a:r>
              <a:rPr dirty="0" sz="2400" spc="-15" b="1">
                <a:solidFill>
                  <a:srgbClr val="CCFFCC"/>
                </a:solidFill>
                <a:latin typeface="Tahoma"/>
                <a:cs typeface="Tahoma"/>
              </a:rPr>
              <a:t>few</a:t>
            </a:r>
            <a:r>
              <a:rPr dirty="0" sz="2400" spc="30" b="1">
                <a:solidFill>
                  <a:srgbClr val="CCFFCC"/>
                </a:solidFill>
                <a:latin typeface="Tahoma"/>
                <a:cs typeface="Tahoma"/>
              </a:rPr>
              <a:t> </a:t>
            </a:r>
            <a:r>
              <a:rPr dirty="0" sz="2400" spc="5" b="1">
                <a:solidFill>
                  <a:srgbClr val="CCFFCC"/>
                </a:solidFill>
                <a:latin typeface="Tahoma"/>
                <a:cs typeface="Tahoma"/>
              </a:rPr>
              <a:t>days):</a:t>
            </a:r>
            <a:endParaRPr sz="2400">
              <a:latin typeface="Tahoma"/>
              <a:cs typeface="Tahoma"/>
            </a:endParaRPr>
          </a:p>
          <a:p>
            <a:pPr lvl="1" marL="755015" indent="-285115">
              <a:lnSpc>
                <a:spcPct val="100000"/>
              </a:lnSpc>
              <a:spcBef>
                <a:spcPts val="57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200" spc="5">
                <a:solidFill>
                  <a:srgbClr val="FFFFCC"/>
                </a:solidFill>
                <a:latin typeface="Tahoma"/>
                <a:cs typeface="Tahoma"/>
              </a:rPr>
              <a:t>To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quickly identify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the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safe </a:t>
            </a:r>
            <a:r>
              <a:rPr dirty="0" sz="2200" spc="-15">
                <a:solidFill>
                  <a:srgbClr val="FFFFCC"/>
                </a:solidFill>
                <a:latin typeface="Tahoma"/>
                <a:cs typeface="Tahoma"/>
              </a:rPr>
              <a:t>and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unsafe</a:t>
            </a:r>
            <a:r>
              <a:rPr dirty="0" sz="2200" spc="95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buildings</a:t>
            </a:r>
            <a:endParaRPr sz="2200">
              <a:latin typeface="Tahoma"/>
              <a:cs typeface="Tahoma"/>
            </a:endParaRPr>
          </a:p>
          <a:p>
            <a:pPr lvl="1" marL="755015" marR="80010" indent="-285115">
              <a:lnSpc>
                <a:spcPct val="100000"/>
              </a:lnSpc>
              <a:spcBef>
                <a:spcPts val="509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200" spc="5">
                <a:solidFill>
                  <a:srgbClr val="FFFFCC"/>
                </a:solidFill>
                <a:latin typeface="Tahoma"/>
                <a:cs typeface="Tahoma"/>
              </a:rPr>
              <a:t>To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quickly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estimate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total damage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losses </a:t>
            </a:r>
            <a:r>
              <a:rPr dirty="0" sz="2200" spc="-15">
                <a:solidFill>
                  <a:srgbClr val="FFFFCC"/>
                </a:solidFill>
                <a:latin typeface="Tahoma"/>
                <a:cs typeface="Tahoma"/>
              </a:rPr>
              <a:t>(for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reporting 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and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policy</a:t>
            </a:r>
            <a:r>
              <a:rPr dirty="0" sz="2200" spc="1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purposes)</a:t>
            </a:r>
            <a:endParaRPr sz="2200">
              <a:latin typeface="Tahoma"/>
              <a:cs typeface="Tahoma"/>
            </a:endParaRPr>
          </a:p>
          <a:p>
            <a:pPr lvl="1" marL="755015" marR="10160" indent="-285115">
              <a:lnSpc>
                <a:spcPct val="100000"/>
              </a:lnSpc>
              <a:spcBef>
                <a:spcPts val="52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200" spc="5">
                <a:solidFill>
                  <a:srgbClr val="FFFFCC"/>
                </a:solidFill>
                <a:latin typeface="Tahoma"/>
                <a:cs typeface="Tahoma"/>
              </a:rPr>
              <a:t>To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quickly identify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status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of lifeline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buildings </a:t>
            </a:r>
            <a:r>
              <a:rPr dirty="0" sz="2200" spc="-15">
                <a:solidFill>
                  <a:srgbClr val="FFFFCC"/>
                </a:solidFill>
                <a:latin typeface="Tahoma"/>
                <a:cs typeface="Tahoma"/>
              </a:rPr>
              <a:t>and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other 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structures</a:t>
            </a:r>
            <a:endParaRPr sz="2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CCFFCC"/>
                </a:solidFill>
                <a:latin typeface="Tahoma"/>
                <a:cs typeface="Tahoma"/>
              </a:rPr>
              <a:t>Medium-Term </a:t>
            </a:r>
            <a:r>
              <a:rPr dirty="0" sz="2400" spc="-10" b="1">
                <a:solidFill>
                  <a:srgbClr val="CCFFCC"/>
                </a:solidFill>
                <a:latin typeface="Tahoma"/>
                <a:cs typeface="Tahoma"/>
              </a:rPr>
              <a:t>(within </a:t>
            </a:r>
            <a:r>
              <a:rPr dirty="0" sz="2400" b="1">
                <a:solidFill>
                  <a:srgbClr val="CCFFCC"/>
                </a:solidFill>
                <a:latin typeface="Tahoma"/>
                <a:cs typeface="Tahoma"/>
              </a:rPr>
              <a:t>a few</a:t>
            </a:r>
            <a:r>
              <a:rPr dirty="0" sz="2400" spc="35" b="1">
                <a:solidFill>
                  <a:srgbClr val="CCFFCC"/>
                </a:solidFill>
                <a:latin typeface="Tahoma"/>
                <a:cs typeface="Tahoma"/>
              </a:rPr>
              <a:t> </a:t>
            </a:r>
            <a:r>
              <a:rPr dirty="0" sz="2400" spc="-5" b="1">
                <a:solidFill>
                  <a:srgbClr val="CCFFCC"/>
                </a:solidFill>
                <a:latin typeface="Tahoma"/>
                <a:cs typeface="Tahoma"/>
              </a:rPr>
              <a:t>weeks):</a:t>
            </a:r>
            <a:endParaRPr sz="2400">
              <a:latin typeface="Tahoma"/>
              <a:cs typeface="Tahoma"/>
            </a:endParaRPr>
          </a:p>
          <a:p>
            <a:pPr lvl="1" marL="755015" indent="-285115">
              <a:lnSpc>
                <a:spcPct val="100000"/>
              </a:lnSpc>
              <a:spcBef>
                <a:spcPts val="52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200" spc="5">
                <a:solidFill>
                  <a:srgbClr val="FFFFCC"/>
                </a:solidFill>
                <a:latin typeface="Tahoma"/>
                <a:cs typeface="Tahoma"/>
              </a:rPr>
              <a:t>To assess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safety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status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of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doubtful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category</a:t>
            </a:r>
            <a:r>
              <a:rPr dirty="0" sz="2200" spc="5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structures</a:t>
            </a:r>
            <a:endParaRPr sz="2200">
              <a:latin typeface="Tahoma"/>
              <a:cs typeface="Tahoma"/>
            </a:endParaRPr>
          </a:p>
          <a:p>
            <a:pPr lvl="1" marL="755015" indent="-285115">
              <a:lnSpc>
                <a:spcPct val="100000"/>
              </a:lnSpc>
              <a:spcBef>
                <a:spcPts val="509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200" spc="5">
                <a:solidFill>
                  <a:srgbClr val="FFFFCC"/>
                </a:solidFill>
                <a:latin typeface="Tahoma"/>
                <a:cs typeface="Tahoma"/>
              </a:rPr>
              <a:t>To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reassess </a:t>
            </a:r>
            <a:r>
              <a:rPr dirty="0" sz="2200" spc="-15">
                <a:solidFill>
                  <a:srgbClr val="FFFFCC"/>
                </a:solidFill>
                <a:latin typeface="Tahoma"/>
                <a:cs typeface="Tahoma"/>
              </a:rPr>
              <a:t>and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quantify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damage</a:t>
            </a:r>
            <a:r>
              <a:rPr dirty="0" sz="2200" spc="65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losses</a:t>
            </a:r>
            <a:endParaRPr sz="2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CCFFCC"/>
                </a:solidFill>
                <a:latin typeface="Tahoma"/>
                <a:cs typeface="Tahoma"/>
              </a:rPr>
              <a:t>Long-Term </a:t>
            </a:r>
            <a:r>
              <a:rPr dirty="0" sz="2400" b="1">
                <a:solidFill>
                  <a:srgbClr val="CCFFCC"/>
                </a:solidFill>
                <a:latin typeface="Tahoma"/>
                <a:cs typeface="Tahoma"/>
              </a:rPr>
              <a:t>(few months </a:t>
            </a:r>
            <a:r>
              <a:rPr dirty="0" sz="2400" spc="-25" b="1">
                <a:solidFill>
                  <a:srgbClr val="CCFFCC"/>
                </a:solidFill>
                <a:latin typeface="Tahoma"/>
                <a:cs typeface="Tahoma"/>
              </a:rPr>
              <a:t>to</a:t>
            </a:r>
            <a:r>
              <a:rPr dirty="0" sz="2400" spc="40" b="1">
                <a:solidFill>
                  <a:srgbClr val="CCFFCC"/>
                </a:solidFill>
                <a:latin typeface="Tahoma"/>
                <a:cs typeface="Tahoma"/>
              </a:rPr>
              <a:t> </a:t>
            </a:r>
            <a:r>
              <a:rPr dirty="0" sz="2400" spc="5" b="1">
                <a:solidFill>
                  <a:srgbClr val="CCFFCC"/>
                </a:solidFill>
                <a:latin typeface="Tahoma"/>
                <a:cs typeface="Tahoma"/>
              </a:rPr>
              <a:t>years):</a:t>
            </a:r>
            <a:endParaRPr sz="2400">
              <a:latin typeface="Tahoma"/>
              <a:cs typeface="Tahoma"/>
            </a:endParaRPr>
          </a:p>
          <a:p>
            <a:pPr lvl="1" marL="755015" indent="-285115">
              <a:lnSpc>
                <a:spcPct val="100000"/>
              </a:lnSpc>
              <a:spcBef>
                <a:spcPts val="52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200" spc="5">
                <a:solidFill>
                  <a:srgbClr val="FFFFCC"/>
                </a:solidFill>
                <a:latin typeface="Tahoma"/>
                <a:cs typeface="Tahoma"/>
              </a:rPr>
              <a:t>To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help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develop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rehabilitation/retrofitting</a:t>
            </a:r>
            <a:r>
              <a:rPr dirty="0" sz="2200" spc="25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procedures</a:t>
            </a:r>
            <a:endParaRPr sz="2200">
              <a:latin typeface="Tahoma"/>
              <a:cs typeface="Tahoma"/>
            </a:endParaRPr>
          </a:p>
          <a:p>
            <a:pPr lvl="1" marL="755015" marR="614045" indent="-285115">
              <a:lnSpc>
                <a:spcPts val="2600"/>
              </a:lnSpc>
              <a:spcBef>
                <a:spcPts val="68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dirty="0" sz="2200" spc="5">
                <a:solidFill>
                  <a:srgbClr val="FFFFCC"/>
                </a:solidFill>
                <a:latin typeface="Tahoma"/>
                <a:cs typeface="Tahoma"/>
              </a:rPr>
              <a:t>To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help identify </a:t>
            </a:r>
            <a:r>
              <a:rPr dirty="0" sz="2200" spc="-10">
                <a:solidFill>
                  <a:srgbClr val="FFFFCC"/>
                </a:solidFill>
                <a:latin typeface="Tahoma"/>
                <a:cs typeface="Tahoma"/>
              </a:rPr>
              <a:t>deficiencies in prevalent technical 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knowledge </a:t>
            </a:r>
            <a:r>
              <a:rPr dirty="0" sz="2200">
                <a:solidFill>
                  <a:srgbClr val="FFFFCC"/>
                </a:solidFill>
                <a:latin typeface="Tahoma"/>
                <a:cs typeface="Tahoma"/>
              </a:rPr>
              <a:t>and its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implementation</a:t>
            </a:r>
            <a:r>
              <a:rPr dirty="0" sz="2200" spc="5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FFFFCC"/>
                </a:solidFill>
                <a:latin typeface="Tahoma"/>
                <a:cs typeface="Tahoma"/>
              </a:rPr>
              <a:t>mechanisms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5550" y="1720837"/>
            <a:ext cx="190500" cy="19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25550" y="2654287"/>
            <a:ext cx="190500" cy="20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5550" y="3606787"/>
            <a:ext cx="1905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25550" y="4540237"/>
            <a:ext cx="190500" cy="196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1636395">
                        <a:lnSpc>
                          <a:spcPts val="3829"/>
                        </a:lnSpc>
                      </a:pPr>
                      <a:r>
                        <a:rPr dirty="0" sz="4400" spc="-1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Basic </a:t>
                      </a:r>
                      <a:r>
                        <a:rPr dirty="0" sz="4400" spc="-1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Philosophy </a:t>
                      </a:r>
                      <a:r>
                        <a:rPr dirty="0" sz="4400" spc="5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4400" spc="7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400" spc="-20">
                          <a:solidFill>
                            <a:srgbClr val="FFCC00"/>
                          </a:solidFill>
                          <a:latin typeface="Tahoma"/>
                          <a:cs typeface="Tahoma"/>
                        </a:rPr>
                        <a:t>DA</a:t>
                      </a:r>
                      <a:endParaRPr sz="4400">
                        <a:latin typeface="Tahoma"/>
                        <a:cs typeface="Tahoma"/>
                      </a:endParaRPr>
                    </a:p>
                    <a:p>
                      <a:pPr marL="988694" marR="1473200">
                        <a:lnSpc>
                          <a:spcPts val="3350"/>
                        </a:lnSpc>
                        <a:spcBef>
                          <a:spcPts val="4440"/>
                        </a:spcBef>
                      </a:pP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 based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international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sound-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practices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696720">
                        <a:lnSpc>
                          <a:spcPts val="3350"/>
                        </a:lnSpc>
                        <a:spcBef>
                          <a:spcPts val="700"/>
                        </a:spcBef>
                      </a:pP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consider the types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structures  prevalent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2800" spc="5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Gujarat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1066800">
                        <a:lnSpc>
                          <a:spcPts val="3350"/>
                        </a:lnSpc>
                        <a:spcBef>
                          <a:spcPts val="700"/>
                        </a:spcBef>
                      </a:pP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consider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technical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skills likely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to 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available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after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disaster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988694" marR="983615">
                        <a:lnSpc>
                          <a:spcPts val="3350"/>
                        </a:lnSpc>
                        <a:spcBef>
                          <a:spcPts val="700"/>
                        </a:spcBef>
                      </a:pP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Should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incorporate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experiences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from recent  disasters,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particularly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 2001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earthquake 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1998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cyclone</a:t>
                      </a:r>
                      <a:r>
                        <a:rPr dirty="0" sz="2800" spc="7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disasters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887094">
                        <a:lnSpc>
                          <a:spcPts val="3270"/>
                        </a:lnSpc>
                      </a:pPr>
                      <a:r>
                        <a:rPr dirty="0" sz="36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Damage and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Needs</a:t>
                      </a:r>
                      <a:r>
                        <a:rPr dirty="0" sz="3600" spc="-4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Assessment</a:t>
                      </a:r>
                      <a:endParaRPr sz="3600">
                        <a:latin typeface="Tahoma"/>
                        <a:cs typeface="Tahoma"/>
                      </a:endParaRPr>
                    </a:p>
                    <a:p>
                      <a:pPr marL="836294" marR="941705" indent="-342900">
                        <a:lnSpc>
                          <a:spcPct val="140400"/>
                        </a:lnSpc>
                        <a:spcBef>
                          <a:spcPts val="2620"/>
                        </a:spcBef>
                        <a:buSzPct val="85714"/>
                        <a:buChar char="•"/>
                        <a:tabLst>
                          <a:tab pos="836294" algn="l"/>
                          <a:tab pos="836930" algn="l"/>
                        </a:tabLst>
                      </a:pP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Situation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(Damage)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Assessment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2800" spc="5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What has </a:t>
                      </a:r>
                      <a:r>
                        <a:rPr dirty="0" u="sng" sz="2800" spc="5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2800" spc="-5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happened</a:t>
                      </a:r>
                      <a:r>
                        <a:rPr dirty="0" sz="2800" spc="-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(the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effects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disaster </a:t>
                      </a:r>
                      <a:r>
                        <a:rPr dirty="0" sz="28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its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magnitude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effects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society, the  infrastructure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800" spc="4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environment)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836294" marR="1547495" indent="-342900">
                        <a:lnSpc>
                          <a:spcPct val="139900"/>
                        </a:lnSpc>
                        <a:spcBef>
                          <a:spcPts val="700"/>
                        </a:spcBef>
                        <a:buSzPct val="85714"/>
                        <a:buChar char="•"/>
                        <a:tabLst>
                          <a:tab pos="836294" algn="l"/>
                          <a:tab pos="836930" algn="l"/>
                        </a:tabLst>
                      </a:pP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Needs Assessment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2800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heavy" sz="2800" spc="10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What </a:t>
                      </a:r>
                      <a:r>
                        <a:rPr dirty="0" u="heavy" sz="2800" spc="-15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Needs </a:t>
                      </a:r>
                      <a:r>
                        <a:rPr dirty="0" u="heavy" sz="2800" spc="-10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to </a:t>
                      </a:r>
                      <a:r>
                        <a:rPr dirty="0" u="heavy" sz="2800" spc="15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be </a:t>
                      </a:r>
                      <a:r>
                        <a:rPr dirty="0" u="sng" sz="2800" spc="15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2800" b="1">
                          <a:solidFill>
                            <a:srgbClr val="FFFF00"/>
                          </a:solidFill>
                          <a:uFill>
                            <a:solidFill>
                              <a:srgbClr val="FFFF00"/>
                            </a:solidFill>
                          </a:uFill>
                          <a:latin typeface="Tahoma"/>
                          <a:cs typeface="Tahoma"/>
                        </a:rPr>
                        <a:t>Done</a:t>
                      </a:r>
                      <a:r>
                        <a:rPr dirty="0" sz="28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(The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level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28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type </a:t>
                      </a:r>
                      <a:r>
                        <a:rPr dirty="0" sz="28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28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assistance  </a:t>
                      </a:r>
                      <a:r>
                        <a:rPr dirty="0" sz="28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required)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0" y="1581137"/>
            <a:ext cx="3746500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98" y="0"/>
            <a:ext cx="8043545" cy="6838950"/>
          </a:xfrm>
          <a:custGeom>
            <a:avLst/>
            <a:gdLst/>
            <a:ahLst/>
            <a:cxnLst/>
            <a:rect l="l" t="t" r="r" b="b"/>
            <a:pathLst>
              <a:path w="8043545" h="6838950">
                <a:moveTo>
                  <a:pt x="0" y="0"/>
                </a:moveTo>
                <a:lnTo>
                  <a:pt x="51023" y="1854"/>
                </a:lnTo>
                <a:lnTo>
                  <a:pt x="119751" y="4807"/>
                </a:lnTo>
                <a:lnTo>
                  <a:pt x="188332" y="8208"/>
                </a:lnTo>
                <a:lnTo>
                  <a:pt x="256764" y="12054"/>
                </a:lnTo>
                <a:lnTo>
                  <a:pt x="325045" y="16345"/>
                </a:lnTo>
                <a:lnTo>
                  <a:pt x="393173" y="21078"/>
                </a:lnTo>
                <a:lnTo>
                  <a:pt x="461146" y="26252"/>
                </a:lnTo>
                <a:lnTo>
                  <a:pt x="528961" y="31865"/>
                </a:lnTo>
                <a:lnTo>
                  <a:pt x="596617" y="37914"/>
                </a:lnTo>
                <a:lnTo>
                  <a:pt x="664110" y="44399"/>
                </a:lnTo>
                <a:lnTo>
                  <a:pt x="731440" y="51318"/>
                </a:lnTo>
                <a:lnTo>
                  <a:pt x="798604" y="58668"/>
                </a:lnTo>
                <a:lnTo>
                  <a:pt x="865600" y="66449"/>
                </a:lnTo>
                <a:lnTo>
                  <a:pt x="932425" y="74657"/>
                </a:lnTo>
                <a:lnTo>
                  <a:pt x="999077" y="83292"/>
                </a:lnTo>
                <a:lnTo>
                  <a:pt x="1065555" y="92352"/>
                </a:lnTo>
                <a:lnTo>
                  <a:pt x="1131856" y="101835"/>
                </a:lnTo>
                <a:lnTo>
                  <a:pt x="1197978" y="111739"/>
                </a:lnTo>
                <a:lnTo>
                  <a:pt x="1263918" y="122062"/>
                </a:lnTo>
                <a:lnTo>
                  <a:pt x="1329675" y="132803"/>
                </a:lnTo>
                <a:lnTo>
                  <a:pt x="1395246" y="143960"/>
                </a:lnTo>
                <a:lnTo>
                  <a:pt x="1460630" y="155531"/>
                </a:lnTo>
                <a:lnTo>
                  <a:pt x="1525823" y="167515"/>
                </a:lnTo>
                <a:lnTo>
                  <a:pt x="1590825" y="179909"/>
                </a:lnTo>
                <a:lnTo>
                  <a:pt x="1655632" y="192712"/>
                </a:lnTo>
                <a:lnTo>
                  <a:pt x="1720242" y="205922"/>
                </a:lnTo>
                <a:lnTo>
                  <a:pt x="1784654" y="219537"/>
                </a:lnTo>
                <a:lnTo>
                  <a:pt x="1848866" y="233555"/>
                </a:lnTo>
                <a:lnTo>
                  <a:pt x="1912874" y="247976"/>
                </a:lnTo>
                <a:lnTo>
                  <a:pt x="1976677" y="262796"/>
                </a:lnTo>
                <a:lnTo>
                  <a:pt x="2040273" y="278015"/>
                </a:lnTo>
                <a:lnTo>
                  <a:pt x="2103660" y="293630"/>
                </a:lnTo>
                <a:lnTo>
                  <a:pt x="2166835" y="309640"/>
                </a:lnTo>
                <a:lnTo>
                  <a:pt x="2229796" y="326042"/>
                </a:lnTo>
                <a:lnTo>
                  <a:pt x="2292541" y="342836"/>
                </a:lnTo>
                <a:lnTo>
                  <a:pt x="2355068" y="360019"/>
                </a:lnTo>
                <a:lnTo>
                  <a:pt x="2417374" y="377590"/>
                </a:lnTo>
                <a:lnTo>
                  <a:pt x="2479459" y="395547"/>
                </a:lnTo>
                <a:lnTo>
                  <a:pt x="2541318" y="413887"/>
                </a:lnTo>
                <a:lnTo>
                  <a:pt x="2602951" y="432610"/>
                </a:lnTo>
                <a:lnTo>
                  <a:pt x="2664355" y="451714"/>
                </a:lnTo>
                <a:lnTo>
                  <a:pt x="2725528" y="471196"/>
                </a:lnTo>
                <a:lnTo>
                  <a:pt x="2786467" y="491056"/>
                </a:lnTo>
                <a:lnTo>
                  <a:pt x="2847171" y="511290"/>
                </a:lnTo>
                <a:lnTo>
                  <a:pt x="2907637" y="531899"/>
                </a:lnTo>
                <a:lnTo>
                  <a:pt x="2967864" y="552878"/>
                </a:lnTo>
                <a:lnTo>
                  <a:pt x="3027849" y="574228"/>
                </a:lnTo>
                <a:lnTo>
                  <a:pt x="3087589" y="595946"/>
                </a:lnTo>
                <a:lnTo>
                  <a:pt x="3147083" y="618030"/>
                </a:lnTo>
                <a:lnTo>
                  <a:pt x="3206329" y="640479"/>
                </a:lnTo>
                <a:lnTo>
                  <a:pt x="3265324" y="663291"/>
                </a:lnTo>
                <a:lnTo>
                  <a:pt x="3324066" y="686464"/>
                </a:lnTo>
                <a:lnTo>
                  <a:pt x="3382554" y="709997"/>
                </a:lnTo>
                <a:lnTo>
                  <a:pt x="3440784" y="733887"/>
                </a:lnTo>
                <a:lnTo>
                  <a:pt x="3498755" y="758132"/>
                </a:lnTo>
                <a:lnTo>
                  <a:pt x="3556464" y="782732"/>
                </a:lnTo>
                <a:lnTo>
                  <a:pt x="3613910" y="807684"/>
                </a:lnTo>
                <a:lnTo>
                  <a:pt x="3671090" y="832987"/>
                </a:lnTo>
                <a:lnTo>
                  <a:pt x="3728002" y="858638"/>
                </a:lnTo>
                <a:lnTo>
                  <a:pt x="3784644" y="884636"/>
                </a:lnTo>
                <a:lnTo>
                  <a:pt x="3841014" y="910980"/>
                </a:lnTo>
                <a:lnTo>
                  <a:pt x="3897109" y="937667"/>
                </a:lnTo>
                <a:lnTo>
                  <a:pt x="3952928" y="964695"/>
                </a:lnTo>
                <a:lnTo>
                  <a:pt x="4008468" y="992064"/>
                </a:lnTo>
                <a:lnTo>
                  <a:pt x="4063726" y="1019771"/>
                </a:lnTo>
                <a:lnTo>
                  <a:pt x="4118702" y="1047814"/>
                </a:lnTo>
                <a:lnTo>
                  <a:pt x="4173392" y="1076191"/>
                </a:lnTo>
                <a:lnTo>
                  <a:pt x="4227795" y="1104902"/>
                </a:lnTo>
                <a:lnTo>
                  <a:pt x="4281909" y="1133943"/>
                </a:lnTo>
                <a:lnTo>
                  <a:pt x="4335730" y="1163314"/>
                </a:lnTo>
                <a:lnTo>
                  <a:pt x="4389258" y="1193013"/>
                </a:lnTo>
                <a:lnTo>
                  <a:pt x="4442489" y="1223037"/>
                </a:lnTo>
                <a:lnTo>
                  <a:pt x="4495422" y="1253385"/>
                </a:lnTo>
                <a:lnTo>
                  <a:pt x="4548055" y="1284055"/>
                </a:lnTo>
                <a:lnTo>
                  <a:pt x="4600385" y="1315046"/>
                </a:lnTo>
                <a:lnTo>
                  <a:pt x="4652410" y="1346356"/>
                </a:lnTo>
                <a:lnTo>
                  <a:pt x="4704128" y="1377983"/>
                </a:lnTo>
                <a:lnTo>
                  <a:pt x="4755537" y="1409924"/>
                </a:lnTo>
                <a:lnTo>
                  <a:pt x="4806635" y="1442179"/>
                </a:lnTo>
                <a:lnTo>
                  <a:pt x="4857419" y="1474746"/>
                </a:lnTo>
                <a:lnTo>
                  <a:pt x="4907888" y="1507623"/>
                </a:lnTo>
                <a:lnTo>
                  <a:pt x="4958039" y="1540808"/>
                </a:lnTo>
                <a:lnTo>
                  <a:pt x="5007870" y="1574299"/>
                </a:lnTo>
                <a:lnTo>
                  <a:pt x="5057379" y="1608094"/>
                </a:lnTo>
                <a:lnTo>
                  <a:pt x="5106563" y="1642193"/>
                </a:lnTo>
                <a:lnTo>
                  <a:pt x="5155421" y="1676592"/>
                </a:lnTo>
                <a:lnTo>
                  <a:pt x="5203950" y="1711291"/>
                </a:lnTo>
                <a:lnTo>
                  <a:pt x="5252149" y="1746287"/>
                </a:lnTo>
                <a:lnTo>
                  <a:pt x="5300015" y="1781579"/>
                </a:lnTo>
                <a:lnTo>
                  <a:pt x="5347545" y="1817165"/>
                </a:lnTo>
                <a:lnTo>
                  <a:pt x="5394738" y="1853044"/>
                </a:lnTo>
                <a:lnTo>
                  <a:pt x="5441592" y="1889212"/>
                </a:lnTo>
                <a:lnTo>
                  <a:pt x="5488104" y="1925670"/>
                </a:lnTo>
                <a:lnTo>
                  <a:pt x="5534272" y="1962414"/>
                </a:lnTo>
                <a:lnTo>
                  <a:pt x="5580094" y="1999443"/>
                </a:lnTo>
                <a:lnTo>
                  <a:pt x="5625569" y="2036756"/>
                </a:lnTo>
                <a:lnTo>
                  <a:pt x="5670692" y="2074350"/>
                </a:lnTo>
                <a:lnTo>
                  <a:pt x="5715464" y="2112224"/>
                </a:lnTo>
                <a:lnTo>
                  <a:pt x="5759880" y="2150376"/>
                </a:lnTo>
                <a:lnTo>
                  <a:pt x="5803940" y="2188805"/>
                </a:lnTo>
                <a:lnTo>
                  <a:pt x="5847641" y="2227508"/>
                </a:lnTo>
                <a:lnTo>
                  <a:pt x="5890981" y="2266484"/>
                </a:lnTo>
                <a:lnTo>
                  <a:pt x="5933958" y="2305731"/>
                </a:lnTo>
                <a:lnTo>
                  <a:pt x="5976569" y="2345247"/>
                </a:lnTo>
                <a:lnTo>
                  <a:pt x="6018812" y="2385030"/>
                </a:lnTo>
                <a:lnTo>
                  <a:pt x="6060686" y="2425079"/>
                </a:lnTo>
                <a:lnTo>
                  <a:pt x="6102187" y="2465392"/>
                </a:lnTo>
                <a:lnTo>
                  <a:pt x="6143315" y="2505968"/>
                </a:lnTo>
                <a:lnTo>
                  <a:pt x="6184066" y="2546804"/>
                </a:lnTo>
                <a:lnTo>
                  <a:pt x="6224438" y="2587898"/>
                </a:lnTo>
                <a:lnTo>
                  <a:pt x="6264430" y="2629249"/>
                </a:lnTo>
                <a:lnTo>
                  <a:pt x="6304040" y="2670855"/>
                </a:lnTo>
                <a:lnTo>
                  <a:pt x="6343264" y="2712715"/>
                </a:lnTo>
                <a:lnTo>
                  <a:pt x="6382101" y="2754826"/>
                </a:lnTo>
                <a:lnTo>
                  <a:pt x="6420549" y="2797187"/>
                </a:lnTo>
                <a:lnTo>
                  <a:pt x="6458605" y="2839796"/>
                </a:lnTo>
                <a:lnTo>
                  <a:pt x="6496268" y="2882652"/>
                </a:lnTo>
                <a:lnTo>
                  <a:pt x="6533534" y="2925751"/>
                </a:lnTo>
                <a:lnTo>
                  <a:pt x="6570403" y="2969094"/>
                </a:lnTo>
                <a:lnTo>
                  <a:pt x="6606872" y="3012677"/>
                </a:lnTo>
                <a:lnTo>
                  <a:pt x="6642938" y="3056500"/>
                </a:lnTo>
                <a:lnTo>
                  <a:pt x="6678600" y="3100560"/>
                </a:lnTo>
                <a:lnTo>
                  <a:pt x="6713856" y="3144856"/>
                </a:lnTo>
                <a:lnTo>
                  <a:pt x="6748702" y="3189386"/>
                </a:lnTo>
                <a:lnTo>
                  <a:pt x="6783138" y="3234147"/>
                </a:lnTo>
                <a:lnTo>
                  <a:pt x="6817160" y="3279140"/>
                </a:lnTo>
                <a:lnTo>
                  <a:pt x="6850767" y="3324360"/>
                </a:lnTo>
                <a:lnTo>
                  <a:pt x="6883957" y="3369808"/>
                </a:lnTo>
                <a:lnTo>
                  <a:pt x="6916726" y="3415481"/>
                </a:lnTo>
                <a:lnTo>
                  <a:pt x="6949075" y="3461376"/>
                </a:lnTo>
                <a:lnTo>
                  <a:pt x="6980999" y="3507494"/>
                </a:lnTo>
                <a:lnTo>
                  <a:pt x="7012497" y="3553831"/>
                </a:lnTo>
                <a:lnTo>
                  <a:pt x="7043566" y="3600386"/>
                </a:lnTo>
                <a:lnTo>
                  <a:pt x="7074205" y="3647158"/>
                </a:lnTo>
                <a:lnTo>
                  <a:pt x="7104412" y="3694144"/>
                </a:lnTo>
                <a:lnTo>
                  <a:pt x="7134184" y="3741342"/>
                </a:lnTo>
                <a:lnTo>
                  <a:pt x="7163518" y="3788752"/>
                </a:lnTo>
                <a:lnTo>
                  <a:pt x="7192414" y="3836371"/>
                </a:lnTo>
                <a:lnTo>
                  <a:pt x="7220868" y="3884197"/>
                </a:lnTo>
                <a:lnTo>
                  <a:pt x="7248879" y="3932228"/>
                </a:lnTo>
                <a:lnTo>
                  <a:pt x="7276444" y="3980464"/>
                </a:lnTo>
                <a:lnTo>
                  <a:pt x="7303561" y="4028902"/>
                </a:lnTo>
                <a:lnTo>
                  <a:pt x="7330229" y="4077540"/>
                </a:lnTo>
                <a:lnTo>
                  <a:pt x="7356444" y="4126376"/>
                </a:lnTo>
                <a:lnTo>
                  <a:pt x="7382205" y="4175409"/>
                </a:lnTo>
                <a:lnTo>
                  <a:pt x="7407509" y="4224638"/>
                </a:lnTo>
                <a:lnTo>
                  <a:pt x="7432355" y="4274059"/>
                </a:lnTo>
                <a:lnTo>
                  <a:pt x="7456739" y="4323673"/>
                </a:lnTo>
                <a:lnTo>
                  <a:pt x="7480661" y="4373475"/>
                </a:lnTo>
                <a:lnTo>
                  <a:pt x="7504118" y="4423466"/>
                </a:lnTo>
                <a:lnTo>
                  <a:pt x="7527108" y="4473643"/>
                </a:lnTo>
                <a:lnTo>
                  <a:pt x="7549627" y="4524005"/>
                </a:lnTo>
                <a:lnTo>
                  <a:pt x="7571676" y="4574549"/>
                </a:lnTo>
                <a:lnTo>
                  <a:pt x="7593250" y="4625274"/>
                </a:lnTo>
                <a:lnTo>
                  <a:pt x="7614349" y="4676178"/>
                </a:lnTo>
                <a:lnTo>
                  <a:pt x="7634969" y="4727259"/>
                </a:lnTo>
                <a:lnTo>
                  <a:pt x="7655109" y="4778516"/>
                </a:lnTo>
                <a:lnTo>
                  <a:pt x="7674766" y="4829947"/>
                </a:lnTo>
                <a:lnTo>
                  <a:pt x="7693939" y="4881550"/>
                </a:lnTo>
                <a:lnTo>
                  <a:pt x="7712625" y="4933323"/>
                </a:lnTo>
                <a:lnTo>
                  <a:pt x="7730822" y="4985265"/>
                </a:lnTo>
                <a:lnTo>
                  <a:pt x="7748528" y="5037373"/>
                </a:lnTo>
                <a:lnTo>
                  <a:pt x="7765741" y="5089647"/>
                </a:lnTo>
                <a:lnTo>
                  <a:pt x="7782458" y="5142083"/>
                </a:lnTo>
                <a:lnTo>
                  <a:pt x="7798677" y="5194681"/>
                </a:lnTo>
                <a:lnTo>
                  <a:pt x="7814397" y="5247439"/>
                </a:lnTo>
                <a:lnTo>
                  <a:pt x="7829614" y="5300355"/>
                </a:lnTo>
                <a:lnTo>
                  <a:pt x="7844328" y="5353427"/>
                </a:lnTo>
                <a:lnTo>
                  <a:pt x="7858535" y="5406653"/>
                </a:lnTo>
                <a:lnTo>
                  <a:pt x="7872234" y="5460032"/>
                </a:lnTo>
                <a:lnTo>
                  <a:pt x="7885422" y="5513562"/>
                </a:lnTo>
                <a:lnTo>
                  <a:pt x="7898097" y="5567240"/>
                </a:lnTo>
                <a:lnTo>
                  <a:pt x="7910257" y="5621066"/>
                </a:lnTo>
                <a:lnTo>
                  <a:pt x="7921900" y="5675038"/>
                </a:lnTo>
                <a:lnTo>
                  <a:pt x="7933023" y="5729154"/>
                </a:lnTo>
                <a:lnTo>
                  <a:pt x="7943626" y="5783411"/>
                </a:lnTo>
                <a:lnTo>
                  <a:pt x="7953704" y="5837809"/>
                </a:lnTo>
                <a:lnTo>
                  <a:pt x="7963257" y="5892345"/>
                </a:lnTo>
                <a:lnTo>
                  <a:pt x="7972281" y="5947018"/>
                </a:lnTo>
                <a:lnTo>
                  <a:pt x="7980776" y="6001826"/>
                </a:lnTo>
                <a:lnTo>
                  <a:pt x="7988738" y="6056767"/>
                </a:lnTo>
                <a:lnTo>
                  <a:pt x="7996166" y="6111839"/>
                </a:lnTo>
                <a:lnTo>
                  <a:pt x="8003057" y="6167042"/>
                </a:lnTo>
                <a:lnTo>
                  <a:pt x="8009409" y="6222372"/>
                </a:lnTo>
                <a:lnTo>
                  <a:pt x="8015220" y="6277828"/>
                </a:lnTo>
                <a:lnTo>
                  <a:pt x="8020488" y="6333408"/>
                </a:lnTo>
                <a:lnTo>
                  <a:pt x="8025211" y="6389111"/>
                </a:lnTo>
                <a:lnTo>
                  <a:pt x="8029386" y="6444935"/>
                </a:lnTo>
                <a:lnTo>
                  <a:pt x="8033012" y="6500878"/>
                </a:lnTo>
                <a:lnTo>
                  <a:pt x="8036085" y="6556938"/>
                </a:lnTo>
                <a:lnTo>
                  <a:pt x="8038605" y="6613114"/>
                </a:lnTo>
                <a:lnTo>
                  <a:pt x="8040569" y="6669404"/>
                </a:lnTo>
                <a:lnTo>
                  <a:pt x="8041974" y="6725805"/>
                </a:lnTo>
                <a:lnTo>
                  <a:pt x="8042819" y="6782317"/>
                </a:lnTo>
                <a:lnTo>
                  <a:pt x="8043101" y="6838937"/>
                </a:lnTo>
              </a:path>
            </a:pathLst>
          </a:custGeom>
          <a:ln w="12700">
            <a:solidFill>
              <a:srgbClr val="56002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5937" y="141274"/>
          <a:ext cx="884745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6432550"/>
                <a:gridCol w="1543050"/>
              </a:tblGrid>
              <a:tr h="380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T w="12700">
                      <a:solidFill>
                        <a:srgbClr val="FFFF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 marR="113030" indent="-44450">
                        <a:lnSpc>
                          <a:spcPts val="1050"/>
                        </a:lnSpc>
                        <a:spcBef>
                          <a:spcPts val="509"/>
                        </a:spcBef>
                      </a:pP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Damage</a:t>
                      </a:r>
                      <a:r>
                        <a:rPr dirty="0" sz="900" spc="-9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assessment  </a:t>
                      </a:r>
                      <a:r>
                        <a:rPr dirty="0" sz="90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Islamabad</a:t>
                      </a:r>
                      <a:r>
                        <a:rPr dirty="0" sz="900" spc="-5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Pakistan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</a:tr>
              <a:tr h="5651500">
                <a:tc gridSpan="3">
                  <a:txBody>
                    <a:bodyPr/>
                    <a:lstStyle/>
                    <a:p>
                      <a:pPr marL="2296795">
                        <a:lnSpc>
                          <a:spcPts val="3729"/>
                        </a:lnSpc>
                      </a:pPr>
                      <a:r>
                        <a:rPr dirty="0" sz="4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Real Time</a:t>
                      </a:r>
                      <a:r>
                        <a:rPr dirty="0" sz="4400" spc="25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4400" b="1">
                          <a:solidFill>
                            <a:srgbClr val="FFFF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4400">
                        <a:latin typeface="Tahoma"/>
                        <a:cs typeface="Tahoma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  <a:spcBef>
                          <a:spcPts val="3819"/>
                        </a:spcBef>
                      </a:pPr>
                      <a:r>
                        <a:rPr dirty="0" sz="3000" spc="-5" b="1">
                          <a:solidFill>
                            <a:srgbClr val="00FFFF"/>
                          </a:solidFill>
                          <a:latin typeface="Tahoma"/>
                          <a:cs typeface="Tahoma"/>
                        </a:rPr>
                        <a:t>What </a:t>
                      </a:r>
                      <a:r>
                        <a:rPr dirty="0" sz="3000" spc="-10" b="1">
                          <a:solidFill>
                            <a:srgbClr val="00FFFF"/>
                          </a:solidFill>
                          <a:latin typeface="Tahoma"/>
                          <a:cs typeface="Tahoma"/>
                        </a:rPr>
                        <a:t>has </a:t>
                      </a:r>
                      <a:r>
                        <a:rPr dirty="0" sz="3000" spc="-5" b="1">
                          <a:solidFill>
                            <a:srgbClr val="00FFFF"/>
                          </a:solidFill>
                          <a:latin typeface="Tahoma"/>
                          <a:cs typeface="Tahoma"/>
                        </a:rPr>
                        <a:t>happened? </a:t>
                      </a:r>
                      <a:r>
                        <a:rPr dirty="0" sz="3000" b="1">
                          <a:solidFill>
                            <a:srgbClr val="00FFFF"/>
                          </a:solidFill>
                          <a:latin typeface="Tahoma"/>
                          <a:cs typeface="Tahoma"/>
                        </a:rPr>
                        <a:t>(damage</a:t>
                      </a:r>
                      <a:r>
                        <a:rPr dirty="0" sz="3000" spc="95" b="1">
                          <a:solidFill>
                            <a:srgbClr val="00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3000" spc="-5" b="1">
                          <a:solidFill>
                            <a:srgbClr val="00FFFF"/>
                          </a:solidFill>
                          <a:latin typeface="Tahoma"/>
                          <a:cs typeface="Tahoma"/>
                        </a:rPr>
                        <a:t>assessment)</a:t>
                      </a:r>
                      <a:endParaRPr sz="30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760095" indent="-342900">
                        <a:lnSpc>
                          <a:spcPct val="100000"/>
                        </a:lnSpc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Area</a:t>
                      </a:r>
                      <a:r>
                        <a:rPr dirty="0" sz="2400" spc="-2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affected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ts val="2865"/>
                        </a:lnSpc>
                        <a:spcBef>
                          <a:spcPts val="20"/>
                        </a:spcBef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Number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people</a:t>
                      </a:r>
                      <a:r>
                        <a:rPr dirty="0" sz="2400" spc="-4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affected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ts val="2865"/>
                        </a:lnSpc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Mortality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&amp;</a:t>
                      </a:r>
                      <a:r>
                        <a:rPr dirty="0" sz="2400" spc="-2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morbidity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ts val="2865"/>
                        </a:lnSpc>
                        <a:spcBef>
                          <a:spcPts val="20"/>
                        </a:spcBef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Types of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injuries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&amp;</a:t>
                      </a:r>
                      <a:r>
                        <a:rPr dirty="0" sz="2400" spc="-7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illnesses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ts val="2865"/>
                        </a:lnSpc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Characteristics </a:t>
                      </a:r>
                      <a:r>
                        <a:rPr dirty="0" sz="2400" spc="2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affected</a:t>
                      </a:r>
                      <a:r>
                        <a:rPr dirty="0" sz="2400" spc="-3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population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ts val="2865"/>
                        </a:lnSpc>
                        <a:spcBef>
                          <a:spcPts val="20"/>
                        </a:spcBef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Medical,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water, sanitation,</a:t>
                      </a:r>
                      <a:r>
                        <a:rPr dirty="0" sz="2400" spc="9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nutrition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ts val="2865"/>
                        </a:lnSpc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Damage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homes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&amp; commercial</a:t>
                      </a:r>
                      <a:r>
                        <a:rPr dirty="0" sz="2400" spc="-4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buildings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ts val="2865"/>
                        </a:lnSpc>
                        <a:spcBef>
                          <a:spcPts val="20"/>
                        </a:spcBef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Damage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agriculture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&amp; </a:t>
                      </a:r>
                      <a:r>
                        <a:rPr dirty="0" sz="24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food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supply </a:t>
                      </a:r>
                      <a:r>
                        <a:rPr dirty="0" sz="2400" spc="-1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system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ts val="2865"/>
                        </a:lnSpc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Level of local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response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&amp;</a:t>
                      </a:r>
                      <a:r>
                        <a:rPr dirty="0" sz="2400" spc="8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capacities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760095" indent="-342900">
                        <a:lnSpc>
                          <a:spcPct val="100000"/>
                        </a:lnSpc>
                        <a:spcBef>
                          <a:spcPts val="20"/>
                        </a:spcBef>
                        <a:buChar char="•"/>
                        <a:tabLst>
                          <a:tab pos="760095" algn="l"/>
                          <a:tab pos="760730" algn="l"/>
                        </a:tabLst>
                      </a:pPr>
                      <a:r>
                        <a:rPr dirty="0" sz="2400" spc="-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Level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response 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by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NGOs </a:t>
                      </a:r>
                      <a:r>
                        <a:rPr dirty="0" sz="240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&amp;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other</a:t>
                      </a:r>
                      <a:r>
                        <a:rPr dirty="0" sz="2400" spc="5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CC"/>
                          </a:solidFill>
                          <a:latin typeface="Tahoma"/>
                          <a:cs typeface="Tahoma"/>
                        </a:rPr>
                        <a:t>agencies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66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CC"/>
                          </a:solidFill>
                          <a:latin typeface="Verdana"/>
                          <a:cs typeface="Verdana"/>
                        </a:rPr>
                        <a:t>adpc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CC"/>
                      </a:solidFill>
                      <a:prstDash val="solid"/>
                    </a:lnL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CC"/>
                      </a:solidFill>
                      <a:prstDash val="solid"/>
                    </a:lnR>
                    <a:lnB w="12700">
                      <a:solidFill>
                        <a:srgbClr val="FF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Asian </a:t>
            </a:r>
            <a:r>
              <a:rPr dirty="0" spc="-5"/>
              <a:t>Disaster Preparedness</a:t>
            </a:r>
            <a:r>
              <a:rPr dirty="0" spc="15"/>
              <a:t> </a:t>
            </a:r>
            <a:r>
              <a:rPr dirty="0" spc="-10"/>
              <a:t>Center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2018-03-12T16:29:31Z</dcterms:created>
  <dcterms:modified xsi:type="dcterms:W3CDTF">2018-03-12T16:29:31Z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2006-03-28T00:00:00Z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2018-03-12T00:00:00Z</vt:filetime>
  </property>
</Properties>
</file>