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8" r:id="rId31"/>
    <p:sldId id="286" r:id="rId32"/>
    <p:sldId id="287" r:id="rId33"/>
    <p:sldId id="289" r:id="rId34"/>
    <p:sldId id="290"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5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15.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17.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30.png"/><Relationship Id="rId1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38.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53.png"/><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1"/>
          <p:cNvSpPr txBox="1"/>
          <p:nvPr/>
        </p:nvSpPr>
        <p:spPr>
          <a:xfrm>
            <a:off x="350520" y="2473452"/>
            <a:ext cx="8072723" cy="1792798"/>
          </a:xfrm>
          <a:prstGeom prst="rect">
            <a:avLst/>
          </a:prstGeom>
        </p:spPr>
        <p:txBody>
          <a:bodyPr vert="horz" wrap="none" lIns="0" tIns="0" rIns="0" bIns="0" rtlCol="0">
            <a:spAutoFit/>
          </a:bodyPr>
          <a:lstStyle/>
          <a:p>
            <a:pPr marL="0">
              <a:lnSpc>
                <a:spcPct val="100000"/>
              </a:lnSpc>
            </a:pPr>
            <a:r>
              <a:rPr lang="en-IN" sz="4400" spc="10" dirty="0" smtClean="0">
                <a:solidFill>
                  <a:srgbClr val="FFCC00"/>
                </a:solidFill>
                <a:latin typeface="Tahoma"/>
                <a:cs typeface="Tahoma"/>
              </a:rPr>
              <a:t>   Disaster </a:t>
            </a:r>
            <a:r>
              <a:rPr sz="4400" spc="10" dirty="0" smtClean="0">
                <a:solidFill>
                  <a:srgbClr val="FFCC00"/>
                </a:solidFill>
                <a:latin typeface="Tahoma"/>
                <a:cs typeface="Tahoma"/>
              </a:rPr>
              <a:t>Damage Assessment</a:t>
            </a:r>
            <a:endParaRPr lang="en-IN" sz="4400" spc="10" dirty="0">
              <a:solidFill>
                <a:srgbClr val="FFCC00"/>
              </a:solidFill>
              <a:latin typeface="Tahoma"/>
              <a:cs typeface="Tahoma"/>
            </a:endParaRPr>
          </a:p>
          <a:p>
            <a:pPr marL="0">
              <a:lnSpc>
                <a:spcPct val="100000"/>
              </a:lnSpc>
            </a:pPr>
            <a:endParaRPr sz="3100" dirty="0">
              <a:latin typeface="Tahoma"/>
              <a:cs typeface="Tahoma"/>
            </a:endParaRPr>
          </a:p>
          <a:p>
            <a:pPr marL="2608580">
              <a:lnSpc>
                <a:spcPct val="100000"/>
              </a:lnSpc>
            </a:pPr>
            <a:r>
              <a:rPr sz="4150" b="1" spc="10" dirty="0">
                <a:solidFill>
                  <a:srgbClr val="FFFF00"/>
                </a:solidFill>
                <a:latin typeface="Arial"/>
                <a:cs typeface="Arial"/>
              </a:rPr>
              <a:t>An Overview</a:t>
            </a:r>
            <a:endParaRPr sz="4100" dirty="0">
              <a:latin typeface="Arial"/>
              <a:cs typeface="Arial"/>
            </a:endParaRPr>
          </a:p>
        </p:txBody>
      </p:sp>
      <p:sp>
        <p:nvSpPr>
          <p:cNvPr id="6" name="text 1"/>
          <p:cNvSpPr txBox="1"/>
          <p:nvPr/>
        </p:nvSpPr>
        <p:spPr>
          <a:xfrm>
            <a:off x="934720" y="6462649"/>
            <a:ext cx="105157" cy="267766"/>
          </a:xfrm>
          <a:prstGeom prst="rect">
            <a:avLst/>
          </a:prstGeom>
        </p:spPr>
        <p:txBody>
          <a:bodyPr vert="horz" wrap="none" lIns="0" tIns="0" rIns="0" bIns="0" rtlCol="0">
            <a:spAutoFit/>
          </a:bodyPr>
          <a:lstStyle/>
          <a:p>
            <a:pPr marL="0">
              <a:lnSpc>
                <a:spcPct val="100000"/>
              </a:lnSpc>
            </a:pPr>
            <a:r>
              <a:rPr sz="1740" spc="10" dirty="0" smtClean="0">
                <a:solidFill>
                  <a:srgbClr val="66FFFF"/>
                </a:solidFill>
                <a:latin typeface="Arial Narrow"/>
                <a:cs typeface="Arial Narrow"/>
              </a:rPr>
              <a:t>, </a:t>
            </a:r>
            <a:endParaRPr sz="1700" dirty="0">
              <a:latin typeface="Arial Narrow"/>
              <a:cs typeface="Arial Narrow"/>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10</a:t>
            </a:r>
            <a:endParaRPr sz="1400">
              <a:latin typeface="Arial"/>
              <a:cs typeface="Arial"/>
            </a:endParaRPr>
          </a:p>
        </p:txBody>
      </p:sp>
      <p:sp>
        <p:nvSpPr>
          <p:cNvPr id="3" name="text 1"/>
          <p:cNvSpPr txBox="1"/>
          <p:nvPr/>
        </p:nvSpPr>
        <p:spPr>
          <a:xfrm>
            <a:off x="3876040" y="3439668"/>
            <a:ext cx="677671" cy="47670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Damage</a:t>
            </a:r>
            <a:endParaRPr sz="1600">
              <a:latin typeface="Arial Narrow"/>
              <a:cs typeface="Arial Narrow"/>
            </a:endParaRPr>
          </a:p>
          <a:p>
            <a:pPr marL="46989">
              <a:lnSpc>
                <a:spcPct val="100000"/>
              </a:lnSpc>
            </a:pPr>
            <a:r>
              <a:rPr sz="1600" spc="10" dirty="0">
                <a:solidFill>
                  <a:srgbClr val="FFFFCC"/>
                </a:solidFill>
                <a:latin typeface="Arial Narrow"/>
                <a:cs typeface="Arial Narrow"/>
              </a:rPr>
              <a:t>Control</a:t>
            </a:r>
            <a:endParaRPr sz="1600">
              <a:latin typeface="Arial Narrow"/>
              <a:cs typeface="Arial Narrow"/>
            </a:endParaRPr>
          </a:p>
        </p:txBody>
      </p:sp>
      <p:sp>
        <p:nvSpPr>
          <p:cNvPr id="4" name="text 1"/>
          <p:cNvSpPr txBox="1"/>
          <p:nvPr/>
        </p:nvSpPr>
        <p:spPr>
          <a:xfrm>
            <a:off x="4480560" y="5762498"/>
            <a:ext cx="152603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Collapse Limit State</a:t>
            </a:r>
            <a:endParaRPr sz="1600">
              <a:latin typeface="Arial Narrow"/>
              <a:cs typeface="Arial Narrow"/>
            </a:endParaRPr>
          </a:p>
        </p:txBody>
      </p:sp>
      <p:sp>
        <p:nvSpPr>
          <p:cNvPr id="5" name="text 1"/>
          <p:cNvSpPr txBox="1"/>
          <p:nvPr/>
        </p:nvSpPr>
        <p:spPr>
          <a:xfrm>
            <a:off x="6360160" y="5424678"/>
            <a:ext cx="46207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Major</a:t>
            </a:r>
            <a:endParaRPr sz="1600">
              <a:latin typeface="Arial Narrow"/>
              <a:cs typeface="Arial Narrow"/>
            </a:endParaRPr>
          </a:p>
        </p:txBody>
      </p:sp>
      <p:sp>
        <p:nvSpPr>
          <p:cNvPr id="6" name="text 1"/>
          <p:cNvSpPr txBox="1"/>
          <p:nvPr/>
        </p:nvSpPr>
        <p:spPr>
          <a:xfrm>
            <a:off x="3608070" y="5424678"/>
            <a:ext cx="1211883"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Partial Collapse</a:t>
            </a:r>
            <a:endParaRPr sz="1600">
              <a:latin typeface="Arial Narrow"/>
              <a:cs typeface="Arial Narrow"/>
            </a:endParaRPr>
          </a:p>
        </p:txBody>
      </p:sp>
      <p:sp>
        <p:nvSpPr>
          <p:cNvPr id="7" name="text 1"/>
          <p:cNvSpPr txBox="1"/>
          <p:nvPr/>
        </p:nvSpPr>
        <p:spPr>
          <a:xfrm>
            <a:off x="1422400" y="5424678"/>
            <a:ext cx="3257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100</a:t>
            </a:r>
            <a:endParaRPr sz="1600">
              <a:latin typeface="Arial Narrow"/>
              <a:cs typeface="Arial Narrow"/>
            </a:endParaRPr>
          </a:p>
        </p:txBody>
      </p:sp>
      <p:pic>
        <p:nvPicPr>
          <p:cNvPr id="3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280" y="5024120"/>
            <a:ext cx="1036319" cy="678180"/>
          </a:xfrm>
          <a:prstGeom prst="rect">
            <a:avLst/>
          </a:prstGeom>
        </p:spPr>
      </p:pic>
      <p:sp>
        <p:nvSpPr>
          <p:cNvPr id="8" name="text 1"/>
          <p:cNvSpPr txBox="1"/>
          <p:nvPr/>
        </p:nvSpPr>
        <p:spPr>
          <a:xfrm>
            <a:off x="7390130" y="5254498"/>
            <a:ext cx="68620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Red Tag</a:t>
            </a:r>
            <a:endParaRPr sz="1600">
              <a:latin typeface="Arial Narrow"/>
              <a:cs typeface="Arial Narrow"/>
            </a:endParaRPr>
          </a:p>
        </p:txBody>
      </p:sp>
      <p:sp>
        <p:nvSpPr>
          <p:cNvPr id="9" name="text 1"/>
          <p:cNvSpPr txBox="1"/>
          <p:nvPr/>
        </p:nvSpPr>
        <p:spPr>
          <a:xfrm>
            <a:off x="3662680" y="5085588"/>
            <a:ext cx="110296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Near Collapse</a:t>
            </a:r>
            <a:endParaRPr sz="1600">
              <a:latin typeface="Arial Narrow"/>
              <a:cs typeface="Arial Narrow"/>
            </a:endParaRPr>
          </a:p>
        </p:txBody>
      </p:sp>
      <p:sp>
        <p:nvSpPr>
          <p:cNvPr id="10" name="text 1"/>
          <p:cNvSpPr txBox="1"/>
          <p:nvPr/>
        </p:nvSpPr>
        <p:spPr>
          <a:xfrm>
            <a:off x="1469390" y="5085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90</a:t>
            </a:r>
            <a:endParaRPr sz="1600">
              <a:latin typeface="Arial Narrow"/>
              <a:cs typeface="Arial Narrow"/>
            </a:endParaRPr>
          </a:p>
        </p:txBody>
      </p:sp>
      <p:sp>
        <p:nvSpPr>
          <p:cNvPr id="11" name="text 1"/>
          <p:cNvSpPr txBox="1"/>
          <p:nvPr/>
        </p:nvSpPr>
        <p:spPr>
          <a:xfrm>
            <a:off x="5109210" y="5085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4</a:t>
            </a:r>
            <a:endParaRPr sz="1600">
              <a:latin typeface="Arial Narrow"/>
              <a:cs typeface="Arial Narrow"/>
            </a:endParaRPr>
          </a:p>
        </p:txBody>
      </p:sp>
      <p:sp>
        <p:nvSpPr>
          <p:cNvPr id="12" name="text 1"/>
          <p:cNvSpPr txBox="1"/>
          <p:nvPr/>
        </p:nvSpPr>
        <p:spPr>
          <a:xfrm>
            <a:off x="3663950" y="4746498"/>
            <a:ext cx="110093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Limited Safety</a:t>
            </a:r>
            <a:endParaRPr sz="1600">
              <a:latin typeface="Arial Narrow"/>
              <a:cs typeface="Arial Narrow"/>
            </a:endParaRPr>
          </a:p>
        </p:txBody>
      </p:sp>
      <p:sp>
        <p:nvSpPr>
          <p:cNvPr id="13" name="text 1"/>
          <p:cNvSpPr txBox="1"/>
          <p:nvPr/>
        </p:nvSpPr>
        <p:spPr>
          <a:xfrm>
            <a:off x="2494280" y="4963668"/>
            <a:ext cx="770331" cy="47543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Extensive</a:t>
            </a:r>
            <a:endParaRPr sz="1500">
              <a:latin typeface="Arial Narrow"/>
              <a:cs typeface="Arial Narrow"/>
            </a:endParaRPr>
          </a:p>
          <a:p>
            <a:pPr marL="4699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14" name="text 1"/>
          <p:cNvSpPr txBox="1"/>
          <p:nvPr/>
        </p:nvSpPr>
        <p:spPr>
          <a:xfrm>
            <a:off x="1469390" y="4746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80</a:t>
            </a:r>
            <a:endParaRPr sz="1600">
              <a:latin typeface="Arial Narrow"/>
              <a:cs typeface="Arial Narrow"/>
            </a:endParaRPr>
          </a:p>
        </p:txBody>
      </p:sp>
      <p:sp>
        <p:nvSpPr>
          <p:cNvPr id="15" name="text 1"/>
          <p:cNvSpPr txBox="1"/>
          <p:nvPr/>
        </p:nvSpPr>
        <p:spPr>
          <a:xfrm>
            <a:off x="6330950" y="4747768"/>
            <a:ext cx="521004"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Heavy</a:t>
            </a:r>
            <a:endParaRPr sz="1600">
              <a:latin typeface="Arial Narrow"/>
              <a:cs typeface="Arial Narrow"/>
            </a:endParaRPr>
          </a:p>
        </p:txBody>
      </p:sp>
      <p:sp>
        <p:nvSpPr>
          <p:cNvPr id="16" name="text 1"/>
          <p:cNvSpPr txBox="1"/>
          <p:nvPr/>
        </p:nvSpPr>
        <p:spPr>
          <a:xfrm>
            <a:off x="1469390" y="4408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70</a:t>
            </a:r>
            <a:endParaRPr sz="1600">
              <a:latin typeface="Arial Narrow"/>
              <a:cs typeface="Arial Narrow"/>
            </a:endParaRPr>
          </a:p>
        </p:txBody>
      </p:sp>
      <p:sp>
        <p:nvSpPr>
          <p:cNvPr id="17" name="text 1"/>
          <p:cNvSpPr txBox="1"/>
          <p:nvPr/>
        </p:nvSpPr>
        <p:spPr>
          <a:xfrm>
            <a:off x="3798570" y="4238498"/>
            <a:ext cx="83190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Life Safety</a:t>
            </a:r>
            <a:endParaRPr sz="1600">
              <a:latin typeface="Arial Narrow"/>
              <a:cs typeface="Arial Narrow"/>
            </a:endParaRPr>
          </a:p>
        </p:txBody>
      </p:sp>
      <p:sp>
        <p:nvSpPr>
          <p:cNvPr id="18" name="text 1"/>
          <p:cNvSpPr txBox="1"/>
          <p:nvPr/>
        </p:nvSpPr>
        <p:spPr>
          <a:xfrm>
            <a:off x="1469390" y="4069587"/>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60</a:t>
            </a:r>
            <a:endParaRPr sz="1600">
              <a:latin typeface="Arial Narrow"/>
              <a:cs typeface="Arial Narrow"/>
            </a:endParaRPr>
          </a:p>
        </p:txBody>
      </p:sp>
      <p:pic>
        <p:nvPicPr>
          <p:cNvPr id="3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80" y="3670300"/>
            <a:ext cx="1036319" cy="1353820"/>
          </a:xfrm>
          <a:prstGeom prst="rect">
            <a:avLst/>
          </a:prstGeom>
        </p:spPr>
      </p:pic>
      <p:sp>
        <p:nvSpPr>
          <p:cNvPr id="19" name="text 1"/>
          <p:cNvSpPr txBox="1"/>
          <p:nvPr/>
        </p:nvSpPr>
        <p:spPr>
          <a:xfrm>
            <a:off x="7298690" y="4238498"/>
            <a:ext cx="870306"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Yellow Tag</a:t>
            </a:r>
            <a:endParaRPr sz="1600">
              <a:latin typeface="Arial Narrow"/>
              <a:cs typeface="Arial Narrow"/>
            </a:endParaRPr>
          </a:p>
        </p:txBody>
      </p:sp>
      <p:sp>
        <p:nvSpPr>
          <p:cNvPr id="20" name="text 1"/>
          <p:cNvSpPr txBox="1"/>
          <p:nvPr/>
        </p:nvSpPr>
        <p:spPr>
          <a:xfrm>
            <a:off x="6216650" y="3900678"/>
            <a:ext cx="74980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p:txBody>
      </p:sp>
      <p:sp>
        <p:nvSpPr>
          <p:cNvPr id="21" name="text 1"/>
          <p:cNvSpPr txBox="1"/>
          <p:nvPr/>
        </p:nvSpPr>
        <p:spPr>
          <a:xfrm>
            <a:off x="5109210" y="4069587"/>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3</a:t>
            </a:r>
            <a:endParaRPr sz="1600">
              <a:latin typeface="Arial Narrow"/>
              <a:cs typeface="Arial Narrow"/>
            </a:endParaRPr>
          </a:p>
        </p:txBody>
      </p:sp>
      <p:sp>
        <p:nvSpPr>
          <p:cNvPr id="22" name="text 1"/>
          <p:cNvSpPr txBox="1"/>
          <p:nvPr/>
        </p:nvSpPr>
        <p:spPr>
          <a:xfrm>
            <a:off x="2504440" y="3947668"/>
            <a:ext cx="751230" cy="47543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a:p>
            <a:pPr marL="3683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23" name="text 1"/>
          <p:cNvSpPr txBox="1"/>
          <p:nvPr/>
        </p:nvSpPr>
        <p:spPr>
          <a:xfrm>
            <a:off x="1469390" y="3730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50</a:t>
            </a:r>
            <a:endParaRPr sz="1600">
              <a:latin typeface="Arial Narrow"/>
              <a:cs typeface="Arial Narrow"/>
            </a:endParaRPr>
          </a:p>
        </p:txBody>
      </p:sp>
      <p:sp>
        <p:nvSpPr>
          <p:cNvPr id="24" name="text 1"/>
          <p:cNvSpPr txBox="1"/>
          <p:nvPr/>
        </p:nvSpPr>
        <p:spPr>
          <a:xfrm>
            <a:off x="1469390" y="3392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40</a:t>
            </a:r>
            <a:endParaRPr sz="1600">
              <a:latin typeface="Arial Narrow"/>
              <a:cs typeface="Arial Narrow"/>
            </a:endParaRPr>
          </a:p>
        </p:txBody>
      </p:sp>
      <p:sp>
        <p:nvSpPr>
          <p:cNvPr id="25" name="text 1"/>
          <p:cNvSpPr txBox="1"/>
          <p:nvPr/>
        </p:nvSpPr>
        <p:spPr>
          <a:xfrm>
            <a:off x="1469390" y="3053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30</a:t>
            </a:r>
            <a:endParaRPr sz="1600">
              <a:latin typeface="Arial Narrow"/>
              <a:cs typeface="Arial Narrow"/>
            </a:endParaRPr>
          </a:p>
        </p:txBody>
      </p:sp>
      <p:sp>
        <p:nvSpPr>
          <p:cNvPr id="26" name="text 1"/>
          <p:cNvSpPr txBox="1"/>
          <p:nvPr/>
        </p:nvSpPr>
        <p:spPr>
          <a:xfrm>
            <a:off x="6388100" y="3053588"/>
            <a:ext cx="40741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Light</a:t>
            </a:r>
            <a:endParaRPr sz="1600">
              <a:latin typeface="Arial Narrow"/>
              <a:cs typeface="Arial Narrow"/>
            </a:endParaRPr>
          </a:p>
        </p:txBody>
      </p:sp>
      <p:sp>
        <p:nvSpPr>
          <p:cNvPr id="27" name="text 1"/>
          <p:cNvSpPr txBox="1"/>
          <p:nvPr/>
        </p:nvSpPr>
        <p:spPr>
          <a:xfrm>
            <a:off x="5109210" y="3053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2</a:t>
            </a:r>
            <a:endParaRPr sz="1600">
              <a:latin typeface="Arial Narrow"/>
              <a:cs typeface="Arial Narrow"/>
            </a:endParaRPr>
          </a:p>
        </p:txBody>
      </p:sp>
      <p:sp>
        <p:nvSpPr>
          <p:cNvPr id="28" name="text 1"/>
          <p:cNvSpPr txBox="1"/>
          <p:nvPr/>
        </p:nvSpPr>
        <p:spPr>
          <a:xfrm>
            <a:off x="1469390" y="2714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20</a:t>
            </a:r>
            <a:endParaRPr sz="1600">
              <a:latin typeface="Arial Narrow"/>
              <a:cs typeface="Arial Narrow"/>
            </a:endParaRPr>
          </a:p>
        </p:txBody>
      </p:sp>
      <p:pic>
        <p:nvPicPr>
          <p:cNvPr id="3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280" y="2316480"/>
            <a:ext cx="1036319" cy="1353820"/>
          </a:xfrm>
          <a:prstGeom prst="rect">
            <a:avLst/>
          </a:prstGeom>
        </p:spPr>
      </p:pic>
      <p:sp>
        <p:nvSpPr>
          <p:cNvPr id="29" name="text 1"/>
          <p:cNvSpPr txBox="1"/>
          <p:nvPr/>
        </p:nvSpPr>
        <p:spPr>
          <a:xfrm>
            <a:off x="7311390" y="2884678"/>
            <a:ext cx="84368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Green Tag</a:t>
            </a:r>
            <a:endParaRPr sz="1600">
              <a:latin typeface="Arial Narrow"/>
              <a:cs typeface="Arial Narrow"/>
            </a:endParaRPr>
          </a:p>
        </p:txBody>
      </p:sp>
      <p:sp>
        <p:nvSpPr>
          <p:cNvPr id="30" name="text 1"/>
          <p:cNvSpPr txBox="1"/>
          <p:nvPr/>
        </p:nvSpPr>
        <p:spPr>
          <a:xfrm>
            <a:off x="6360160" y="2376678"/>
            <a:ext cx="46349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a:t>
            </a:r>
            <a:endParaRPr sz="1600">
              <a:latin typeface="Arial Narrow"/>
              <a:cs typeface="Arial Narrow"/>
            </a:endParaRPr>
          </a:p>
        </p:txBody>
      </p:sp>
      <p:sp>
        <p:nvSpPr>
          <p:cNvPr id="31" name="text 1"/>
          <p:cNvSpPr txBox="1"/>
          <p:nvPr/>
        </p:nvSpPr>
        <p:spPr>
          <a:xfrm>
            <a:off x="5109210" y="237667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1</a:t>
            </a:r>
            <a:endParaRPr sz="1600">
              <a:latin typeface="Arial Narrow"/>
              <a:cs typeface="Arial Narrow"/>
            </a:endParaRPr>
          </a:p>
        </p:txBody>
      </p:sp>
      <p:sp>
        <p:nvSpPr>
          <p:cNvPr id="40" name="text 1"/>
          <p:cNvSpPr txBox="1"/>
          <p:nvPr/>
        </p:nvSpPr>
        <p:spPr>
          <a:xfrm>
            <a:off x="3773170" y="2593848"/>
            <a:ext cx="881684" cy="475436"/>
          </a:xfrm>
          <a:prstGeom prst="rect">
            <a:avLst/>
          </a:prstGeom>
        </p:spPr>
        <p:txBody>
          <a:bodyPr vert="horz" wrap="none" lIns="0" tIns="0" rIns="0" bIns="0" rtlCol="0">
            <a:spAutoFit/>
          </a:bodyPr>
          <a:lstStyle/>
          <a:p>
            <a:pPr marL="29209">
              <a:lnSpc>
                <a:spcPct val="100000"/>
              </a:lnSpc>
            </a:pPr>
            <a:r>
              <a:rPr sz="1600" spc="10" dirty="0">
                <a:solidFill>
                  <a:srgbClr val="FFFFCC"/>
                </a:solidFill>
                <a:latin typeface="Arial Narrow"/>
                <a:cs typeface="Arial Narrow"/>
              </a:rPr>
              <a:t>Immediate</a:t>
            </a:r>
            <a:endParaRPr sz="1600">
              <a:latin typeface="Arial Narrow"/>
              <a:cs typeface="Arial Narrow"/>
            </a:endParaRPr>
          </a:p>
          <a:p>
            <a:pPr marL="0">
              <a:lnSpc>
                <a:spcPct val="100000"/>
              </a:lnSpc>
            </a:pPr>
            <a:r>
              <a:rPr sz="1600" spc="10" dirty="0">
                <a:solidFill>
                  <a:srgbClr val="FFFFCC"/>
                </a:solidFill>
                <a:latin typeface="Arial Narrow"/>
                <a:cs typeface="Arial Narrow"/>
              </a:rPr>
              <a:t>Occupancy</a:t>
            </a:r>
            <a:endParaRPr sz="1600">
              <a:latin typeface="Arial Narrow"/>
              <a:cs typeface="Arial Narrow"/>
            </a:endParaRPr>
          </a:p>
        </p:txBody>
      </p:sp>
      <p:sp>
        <p:nvSpPr>
          <p:cNvPr id="41" name="text 1"/>
          <p:cNvSpPr txBox="1"/>
          <p:nvPr/>
        </p:nvSpPr>
        <p:spPr>
          <a:xfrm>
            <a:off x="2310130" y="2884678"/>
            <a:ext cx="11385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 Damage</a:t>
            </a:r>
            <a:endParaRPr sz="1600">
              <a:latin typeface="Arial Narrow"/>
              <a:cs typeface="Arial Narrow"/>
            </a:endParaRPr>
          </a:p>
        </p:txBody>
      </p:sp>
      <p:sp>
        <p:nvSpPr>
          <p:cNvPr id="42" name="text 1"/>
          <p:cNvSpPr txBox="1"/>
          <p:nvPr/>
        </p:nvSpPr>
        <p:spPr>
          <a:xfrm>
            <a:off x="1469390" y="2376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a:t>
            </a:r>
            <a:endParaRPr sz="1600">
              <a:latin typeface="Arial Narrow"/>
              <a:cs typeface="Arial Narrow"/>
            </a:endParaRPr>
          </a:p>
        </p:txBody>
      </p:sp>
      <p:sp>
        <p:nvSpPr>
          <p:cNvPr id="43" name="text 1"/>
          <p:cNvSpPr txBox="1"/>
          <p:nvPr/>
        </p:nvSpPr>
        <p:spPr>
          <a:xfrm>
            <a:off x="4359910" y="2037588"/>
            <a:ext cx="1767025"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No Damage Limit State</a:t>
            </a:r>
            <a:endParaRPr sz="1600">
              <a:latin typeface="Arial Narrow"/>
              <a:cs typeface="Arial Narrow"/>
            </a:endParaRPr>
          </a:p>
        </p:txBody>
      </p:sp>
      <p:sp>
        <p:nvSpPr>
          <p:cNvPr id="44" name="text 1"/>
          <p:cNvSpPr txBox="1"/>
          <p:nvPr/>
        </p:nvSpPr>
        <p:spPr>
          <a:xfrm>
            <a:off x="1515110" y="2037588"/>
            <a:ext cx="13898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0</a:t>
            </a:r>
            <a:endParaRPr sz="1600">
              <a:latin typeface="Arial Narrow"/>
              <a:cs typeface="Arial Narrow"/>
            </a:endParaRPr>
          </a:p>
        </p:txBody>
      </p:sp>
      <p:sp>
        <p:nvSpPr>
          <p:cNvPr id="45" name="text 1"/>
          <p:cNvSpPr txBox="1"/>
          <p:nvPr/>
        </p:nvSpPr>
        <p:spPr>
          <a:xfrm>
            <a:off x="7423150" y="1577848"/>
            <a:ext cx="62037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ATC-20</a:t>
            </a:r>
            <a:endParaRPr sz="1600">
              <a:latin typeface="Arial Narrow"/>
              <a:cs typeface="Arial Narrow"/>
            </a:endParaRPr>
          </a:p>
        </p:txBody>
      </p:sp>
      <p:sp>
        <p:nvSpPr>
          <p:cNvPr id="46" name="text 1"/>
          <p:cNvSpPr txBox="1"/>
          <p:nvPr/>
        </p:nvSpPr>
        <p:spPr>
          <a:xfrm>
            <a:off x="6281420" y="1577848"/>
            <a:ext cx="62036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ATC-13</a:t>
            </a:r>
            <a:endParaRPr sz="1600">
              <a:latin typeface="Arial Narrow"/>
              <a:cs typeface="Arial Narrow"/>
            </a:endParaRPr>
          </a:p>
        </p:txBody>
      </p:sp>
      <p:sp>
        <p:nvSpPr>
          <p:cNvPr id="47" name="text 1"/>
          <p:cNvSpPr txBox="1"/>
          <p:nvPr/>
        </p:nvSpPr>
        <p:spPr>
          <a:xfrm>
            <a:off x="5063490" y="1455928"/>
            <a:ext cx="739647" cy="47670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EMS-98 /</a:t>
            </a:r>
            <a:endParaRPr sz="1500">
              <a:latin typeface="Arial Narrow"/>
              <a:cs typeface="Arial Narrow"/>
            </a:endParaRPr>
          </a:p>
          <a:p>
            <a:pPr marL="45719">
              <a:lnSpc>
                <a:spcPct val="100000"/>
              </a:lnSpc>
            </a:pPr>
            <a:r>
              <a:rPr sz="1600" spc="10" dirty="0">
                <a:solidFill>
                  <a:srgbClr val="FFFFCC"/>
                </a:solidFill>
                <a:latin typeface="Arial Narrow"/>
                <a:cs typeface="Arial Narrow"/>
              </a:rPr>
              <a:t>MSK-64</a:t>
            </a:r>
            <a:endParaRPr sz="1600">
              <a:latin typeface="Arial Narrow"/>
              <a:cs typeface="Arial Narrow"/>
            </a:endParaRPr>
          </a:p>
        </p:txBody>
      </p:sp>
      <p:sp>
        <p:nvSpPr>
          <p:cNvPr id="48" name="text 1"/>
          <p:cNvSpPr txBox="1"/>
          <p:nvPr/>
        </p:nvSpPr>
        <p:spPr>
          <a:xfrm>
            <a:off x="3792220" y="1577848"/>
            <a:ext cx="844092"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FEMA-273</a:t>
            </a:r>
            <a:endParaRPr sz="1600">
              <a:latin typeface="Arial Narrow"/>
              <a:cs typeface="Arial Narrow"/>
            </a:endParaRPr>
          </a:p>
        </p:txBody>
      </p:sp>
      <p:sp>
        <p:nvSpPr>
          <p:cNvPr id="49" name="text 1"/>
          <p:cNvSpPr txBox="1"/>
          <p:nvPr/>
        </p:nvSpPr>
        <p:spPr>
          <a:xfrm>
            <a:off x="2453640" y="1577848"/>
            <a:ext cx="851611"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HAZUS-99</a:t>
            </a:r>
            <a:endParaRPr sz="1600">
              <a:latin typeface="Arial Narrow"/>
              <a:cs typeface="Arial Narrow"/>
            </a:endParaRPr>
          </a:p>
        </p:txBody>
      </p:sp>
      <p:sp>
        <p:nvSpPr>
          <p:cNvPr id="50" name="text 1"/>
          <p:cNvSpPr txBox="1"/>
          <p:nvPr/>
        </p:nvSpPr>
        <p:spPr>
          <a:xfrm>
            <a:off x="1023620" y="1455928"/>
            <a:ext cx="1123289" cy="476707"/>
          </a:xfrm>
          <a:prstGeom prst="rect">
            <a:avLst/>
          </a:prstGeom>
        </p:spPr>
        <p:txBody>
          <a:bodyPr vert="horz" wrap="none" lIns="0" tIns="0" rIns="0" bIns="0" rtlCol="0">
            <a:spAutoFit/>
          </a:bodyPr>
          <a:lstStyle/>
          <a:p>
            <a:pPr marL="0">
              <a:lnSpc>
                <a:spcPct val="100000"/>
              </a:lnSpc>
            </a:pPr>
            <a:r>
              <a:rPr sz="1059" spc="10" dirty="0">
                <a:solidFill>
                  <a:srgbClr val="FFFFCC"/>
                </a:solidFill>
                <a:latin typeface="Arial Narrow"/>
                <a:cs typeface="Arial Narrow"/>
              </a:rPr>
              <a:t>Damage Level</a:t>
            </a:r>
            <a:endParaRPr sz="1000">
              <a:latin typeface="Arial Narrow"/>
              <a:cs typeface="Arial Narrow"/>
            </a:endParaRPr>
          </a:p>
          <a:p>
            <a:pPr marL="410210">
              <a:lnSpc>
                <a:spcPct val="100000"/>
              </a:lnSpc>
            </a:pPr>
            <a:r>
              <a:rPr sz="1600" spc="10" dirty="0">
                <a:solidFill>
                  <a:srgbClr val="FFFFCC"/>
                </a:solidFill>
                <a:latin typeface="Arial Narrow"/>
                <a:cs typeface="Arial Narrow"/>
              </a:rPr>
              <a:t>(%)</a:t>
            </a:r>
            <a:endParaRPr sz="1600">
              <a:latin typeface="Arial Narrow"/>
              <a:cs typeface="Arial Narrow"/>
            </a:endParaRPr>
          </a:p>
        </p:txBody>
      </p:sp>
      <p:pic>
        <p:nvPicPr>
          <p:cNvPr id="3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03" y="1382803"/>
            <a:ext cx="7343593" cy="4671513"/>
          </a:xfrm>
          <a:prstGeom prst="rect">
            <a:avLst/>
          </a:prstGeom>
        </p:spPr>
      </p:pic>
      <p:sp>
        <p:nvSpPr>
          <p:cNvPr id="51" name="text 1"/>
          <p:cNvSpPr txBox="1"/>
          <p:nvPr/>
        </p:nvSpPr>
        <p:spPr>
          <a:xfrm>
            <a:off x="612140" y="395986"/>
            <a:ext cx="8086041" cy="704393"/>
          </a:xfrm>
          <a:prstGeom prst="rect">
            <a:avLst/>
          </a:prstGeom>
        </p:spPr>
        <p:txBody>
          <a:bodyPr vert="horz" wrap="none" lIns="0" tIns="0" rIns="0" bIns="0" rtlCol="0">
            <a:spAutoFit/>
          </a:bodyPr>
          <a:lstStyle/>
          <a:p>
            <a:pPr marL="0">
              <a:lnSpc>
                <a:spcPct val="100000"/>
              </a:lnSpc>
            </a:pPr>
            <a:r>
              <a:rPr sz="1740" b="1" spc="10" dirty="0">
                <a:solidFill>
                  <a:srgbClr val="FFFFCC"/>
                </a:solidFill>
                <a:latin typeface="Arial"/>
                <a:cs typeface="Arial"/>
              </a:rPr>
              <a:t>Approximate Equivalence Between Existing Damage</a:t>
            </a:r>
            <a:endParaRPr sz="1700">
              <a:latin typeface="Arial"/>
              <a:cs typeface="Arial"/>
            </a:endParaRPr>
          </a:p>
          <a:p>
            <a:pPr marL="2500630">
              <a:lnSpc>
                <a:spcPct val="100000"/>
              </a:lnSpc>
            </a:pPr>
            <a:r>
              <a:rPr sz="2400" b="1" spc="10" dirty="0">
                <a:solidFill>
                  <a:srgbClr val="FFFFCC"/>
                </a:solidFill>
                <a:latin typeface="Arial"/>
                <a:cs typeface="Arial"/>
              </a:rPr>
              <a:t>Scales for Buildings</a:t>
            </a:r>
            <a:endParaRPr sz="2400">
              <a:latin typeface="Arial"/>
              <a:cs typeface="Arial"/>
            </a:endParaRPr>
          </a:p>
        </p:txBody>
      </p:sp>
      <p:pic>
        <p:nvPicPr>
          <p:cNvPr id="3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53227" y="1800227"/>
            <a:ext cx="1885945" cy="4400546"/>
          </a:xfrm>
          <a:prstGeom prst="rect">
            <a:avLst/>
          </a:prstGeom>
        </p:spPr>
      </p:pic>
      <p:pic>
        <p:nvPicPr>
          <p:cNvPr id="38"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0200" y="2438400"/>
            <a:ext cx="5181600" cy="3124200"/>
          </a:xfrm>
          <a:prstGeom prst="rect">
            <a:avLst/>
          </a:prstGeom>
        </p:spPr>
      </p:pic>
      <p:pic>
        <p:nvPicPr>
          <p:cNvPr id="39"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1627" y="2409827"/>
            <a:ext cx="5238745" cy="3181346"/>
          </a:xfrm>
          <a:prstGeom prst="rect">
            <a:avLst/>
          </a:prstGeom>
        </p:spPr>
      </p:pic>
      <p:sp>
        <p:nvSpPr>
          <p:cNvPr id="52" name="text 1"/>
          <p:cNvSpPr txBox="1"/>
          <p:nvPr/>
        </p:nvSpPr>
        <p:spPr>
          <a:xfrm>
            <a:off x="2066290" y="3177540"/>
            <a:ext cx="2664104" cy="1648662"/>
          </a:xfrm>
          <a:prstGeom prst="rect">
            <a:avLst/>
          </a:prstGeom>
        </p:spPr>
        <p:txBody>
          <a:bodyPr vert="horz" wrap="none" lIns="0" tIns="0" rIns="0" bIns="0" rtlCol="0">
            <a:spAutoFit/>
          </a:bodyPr>
          <a:lstStyle/>
          <a:p>
            <a:pPr marL="0">
              <a:lnSpc>
                <a:spcPct val="100000"/>
              </a:lnSpc>
            </a:pPr>
            <a:r>
              <a:rPr sz="3600" spc="10" dirty="0">
                <a:solidFill>
                  <a:srgbClr val="FFFFCC"/>
                </a:solidFill>
                <a:latin typeface="Tahoma"/>
                <a:cs typeface="Tahoma"/>
              </a:rPr>
              <a:t>Intended for</a:t>
            </a:r>
            <a:endParaRPr sz="3600">
              <a:latin typeface="Tahoma"/>
              <a:cs typeface="Tahoma"/>
            </a:endParaRPr>
          </a:p>
          <a:p>
            <a:pPr marL="77470">
              <a:lnSpc>
                <a:spcPct val="100000"/>
              </a:lnSpc>
            </a:pPr>
            <a:r>
              <a:rPr sz="3600" spc="10" dirty="0">
                <a:solidFill>
                  <a:srgbClr val="FFFFCC"/>
                </a:solidFill>
                <a:latin typeface="Tahoma"/>
                <a:cs typeface="Tahoma"/>
              </a:rPr>
              <a:t>rapid safety</a:t>
            </a:r>
            <a:endParaRPr sz="3600">
              <a:latin typeface="Tahoma"/>
              <a:cs typeface="Tahoma"/>
            </a:endParaRPr>
          </a:p>
          <a:p>
            <a:pPr marL="25400">
              <a:lnSpc>
                <a:spcPct val="100000"/>
              </a:lnSpc>
            </a:pPr>
            <a:r>
              <a:rPr sz="3600" spc="10" dirty="0">
                <a:solidFill>
                  <a:srgbClr val="FFFFCC"/>
                </a:solidFill>
                <a:latin typeface="Tahoma"/>
                <a:cs typeface="Tahoma"/>
              </a:rPr>
              <a:t>assessment</a:t>
            </a:r>
            <a:endParaRPr sz="3600">
              <a:latin typeface="Tahoma"/>
              <a:cs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11</a:t>
            </a:r>
            <a:endParaRPr sz="1400">
              <a:latin typeface="Arial"/>
              <a:cs typeface="Arial"/>
            </a:endParaRPr>
          </a:p>
        </p:txBody>
      </p:sp>
      <p:sp>
        <p:nvSpPr>
          <p:cNvPr id="3" name="text 1"/>
          <p:cNvSpPr txBox="1"/>
          <p:nvPr/>
        </p:nvSpPr>
        <p:spPr>
          <a:xfrm>
            <a:off x="3876040" y="3439668"/>
            <a:ext cx="677671" cy="47670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Damage</a:t>
            </a:r>
            <a:endParaRPr sz="1600">
              <a:latin typeface="Arial Narrow"/>
              <a:cs typeface="Arial Narrow"/>
            </a:endParaRPr>
          </a:p>
          <a:p>
            <a:pPr marL="46989">
              <a:lnSpc>
                <a:spcPct val="100000"/>
              </a:lnSpc>
            </a:pPr>
            <a:r>
              <a:rPr sz="1600" spc="10" dirty="0">
                <a:solidFill>
                  <a:srgbClr val="FFFFCC"/>
                </a:solidFill>
                <a:latin typeface="Arial Narrow"/>
                <a:cs typeface="Arial Narrow"/>
              </a:rPr>
              <a:t>Control</a:t>
            </a:r>
            <a:endParaRPr sz="1600">
              <a:latin typeface="Arial Narrow"/>
              <a:cs typeface="Arial Narrow"/>
            </a:endParaRPr>
          </a:p>
        </p:txBody>
      </p:sp>
      <p:sp>
        <p:nvSpPr>
          <p:cNvPr id="4" name="text 1"/>
          <p:cNvSpPr txBox="1"/>
          <p:nvPr/>
        </p:nvSpPr>
        <p:spPr>
          <a:xfrm>
            <a:off x="4480560" y="5762498"/>
            <a:ext cx="152603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Collapse Limit State</a:t>
            </a:r>
            <a:endParaRPr sz="1600">
              <a:latin typeface="Arial Narrow"/>
              <a:cs typeface="Arial Narrow"/>
            </a:endParaRPr>
          </a:p>
        </p:txBody>
      </p:sp>
      <p:sp>
        <p:nvSpPr>
          <p:cNvPr id="5" name="text 1"/>
          <p:cNvSpPr txBox="1"/>
          <p:nvPr/>
        </p:nvSpPr>
        <p:spPr>
          <a:xfrm>
            <a:off x="6360160" y="5424678"/>
            <a:ext cx="46207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Major</a:t>
            </a:r>
            <a:endParaRPr sz="1600">
              <a:latin typeface="Arial Narrow"/>
              <a:cs typeface="Arial Narrow"/>
            </a:endParaRPr>
          </a:p>
        </p:txBody>
      </p:sp>
      <p:sp>
        <p:nvSpPr>
          <p:cNvPr id="6" name="text 1"/>
          <p:cNvSpPr txBox="1"/>
          <p:nvPr/>
        </p:nvSpPr>
        <p:spPr>
          <a:xfrm>
            <a:off x="3608070" y="5424678"/>
            <a:ext cx="1211883"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Partial Collapse</a:t>
            </a:r>
            <a:endParaRPr sz="1600">
              <a:latin typeface="Arial Narrow"/>
              <a:cs typeface="Arial Narrow"/>
            </a:endParaRPr>
          </a:p>
        </p:txBody>
      </p:sp>
      <p:sp>
        <p:nvSpPr>
          <p:cNvPr id="7" name="text 1"/>
          <p:cNvSpPr txBox="1"/>
          <p:nvPr/>
        </p:nvSpPr>
        <p:spPr>
          <a:xfrm>
            <a:off x="1422400" y="5424678"/>
            <a:ext cx="3257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100</a:t>
            </a:r>
            <a:endParaRPr sz="1600">
              <a:latin typeface="Arial Narrow"/>
              <a:cs typeface="Arial Narrow"/>
            </a:endParaRPr>
          </a:p>
        </p:txBody>
      </p:sp>
      <p:pic>
        <p:nvPicPr>
          <p:cNvPr id="4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280" y="5024120"/>
            <a:ext cx="1036319" cy="678180"/>
          </a:xfrm>
          <a:prstGeom prst="rect">
            <a:avLst/>
          </a:prstGeom>
        </p:spPr>
      </p:pic>
      <p:sp>
        <p:nvSpPr>
          <p:cNvPr id="8" name="text 1"/>
          <p:cNvSpPr txBox="1"/>
          <p:nvPr/>
        </p:nvSpPr>
        <p:spPr>
          <a:xfrm>
            <a:off x="7390130" y="5254498"/>
            <a:ext cx="68620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Red Tag</a:t>
            </a:r>
            <a:endParaRPr sz="1600">
              <a:latin typeface="Arial Narrow"/>
              <a:cs typeface="Arial Narrow"/>
            </a:endParaRPr>
          </a:p>
        </p:txBody>
      </p:sp>
      <p:sp>
        <p:nvSpPr>
          <p:cNvPr id="9" name="text 1"/>
          <p:cNvSpPr txBox="1"/>
          <p:nvPr/>
        </p:nvSpPr>
        <p:spPr>
          <a:xfrm>
            <a:off x="3662680" y="5085588"/>
            <a:ext cx="110296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Near Collapse</a:t>
            </a:r>
            <a:endParaRPr sz="1600">
              <a:latin typeface="Arial Narrow"/>
              <a:cs typeface="Arial Narrow"/>
            </a:endParaRPr>
          </a:p>
        </p:txBody>
      </p:sp>
      <p:sp>
        <p:nvSpPr>
          <p:cNvPr id="10" name="text 1"/>
          <p:cNvSpPr txBox="1"/>
          <p:nvPr/>
        </p:nvSpPr>
        <p:spPr>
          <a:xfrm>
            <a:off x="1469390" y="5085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90</a:t>
            </a:r>
            <a:endParaRPr sz="1600">
              <a:latin typeface="Arial Narrow"/>
              <a:cs typeface="Arial Narrow"/>
            </a:endParaRPr>
          </a:p>
        </p:txBody>
      </p:sp>
      <p:sp>
        <p:nvSpPr>
          <p:cNvPr id="11" name="text 1"/>
          <p:cNvSpPr txBox="1"/>
          <p:nvPr/>
        </p:nvSpPr>
        <p:spPr>
          <a:xfrm>
            <a:off x="5109210" y="5085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4</a:t>
            </a:r>
            <a:endParaRPr sz="1600">
              <a:latin typeface="Arial Narrow"/>
              <a:cs typeface="Arial Narrow"/>
            </a:endParaRPr>
          </a:p>
        </p:txBody>
      </p:sp>
      <p:sp>
        <p:nvSpPr>
          <p:cNvPr id="12" name="text 1"/>
          <p:cNvSpPr txBox="1"/>
          <p:nvPr/>
        </p:nvSpPr>
        <p:spPr>
          <a:xfrm>
            <a:off x="3663950" y="4746498"/>
            <a:ext cx="110093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Limited Safety</a:t>
            </a:r>
            <a:endParaRPr sz="1600">
              <a:latin typeface="Arial Narrow"/>
              <a:cs typeface="Arial Narrow"/>
            </a:endParaRPr>
          </a:p>
        </p:txBody>
      </p:sp>
      <p:sp>
        <p:nvSpPr>
          <p:cNvPr id="13" name="text 1"/>
          <p:cNvSpPr txBox="1"/>
          <p:nvPr/>
        </p:nvSpPr>
        <p:spPr>
          <a:xfrm>
            <a:off x="2494280" y="4963668"/>
            <a:ext cx="770331" cy="47543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Extensive</a:t>
            </a:r>
            <a:endParaRPr sz="1500">
              <a:latin typeface="Arial Narrow"/>
              <a:cs typeface="Arial Narrow"/>
            </a:endParaRPr>
          </a:p>
          <a:p>
            <a:pPr marL="4699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14" name="text 1"/>
          <p:cNvSpPr txBox="1"/>
          <p:nvPr/>
        </p:nvSpPr>
        <p:spPr>
          <a:xfrm>
            <a:off x="1469390" y="4746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80</a:t>
            </a:r>
            <a:endParaRPr sz="1600">
              <a:latin typeface="Arial Narrow"/>
              <a:cs typeface="Arial Narrow"/>
            </a:endParaRPr>
          </a:p>
        </p:txBody>
      </p:sp>
      <p:sp>
        <p:nvSpPr>
          <p:cNvPr id="15" name="text 1"/>
          <p:cNvSpPr txBox="1"/>
          <p:nvPr/>
        </p:nvSpPr>
        <p:spPr>
          <a:xfrm>
            <a:off x="6330950" y="4747768"/>
            <a:ext cx="521004"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Heavy</a:t>
            </a:r>
            <a:endParaRPr sz="1600">
              <a:latin typeface="Arial Narrow"/>
              <a:cs typeface="Arial Narrow"/>
            </a:endParaRPr>
          </a:p>
        </p:txBody>
      </p:sp>
      <p:sp>
        <p:nvSpPr>
          <p:cNvPr id="16" name="text 1"/>
          <p:cNvSpPr txBox="1"/>
          <p:nvPr/>
        </p:nvSpPr>
        <p:spPr>
          <a:xfrm>
            <a:off x="1469390" y="4408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70</a:t>
            </a:r>
            <a:endParaRPr sz="1600">
              <a:latin typeface="Arial Narrow"/>
              <a:cs typeface="Arial Narrow"/>
            </a:endParaRPr>
          </a:p>
        </p:txBody>
      </p:sp>
      <p:sp>
        <p:nvSpPr>
          <p:cNvPr id="17" name="text 1"/>
          <p:cNvSpPr txBox="1"/>
          <p:nvPr/>
        </p:nvSpPr>
        <p:spPr>
          <a:xfrm>
            <a:off x="3798570" y="4238498"/>
            <a:ext cx="83190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Life Safety</a:t>
            </a:r>
            <a:endParaRPr sz="1600">
              <a:latin typeface="Arial Narrow"/>
              <a:cs typeface="Arial Narrow"/>
            </a:endParaRPr>
          </a:p>
        </p:txBody>
      </p:sp>
      <p:sp>
        <p:nvSpPr>
          <p:cNvPr id="18" name="text 1"/>
          <p:cNvSpPr txBox="1"/>
          <p:nvPr/>
        </p:nvSpPr>
        <p:spPr>
          <a:xfrm>
            <a:off x="1469390" y="4069587"/>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60</a:t>
            </a:r>
            <a:endParaRPr sz="1600">
              <a:latin typeface="Arial Narrow"/>
              <a:cs typeface="Arial Narrow"/>
            </a:endParaRPr>
          </a:p>
        </p:txBody>
      </p:sp>
      <p:pic>
        <p:nvPicPr>
          <p:cNvPr id="4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80" y="3670300"/>
            <a:ext cx="1036319" cy="1353820"/>
          </a:xfrm>
          <a:prstGeom prst="rect">
            <a:avLst/>
          </a:prstGeom>
        </p:spPr>
      </p:pic>
      <p:sp>
        <p:nvSpPr>
          <p:cNvPr id="19" name="text 1"/>
          <p:cNvSpPr txBox="1"/>
          <p:nvPr/>
        </p:nvSpPr>
        <p:spPr>
          <a:xfrm>
            <a:off x="7298690" y="4238498"/>
            <a:ext cx="870306"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Yellow Tag</a:t>
            </a:r>
            <a:endParaRPr sz="1600">
              <a:latin typeface="Arial Narrow"/>
              <a:cs typeface="Arial Narrow"/>
            </a:endParaRPr>
          </a:p>
        </p:txBody>
      </p:sp>
      <p:sp>
        <p:nvSpPr>
          <p:cNvPr id="20" name="text 1"/>
          <p:cNvSpPr txBox="1"/>
          <p:nvPr/>
        </p:nvSpPr>
        <p:spPr>
          <a:xfrm>
            <a:off x="6216650" y="3900678"/>
            <a:ext cx="74980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p:txBody>
      </p:sp>
      <p:sp>
        <p:nvSpPr>
          <p:cNvPr id="21" name="text 1"/>
          <p:cNvSpPr txBox="1"/>
          <p:nvPr/>
        </p:nvSpPr>
        <p:spPr>
          <a:xfrm>
            <a:off x="5109210" y="4069587"/>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3</a:t>
            </a:r>
            <a:endParaRPr sz="1600">
              <a:latin typeface="Arial Narrow"/>
              <a:cs typeface="Arial Narrow"/>
            </a:endParaRPr>
          </a:p>
        </p:txBody>
      </p:sp>
      <p:sp>
        <p:nvSpPr>
          <p:cNvPr id="22" name="text 1"/>
          <p:cNvSpPr txBox="1"/>
          <p:nvPr/>
        </p:nvSpPr>
        <p:spPr>
          <a:xfrm>
            <a:off x="2504440" y="3947668"/>
            <a:ext cx="751230" cy="47543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a:p>
            <a:pPr marL="3683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23" name="text 1"/>
          <p:cNvSpPr txBox="1"/>
          <p:nvPr/>
        </p:nvSpPr>
        <p:spPr>
          <a:xfrm>
            <a:off x="1469390" y="3730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50</a:t>
            </a:r>
            <a:endParaRPr sz="1600">
              <a:latin typeface="Arial Narrow"/>
              <a:cs typeface="Arial Narrow"/>
            </a:endParaRPr>
          </a:p>
        </p:txBody>
      </p:sp>
      <p:sp>
        <p:nvSpPr>
          <p:cNvPr id="24" name="text 1"/>
          <p:cNvSpPr txBox="1"/>
          <p:nvPr/>
        </p:nvSpPr>
        <p:spPr>
          <a:xfrm>
            <a:off x="1469390" y="3392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40</a:t>
            </a:r>
            <a:endParaRPr sz="1600">
              <a:latin typeface="Arial Narrow"/>
              <a:cs typeface="Arial Narrow"/>
            </a:endParaRPr>
          </a:p>
        </p:txBody>
      </p:sp>
      <p:sp>
        <p:nvSpPr>
          <p:cNvPr id="25" name="text 1"/>
          <p:cNvSpPr txBox="1"/>
          <p:nvPr/>
        </p:nvSpPr>
        <p:spPr>
          <a:xfrm>
            <a:off x="1469390" y="3053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30</a:t>
            </a:r>
            <a:endParaRPr sz="1600">
              <a:latin typeface="Arial Narrow"/>
              <a:cs typeface="Arial Narrow"/>
            </a:endParaRPr>
          </a:p>
        </p:txBody>
      </p:sp>
      <p:sp>
        <p:nvSpPr>
          <p:cNvPr id="26" name="text 1"/>
          <p:cNvSpPr txBox="1"/>
          <p:nvPr/>
        </p:nvSpPr>
        <p:spPr>
          <a:xfrm>
            <a:off x="6388100" y="3053588"/>
            <a:ext cx="40741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Light</a:t>
            </a:r>
            <a:endParaRPr sz="1600">
              <a:latin typeface="Arial Narrow"/>
              <a:cs typeface="Arial Narrow"/>
            </a:endParaRPr>
          </a:p>
        </p:txBody>
      </p:sp>
      <p:sp>
        <p:nvSpPr>
          <p:cNvPr id="27" name="text 1"/>
          <p:cNvSpPr txBox="1"/>
          <p:nvPr/>
        </p:nvSpPr>
        <p:spPr>
          <a:xfrm>
            <a:off x="5109210" y="3053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2</a:t>
            </a:r>
            <a:endParaRPr sz="1600">
              <a:latin typeface="Arial Narrow"/>
              <a:cs typeface="Arial Narrow"/>
            </a:endParaRPr>
          </a:p>
        </p:txBody>
      </p:sp>
      <p:sp>
        <p:nvSpPr>
          <p:cNvPr id="28" name="text 1"/>
          <p:cNvSpPr txBox="1"/>
          <p:nvPr/>
        </p:nvSpPr>
        <p:spPr>
          <a:xfrm>
            <a:off x="1469390" y="2714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20</a:t>
            </a:r>
            <a:endParaRPr sz="1600">
              <a:latin typeface="Arial Narrow"/>
              <a:cs typeface="Arial Narrow"/>
            </a:endParaRPr>
          </a:p>
        </p:txBody>
      </p:sp>
      <p:pic>
        <p:nvPicPr>
          <p:cNvPr id="4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280" y="2316480"/>
            <a:ext cx="1036319" cy="1353820"/>
          </a:xfrm>
          <a:prstGeom prst="rect">
            <a:avLst/>
          </a:prstGeom>
        </p:spPr>
      </p:pic>
      <p:sp>
        <p:nvSpPr>
          <p:cNvPr id="29" name="text 1"/>
          <p:cNvSpPr txBox="1"/>
          <p:nvPr/>
        </p:nvSpPr>
        <p:spPr>
          <a:xfrm>
            <a:off x="7311390" y="2884678"/>
            <a:ext cx="84368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Green Tag</a:t>
            </a:r>
            <a:endParaRPr sz="1600">
              <a:latin typeface="Arial Narrow"/>
              <a:cs typeface="Arial Narrow"/>
            </a:endParaRPr>
          </a:p>
        </p:txBody>
      </p:sp>
      <p:sp>
        <p:nvSpPr>
          <p:cNvPr id="30" name="text 1"/>
          <p:cNvSpPr txBox="1"/>
          <p:nvPr/>
        </p:nvSpPr>
        <p:spPr>
          <a:xfrm>
            <a:off x="6360160" y="2376678"/>
            <a:ext cx="46349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a:t>
            </a:r>
            <a:endParaRPr sz="1600">
              <a:latin typeface="Arial Narrow"/>
              <a:cs typeface="Arial Narrow"/>
            </a:endParaRPr>
          </a:p>
        </p:txBody>
      </p:sp>
      <p:sp>
        <p:nvSpPr>
          <p:cNvPr id="31" name="text 1"/>
          <p:cNvSpPr txBox="1"/>
          <p:nvPr/>
        </p:nvSpPr>
        <p:spPr>
          <a:xfrm>
            <a:off x="5109210" y="237667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1</a:t>
            </a:r>
            <a:endParaRPr sz="1600">
              <a:latin typeface="Arial Narrow"/>
              <a:cs typeface="Arial Narrow"/>
            </a:endParaRPr>
          </a:p>
        </p:txBody>
      </p:sp>
      <p:sp>
        <p:nvSpPr>
          <p:cNvPr id="32" name="text 1"/>
          <p:cNvSpPr txBox="1"/>
          <p:nvPr/>
        </p:nvSpPr>
        <p:spPr>
          <a:xfrm>
            <a:off x="3773170" y="2593848"/>
            <a:ext cx="881684" cy="475436"/>
          </a:xfrm>
          <a:prstGeom prst="rect">
            <a:avLst/>
          </a:prstGeom>
        </p:spPr>
        <p:txBody>
          <a:bodyPr vert="horz" wrap="none" lIns="0" tIns="0" rIns="0" bIns="0" rtlCol="0">
            <a:spAutoFit/>
          </a:bodyPr>
          <a:lstStyle/>
          <a:p>
            <a:pPr marL="29209">
              <a:lnSpc>
                <a:spcPct val="100000"/>
              </a:lnSpc>
            </a:pPr>
            <a:r>
              <a:rPr sz="1600" spc="10" dirty="0">
                <a:solidFill>
                  <a:srgbClr val="FFFFCC"/>
                </a:solidFill>
                <a:latin typeface="Arial Narrow"/>
                <a:cs typeface="Arial Narrow"/>
              </a:rPr>
              <a:t>Immediate</a:t>
            </a:r>
            <a:endParaRPr sz="1600">
              <a:latin typeface="Arial Narrow"/>
              <a:cs typeface="Arial Narrow"/>
            </a:endParaRPr>
          </a:p>
          <a:p>
            <a:pPr marL="0">
              <a:lnSpc>
                <a:spcPct val="100000"/>
              </a:lnSpc>
            </a:pPr>
            <a:r>
              <a:rPr sz="1600" spc="10" dirty="0">
                <a:solidFill>
                  <a:srgbClr val="FFFFCC"/>
                </a:solidFill>
                <a:latin typeface="Arial Narrow"/>
                <a:cs typeface="Arial Narrow"/>
              </a:rPr>
              <a:t>Occupancy</a:t>
            </a:r>
            <a:endParaRPr sz="1600">
              <a:latin typeface="Arial Narrow"/>
              <a:cs typeface="Arial Narrow"/>
            </a:endParaRPr>
          </a:p>
        </p:txBody>
      </p:sp>
      <p:sp>
        <p:nvSpPr>
          <p:cNvPr id="33" name="text 1"/>
          <p:cNvSpPr txBox="1"/>
          <p:nvPr/>
        </p:nvSpPr>
        <p:spPr>
          <a:xfrm>
            <a:off x="2310130" y="2884678"/>
            <a:ext cx="11385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 Damage</a:t>
            </a:r>
            <a:endParaRPr sz="1600">
              <a:latin typeface="Arial Narrow"/>
              <a:cs typeface="Arial Narrow"/>
            </a:endParaRPr>
          </a:p>
        </p:txBody>
      </p:sp>
      <p:sp>
        <p:nvSpPr>
          <p:cNvPr id="34" name="text 1"/>
          <p:cNvSpPr txBox="1"/>
          <p:nvPr/>
        </p:nvSpPr>
        <p:spPr>
          <a:xfrm>
            <a:off x="1469390" y="2376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a:t>
            </a:r>
            <a:endParaRPr sz="1600">
              <a:latin typeface="Arial Narrow"/>
              <a:cs typeface="Arial Narrow"/>
            </a:endParaRPr>
          </a:p>
        </p:txBody>
      </p:sp>
      <p:sp>
        <p:nvSpPr>
          <p:cNvPr id="35" name="text 1"/>
          <p:cNvSpPr txBox="1"/>
          <p:nvPr/>
        </p:nvSpPr>
        <p:spPr>
          <a:xfrm>
            <a:off x="4359910" y="2037588"/>
            <a:ext cx="1767025"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No Damage Limit State</a:t>
            </a:r>
            <a:endParaRPr sz="1600">
              <a:latin typeface="Arial Narrow"/>
              <a:cs typeface="Arial Narrow"/>
            </a:endParaRPr>
          </a:p>
        </p:txBody>
      </p:sp>
      <p:sp>
        <p:nvSpPr>
          <p:cNvPr id="36" name="text 1"/>
          <p:cNvSpPr txBox="1"/>
          <p:nvPr/>
        </p:nvSpPr>
        <p:spPr>
          <a:xfrm>
            <a:off x="1515110" y="2037588"/>
            <a:ext cx="13898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0</a:t>
            </a:r>
            <a:endParaRPr sz="1600">
              <a:latin typeface="Arial Narrow"/>
              <a:cs typeface="Arial Narrow"/>
            </a:endParaRPr>
          </a:p>
        </p:txBody>
      </p:sp>
      <p:sp>
        <p:nvSpPr>
          <p:cNvPr id="37" name="text 1"/>
          <p:cNvSpPr txBox="1"/>
          <p:nvPr/>
        </p:nvSpPr>
        <p:spPr>
          <a:xfrm>
            <a:off x="7423150" y="1577848"/>
            <a:ext cx="62037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ATC-20</a:t>
            </a:r>
            <a:endParaRPr sz="1600">
              <a:latin typeface="Arial Narrow"/>
              <a:cs typeface="Arial Narrow"/>
            </a:endParaRPr>
          </a:p>
        </p:txBody>
      </p:sp>
      <p:sp>
        <p:nvSpPr>
          <p:cNvPr id="38" name="text 1"/>
          <p:cNvSpPr txBox="1"/>
          <p:nvPr/>
        </p:nvSpPr>
        <p:spPr>
          <a:xfrm>
            <a:off x="6281420" y="1577848"/>
            <a:ext cx="62036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ATC-13</a:t>
            </a:r>
            <a:endParaRPr sz="1600">
              <a:latin typeface="Arial Narrow"/>
              <a:cs typeface="Arial Narrow"/>
            </a:endParaRPr>
          </a:p>
        </p:txBody>
      </p:sp>
      <p:sp>
        <p:nvSpPr>
          <p:cNvPr id="39" name="text 1"/>
          <p:cNvSpPr txBox="1"/>
          <p:nvPr/>
        </p:nvSpPr>
        <p:spPr>
          <a:xfrm>
            <a:off x="5063490" y="1455928"/>
            <a:ext cx="739647" cy="47670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EMS-98 /</a:t>
            </a:r>
            <a:endParaRPr sz="1500">
              <a:latin typeface="Arial Narrow"/>
              <a:cs typeface="Arial Narrow"/>
            </a:endParaRPr>
          </a:p>
          <a:p>
            <a:pPr marL="45719">
              <a:lnSpc>
                <a:spcPct val="100000"/>
              </a:lnSpc>
            </a:pPr>
            <a:r>
              <a:rPr sz="1600" spc="10" dirty="0">
                <a:solidFill>
                  <a:srgbClr val="FFFFCC"/>
                </a:solidFill>
                <a:latin typeface="Arial Narrow"/>
                <a:cs typeface="Arial Narrow"/>
              </a:rPr>
              <a:t>MSK-64</a:t>
            </a:r>
            <a:endParaRPr sz="1600">
              <a:latin typeface="Arial Narrow"/>
              <a:cs typeface="Arial Narrow"/>
            </a:endParaRPr>
          </a:p>
        </p:txBody>
      </p:sp>
      <p:sp>
        <p:nvSpPr>
          <p:cNvPr id="48" name="text 1"/>
          <p:cNvSpPr txBox="1"/>
          <p:nvPr/>
        </p:nvSpPr>
        <p:spPr>
          <a:xfrm>
            <a:off x="3792220" y="1577848"/>
            <a:ext cx="844092"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FEMA-273</a:t>
            </a:r>
            <a:endParaRPr sz="1600">
              <a:latin typeface="Arial Narrow"/>
              <a:cs typeface="Arial Narrow"/>
            </a:endParaRPr>
          </a:p>
        </p:txBody>
      </p:sp>
      <p:sp>
        <p:nvSpPr>
          <p:cNvPr id="49" name="text 1"/>
          <p:cNvSpPr txBox="1"/>
          <p:nvPr/>
        </p:nvSpPr>
        <p:spPr>
          <a:xfrm>
            <a:off x="2453640" y="1577848"/>
            <a:ext cx="851611"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HAZUS-99</a:t>
            </a:r>
            <a:endParaRPr sz="1600">
              <a:latin typeface="Arial Narrow"/>
              <a:cs typeface="Arial Narrow"/>
            </a:endParaRPr>
          </a:p>
        </p:txBody>
      </p:sp>
      <p:sp>
        <p:nvSpPr>
          <p:cNvPr id="50" name="text 1"/>
          <p:cNvSpPr txBox="1"/>
          <p:nvPr/>
        </p:nvSpPr>
        <p:spPr>
          <a:xfrm>
            <a:off x="1023620" y="1455928"/>
            <a:ext cx="1123289" cy="476707"/>
          </a:xfrm>
          <a:prstGeom prst="rect">
            <a:avLst/>
          </a:prstGeom>
        </p:spPr>
        <p:txBody>
          <a:bodyPr vert="horz" wrap="none" lIns="0" tIns="0" rIns="0" bIns="0" rtlCol="0">
            <a:spAutoFit/>
          </a:bodyPr>
          <a:lstStyle/>
          <a:p>
            <a:pPr marL="0">
              <a:lnSpc>
                <a:spcPct val="100000"/>
              </a:lnSpc>
            </a:pPr>
            <a:r>
              <a:rPr sz="1059" spc="10" dirty="0">
                <a:solidFill>
                  <a:srgbClr val="FFFFCC"/>
                </a:solidFill>
                <a:latin typeface="Arial Narrow"/>
                <a:cs typeface="Arial Narrow"/>
              </a:rPr>
              <a:t>Damage Level</a:t>
            </a:r>
            <a:endParaRPr sz="1000">
              <a:latin typeface="Arial Narrow"/>
              <a:cs typeface="Arial Narrow"/>
            </a:endParaRPr>
          </a:p>
          <a:p>
            <a:pPr marL="410210">
              <a:lnSpc>
                <a:spcPct val="100000"/>
              </a:lnSpc>
            </a:pPr>
            <a:r>
              <a:rPr sz="1600" spc="10" dirty="0">
                <a:solidFill>
                  <a:srgbClr val="FFFFCC"/>
                </a:solidFill>
                <a:latin typeface="Arial Narrow"/>
                <a:cs typeface="Arial Narrow"/>
              </a:rPr>
              <a:t>(%)</a:t>
            </a:r>
            <a:endParaRPr sz="1600">
              <a:latin typeface="Arial Narrow"/>
              <a:cs typeface="Arial Narrow"/>
            </a:endParaRPr>
          </a:p>
        </p:txBody>
      </p:sp>
      <p:pic>
        <p:nvPicPr>
          <p:cNvPr id="4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03" y="1382803"/>
            <a:ext cx="7343593" cy="4671513"/>
          </a:xfrm>
          <a:prstGeom prst="rect">
            <a:avLst/>
          </a:prstGeom>
        </p:spPr>
      </p:pic>
      <p:sp>
        <p:nvSpPr>
          <p:cNvPr id="51" name="text 1"/>
          <p:cNvSpPr txBox="1"/>
          <p:nvPr/>
        </p:nvSpPr>
        <p:spPr>
          <a:xfrm>
            <a:off x="612140" y="395986"/>
            <a:ext cx="8086041" cy="704393"/>
          </a:xfrm>
          <a:prstGeom prst="rect">
            <a:avLst/>
          </a:prstGeom>
        </p:spPr>
        <p:txBody>
          <a:bodyPr vert="horz" wrap="none" lIns="0" tIns="0" rIns="0" bIns="0" rtlCol="0">
            <a:spAutoFit/>
          </a:bodyPr>
          <a:lstStyle/>
          <a:p>
            <a:pPr marL="0">
              <a:lnSpc>
                <a:spcPct val="100000"/>
              </a:lnSpc>
            </a:pPr>
            <a:r>
              <a:rPr sz="1740" b="1" spc="10" dirty="0">
                <a:solidFill>
                  <a:srgbClr val="FFFFCC"/>
                </a:solidFill>
                <a:latin typeface="Arial"/>
                <a:cs typeface="Arial"/>
              </a:rPr>
              <a:t>Approximate Equivalence Between Existing Damage</a:t>
            </a:r>
            <a:endParaRPr sz="1700">
              <a:latin typeface="Arial"/>
              <a:cs typeface="Arial"/>
            </a:endParaRPr>
          </a:p>
          <a:p>
            <a:pPr marL="2500630">
              <a:lnSpc>
                <a:spcPct val="100000"/>
              </a:lnSpc>
            </a:pPr>
            <a:r>
              <a:rPr sz="2400" b="1" spc="10" dirty="0">
                <a:solidFill>
                  <a:srgbClr val="FFFFCC"/>
                </a:solidFill>
                <a:latin typeface="Arial"/>
                <a:cs typeface="Arial"/>
              </a:rPr>
              <a:t>Scales for Buildings</a:t>
            </a:r>
            <a:endParaRPr sz="2400">
              <a:latin typeface="Arial"/>
              <a:cs typeface="Arial"/>
            </a:endParaRPr>
          </a:p>
        </p:txBody>
      </p:sp>
      <p:pic>
        <p:nvPicPr>
          <p:cNvPr id="4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76427" y="1190627"/>
            <a:ext cx="1885946" cy="5086346"/>
          </a:xfrm>
          <a:prstGeom prst="rect">
            <a:avLst/>
          </a:prstGeom>
        </p:spPr>
      </p:pic>
      <p:pic>
        <p:nvPicPr>
          <p:cNvPr id="4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3800" y="2057400"/>
            <a:ext cx="4953000" cy="3200400"/>
          </a:xfrm>
          <a:prstGeom prst="rect">
            <a:avLst/>
          </a:prstGeom>
        </p:spPr>
      </p:pic>
      <p:pic>
        <p:nvPicPr>
          <p:cNvPr id="47"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5227" y="2028827"/>
            <a:ext cx="5010146" cy="3257546"/>
          </a:xfrm>
          <a:prstGeom prst="rect">
            <a:avLst/>
          </a:prstGeom>
        </p:spPr>
      </p:pic>
      <p:sp>
        <p:nvSpPr>
          <p:cNvPr id="52" name="text 1"/>
          <p:cNvSpPr txBox="1"/>
          <p:nvPr/>
        </p:nvSpPr>
        <p:spPr>
          <a:xfrm>
            <a:off x="5774690" y="2286000"/>
            <a:ext cx="2664105" cy="2197303"/>
          </a:xfrm>
          <a:prstGeom prst="rect">
            <a:avLst/>
          </a:prstGeom>
        </p:spPr>
        <p:txBody>
          <a:bodyPr vert="horz" wrap="none" lIns="0" tIns="0" rIns="0" bIns="0" rtlCol="0">
            <a:spAutoFit/>
          </a:bodyPr>
          <a:lstStyle/>
          <a:p>
            <a:pPr marL="0">
              <a:lnSpc>
                <a:spcPct val="100000"/>
              </a:lnSpc>
            </a:pPr>
            <a:r>
              <a:rPr sz="3540" spc="10" dirty="0">
                <a:solidFill>
                  <a:srgbClr val="FFFFCC"/>
                </a:solidFill>
                <a:latin typeface="Tahoma"/>
                <a:cs typeface="Tahoma"/>
              </a:rPr>
              <a:t>Intended for</a:t>
            </a:r>
            <a:endParaRPr sz="3500">
              <a:latin typeface="Tahoma"/>
              <a:cs typeface="Tahoma"/>
            </a:endParaRPr>
          </a:p>
          <a:p>
            <a:pPr marL="143509">
              <a:lnSpc>
                <a:spcPct val="100000"/>
              </a:lnSpc>
            </a:pPr>
            <a:r>
              <a:rPr sz="3600" spc="10" dirty="0">
                <a:solidFill>
                  <a:srgbClr val="FFFFCC"/>
                </a:solidFill>
                <a:latin typeface="Tahoma"/>
                <a:cs typeface="Tahoma"/>
              </a:rPr>
              <a:t>estimating</a:t>
            </a:r>
            <a:endParaRPr sz="3600">
              <a:latin typeface="Tahoma"/>
              <a:cs typeface="Tahoma"/>
            </a:endParaRPr>
          </a:p>
          <a:p>
            <a:pPr marL="273049">
              <a:lnSpc>
                <a:spcPct val="100000"/>
              </a:lnSpc>
            </a:pPr>
            <a:r>
              <a:rPr sz="3600" spc="10" dirty="0">
                <a:solidFill>
                  <a:srgbClr val="FFFFCC"/>
                </a:solidFill>
                <a:latin typeface="Tahoma"/>
                <a:cs typeface="Tahoma"/>
              </a:rPr>
              <a:t>Value of</a:t>
            </a:r>
            <a:endParaRPr sz="3600">
              <a:latin typeface="Tahoma"/>
              <a:cs typeface="Tahoma"/>
            </a:endParaRPr>
          </a:p>
          <a:p>
            <a:pPr marL="364489">
              <a:lnSpc>
                <a:spcPct val="100000"/>
              </a:lnSpc>
            </a:pPr>
            <a:r>
              <a:rPr sz="3600" spc="10" dirty="0">
                <a:solidFill>
                  <a:srgbClr val="FFFFCC"/>
                </a:solidFill>
                <a:latin typeface="Tahoma"/>
                <a:cs typeface="Tahoma"/>
              </a:rPr>
              <a:t>damage</a:t>
            </a:r>
            <a:endParaRPr sz="36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12</a:t>
            </a:r>
            <a:endParaRPr sz="1400">
              <a:latin typeface="Arial"/>
              <a:cs typeface="Arial"/>
            </a:endParaRPr>
          </a:p>
        </p:txBody>
      </p:sp>
      <p:sp>
        <p:nvSpPr>
          <p:cNvPr id="3" name="text 1"/>
          <p:cNvSpPr txBox="1"/>
          <p:nvPr/>
        </p:nvSpPr>
        <p:spPr>
          <a:xfrm>
            <a:off x="3876040" y="3439668"/>
            <a:ext cx="677671" cy="47670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Damage</a:t>
            </a:r>
            <a:endParaRPr sz="1600">
              <a:latin typeface="Arial Narrow"/>
              <a:cs typeface="Arial Narrow"/>
            </a:endParaRPr>
          </a:p>
          <a:p>
            <a:pPr marL="46989">
              <a:lnSpc>
                <a:spcPct val="100000"/>
              </a:lnSpc>
            </a:pPr>
            <a:r>
              <a:rPr sz="1600" spc="10" dirty="0">
                <a:solidFill>
                  <a:srgbClr val="FFFFCC"/>
                </a:solidFill>
                <a:latin typeface="Arial Narrow"/>
                <a:cs typeface="Arial Narrow"/>
              </a:rPr>
              <a:t>Control</a:t>
            </a:r>
            <a:endParaRPr sz="1600">
              <a:latin typeface="Arial Narrow"/>
              <a:cs typeface="Arial Narrow"/>
            </a:endParaRPr>
          </a:p>
        </p:txBody>
      </p:sp>
      <p:sp>
        <p:nvSpPr>
          <p:cNvPr id="4" name="text 1"/>
          <p:cNvSpPr txBox="1"/>
          <p:nvPr/>
        </p:nvSpPr>
        <p:spPr>
          <a:xfrm>
            <a:off x="4480560" y="5762498"/>
            <a:ext cx="152603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Collapse Limit State</a:t>
            </a:r>
            <a:endParaRPr sz="1600">
              <a:latin typeface="Arial Narrow"/>
              <a:cs typeface="Arial Narrow"/>
            </a:endParaRPr>
          </a:p>
        </p:txBody>
      </p:sp>
      <p:sp>
        <p:nvSpPr>
          <p:cNvPr id="5" name="text 1"/>
          <p:cNvSpPr txBox="1"/>
          <p:nvPr/>
        </p:nvSpPr>
        <p:spPr>
          <a:xfrm>
            <a:off x="6360160" y="5424678"/>
            <a:ext cx="46207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Major</a:t>
            </a:r>
            <a:endParaRPr sz="1600">
              <a:latin typeface="Arial Narrow"/>
              <a:cs typeface="Arial Narrow"/>
            </a:endParaRPr>
          </a:p>
        </p:txBody>
      </p:sp>
      <p:sp>
        <p:nvSpPr>
          <p:cNvPr id="6" name="text 1"/>
          <p:cNvSpPr txBox="1"/>
          <p:nvPr/>
        </p:nvSpPr>
        <p:spPr>
          <a:xfrm>
            <a:off x="3608070" y="5424678"/>
            <a:ext cx="1211883"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Partial Collapse</a:t>
            </a:r>
            <a:endParaRPr sz="1600">
              <a:latin typeface="Arial Narrow"/>
              <a:cs typeface="Arial Narrow"/>
            </a:endParaRPr>
          </a:p>
        </p:txBody>
      </p:sp>
      <p:sp>
        <p:nvSpPr>
          <p:cNvPr id="7" name="text 1"/>
          <p:cNvSpPr txBox="1"/>
          <p:nvPr/>
        </p:nvSpPr>
        <p:spPr>
          <a:xfrm>
            <a:off x="1422400" y="5424678"/>
            <a:ext cx="3257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100</a:t>
            </a:r>
            <a:endParaRPr sz="1600">
              <a:latin typeface="Arial Narrow"/>
              <a:cs typeface="Arial Narrow"/>
            </a:endParaRPr>
          </a:p>
        </p:txBody>
      </p:sp>
      <p:pic>
        <p:nvPicPr>
          <p:cNvPr id="4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280" y="5024120"/>
            <a:ext cx="1036319" cy="678180"/>
          </a:xfrm>
          <a:prstGeom prst="rect">
            <a:avLst/>
          </a:prstGeom>
        </p:spPr>
      </p:pic>
      <p:sp>
        <p:nvSpPr>
          <p:cNvPr id="8" name="text 1"/>
          <p:cNvSpPr txBox="1"/>
          <p:nvPr/>
        </p:nvSpPr>
        <p:spPr>
          <a:xfrm>
            <a:off x="7390130" y="5254498"/>
            <a:ext cx="68620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Red Tag</a:t>
            </a:r>
            <a:endParaRPr sz="1600">
              <a:latin typeface="Arial Narrow"/>
              <a:cs typeface="Arial Narrow"/>
            </a:endParaRPr>
          </a:p>
        </p:txBody>
      </p:sp>
      <p:sp>
        <p:nvSpPr>
          <p:cNvPr id="9" name="text 1"/>
          <p:cNvSpPr txBox="1"/>
          <p:nvPr/>
        </p:nvSpPr>
        <p:spPr>
          <a:xfrm>
            <a:off x="3662680" y="5085588"/>
            <a:ext cx="110296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Near Collapse</a:t>
            </a:r>
            <a:endParaRPr sz="1600">
              <a:latin typeface="Arial Narrow"/>
              <a:cs typeface="Arial Narrow"/>
            </a:endParaRPr>
          </a:p>
        </p:txBody>
      </p:sp>
      <p:sp>
        <p:nvSpPr>
          <p:cNvPr id="10" name="text 1"/>
          <p:cNvSpPr txBox="1"/>
          <p:nvPr/>
        </p:nvSpPr>
        <p:spPr>
          <a:xfrm>
            <a:off x="1469390" y="5085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90</a:t>
            </a:r>
            <a:endParaRPr sz="1600">
              <a:latin typeface="Arial Narrow"/>
              <a:cs typeface="Arial Narrow"/>
            </a:endParaRPr>
          </a:p>
        </p:txBody>
      </p:sp>
      <p:sp>
        <p:nvSpPr>
          <p:cNvPr id="11" name="text 1"/>
          <p:cNvSpPr txBox="1"/>
          <p:nvPr/>
        </p:nvSpPr>
        <p:spPr>
          <a:xfrm>
            <a:off x="5109210" y="5085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4</a:t>
            </a:r>
            <a:endParaRPr sz="1600">
              <a:latin typeface="Arial Narrow"/>
              <a:cs typeface="Arial Narrow"/>
            </a:endParaRPr>
          </a:p>
        </p:txBody>
      </p:sp>
      <p:sp>
        <p:nvSpPr>
          <p:cNvPr id="12" name="text 1"/>
          <p:cNvSpPr txBox="1"/>
          <p:nvPr/>
        </p:nvSpPr>
        <p:spPr>
          <a:xfrm>
            <a:off x="3663950" y="4746498"/>
            <a:ext cx="110093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Limited Safety</a:t>
            </a:r>
            <a:endParaRPr sz="1600">
              <a:latin typeface="Arial Narrow"/>
              <a:cs typeface="Arial Narrow"/>
            </a:endParaRPr>
          </a:p>
        </p:txBody>
      </p:sp>
      <p:sp>
        <p:nvSpPr>
          <p:cNvPr id="13" name="text 1"/>
          <p:cNvSpPr txBox="1"/>
          <p:nvPr/>
        </p:nvSpPr>
        <p:spPr>
          <a:xfrm>
            <a:off x="2494280" y="4963668"/>
            <a:ext cx="770331" cy="47543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Extensive</a:t>
            </a:r>
            <a:endParaRPr sz="1500">
              <a:latin typeface="Arial Narrow"/>
              <a:cs typeface="Arial Narrow"/>
            </a:endParaRPr>
          </a:p>
          <a:p>
            <a:pPr marL="4699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14" name="text 1"/>
          <p:cNvSpPr txBox="1"/>
          <p:nvPr/>
        </p:nvSpPr>
        <p:spPr>
          <a:xfrm>
            <a:off x="1469390" y="4746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80</a:t>
            </a:r>
            <a:endParaRPr sz="1600">
              <a:latin typeface="Arial Narrow"/>
              <a:cs typeface="Arial Narrow"/>
            </a:endParaRPr>
          </a:p>
        </p:txBody>
      </p:sp>
      <p:sp>
        <p:nvSpPr>
          <p:cNvPr id="15" name="text 1"/>
          <p:cNvSpPr txBox="1"/>
          <p:nvPr/>
        </p:nvSpPr>
        <p:spPr>
          <a:xfrm>
            <a:off x="6330950" y="4747768"/>
            <a:ext cx="521004"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Heavy</a:t>
            </a:r>
            <a:endParaRPr sz="1600">
              <a:latin typeface="Arial Narrow"/>
              <a:cs typeface="Arial Narrow"/>
            </a:endParaRPr>
          </a:p>
        </p:txBody>
      </p:sp>
      <p:sp>
        <p:nvSpPr>
          <p:cNvPr id="16" name="text 1"/>
          <p:cNvSpPr txBox="1"/>
          <p:nvPr/>
        </p:nvSpPr>
        <p:spPr>
          <a:xfrm>
            <a:off x="1469390" y="4408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70</a:t>
            </a:r>
            <a:endParaRPr sz="1600">
              <a:latin typeface="Arial Narrow"/>
              <a:cs typeface="Arial Narrow"/>
            </a:endParaRPr>
          </a:p>
        </p:txBody>
      </p:sp>
      <p:sp>
        <p:nvSpPr>
          <p:cNvPr id="17" name="text 1"/>
          <p:cNvSpPr txBox="1"/>
          <p:nvPr/>
        </p:nvSpPr>
        <p:spPr>
          <a:xfrm>
            <a:off x="3798570" y="4238498"/>
            <a:ext cx="83190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Life Safety</a:t>
            </a:r>
            <a:endParaRPr sz="1600">
              <a:latin typeface="Arial Narrow"/>
              <a:cs typeface="Arial Narrow"/>
            </a:endParaRPr>
          </a:p>
        </p:txBody>
      </p:sp>
      <p:sp>
        <p:nvSpPr>
          <p:cNvPr id="18" name="text 1"/>
          <p:cNvSpPr txBox="1"/>
          <p:nvPr/>
        </p:nvSpPr>
        <p:spPr>
          <a:xfrm>
            <a:off x="1469390" y="4069587"/>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60</a:t>
            </a:r>
            <a:endParaRPr sz="1600">
              <a:latin typeface="Arial Narrow"/>
              <a:cs typeface="Arial Narrow"/>
            </a:endParaRPr>
          </a:p>
        </p:txBody>
      </p:sp>
      <p:pic>
        <p:nvPicPr>
          <p:cNvPr id="5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80" y="3670300"/>
            <a:ext cx="1036319" cy="1353820"/>
          </a:xfrm>
          <a:prstGeom prst="rect">
            <a:avLst/>
          </a:prstGeom>
        </p:spPr>
      </p:pic>
      <p:sp>
        <p:nvSpPr>
          <p:cNvPr id="19" name="text 1"/>
          <p:cNvSpPr txBox="1"/>
          <p:nvPr/>
        </p:nvSpPr>
        <p:spPr>
          <a:xfrm>
            <a:off x="7298690" y="4238498"/>
            <a:ext cx="870306"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Yellow Tag</a:t>
            </a:r>
            <a:endParaRPr sz="1600">
              <a:latin typeface="Arial Narrow"/>
              <a:cs typeface="Arial Narrow"/>
            </a:endParaRPr>
          </a:p>
        </p:txBody>
      </p:sp>
      <p:sp>
        <p:nvSpPr>
          <p:cNvPr id="20" name="text 1"/>
          <p:cNvSpPr txBox="1"/>
          <p:nvPr/>
        </p:nvSpPr>
        <p:spPr>
          <a:xfrm>
            <a:off x="6216650" y="3900678"/>
            <a:ext cx="74980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p:txBody>
      </p:sp>
      <p:sp>
        <p:nvSpPr>
          <p:cNvPr id="21" name="text 1"/>
          <p:cNvSpPr txBox="1"/>
          <p:nvPr/>
        </p:nvSpPr>
        <p:spPr>
          <a:xfrm>
            <a:off x="5109210" y="4069587"/>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3</a:t>
            </a:r>
            <a:endParaRPr sz="1600">
              <a:latin typeface="Arial Narrow"/>
              <a:cs typeface="Arial Narrow"/>
            </a:endParaRPr>
          </a:p>
        </p:txBody>
      </p:sp>
      <p:sp>
        <p:nvSpPr>
          <p:cNvPr id="22" name="text 1"/>
          <p:cNvSpPr txBox="1"/>
          <p:nvPr/>
        </p:nvSpPr>
        <p:spPr>
          <a:xfrm>
            <a:off x="2504440" y="3947668"/>
            <a:ext cx="751230" cy="47543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a:p>
            <a:pPr marL="3683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23" name="text 1"/>
          <p:cNvSpPr txBox="1"/>
          <p:nvPr/>
        </p:nvSpPr>
        <p:spPr>
          <a:xfrm>
            <a:off x="1469390" y="3730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50</a:t>
            </a:r>
            <a:endParaRPr sz="1600">
              <a:latin typeface="Arial Narrow"/>
              <a:cs typeface="Arial Narrow"/>
            </a:endParaRPr>
          </a:p>
        </p:txBody>
      </p:sp>
      <p:sp>
        <p:nvSpPr>
          <p:cNvPr id="24" name="text 1"/>
          <p:cNvSpPr txBox="1"/>
          <p:nvPr/>
        </p:nvSpPr>
        <p:spPr>
          <a:xfrm>
            <a:off x="1469390" y="3392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40</a:t>
            </a:r>
            <a:endParaRPr sz="1600">
              <a:latin typeface="Arial Narrow"/>
              <a:cs typeface="Arial Narrow"/>
            </a:endParaRPr>
          </a:p>
        </p:txBody>
      </p:sp>
      <p:sp>
        <p:nvSpPr>
          <p:cNvPr id="25" name="text 1"/>
          <p:cNvSpPr txBox="1"/>
          <p:nvPr/>
        </p:nvSpPr>
        <p:spPr>
          <a:xfrm>
            <a:off x="1469390" y="3053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30</a:t>
            </a:r>
            <a:endParaRPr sz="1600">
              <a:latin typeface="Arial Narrow"/>
              <a:cs typeface="Arial Narrow"/>
            </a:endParaRPr>
          </a:p>
        </p:txBody>
      </p:sp>
      <p:sp>
        <p:nvSpPr>
          <p:cNvPr id="26" name="text 1"/>
          <p:cNvSpPr txBox="1"/>
          <p:nvPr/>
        </p:nvSpPr>
        <p:spPr>
          <a:xfrm>
            <a:off x="6388100" y="3053588"/>
            <a:ext cx="40741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Light</a:t>
            </a:r>
            <a:endParaRPr sz="1600">
              <a:latin typeface="Arial Narrow"/>
              <a:cs typeface="Arial Narrow"/>
            </a:endParaRPr>
          </a:p>
        </p:txBody>
      </p:sp>
      <p:sp>
        <p:nvSpPr>
          <p:cNvPr id="27" name="text 1"/>
          <p:cNvSpPr txBox="1"/>
          <p:nvPr/>
        </p:nvSpPr>
        <p:spPr>
          <a:xfrm>
            <a:off x="5109210" y="3053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2</a:t>
            </a:r>
            <a:endParaRPr sz="1600">
              <a:latin typeface="Arial Narrow"/>
              <a:cs typeface="Arial Narrow"/>
            </a:endParaRPr>
          </a:p>
        </p:txBody>
      </p:sp>
      <p:sp>
        <p:nvSpPr>
          <p:cNvPr id="28" name="text 1"/>
          <p:cNvSpPr txBox="1"/>
          <p:nvPr/>
        </p:nvSpPr>
        <p:spPr>
          <a:xfrm>
            <a:off x="1469390" y="2714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20</a:t>
            </a:r>
            <a:endParaRPr sz="1600">
              <a:latin typeface="Arial Narrow"/>
              <a:cs typeface="Arial Narrow"/>
            </a:endParaRPr>
          </a:p>
        </p:txBody>
      </p:sp>
      <p:pic>
        <p:nvPicPr>
          <p:cNvPr id="5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280" y="2316480"/>
            <a:ext cx="1036319" cy="1353820"/>
          </a:xfrm>
          <a:prstGeom prst="rect">
            <a:avLst/>
          </a:prstGeom>
        </p:spPr>
      </p:pic>
      <p:sp>
        <p:nvSpPr>
          <p:cNvPr id="29" name="text 1"/>
          <p:cNvSpPr txBox="1"/>
          <p:nvPr/>
        </p:nvSpPr>
        <p:spPr>
          <a:xfrm>
            <a:off x="7311390" y="2884678"/>
            <a:ext cx="84368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Green Tag</a:t>
            </a:r>
            <a:endParaRPr sz="1600">
              <a:latin typeface="Arial Narrow"/>
              <a:cs typeface="Arial Narrow"/>
            </a:endParaRPr>
          </a:p>
        </p:txBody>
      </p:sp>
      <p:sp>
        <p:nvSpPr>
          <p:cNvPr id="30" name="text 1"/>
          <p:cNvSpPr txBox="1"/>
          <p:nvPr/>
        </p:nvSpPr>
        <p:spPr>
          <a:xfrm>
            <a:off x="6360160" y="2376678"/>
            <a:ext cx="46349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a:t>
            </a:r>
            <a:endParaRPr sz="1600">
              <a:latin typeface="Arial Narrow"/>
              <a:cs typeface="Arial Narrow"/>
            </a:endParaRPr>
          </a:p>
        </p:txBody>
      </p:sp>
      <p:sp>
        <p:nvSpPr>
          <p:cNvPr id="31" name="text 1"/>
          <p:cNvSpPr txBox="1"/>
          <p:nvPr/>
        </p:nvSpPr>
        <p:spPr>
          <a:xfrm>
            <a:off x="5109210" y="237667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1</a:t>
            </a:r>
            <a:endParaRPr sz="1600">
              <a:latin typeface="Arial Narrow"/>
              <a:cs typeface="Arial Narrow"/>
            </a:endParaRPr>
          </a:p>
        </p:txBody>
      </p:sp>
      <p:sp>
        <p:nvSpPr>
          <p:cNvPr id="32" name="text 1"/>
          <p:cNvSpPr txBox="1"/>
          <p:nvPr/>
        </p:nvSpPr>
        <p:spPr>
          <a:xfrm>
            <a:off x="3773170" y="2593848"/>
            <a:ext cx="881684" cy="475436"/>
          </a:xfrm>
          <a:prstGeom prst="rect">
            <a:avLst/>
          </a:prstGeom>
        </p:spPr>
        <p:txBody>
          <a:bodyPr vert="horz" wrap="none" lIns="0" tIns="0" rIns="0" bIns="0" rtlCol="0">
            <a:spAutoFit/>
          </a:bodyPr>
          <a:lstStyle/>
          <a:p>
            <a:pPr marL="29209">
              <a:lnSpc>
                <a:spcPct val="100000"/>
              </a:lnSpc>
            </a:pPr>
            <a:r>
              <a:rPr sz="1600" spc="10" dirty="0">
                <a:solidFill>
                  <a:srgbClr val="FFFFCC"/>
                </a:solidFill>
                <a:latin typeface="Arial Narrow"/>
                <a:cs typeface="Arial Narrow"/>
              </a:rPr>
              <a:t>Immediate</a:t>
            </a:r>
            <a:endParaRPr sz="1600">
              <a:latin typeface="Arial Narrow"/>
              <a:cs typeface="Arial Narrow"/>
            </a:endParaRPr>
          </a:p>
          <a:p>
            <a:pPr marL="0">
              <a:lnSpc>
                <a:spcPct val="100000"/>
              </a:lnSpc>
            </a:pPr>
            <a:r>
              <a:rPr sz="1600" spc="10" dirty="0">
                <a:solidFill>
                  <a:srgbClr val="FFFFCC"/>
                </a:solidFill>
                <a:latin typeface="Arial Narrow"/>
                <a:cs typeface="Arial Narrow"/>
              </a:rPr>
              <a:t>Occupancy</a:t>
            </a:r>
            <a:endParaRPr sz="1600">
              <a:latin typeface="Arial Narrow"/>
              <a:cs typeface="Arial Narrow"/>
            </a:endParaRPr>
          </a:p>
        </p:txBody>
      </p:sp>
      <p:sp>
        <p:nvSpPr>
          <p:cNvPr id="33" name="text 1"/>
          <p:cNvSpPr txBox="1"/>
          <p:nvPr/>
        </p:nvSpPr>
        <p:spPr>
          <a:xfrm>
            <a:off x="2310130" y="2884678"/>
            <a:ext cx="11385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 Damage</a:t>
            </a:r>
            <a:endParaRPr sz="1600">
              <a:latin typeface="Arial Narrow"/>
              <a:cs typeface="Arial Narrow"/>
            </a:endParaRPr>
          </a:p>
        </p:txBody>
      </p:sp>
      <p:sp>
        <p:nvSpPr>
          <p:cNvPr id="34" name="text 1"/>
          <p:cNvSpPr txBox="1"/>
          <p:nvPr/>
        </p:nvSpPr>
        <p:spPr>
          <a:xfrm>
            <a:off x="1469390" y="2376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a:t>
            </a:r>
            <a:endParaRPr sz="1600">
              <a:latin typeface="Arial Narrow"/>
              <a:cs typeface="Arial Narrow"/>
            </a:endParaRPr>
          </a:p>
        </p:txBody>
      </p:sp>
      <p:sp>
        <p:nvSpPr>
          <p:cNvPr id="35" name="text 1"/>
          <p:cNvSpPr txBox="1"/>
          <p:nvPr/>
        </p:nvSpPr>
        <p:spPr>
          <a:xfrm>
            <a:off x="4359910" y="2037588"/>
            <a:ext cx="1767025"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No Damage Limit State</a:t>
            </a:r>
            <a:endParaRPr sz="1600">
              <a:latin typeface="Arial Narrow"/>
              <a:cs typeface="Arial Narrow"/>
            </a:endParaRPr>
          </a:p>
        </p:txBody>
      </p:sp>
      <p:sp>
        <p:nvSpPr>
          <p:cNvPr id="36" name="text 1"/>
          <p:cNvSpPr txBox="1"/>
          <p:nvPr/>
        </p:nvSpPr>
        <p:spPr>
          <a:xfrm>
            <a:off x="1515110" y="2037588"/>
            <a:ext cx="13898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0</a:t>
            </a:r>
            <a:endParaRPr sz="1600">
              <a:latin typeface="Arial Narrow"/>
              <a:cs typeface="Arial Narrow"/>
            </a:endParaRPr>
          </a:p>
        </p:txBody>
      </p:sp>
      <p:sp>
        <p:nvSpPr>
          <p:cNvPr id="37" name="text 1"/>
          <p:cNvSpPr txBox="1"/>
          <p:nvPr/>
        </p:nvSpPr>
        <p:spPr>
          <a:xfrm>
            <a:off x="7423150" y="1577848"/>
            <a:ext cx="62037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ATC-20</a:t>
            </a:r>
            <a:endParaRPr sz="1600">
              <a:latin typeface="Arial Narrow"/>
              <a:cs typeface="Arial Narrow"/>
            </a:endParaRPr>
          </a:p>
        </p:txBody>
      </p:sp>
      <p:sp>
        <p:nvSpPr>
          <p:cNvPr id="38" name="text 1"/>
          <p:cNvSpPr txBox="1"/>
          <p:nvPr/>
        </p:nvSpPr>
        <p:spPr>
          <a:xfrm>
            <a:off x="6281420" y="1577848"/>
            <a:ext cx="62036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ATC-13</a:t>
            </a:r>
            <a:endParaRPr sz="1600">
              <a:latin typeface="Arial Narrow"/>
              <a:cs typeface="Arial Narrow"/>
            </a:endParaRPr>
          </a:p>
        </p:txBody>
      </p:sp>
      <p:sp>
        <p:nvSpPr>
          <p:cNvPr id="39" name="text 1"/>
          <p:cNvSpPr txBox="1"/>
          <p:nvPr/>
        </p:nvSpPr>
        <p:spPr>
          <a:xfrm>
            <a:off x="5063490" y="1455928"/>
            <a:ext cx="739647" cy="47670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EMS-98 /</a:t>
            </a:r>
            <a:endParaRPr sz="1500">
              <a:latin typeface="Arial Narrow"/>
              <a:cs typeface="Arial Narrow"/>
            </a:endParaRPr>
          </a:p>
          <a:p>
            <a:pPr marL="45719">
              <a:lnSpc>
                <a:spcPct val="100000"/>
              </a:lnSpc>
            </a:pPr>
            <a:r>
              <a:rPr sz="1600" spc="10" dirty="0">
                <a:solidFill>
                  <a:srgbClr val="FFFFCC"/>
                </a:solidFill>
                <a:latin typeface="Arial Narrow"/>
                <a:cs typeface="Arial Narrow"/>
              </a:rPr>
              <a:t>MSK-64</a:t>
            </a:r>
            <a:endParaRPr sz="1600">
              <a:latin typeface="Arial Narrow"/>
              <a:cs typeface="Arial Narrow"/>
            </a:endParaRPr>
          </a:p>
        </p:txBody>
      </p:sp>
      <p:sp>
        <p:nvSpPr>
          <p:cNvPr id="40" name="text 1"/>
          <p:cNvSpPr txBox="1"/>
          <p:nvPr/>
        </p:nvSpPr>
        <p:spPr>
          <a:xfrm>
            <a:off x="3792220" y="1577848"/>
            <a:ext cx="844092"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FEMA-273</a:t>
            </a:r>
            <a:endParaRPr sz="1600">
              <a:latin typeface="Arial Narrow"/>
              <a:cs typeface="Arial Narrow"/>
            </a:endParaRPr>
          </a:p>
        </p:txBody>
      </p:sp>
      <p:sp>
        <p:nvSpPr>
          <p:cNvPr id="41" name="text 1"/>
          <p:cNvSpPr txBox="1"/>
          <p:nvPr/>
        </p:nvSpPr>
        <p:spPr>
          <a:xfrm>
            <a:off x="2453640" y="1577848"/>
            <a:ext cx="851611"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HAZUS-99</a:t>
            </a:r>
            <a:endParaRPr sz="1600">
              <a:latin typeface="Arial Narrow"/>
              <a:cs typeface="Arial Narrow"/>
            </a:endParaRPr>
          </a:p>
        </p:txBody>
      </p:sp>
      <p:sp>
        <p:nvSpPr>
          <p:cNvPr id="42" name="text 1"/>
          <p:cNvSpPr txBox="1"/>
          <p:nvPr/>
        </p:nvSpPr>
        <p:spPr>
          <a:xfrm>
            <a:off x="1023620" y="1455928"/>
            <a:ext cx="1123289" cy="476707"/>
          </a:xfrm>
          <a:prstGeom prst="rect">
            <a:avLst/>
          </a:prstGeom>
        </p:spPr>
        <p:txBody>
          <a:bodyPr vert="horz" wrap="none" lIns="0" tIns="0" rIns="0" bIns="0" rtlCol="0">
            <a:spAutoFit/>
          </a:bodyPr>
          <a:lstStyle/>
          <a:p>
            <a:pPr marL="0">
              <a:lnSpc>
                <a:spcPct val="100000"/>
              </a:lnSpc>
            </a:pPr>
            <a:r>
              <a:rPr sz="1059" spc="10" dirty="0">
                <a:solidFill>
                  <a:srgbClr val="FFFFCC"/>
                </a:solidFill>
                <a:latin typeface="Arial Narrow"/>
                <a:cs typeface="Arial Narrow"/>
              </a:rPr>
              <a:t>Damage Level</a:t>
            </a:r>
            <a:endParaRPr sz="1000">
              <a:latin typeface="Arial Narrow"/>
              <a:cs typeface="Arial Narrow"/>
            </a:endParaRPr>
          </a:p>
          <a:p>
            <a:pPr marL="410210">
              <a:lnSpc>
                <a:spcPct val="100000"/>
              </a:lnSpc>
            </a:pPr>
            <a:r>
              <a:rPr sz="1600" spc="10" dirty="0">
                <a:solidFill>
                  <a:srgbClr val="FFFFCC"/>
                </a:solidFill>
                <a:latin typeface="Arial Narrow"/>
                <a:cs typeface="Arial Narrow"/>
              </a:rPr>
              <a:t>(%)</a:t>
            </a:r>
            <a:endParaRPr sz="1600">
              <a:latin typeface="Arial Narrow"/>
              <a:cs typeface="Arial Narrow"/>
            </a:endParaRPr>
          </a:p>
        </p:txBody>
      </p:sp>
      <p:pic>
        <p:nvPicPr>
          <p:cNvPr id="5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03" y="1382803"/>
            <a:ext cx="7343593" cy="4671513"/>
          </a:xfrm>
          <a:prstGeom prst="rect">
            <a:avLst/>
          </a:prstGeom>
        </p:spPr>
      </p:pic>
      <p:sp>
        <p:nvSpPr>
          <p:cNvPr id="43" name="text 1"/>
          <p:cNvSpPr txBox="1"/>
          <p:nvPr/>
        </p:nvSpPr>
        <p:spPr>
          <a:xfrm>
            <a:off x="612140" y="395986"/>
            <a:ext cx="8086041" cy="704393"/>
          </a:xfrm>
          <a:prstGeom prst="rect">
            <a:avLst/>
          </a:prstGeom>
        </p:spPr>
        <p:txBody>
          <a:bodyPr vert="horz" wrap="none" lIns="0" tIns="0" rIns="0" bIns="0" rtlCol="0">
            <a:spAutoFit/>
          </a:bodyPr>
          <a:lstStyle/>
          <a:p>
            <a:pPr marL="0">
              <a:lnSpc>
                <a:spcPct val="100000"/>
              </a:lnSpc>
            </a:pPr>
            <a:r>
              <a:rPr sz="1740" b="1" spc="10" dirty="0">
                <a:solidFill>
                  <a:srgbClr val="FFFFCC"/>
                </a:solidFill>
                <a:latin typeface="Arial"/>
                <a:cs typeface="Arial"/>
              </a:rPr>
              <a:t>Approximate Equivalence Between Existing Damage</a:t>
            </a:r>
            <a:endParaRPr sz="1700">
              <a:latin typeface="Arial"/>
              <a:cs typeface="Arial"/>
            </a:endParaRPr>
          </a:p>
          <a:p>
            <a:pPr marL="2500630">
              <a:lnSpc>
                <a:spcPct val="100000"/>
              </a:lnSpc>
            </a:pPr>
            <a:r>
              <a:rPr sz="2400" b="1" spc="10" dirty="0">
                <a:solidFill>
                  <a:srgbClr val="FFFFCC"/>
                </a:solidFill>
                <a:latin typeface="Arial"/>
                <a:cs typeface="Arial"/>
              </a:rPr>
              <a:t>Scales for Buildings</a:t>
            </a:r>
            <a:endParaRPr sz="2400">
              <a:latin typeface="Arial"/>
              <a:cs typeface="Arial"/>
            </a:endParaRPr>
          </a:p>
        </p:txBody>
      </p:sp>
      <p:pic>
        <p:nvPicPr>
          <p:cNvPr id="5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7227" y="1190627"/>
            <a:ext cx="1885946" cy="5086346"/>
          </a:xfrm>
          <a:prstGeom prst="rect">
            <a:avLst/>
          </a:prstGeom>
        </p:spPr>
      </p:pic>
      <p:pic>
        <p:nvPicPr>
          <p:cNvPr id="5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2438400"/>
            <a:ext cx="4114800" cy="3124200"/>
          </a:xfrm>
          <a:prstGeom prst="rect">
            <a:avLst/>
          </a:prstGeom>
        </p:spPr>
      </p:pic>
      <p:pic>
        <p:nvPicPr>
          <p:cNvPr id="5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2426" y="2409827"/>
            <a:ext cx="4171946" cy="3181346"/>
          </a:xfrm>
          <a:prstGeom prst="rect">
            <a:avLst/>
          </a:prstGeom>
        </p:spPr>
      </p:pic>
      <p:sp>
        <p:nvSpPr>
          <p:cNvPr id="44" name="text 1"/>
          <p:cNvSpPr txBox="1"/>
          <p:nvPr/>
        </p:nvSpPr>
        <p:spPr>
          <a:xfrm>
            <a:off x="707390" y="2903220"/>
            <a:ext cx="2665018" cy="2197303"/>
          </a:xfrm>
          <a:prstGeom prst="rect">
            <a:avLst/>
          </a:prstGeom>
        </p:spPr>
        <p:txBody>
          <a:bodyPr vert="horz" wrap="none" lIns="0" tIns="0" rIns="0" bIns="0" rtlCol="0">
            <a:spAutoFit/>
          </a:bodyPr>
          <a:lstStyle/>
          <a:p>
            <a:pPr marL="0">
              <a:lnSpc>
                <a:spcPct val="100000"/>
              </a:lnSpc>
            </a:pPr>
            <a:r>
              <a:rPr sz="3600" spc="10" dirty="0">
                <a:solidFill>
                  <a:srgbClr val="FFFFCC"/>
                </a:solidFill>
                <a:latin typeface="Tahoma"/>
                <a:cs typeface="Tahoma"/>
              </a:rPr>
              <a:t>Intended for</a:t>
            </a:r>
            <a:endParaRPr sz="3600">
              <a:latin typeface="Tahoma"/>
              <a:cs typeface="Tahoma"/>
            </a:endParaRPr>
          </a:p>
          <a:p>
            <a:pPr marL="126999">
              <a:lnSpc>
                <a:spcPct val="100000"/>
              </a:lnSpc>
            </a:pPr>
            <a:r>
              <a:rPr sz="3600" spc="10" dirty="0">
                <a:solidFill>
                  <a:srgbClr val="FFFFCC"/>
                </a:solidFill>
                <a:latin typeface="Tahoma"/>
                <a:cs typeface="Tahoma"/>
              </a:rPr>
              <a:t>earthquake</a:t>
            </a:r>
            <a:endParaRPr sz="3600">
              <a:latin typeface="Tahoma"/>
              <a:cs typeface="Tahoma"/>
            </a:endParaRPr>
          </a:p>
          <a:p>
            <a:pPr marL="412748">
              <a:lnSpc>
                <a:spcPct val="100000"/>
              </a:lnSpc>
            </a:pPr>
            <a:r>
              <a:rPr sz="3600" spc="10" dirty="0">
                <a:solidFill>
                  <a:srgbClr val="FFFFCC"/>
                </a:solidFill>
                <a:latin typeface="Tahoma"/>
                <a:cs typeface="Tahoma"/>
              </a:rPr>
              <a:t>intensity</a:t>
            </a:r>
            <a:endParaRPr sz="3600">
              <a:latin typeface="Tahoma"/>
              <a:cs typeface="Tahoma"/>
            </a:endParaRPr>
          </a:p>
          <a:p>
            <a:pPr marL="73659">
              <a:lnSpc>
                <a:spcPct val="100000"/>
              </a:lnSpc>
            </a:pPr>
            <a:r>
              <a:rPr sz="3600" spc="10" dirty="0">
                <a:solidFill>
                  <a:srgbClr val="FFFFCC"/>
                </a:solidFill>
                <a:latin typeface="Tahoma"/>
                <a:cs typeface="Tahoma"/>
              </a:rPr>
              <a:t>estimation </a:t>
            </a:r>
            <a:endParaRPr sz="3600">
              <a:latin typeface="Tahoma"/>
              <a:cs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13</a:t>
            </a:r>
            <a:endParaRPr sz="1400">
              <a:latin typeface="Arial"/>
              <a:cs typeface="Arial"/>
            </a:endParaRPr>
          </a:p>
        </p:txBody>
      </p:sp>
      <p:sp>
        <p:nvSpPr>
          <p:cNvPr id="3" name="text 1"/>
          <p:cNvSpPr txBox="1"/>
          <p:nvPr/>
        </p:nvSpPr>
        <p:spPr>
          <a:xfrm>
            <a:off x="3876040" y="3439668"/>
            <a:ext cx="677671" cy="47670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Damage</a:t>
            </a:r>
            <a:endParaRPr sz="1600">
              <a:latin typeface="Arial Narrow"/>
              <a:cs typeface="Arial Narrow"/>
            </a:endParaRPr>
          </a:p>
          <a:p>
            <a:pPr marL="46989">
              <a:lnSpc>
                <a:spcPct val="100000"/>
              </a:lnSpc>
            </a:pPr>
            <a:r>
              <a:rPr sz="1600" spc="10" dirty="0">
                <a:solidFill>
                  <a:srgbClr val="FFFFCC"/>
                </a:solidFill>
                <a:latin typeface="Arial Narrow"/>
                <a:cs typeface="Arial Narrow"/>
              </a:rPr>
              <a:t>Control</a:t>
            </a:r>
            <a:endParaRPr sz="1600">
              <a:latin typeface="Arial Narrow"/>
              <a:cs typeface="Arial Narrow"/>
            </a:endParaRPr>
          </a:p>
        </p:txBody>
      </p:sp>
      <p:sp>
        <p:nvSpPr>
          <p:cNvPr id="4" name="text 1"/>
          <p:cNvSpPr txBox="1"/>
          <p:nvPr/>
        </p:nvSpPr>
        <p:spPr>
          <a:xfrm>
            <a:off x="4480560" y="5762498"/>
            <a:ext cx="152603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Collapse Limit State</a:t>
            </a:r>
            <a:endParaRPr sz="1600">
              <a:latin typeface="Arial Narrow"/>
              <a:cs typeface="Arial Narrow"/>
            </a:endParaRPr>
          </a:p>
        </p:txBody>
      </p:sp>
      <p:sp>
        <p:nvSpPr>
          <p:cNvPr id="5" name="text 1"/>
          <p:cNvSpPr txBox="1"/>
          <p:nvPr/>
        </p:nvSpPr>
        <p:spPr>
          <a:xfrm>
            <a:off x="6360160" y="5424678"/>
            <a:ext cx="46207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Major</a:t>
            </a:r>
            <a:endParaRPr sz="1600">
              <a:latin typeface="Arial Narrow"/>
              <a:cs typeface="Arial Narrow"/>
            </a:endParaRPr>
          </a:p>
        </p:txBody>
      </p:sp>
      <p:sp>
        <p:nvSpPr>
          <p:cNvPr id="6" name="text 1"/>
          <p:cNvSpPr txBox="1"/>
          <p:nvPr/>
        </p:nvSpPr>
        <p:spPr>
          <a:xfrm>
            <a:off x="3608070" y="5424678"/>
            <a:ext cx="1211883"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Partial Collapse</a:t>
            </a:r>
            <a:endParaRPr sz="1600">
              <a:latin typeface="Arial Narrow"/>
              <a:cs typeface="Arial Narrow"/>
            </a:endParaRPr>
          </a:p>
        </p:txBody>
      </p:sp>
      <p:sp>
        <p:nvSpPr>
          <p:cNvPr id="7" name="text 1"/>
          <p:cNvSpPr txBox="1"/>
          <p:nvPr/>
        </p:nvSpPr>
        <p:spPr>
          <a:xfrm>
            <a:off x="1422400" y="5424678"/>
            <a:ext cx="3257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100</a:t>
            </a:r>
            <a:endParaRPr sz="1600">
              <a:latin typeface="Arial Narrow"/>
              <a:cs typeface="Arial Narrow"/>
            </a:endParaRPr>
          </a:p>
        </p:txBody>
      </p:sp>
      <p:pic>
        <p:nvPicPr>
          <p:cNvPr id="5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280" y="5024120"/>
            <a:ext cx="1036319" cy="678180"/>
          </a:xfrm>
          <a:prstGeom prst="rect">
            <a:avLst/>
          </a:prstGeom>
        </p:spPr>
      </p:pic>
      <p:sp>
        <p:nvSpPr>
          <p:cNvPr id="8" name="text 1"/>
          <p:cNvSpPr txBox="1"/>
          <p:nvPr/>
        </p:nvSpPr>
        <p:spPr>
          <a:xfrm>
            <a:off x="7390130" y="5254498"/>
            <a:ext cx="68620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Red Tag</a:t>
            </a:r>
            <a:endParaRPr sz="1600">
              <a:latin typeface="Arial Narrow"/>
              <a:cs typeface="Arial Narrow"/>
            </a:endParaRPr>
          </a:p>
        </p:txBody>
      </p:sp>
      <p:sp>
        <p:nvSpPr>
          <p:cNvPr id="9" name="text 1"/>
          <p:cNvSpPr txBox="1"/>
          <p:nvPr/>
        </p:nvSpPr>
        <p:spPr>
          <a:xfrm>
            <a:off x="3662680" y="5085588"/>
            <a:ext cx="110296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Near Collapse</a:t>
            </a:r>
            <a:endParaRPr sz="1600">
              <a:latin typeface="Arial Narrow"/>
              <a:cs typeface="Arial Narrow"/>
            </a:endParaRPr>
          </a:p>
        </p:txBody>
      </p:sp>
      <p:sp>
        <p:nvSpPr>
          <p:cNvPr id="10" name="text 1"/>
          <p:cNvSpPr txBox="1"/>
          <p:nvPr/>
        </p:nvSpPr>
        <p:spPr>
          <a:xfrm>
            <a:off x="1469390" y="5085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90</a:t>
            </a:r>
            <a:endParaRPr sz="1600">
              <a:latin typeface="Arial Narrow"/>
              <a:cs typeface="Arial Narrow"/>
            </a:endParaRPr>
          </a:p>
        </p:txBody>
      </p:sp>
      <p:sp>
        <p:nvSpPr>
          <p:cNvPr id="11" name="text 1"/>
          <p:cNvSpPr txBox="1"/>
          <p:nvPr/>
        </p:nvSpPr>
        <p:spPr>
          <a:xfrm>
            <a:off x="5109210" y="5085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4</a:t>
            </a:r>
            <a:endParaRPr sz="1600">
              <a:latin typeface="Arial Narrow"/>
              <a:cs typeface="Arial Narrow"/>
            </a:endParaRPr>
          </a:p>
        </p:txBody>
      </p:sp>
      <p:sp>
        <p:nvSpPr>
          <p:cNvPr id="12" name="text 1"/>
          <p:cNvSpPr txBox="1"/>
          <p:nvPr/>
        </p:nvSpPr>
        <p:spPr>
          <a:xfrm>
            <a:off x="3663950" y="4746498"/>
            <a:ext cx="110093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Limited Safety</a:t>
            </a:r>
            <a:endParaRPr sz="1600">
              <a:latin typeface="Arial Narrow"/>
              <a:cs typeface="Arial Narrow"/>
            </a:endParaRPr>
          </a:p>
        </p:txBody>
      </p:sp>
      <p:sp>
        <p:nvSpPr>
          <p:cNvPr id="13" name="text 1"/>
          <p:cNvSpPr txBox="1"/>
          <p:nvPr/>
        </p:nvSpPr>
        <p:spPr>
          <a:xfrm>
            <a:off x="2494280" y="4963668"/>
            <a:ext cx="770331" cy="47543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Extensive</a:t>
            </a:r>
            <a:endParaRPr sz="1500">
              <a:latin typeface="Arial Narrow"/>
              <a:cs typeface="Arial Narrow"/>
            </a:endParaRPr>
          </a:p>
          <a:p>
            <a:pPr marL="4699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14" name="text 1"/>
          <p:cNvSpPr txBox="1"/>
          <p:nvPr/>
        </p:nvSpPr>
        <p:spPr>
          <a:xfrm>
            <a:off x="1469390" y="4746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80</a:t>
            </a:r>
            <a:endParaRPr sz="1600">
              <a:latin typeface="Arial Narrow"/>
              <a:cs typeface="Arial Narrow"/>
            </a:endParaRPr>
          </a:p>
        </p:txBody>
      </p:sp>
      <p:sp>
        <p:nvSpPr>
          <p:cNvPr id="15" name="text 1"/>
          <p:cNvSpPr txBox="1"/>
          <p:nvPr/>
        </p:nvSpPr>
        <p:spPr>
          <a:xfrm>
            <a:off x="6330950" y="4747768"/>
            <a:ext cx="521004"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Heavy</a:t>
            </a:r>
            <a:endParaRPr sz="1600">
              <a:latin typeface="Arial Narrow"/>
              <a:cs typeface="Arial Narrow"/>
            </a:endParaRPr>
          </a:p>
        </p:txBody>
      </p:sp>
      <p:sp>
        <p:nvSpPr>
          <p:cNvPr id="16" name="text 1"/>
          <p:cNvSpPr txBox="1"/>
          <p:nvPr/>
        </p:nvSpPr>
        <p:spPr>
          <a:xfrm>
            <a:off x="1469390" y="4408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70</a:t>
            </a:r>
            <a:endParaRPr sz="1600">
              <a:latin typeface="Arial Narrow"/>
              <a:cs typeface="Arial Narrow"/>
            </a:endParaRPr>
          </a:p>
        </p:txBody>
      </p:sp>
      <p:sp>
        <p:nvSpPr>
          <p:cNvPr id="17" name="text 1"/>
          <p:cNvSpPr txBox="1"/>
          <p:nvPr/>
        </p:nvSpPr>
        <p:spPr>
          <a:xfrm>
            <a:off x="3798570" y="4238498"/>
            <a:ext cx="83190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Life Safety</a:t>
            </a:r>
            <a:endParaRPr sz="1600">
              <a:latin typeface="Arial Narrow"/>
              <a:cs typeface="Arial Narrow"/>
            </a:endParaRPr>
          </a:p>
        </p:txBody>
      </p:sp>
      <p:sp>
        <p:nvSpPr>
          <p:cNvPr id="18" name="text 1"/>
          <p:cNvSpPr txBox="1"/>
          <p:nvPr/>
        </p:nvSpPr>
        <p:spPr>
          <a:xfrm>
            <a:off x="1469390" y="4069587"/>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60</a:t>
            </a:r>
            <a:endParaRPr sz="1600">
              <a:latin typeface="Arial Narrow"/>
              <a:cs typeface="Arial Narrow"/>
            </a:endParaRPr>
          </a:p>
        </p:txBody>
      </p:sp>
      <p:pic>
        <p:nvPicPr>
          <p:cNvPr id="5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80" y="3670300"/>
            <a:ext cx="1036319" cy="1353820"/>
          </a:xfrm>
          <a:prstGeom prst="rect">
            <a:avLst/>
          </a:prstGeom>
        </p:spPr>
      </p:pic>
      <p:sp>
        <p:nvSpPr>
          <p:cNvPr id="19" name="text 1"/>
          <p:cNvSpPr txBox="1"/>
          <p:nvPr/>
        </p:nvSpPr>
        <p:spPr>
          <a:xfrm>
            <a:off x="7298690" y="4238498"/>
            <a:ext cx="870306"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Yellow Tag</a:t>
            </a:r>
            <a:endParaRPr sz="1600">
              <a:latin typeface="Arial Narrow"/>
              <a:cs typeface="Arial Narrow"/>
            </a:endParaRPr>
          </a:p>
        </p:txBody>
      </p:sp>
      <p:sp>
        <p:nvSpPr>
          <p:cNvPr id="20" name="text 1"/>
          <p:cNvSpPr txBox="1"/>
          <p:nvPr/>
        </p:nvSpPr>
        <p:spPr>
          <a:xfrm>
            <a:off x="6216650" y="3900678"/>
            <a:ext cx="74980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p:txBody>
      </p:sp>
      <p:sp>
        <p:nvSpPr>
          <p:cNvPr id="21" name="text 1"/>
          <p:cNvSpPr txBox="1"/>
          <p:nvPr/>
        </p:nvSpPr>
        <p:spPr>
          <a:xfrm>
            <a:off x="5109210" y="4069587"/>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3</a:t>
            </a:r>
            <a:endParaRPr sz="1600">
              <a:latin typeface="Arial Narrow"/>
              <a:cs typeface="Arial Narrow"/>
            </a:endParaRPr>
          </a:p>
        </p:txBody>
      </p:sp>
      <p:sp>
        <p:nvSpPr>
          <p:cNvPr id="22" name="text 1"/>
          <p:cNvSpPr txBox="1"/>
          <p:nvPr/>
        </p:nvSpPr>
        <p:spPr>
          <a:xfrm>
            <a:off x="2504440" y="3947668"/>
            <a:ext cx="751230" cy="47543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a:p>
            <a:pPr marL="3683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23" name="text 1"/>
          <p:cNvSpPr txBox="1"/>
          <p:nvPr/>
        </p:nvSpPr>
        <p:spPr>
          <a:xfrm>
            <a:off x="1469390" y="3730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50</a:t>
            </a:r>
            <a:endParaRPr sz="1600">
              <a:latin typeface="Arial Narrow"/>
              <a:cs typeface="Arial Narrow"/>
            </a:endParaRPr>
          </a:p>
        </p:txBody>
      </p:sp>
      <p:sp>
        <p:nvSpPr>
          <p:cNvPr id="24" name="text 1"/>
          <p:cNvSpPr txBox="1"/>
          <p:nvPr/>
        </p:nvSpPr>
        <p:spPr>
          <a:xfrm>
            <a:off x="1469390" y="3392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40</a:t>
            </a:r>
            <a:endParaRPr sz="1600">
              <a:latin typeface="Arial Narrow"/>
              <a:cs typeface="Arial Narrow"/>
            </a:endParaRPr>
          </a:p>
        </p:txBody>
      </p:sp>
      <p:sp>
        <p:nvSpPr>
          <p:cNvPr id="25" name="text 1"/>
          <p:cNvSpPr txBox="1"/>
          <p:nvPr/>
        </p:nvSpPr>
        <p:spPr>
          <a:xfrm>
            <a:off x="1469390" y="3053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30</a:t>
            </a:r>
            <a:endParaRPr sz="1600">
              <a:latin typeface="Arial Narrow"/>
              <a:cs typeface="Arial Narrow"/>
            </a:endParaRPr>
          </a:p>
        </p:txBody>
      </p:sp>
      <p:sp>
        <p:nvSpPr>
          <p:cNvPr id="26" name="text 1"/>
          <p:cNvSpPr txBox="1"/>
          <p:nvPr/>
        </p:nvSpPr>
        <p:spPr>
          <a:xfrm>
            <a:off x="6388100" y="3053588"/>
            <a:ext cx="40741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Light</a:t>
            </a:r>
            <a:endParaRPr sz="1600">
              <a:latin typeface="Arial Narrow"/>
              <a:cs typeface="Arial Narrow"/>
            </a:endParaRPr>
          </a:p>
        </p:txBody>
      </p:sp>
      <p:sp>
        <p:nvSpPr>
          <p:cNvPr id="27" name="text 1"/>
          <p:cNvSpPr txBox="1"/>
          <p:nvPr/>
        </p:nvSpPr>
        <p:spPr>
          <a:xfrm>
            <a:off x="5109210" y="3053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2</a:t>
            </a:r>
            <a:endParaRPr sz="1600">
              <a:latin typeface="Arial Narrow"/>
              <a:cs typeface="Arial Narrow"/>
            </a:endParaRPr>
          </a:p>
        </p:txBody>
      </p:sp>
      <p:sp>
        <p:nvSpPr>
          <p:cNvPr id="28" name="text 1"/>
          <p:cNvSpPr txBox="1"/>
          <p:nvPr/>
        </p:nvSpPr>
        <p:spPr>
          <a:xfrm>
            <a:off x="1469390" y="2714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20</a:t>
            </a:r>
            <a:endParaRPr sz="1600">
              <a:latin typeface="Arial Narrow"/>
              <a:cs typeface="Arial Narrow"/>
            </a:endParaRPr>
          </a:p>
        </p:txBody>
      </p:sp>
      <p:pic>
        <p:nvPicPr>
          <p:cNvPr id="5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280" y="2316480"/>
            <a:ext cx="1036319" cy="1353820"/>
          </a:xfrm>
          <a:prstGeom prst="rect">
            <a:avLst/>
          </a:prstGeom>
        </p:spPr>
      </p:pic>
      <p:sp>
        <p:nvSpPr>
          <p:cNvPr id="29" name="text 1"/>
          <p:cNvSpPr txBox="1"/>
          <p:nvPr/>
        </p:nvSpPr>
        <p:spPr>
          <a:xfrm>
            <a:off x="7311390" y="2884678"/>
            <a:ext cx="84368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Green Tag</a:t>
            </a:r>
            <a:endParaRPr sz="1600">
              <a:latin typeface="Arial Narrow"/>
              <a:cs typeface="Arial Narrow"/>
            </a:endParaRPr>
          </a:p>
        </p:txBody>
      </p:sp>
      <p:sp>
        <p:nvSpPr>
          <p:cNvPr id="30" name="text 1"/>
          <p:cNvSpPr txBox="1"/>
          <p:nvPr/>
        </p:nvSpPr>
        <p:spPr>
          <a:xfrm>
            <a:off x="6360160" y="2376678"/>
            <a:ext cx="46349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a:t>
            </a:r>
            <a:endParaRPr sz="1600">
              <a:latin typeface="Arial Narrow"/>
              <a:cs typeface="Arial Narrow"/>
            </a:endParaRPr>
          </a:p>
        </p:txBody>
      </p:sp>
      <p:sp>
        <p:nvSpPr>
          <p:cNvPr id="31" name="text 1"/>
          <p:cNvSpPr txBox="1"/>
          <p:nvPr/>
        </p:nvSpPr>
        <p:spPr>
          <a:xfrm>
            <a:off x="5109210" y="237667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1</a:t>
            </a:r>
            <a:endParaRPr sz="1600">
              <a:latin typeface="Arial Narrow"/>
              <a:cs typeface="Arial Narrow"/>
            </a:endParaRPr>
          </a:p>
        </p:txBody>
      </p:sp>
      <p:sp>
        <p:nvSpPr>
          <p:cNvPr id="32" name="text 1"/>
          <p:cNvSpPr txBox="1"/>
          <p:nvPr/>
        </p:nvSpPr>
        <p:spPr>
          <a:xfrm>
            <a:off x="3773170" y="2593848"/>
            <a:ext cx="881684" cy="475436"/>
          </a:xfrm>
          <a:prstGeom prst="rect">
            <a:avLst/>
          </a:prstGeom>
        </p:spPr>
        <p:txBody>
          <a:bodyPr vert="horz" wrap="none" lIns="0" tIns="0" rIns="0" bIns="0" rtlCol="0">
            <a:spAutoFit/>
          </a:bodyPr>
          <a:lstStyle/>
          <a:p>
            <a:pPr marL="29209">
              <a:lnSpc>
                <a:spcPct val="100000"/>
              </a:lnSpc>
            </a:pPr>
            <a:r>
              <a:rPr sz="1600" spc="10" dirty="0">
                <a:solidFill>
                  <a:srgbClr val="FFFFCC"/>
                </a:solidFill>
                <a:latin typeface="Arial Narrow"/>
                <a:cs typeface="Arial Narrow"/>
              </a:rPr>
              <a:t>Immediate</a:t>
            </a:r>
            <a:endParaRPr sz="1600">
              <a:latin typeface="Arial Narrow"/>
              <a:cs typeface="Arial Narrow"/>
            </a:endParaRPr>
          </a:p>
          <a:p>
            <a:pPr marL="0">
              <a:lnSpc>
                <a:spcPct val="100000"/>
              </a:lnSpc>
            </a:pPr>
            <a:r>
              <a:rPr sz="1600" spc="10" dirty="0">
                <a:solidFill>
                  <a:srgbClr val="FFFFCC"/>
                </a:solidFill>
                <a:latin typeface="Arial Narrow"/>
                <a:cs typeface="Arial Narrow"/>
              </a:rPr>
              <a:t>Occupancy</a:t>
            </a:r>
            <a:endParaRPr sz="1600">
              <a:latin typeface="Arial Narrow"/>
              <a:cs typeface="Arial Narrow"/>
            </a:endParaRPr>
          </a:p>
        </p:txBody>
      </p:sp>
      <p:sp>
        <p:nvSpPr>
          <p:cNvPr id="33" name="text 1"/>
          <p:cNvSpPr txBox="1"/>
          <p:nvPr/>
        </p:nvSpPr>
        <p:spPr>
          <a:xfrm>
            <a:off x="2310130" y="2884678"/>
            <a:ext cx="11385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 Damage</a:t>
            </a:r>
            <a:endParaRPr sz="1600">
              <a:latin typeface="Arial Narrow"/>
              <a:cs typeface="Arial Narrow"/>
            </a:endParaRPr>
          </a:p>
        </p:txBody>
      </p:sp>
      <p:sp>
        <p:nvSpPr>
          <p:cNvPr id="34" name="text 1"/>
          <p:cNvSpPr txBox="1"/>
          <p:nvPr/>
        </p:nvSpPr>
        <p:spPr>
          <a:xfrm>
            <a:off x="1469390" y="2376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a:t>
            </a:r>
            <a:endParaRPr sz="1600">
              <a:latin typeface="Arial Narrow"/>
              <a:cs typeface="Arial Narrow"/>
            </a:endParaRPr>
          </a:p>
        </p:txBody>
      </p:sp>
      <p:sp>
        <p:nvSpPr>
          <p:cNvPr id="35" name="text 1"/>
          <p:cNvSpPr txBox="1"/>
          <p:nvPr/>
        </p:nvSpPr>
        <p:spPr>
          <a:xfrm>
            <a:off x="4359910" y="2037588"/>
            <a:ext cx="1767025"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No Damage Limit State</a:t>
            </a:r>
            <a:endParaRPr sz="1600">
              <a:latin typeface="Arial Narrow"/>
              <a:cs typeface="Arial Narrow"/>
            </a:endParaRPr>
          </a:p>
        </p:txBody>
      </p:sp>
      <p:sp>
        <p:nvSpPr>
          <p:cNvPr id="36" name="text 1"/>
          <p:cNvSpPr txBox="1"/>
          <p:nvPr/>
        </p:nvSpPr>
        <p:spPr>
          <a:xfrm>
            <a:off x="1515110" y="2037588"/>
            <a:ext cx="13898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0</a:t>
            </a:r>
            <a:endParaRPr sz="1600">
              <a:latin typeface="Arial Narrow"/>
              <a:cs typeface="Arial Narrow"/>
            </a:endParaRPr>
          </a:p>
        </p:txBody>
      </p:sp>
      <p:sp>
        <p:nvSpPr>
          <p:cNvPr id="37" name="text 1"/>
          <p:cNvSpPr txBox="1"/>
          <p:nvPr/>
        </p:nvSpPr>
        <p:spPr>
          <a:xfrm>
            <a:off x="7423150" y="1577848"/>
            <a:ext cx="62037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ATC-20</a:t>
            </a:r>
            <a:endParaRPr sz="1600">
              <a:latin typeface="Arial Narrow"/>
              <a:cs typeface="Arial Narrow"/>
            </a:endParaRPr>
          </a:p>
        </p:txBody>
      </p:sp>
      <p:sp>
        <p:nvSpPr>
          <p:cNvPr id="38" name="text 1"/>
          <p:cNvSpPr txBox="1"/>
          <p:nvPr/>
        </p:nvSpPr>
        <p:spPr>
          <a:xfrm>
            <a:off x="6281420" y="1577848"/>
            <a:ext cx="62036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ATC-13</a:t>
            </a:r>
            <a:endParaRPr sz="1600">
              <a:latin typeface="Arial Narrow"/>
              <a:cs typeface="Arial Narrow"/>
            </a:endParaRPr>
          </a:p>
        </p:txBody>
      </p:sp>
      <p:sp>
        <p:nvSpPr>
          <p:cNvPr id="39" name="text 1"/>
          <p:cNvSpPr txBox="1"/>
          <p:nvPr/>
        </p:nvSpPr>
        <p:spPr>
          <a:xfrm>
            <a:off x="5063490" y="1455928"/>
            <a:ext cx="739647" cy="47670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EMS-98 /</a:t>
            </a:r>
            <a:endParaRPr sz="1500">
              <a:latin typeface="Arial Narrow"/>
              <a:cs typeface="Arial Narrow"/>
            </a:endParaRPr>
          </a:p>
          <a:p>
            <a:pPr marL="45719">
              <a:lnSpc>
                <a:spcPct val="100000"/>
              </a:lnSpc>
            </a:pPr>
            <a:r>
              <a:rPr sz="1600" spc="10" dirty="0">
                <a:solidFill>
                  <a:srgbClr val="FFFFCC"/>
                </a:solidFill>
                <a:latin typeface="Arial Narrow"/>
                <a:cs typeface="Arial Narrow"/>
              </a:rPr>
              <a:t>MSK-64</a:t>
            </a:r>
            <a:endParaRPr sz="1600">
              <a:latin typeface="Arial Narrow"/>
              <a:cs typeface="Arial Narrow"/>
            </a:endParaRPr>
          </a:p>
        </p:txBody>
      </p:sp>
      <p:sp>
        <p:nvSpPr>
          <p:cNvPr id="40" name="text 1"/>
          <p:cNvSpPr txBox="1"/>
          <p:nvPr/>
        </p:nvSpPr>
        <p:spPr>
          <a:xfrm>
            <a:off x="3792220" y="1577848"/>
            <a:ext cx="844092"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FEMA-273</a:t>
            </a:r>
            <a:endParaRPr sz="1600">
              <a:latin typeface="Arial Narrow"/>
              <a:cs typeface="Arial Narrow"/>
            </a:endParaRPr>
          </a:p>
        </p:txBody>
      </p:sp>
      <p:sp>
        <p:nvSpPr>
          <p:cNvPr id="41" name="text 1"/>
          <p:cNvSpPr txBox="1"/>
          <p:nvPr/>
        </p:nvSpPr>
        <p:spPr>
          <a:xfrm>
            <a:off x="2453640" y="1577848"/>
            <a:ext cx="851611"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HAZUS-99</a:t>
            </a:r>
            <a:endParaRPr sz="1600">
              <a:latin typeface="Arial Narrow"/>
              <a:cs typeface="Arial Narrow"/>
            </a:endParaRPr>
          </a:p>
        </p:txBody>
      </p:sp>
      <p:sp>
        <p:nvSpPr>
          <p:cNvPr id="42" name="text 1"/>
          <p:cNvSpPr txBox="1"/>
          <p:nvPr/>
        </p:nvSpPr>
        <p:spPr>
          <a:xfrm>
            <a:off x="1023620" y="1455928"/>
            <a:ext cx="1123289" cy="476707"/>
          </a:xfrm>
          <a:prstGeom prst="rect">
            <a:avLst/>
          </a:prstGeom>
        </p:spPr>
        <p:txBody>
          <a:bodyPr vert="horz" wrap="none" lIns="0" tIns="0" rIns="0" bIns="0" rtlCol="0">
            <a:spAutoFit/>
          </a:bodyPr>
          <a:lstStyle/>
          <a:p>
            <a:pPr marL="0">
              <a:lnSpc>
                <a:spcPct val="100000"/>
              </a:lnSpc>
            </a:pPr>
            <a:r>
              <a:rPr sz="1059" spc="10" dirty="0">
                <a:solidFill>
                  <a:srgbClr val="FFFFCC"/>
                </a:solidFill>
                <a:latin typeface="Arial Narrow"/>
                <a:cs typeface="Arial Narrow"/>
              </a:rPr>
              <a:t>Damage Level</a:t>
            </a:r>
            <a:endParaRPr sz="1000">
              <a:latin typeface="Arial Narrow"/>
              <a:cs typeface="Arial Narrow"/>
            </a:endParaRPr>
          </a:p>
          <a:p>
            <a:pPr marL="410210">
              <a:lnSpc>
                <a:spcPct val="100000"/>
              </a:lnSpc>
            </a:pPr>
            <a:r>
              <a:rPr sz="1600" spc="10" dirty="0">
                <a:solidFill>
                  <a:srgbClr val="FFFFCC"/>
                </a:solidFill>
                <a:latin typeface="Arial Narrow"/>
                <a:cs typeface="Arial Narrow"/>
              </a:rPr>
              <a:t>(%)</a:t>
            </a:r>
            <a:endParaRPr sz="1600">
              <a:latin typeface="Arial Narrow"/>
              <a:cs typeface="Arial Narrow"/>
            </a:endParaRPr>
          </a:p>
        </p:txBody>
      </p:sp>
      <p:pic>
        <p:nvPicPr>
          <p:cNvPr id="60"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03" y="1382803"/>
            <a:ext cx="7343593" cy="4671513"/>
          </a:xfrm>
          <a:prstGeom prst="rect">
            <a:avLst/>
          </a:prstGeom>
        </p:spPr>
      </p:pic>
      <p:sp>
        <p:nvSpPr>
          <p:cNvPr id="43" name="text 1"/>
          <p:cNvSpPr txBox="1"/>
          <p:nvPr/>
        </p:nvSpPr>
        <p:spPr>
          <a:xfrm>
            <a:off x="612140" y="395986"/>
            <a:ext cx="8086041" cy="704393"/>
          </a:xfrm>
          <a:prstGeom prst="rect">
            <a:avLst/>
          </a:prstGeom>
        </p:spPr>
        <p:txBody>
          <a:bodyPr vert="horz" wrap="none" lIns="0" tIns="0" rIns="0" bIns="0" rtlCol="0">
            <a:spAutoFit/>
          </a:bodyPr>
          <a:lstStyle/>
          <a:p>
            <a:pPr marL="0">
              <a:lnSpc>
                <a:spcPct val="100000"/>
              </a:lnSpc>
            </a:pPr>
            <a:r>
              <a:rPr sz="1740" b="1" spc="10" dirty="0">
                <a:solidFill>
                  <a:srgbClr val="FFFFCC"/>
                </a:solidFill>
                <a:latin typeface="Arial"/>
                <a:cs typeface="Arial"/>
              </a:rPr>
              <a:t>Approximate Equivalence Between Existing Damage</a:t>
            </a:r>
            <a:endParaRPr sz="1700">
              <a:latin typeface="Arial"/>
              <a:cs typeface="Arial"/>
            </a:endParaRPr>
          </a:p>
          <a:p>
            <a:pPr marL="2500630">
              <a:lnSpc>
                <a:spcPct val="100000"/>
              </a:lnSpc>
            </a:pPr>
            <a:r>
              <a:rPr sz="2400" b="1" spc="10" dirty="0">
                <a:solidFill>
                  <a:srgbClr val="FFFFCC"/>
                </a:solidFill>
                <a:latin typeface="Arial"/>
                <a:cs typeface="Arial"/>
              </a:rPr>
              <a:t>Scales for Buildings</a:t>
            </a:r>
            <a:endParaRPr sz="2400">
              <a:latin typeface="Arial"/>
              <a:cs typeface="Arial"/>
            </a:endParaRPr>
          </a:p>
        </p:txBody>
      </p:sp>
      <p:pic>
        <p:nvPicPr>
          <p:cNvPr id="61"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3000" y="1600200"/>
            <a:ext cx="6858000" cy="4419600"/>
          </a:xfrm>
          <a:prstGeom prst="rect">
            <a:avLst/>
          </a:prstGeom>
        </p:spPr>
      </p:pic>
      <p:pic>
        <p:nvPicPr>
          <p:cNvPr id="62"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427" y="1571627"/>
            <a:ext cx="6915145" cy="4476746"/>
          </a:xfrm>
          <a:prstGeom prst="rect">
            <a:avLst/>
          </a:prstGeom>
        </p:spPr>
      </p:pic>
      <p:pic>
        <p:nvPicPr>
          <p:cNvPr id="63"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8590" y="2289810"/>
            <a:ext cx="276860" cy="415290"/>
          </a:xfrm>
          <a:prstGeom prst="rect">
            <a:avLst/>
          </a:prstGeom>
        </p:spPr>
      </p:pic>
      <p:pic>
        <p:nvPicPr>
          <p:cNvPr id="64"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0016" y="2261237"/>
            <a:ext cx="334006" cy="472436"/>
          </a:xfrm>
          <a:prstGeom prst="rect">
            <a:avLst/>
          </a:prstGeom>
        </p:spPr>
      </p:pic>
      <p:pic>
        <p:nvPicPr>
          <p:cNvPr id="65"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448550" y="1600200"/>
            <a:ext cx="552450" cy="552450"/>
          </a:xfrm>
          <a:prstGeom prst="rect">
            <a:avLst/>
          </a:prstGeom>
        </p:spPr>
      </p:pic>
      <p:pic>
        <p:nvPicPr>
          <p:cNvPr id="66"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19977" y="1571627"/>
            <a:ext cx="609595" cy="609596"/>
          </a:xfrm>
          <a:prstGeom prst="rect">
            <a:avLst/>
          </a:prstGeom>
        </p:spPr>
      </p:pic>
      <p:pic>
        <p:nvPicPr>
          <p:cNvPr id="67"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3000" y="2428240"/>
            <a:ext cx="275590" cy="276860"/>
          </a:xfrm>
          <a:prstGeom prst="rect">
            <a:avLst/>
          </a:prstGeom>
        </p:spPr>
      </p:pic>
      <p:pic>
        <p:nvPicPr>
          <p:cNvPr id="68"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4427" y="2399667"/>
            <a:ext cx="332736" cy="334006"/>
          </a:xfrm>
          <a:prstGeom prst="rect">
            <a:avLst/>
          </a:prstGeom>
        </p:spPr>
      </p:pic>
      <p:pic>
        <p:nvPicPr>
          <p:cNvPr id="69" name="Image"/>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419977" y="2124077"/>
            <a:ext cx="334005" cy="57146"/>
          </a:xfrm>
          <a:prstGeom prst="rect">
            <a:avLst/>
          </a:prstGeom>
        </p:spPr>
      </p:pic>
      <p:pic>
        <p:nvPicPr>
          <p:cNvPr id="70" name="Image"/>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66877" y="2399667"/>
            <a:ext cx="57146" cy="3371846"/>
          </a:xfrm>
          <a:prstGeom prst="rect">
            <a:avLst/>
          </a:prstGeom>
        </p:spPr>
      </p:pic>
      <p:sp>
        <p:nvSpPr>
          <p:cNvPr id="44" name="text 1"/>
          <p:cNvSpPr txBox="1"/>
          <p:nvPr/>
        </p:nvSpPr>
        <p:spPr>
          <a:xfrm>
            <a:off x="1917700" y="2895600"/>
            <a:ext cx="5313172" cy="1831848"/>
          </a:xfrm>
          <a:prstGeom prst="rect">
            <a:avLst/>
          </a:prstGeom>
        </p:spPr>
        <p:txBody>
          <a:bodyPr vert="horz" wrap="none" lIns="0" tIns="0" rIns="0" bIns="0" rtlCol="0">
            <a:spAutoFit/>
          </a:bodyPr>
          <a:lstStyle/>
          <a:p>
            <a:pPr marL="52069">
              <a:lnSpc>
                <a:spcPct val="100000"/>
              </a:lnSpc>
            </a:pPr>
            <a:r>
              <a:rPr sz="4000" spc="10" dirty="0">
                <a:solidFill>
                  <a:srgbClr val="FFFFCC"/>
                </a:solidFill>
                <a:latin typeface="Tahoma"/>
                <a:cs typeface="Tahoma"/>
              </a:rPr>
              <a:t>Multiple methods are</a:t>
            </a:r>
            <a:endParaRPr sz="4000">
              <a:latin typeface="Tahoma"/>
              <a:cs typeface="Tahoma"/>
            </a:endParaRPr>
          </a:p>
          <a:p>
            <a:pPr marL="303529">
              <a:lnSpc>
                <a:spcPct val="100000"/>
              </a:lnSpc>
            </a:pPr>
            <a:r>
              <a:rPr sz="4000" spc="10" dirty="0">
                <a:solidFill>
                  <a:srgbClr val="FFFFCC"/>
                </a:solidFill>
                <a:latin typeface="Tahoma"/>
                <a:cs typeface="Tahoma"/>
              </a:rPr>
              <a:t>required to satisfy</a:t>
            </a:r>
            <a:endParaRPr sz="4000">
              <a:latin typeface="Tahoma"/>
              <a:cs typeface="Tahoma"/>
            </a:endParaRPr>
          </a:p>
          <a:p>
            <a:pPr marL="0">
              <a:lnSpc>
                <a:spcPct val="100000"/>
              </a:lnSpc>
            </a:pPr>
            <a:r>
              <a:rPr sz="4000" spc="10" dirty="0">
                <a:solidFill>
                  <a:srgbClr val="FFFFCC"/>
                </a:solidFill>
                <a:latin typeface="Tahoma"/>
                <a:cs typeface="Tahoma"/>
              </a:rPr>
              <a:t>overlapping objectives </a:t>
            </a:r>
            <a:endParaRPr sz="40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14</a:t>
            </a:r>
            <a:endParaRPr sz="1400">
              <a:latin typeface="Arial"/>
              <a:cs typeface="Arial"/>
            </a:endParaRPr>
          </a:p>
        </p:txBody>
      </p:sp>
      <p:sp>
        <p:nvSpPr>
          <p:cNvPr id="3" name="text 1"/>
          <p:cNvSpPr txBox="1"/>
          <p:nvPr/>
        </p:nvSpPr>
        <p:spPr>
          <a:xfrm>
            <a:off x="937260" y="266700"/>
            <a:ext cx="7433055" cy="1222248"/>
          </a:xfrm>
          <a:prstGeom prst="rect">
            <a:avLst/>
          </a:prstGeom>
        </p:spPr>
        <p:txBody>
          <a:bodyPr vert="horz" wrap="none" lIns="0" tIns="0" rIns="0" bIns="0" rtlCol="0">
            <a:spAutoFit/>
          </a:bodyPr>
          <a:lstStyle/>
          <a:p>
            <a:pPr marL="0">
              <a:lnSpc>
                <a:spcPct val="100000"/>
              </a:lnSpc>
            </a:pPr>
            <a:r>
              <a:rPr sz="3610" spc="10" dirty="0">
                <a:solidFill>
                  <a:srgbClr val="FFCC00"/>
                </a:solidFill>
                <a:latin typeface="Tahoma"/>
                <a:cs typeface="Tahoma"/>
              </a:rPr>
              <a:t>Proposed Procedure for Damage</a:t>
            </a:r>
            <a:endParaRPr sz="3600">
              <a:latin typeface="Tahoma"/>
              <a:cs typeface="Tahoma"/>
            </a:endParaRPr>
          </a:p>
          <a:p>
            <a:pPr marL="773429">
              <a:lnSpc>
                <a:spcPct val="100000"/>
              </a:lnSpc>
            </a:pPr>
            <a:r>
              <a:rPr sz="4000" spc="10" dirty="0">
                <a:solidFill>
                  <a:srgbClr val="FFCC00"/>
                </a:solidFill>
                <a:latin typeface="Tahoma"/>
                <a:cs typeface="Tahoma"/>
              </a:rPr>
              <a:t>Assessment for Buildings</a:t>
            </a:r>
            <a:endParaRPr sz="4000">
              <a:latin typeface="Tahoma"/>
              <a:cs typeface="Tahoma"/>
            </a:endParaRPr>
          </a:p>
        </p:txBody>
      </p:sp>
      <p:pic>
        <p:nvPicPr>
          <p:cNvPr id="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653540"/>
            <a:ext cx="256540" cy="256540"/>
          </a:xfrm>
          <a:prstGeom prst="rect">
            <a:avLst/>
          </a:prstGeom>
        </p:spPr>
      </p:pic>
      <p:sp>
        <p:nvSpPr>
          <p:cNvPr id="4" name="text 1"/>
          <p:cNvSpPr txBox="1"/>
          <p:nvPr/>
        </p:nvSpPr>
        <p:spPr>
          <a:xfrm>
            <a:off x="1118870" y="1569720"/>
            <a:ext cx="7179567" cy="22233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International experience clearly shows that a</a:t>
            </a:r>
            <a:endParaRPr sz="2800">
              <a:latin typeface="Tahoma"/>
              <a:cs typeface="Tahoma"/>
            </a:endParaRPr>
          </a:p>
          <a:p>
            <a:pPr marL="0">
              <a:lnSpc>
                <a:spcPct val="100000"/>
              </a:lnSpc>
            </a:pPr>
            <a:r>
              <a:rPr sz="2800" spc="10" dirty="0">
                <a:solidFill>
                  <a:srgbClr val="FFFFCC"/>
                </a:solidFill>
                <a:latin typeface="Tahoma"/>
                <a:cs typeface="Tahoma"/>
              </a:rPr>
              <a:t>single “fit-all” methodology not feasible to</a:t>
            </a:r>
            <a:endParaRPr sz="2800">
              <a:latin typeface="Tahoma"/>
              <a:cs typeface="Tahoma"/>
            </a:endParaRPr>
          </a:p>
          <a:p>
            <a:pPr marL="0">
              <a:lnSpc>
                <a:spcPct val="100000"/>
              </a:lnSpc>
            </a:pPr>
            <a:r>
              <a:rPr sz="2800" spc="10" dirty="0">
                <a:solidFill>
                  <a:srgbClr val="FFFFCC"/>
                </a:solidFill>
                <a:latin typeface="Tahoma"/>
                <a:cs typeface="Tahoma"/>
              </a:rPr>
              <a:t>satisfy all short, medium and long-term</a:t>
            </a:r>
            <a:endParaRPr sz="2800">
              <a:latin typeface="Tahoma"/>
              <a:cs typeface="Tahoma"/>
            </a:endParaRPr>
          </a:p>
          <a:p>
            <a:pPr marL="0">
              <a:lnSpc>
                <a:spcPct val="100000"/>
              </a:lnSpc>
            </a:pPr>
            <a:r>
              <a:rPr sz="2800" spc="10" dirty="0">
                <a:solidFill>
                  <a:srgbClr val="FFFFCC"/>
                </a:solidFill>
                <a:latin typeface="Tahoma"/>
                <a:cs typeface="Tahoma"/>
              </a:rPr>
              <a:t>objectives</a:t>
            </a:r>
            <a:endParaRPr sz="2800">
              <a:latin typeface="Tahoma"/>
              <a:cs typeface="Tahoma"/>
            </a:endParaRPr>
          </a:p>
          <a:p>
            <a:pPr marL="0">
              <a:lnSpc>
                <a:spcPct val="100000"/>
              </a:lnSpc>
            </a:pPr>
            <a:r>
              <a:rPr sz="2800" spc="10" dirty="0">
                <a:solidFill>
                  <a:srgbClr val="FFFFCC"/>
                </a:solidFill>
                <a:latin typeface="Tahoma"/>
                <a:cs typeface="Tahoma"/>
              </a:rPr>
              <a:t>Three-step methodology has been proposed:</a:t>
            </a:r>
            <a:endParaRPr sz="2800">
              <a:latin typeface="Tahoma"/>
              <a:cs typeface="Tahoma"/>
            </a:endParaRPr>
          </a:p>
        </p:txBody>
      </p:sp>
      <p:pic>
        <p:nvPicPr>
          <p:cNvPr id="7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3449320"/>
            <a:ext cx="256540" cy="256540"/>
          </a:xfrm>
          <a:prstGeom prst="rect">
            <a:avLst/>
          </a:prstGeom>
        </p:spPr>
      </p:pic>
      <p:pic>
        <p:nvPicPr>
          <p:cNvPr id="7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3170" y="3939540"/>
            <a:ext cx="219709" cy="219710"/>
          </a:xfrm>
          <a:prstGeom prst="rect">
            <a:avLst/>
          </a:prstGeom>
        </p:spPr>
      </p:pic>
      <p:sp>
        <p:nvSpPr>
          <p:cNvPr id="5" name="text 1"/>
          <p:cNvSpPr txBox="1"/>
          <p:nvPr/>
        </p:nvSpPr>
        <p:spPr>
          <a:xfrm>
            <a:off x="1518920" y="3867150"/>
            <a:ext cx="3460090"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Rapid Safety Assessment</a:t>
            </a:r>
            <a:endParaRPr sz="2400">
              <a:latin typeface="Tahoma"/>
              <a:cs typeface="Tahoma"/>
            </a:endParaRPr>
          </a:p>
        </p:txBody>
      </p:sp>
      <p:pic>
        <p:nvPicPr>
          <p:cNvPr id="7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170" y="4381500"/>
            <a:ext cx="219709" cy="219710"/>
          </a:xfrm>
          <a:prstGeom prst="rect">
            <a:avLst/>
          </a:prstGeom>
        </p:spPr>
      </p:pic>
      <p:sp>
        <p:nvSpPr>
          <p:cNvPr id="6" name="text 1"/>
          <p:cNvSpPr txBox="1"/>
          <p:nvPr/>
        </p:nvSpPr>
        <p:spPr>
          <a:xfrm>
            <a:off x="1518920" y="4309110"/>
            <a:ext cx="3801467"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Detailed Safety Assessment</a:t>
            </a:r>
            <a:endParaRPr sz="2400">
              <a:latin typeface="Tahoma"/>
              <a:cs typeface="Tahoma"/>
            </a:endParaRPr>
          </a:p>
        </p:txBody>
      </p:sp>
      <p:pic>
        <p:nvPicPr>
          <p:cNvPr id="7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3170" y="4823460"/>
            <a:ext cx="219709" cy="219710"/>
          </a:xfrm>
          <a:prstGeom prst="rect">
            <a:avLst/>
          </a:prstGeom>
        </p:spPr>
      </p:pic>
      <p:sp>
        <p:nvSpPr>
          <p:cNvPr id="7" name="text 1"/>
          <p:cNvSpPr txBox="1"/>
          <p:nvPr/>
        </p:nvSpPr>
        <p:spPr>
          <a:xfrm>
            <a:off x="1518920" y="4751070"/>
            <a:ext cx="3172359"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Engineering Evaluation</a:t>
            </a:r>
            <a:endParaRPr sz="2400">
              <a:latin typeface="Tahoma"/>
              <a:cs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15</a:t>
            </a:r>
            <a:endParaRPr sz="1400">
              <a:latin typeface="Arial"/>
              <a:cs typeface="Arial"/>
            </a:endParaRPr>
          </a:p>
        </p:txBody>
      </p:sp>
      <p:sp>
        <p:nvSpPr>
          <p:cNvPr id="3" name="text 1"/>
          <p:cNvSpPr txBox="1"/>
          <p:nvPr/>
        </p:nvSpPr>
        <p:spPr>
          <a:xfrm>
            <a:off x="937260" y="266700"/>
            <a:ext cx="7433055" cy="1222248"/>
          </a:xfrm>
          <a:prstGeom prst="rect">
            <a:avLst/>
          </a:prstGeom>
        </p:spPr>
        <p:txBody>
          <a:bodyPr vert="horz" wrap="none" lIns="0" tIns="0" rIns="0" bIns="0" rtlCol="0">
            <a:spAutoFit/>
          </a:bodyPr>
          <a:lstStyle/>
          <a:p>
            <a:pPr marL="0">
              <a:lnSpc>
                <a:spcPct val="100000"/>
              </a:lnSpc>
            </a:pPr>
            <a:r>
              <a:rPr sz="3610" spc="10" dirty="0">
                <a:solidFill>
                  <a:srgbClr val="FFCC00"/>
                </a:solidFill>
                <a:latin typeface="Tahoma"/>
                <a:cs typeface="Tahoma"/>
              </a:rPr>
              <a:t>Proposed Procedure for Damage</a:t>
            </a:r>
            <a:endParaRPr sz="3600" dirty="0">
              <a:latin typeface="Tahoma"/>
              <a:cs typeface="Tahoma"/>
            </a:endParaRPr>
          </a:p>
          <a:p>
            <a:pPr marL="773429">
              <a:lnSpc>
                <a:spcPct val="100000"/>
              </a:lnSpc>
            </a:pPr>
            <a:r>
              <a:rPr sz="4000" spc="10" dirty="0">
                <a:solidFill>
                  <a:srgbClr val="FFCC00"/>
                </a:solidFill>
                <a:latin typeface="Tahoma"/>
                <a:cs typeface="Tahoma"/>
              </a:rPr>
              <a:t>Assessment for Buildings</a:t>
            </a:r>
            <a:endParaRPr sz="4000" dirty="0">
              <a:latin typeface="Tahoma"/>
              <a:cs typeface="Tahoma"/>
            </a:endParaRPr>
          </a:p>
        </p:txBody>
      </p:sp>
      <p:pic>
        <p:nvPicPr>
          <p:cNvPr id="7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30" y="1653540"/>
            <a:ext cx="256540" cy="256540"/>
          </a:xfrm>
          <a:prstGeom prst="rect">
            <a:avLst/>
          </a:prstGeom>
        </p:spPr>
      </p:pic>
      <p:sp>
        <p:nvSpPr>
          <p:cNvPr id="4" name="text 1"/>
          <p:cNvSpPr txBox="1"/>
          <p:nvPr/>
        </p:nvSpPr>
        <p:spPr>
          <a:xfrm>
            <a:off x="900430" y="1569720"/>
            <a:ext cx="4032148"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Rapid Safety Assessment</a:t>
            </a:r>
            <a:endParaRPr sz="2800">
              <a:latin typeface="Tahoma"/>
              <a:cs typeface="Tahoma"/>
            </a:endParaRPr>
          </a:p>
        </p:txBody>
      </p:sp>
      <p:sp>
        <p:nvSpPr>
          <p:cNvPr id="5" name="text 1"/>
          <p:cNvSpPr txBox="1"/>
          <p:nvPr/>
        </p:nvSpPr>
        <p:spPr>
          <a:xfrm>
            <a:off x="1014730" y="2070100"/>
            <a:ext cx="7761272" cy="812088"/>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 Required for </a:t>
            </a:r>
            <a:r>
              <a:rPr sz="2400" b="1" spc="10" dirty="0">
                <a:solidFill>
                  <a:srgbClr val="FFFFCC"/>
                </a:solidFill>
                <a:latin typeface="Arial"/>
                <a:cs typeface="Arial"/>
              </a:rPr>
              <a:t>ALL</a:t>
            </a:r>
            <a:r>
              <a:rPr sz="2400" spc="10" dirty="0">
                <a:solidFill>
                  <a:srgbClr val="FFFFCC"/>
                </a:solidFill>
                <a:latin typeface="Tahoma"/>
                <a:cs typeface="Tahoma"/>
              </a:rPr>
              <a:t> damaged buildings after a disaster</a:t>
            </a:r>
            <a:endParaRPr sz="2400" dirty="0">
              <a:latin typeface="Tahoma"/>
              <a:cs typeface="Tahoma"/>
            </a:endParaRPr>
          </a:p>
          <a:p>
            <a:pPr marL="0">
              <a:lnSpc>
                <a:spcPct val="100000"/>
              </a:lnSpc>
            </a:pPr>
            <a:r>
              <a:rPr sz="2400" spc="10" dirty="0">
                <a:solidFill>
                  <a:srgbClr val="FFFFCC"/>
                </a:solidFill>
                <a:latin typeface="Tahoma"/>
                <a:cs typeface="Tahoma"/>
              </a:rPr>
              <a:t>– Method is based on ATC-20 with suitable modifications</a:t>
            </a:r>
            <a:endParaRPr sz="2400" dirty="0">
              <a:latin typeface="Tahoma"/>
              <a:cs typeface="Tahoma"/>
            </a:endParaRPr>
          </a:p>
        </p:txBody>
      </p:sp>
      <p:pic>
        <p:nvPicPr>
          <p:cNvPr id="7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30" y="3053080"/>
            <a:ext cx="256540" cy="256540"/>
          </a:xfrm>
          <a:prstGeom prst="rect">
            <a:avLst/>
          </a:prstGeom>
        </p:spPr>
      </p:pic>
      <p:sp>
        <p:nvSpPr>
          <p:cNvPr id="6" name="text 1"/>
          <p:cNvSpPr txBox="1"/>
          <p:nvPr/>
        </p:nvSpPr>
        <p:spPr>
          <a:xfrm>
            <a:off x="900430" y="2967990"/>
            <a:ext cx="4430065"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Detailed Safety Assessment</a:t>
            </a:r>
            <a:endParaRPr sz="2800">
              <a:latin typeface="Tahoma"/>
              <a:cs typeface="Tahoma"/>
            </a:endParaRPr>
          </a:p>
        </p:txBody>
      </p:sp>
      <p:sp>
        <p:nvSpPr>
          <p:cNvPr id="7" name="text 1"/>
          <p:cNvSpPr txBox="1"/>
          <p:nvPr/>
        </p:nvSpPr>
        <p:spPr>
          <a:xfrm>
            <a:off x="1014730" y="3468370"/>
            <a:ext cx="6586883" cy="117784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 Required for all doubtful buildings</a:t>
            </a:r>
            <a:endParaRPr sz="2400" dirty="0">
              <a:latin typeface="Tahoma"/>
              <a:cs typeface="Tahoma"/>
            </a:endParaRPr>
          </a:p>
          <a:p>
            <a:pPr marL="0">
              <a:lnSpc>
                <a:spcPct val="100000"/>
              </a:lnSpc>
            </a:pPr>
            <a:r>
              <a:rPr sz="2340" spc="10" dirty="0">
                <a:solidFill>
                  <a:srgbClr val="FFFFCC"/>
                </a:solidFill>
                <a:latin typeface="Tahoma"/>
                <a:cs typeface="Tahoma"/>
              </a:rPr>
              <a:t>– Required for all buildings being considered for</a:t>
            </a:r>
            <a:endParaRPr sz="2300" dirty="0">
              <a:latin typeface="Tahoma"/>
              <a:cs typeface="Tahoma"/>
            </a:endParaRPr>
          </a:p>
          <a:p>
            <a:pPr marL="285750">
              <a:lnSpc>
                <a:spcPct val="100000"/>
              </a:lnSpc>
            </a:pPr>
            <a:r>
              <a:rPr sz="2400" spc="10" dirty="0">
                <a:solidFill>
                  <a:srgbClr val="FFFFCC"/>
                </a:solidFill>
                <a:latin typeface="Tahoma"/>
                <a:cs typeface="Tahoma"/>
              </a:rPr>
              <a:t>compensation</a:t>
            </a:r>
            <a:endParaRPr sz="2400" dirty="0">
              <a:latin typeface="Tahoma"/>
              <a:cs typeface="Tahoma"/>
            </a:endParaRPr>
          </a:p>
        </p:txBody>
      </p:sp>
      <p:sp>
        <p:nvSpPr>
          <p:cNvPr id="8" name="text 1"/>
          <p:cNvSpPr txBox="1"/>
          <p:nvPr/>
        </p:nvSpPr>
        <p:spPr>
          <a:xfrm>
            <a:off x="1014730" y="4718050"/>
            <a:ext cx="7459219" cy="735889"/>
          </a:xfrm>
          <a:prstGeom prst="rect">
            <a:avLst/>
          </a:prstGeom>
        </p:spPr>
        <p:txBody>
          <a:bodyPr vert="horz" wrap="none" lIns="0" tIns="0" rIns="0" bIns="0" rtlCol="0">
            <a:spAutoFit/>
          </a:bodyPr>
          <a:lstStyle/>
          <a:p>
            <a:pPr marL="0">
              <a:lnSpc>
                <a:spcPct val="100000"/>
              </a:lnSpc>
            </a:pPr>
            <a:r>
              <a:rPr sz="2340" spc="10" dirty="0">
                <a:solidFill>
                  <a:srgbClr val="FFFFCC"/>
                </a:solidFill>
                <a:latin typeface="Tahoma"/>
                <a:cs typeface="Tahoma"/>
              </a:rPr>
              <a:t>– Method is based on international best practices after</a:t>
            </a:r>
            <a:endParaRPr sz="2300">
              <a:latin typeface="Tahoma"/>
              <a:cs typeface="Tahoma"/>
            </a:endParaRPr>
          </a:p>
          <a:p>
            <a:pPr marL="285750">
              <a:lnSpc>
                <a:spcPct val="100000"/>
              </a:lnSpc>
            </a:pPr>
            <a:r>
              <a:rPr sz="2400" spc="10" dirty="0">
                <a:solidFill>
                  <a:srgbClr val="FFFFCC"/>
                </a:solidFill>
                <a:latin typeface="Tahoma"/>
                <a:cs typeface="Tahoma"/>
              </a:rPr>
              <a:t>elimination of deficiencies in existing practice</a:t>
            </a:r>
            <a:endParaRPr sz="2400">
              <a:latin typeface="Tahoma"/>
              <a:cs typeface="Tahoma"/>
            </a:endParaRPr>
          </a:p>
        </p:txBody>
      </p:sp>
      <p:pic>
        <p:nvPicPr>
          <p:cNvPr id="8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30" y="5624830"/>
            <a:ext cx="256540" cy="256540"/>
          </a:xfrm>
          <a:prstGeom prst="rect">
            <a:avLst/>
          </a:prstGeom>
        </p:spPr>
      </p:pic>
      <p:sp>
        <p:nvSpPr>
          <p:cNvPr id="9" name="text 1"/>
          <p:cNvSpPr txBox="1"/>
          <p:nvPr/>
        </p:nvSpPr>
        <p:spPr>
          <a:xfrm>
            <a:off x="900430" y="5539740"/>
            <a:ext cx="3692549"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Engineering Evaluation</a:t>
            </a:r>
            <a:endParaRPr sz="2800">
              <a:latin typeface="Tahoma"/>
              <a:cs typeface="Tahoma"/>
            </a:endParaRPr>
          </a:p>
        </p:txBody>
      </p:sp>
      <p:pic>
        <p:nvPicPr>
          <p:cNvPr id="8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730" y="6115050"/>
            <a:ext cx="219710" cy="219710"/>
          </a:xfrm>
          <a:prstGeom prst="rect">
            <a:avLst/>
          </a:prstGeom>
        </p:spPr>
      </p:pic>
      <p:sp>
        <p:nvSpPr>
          <p:cNvPr id="10" name="text 1"/>
          <p:cNvSpPr txBox="1"/>
          <p:nvPr/>
        </p:nvSpPr>
        <p:spPr>
          <a:xfrm>
            <a:off x="1300480" y="6042660"/>
            <a:ext cx="6665061" cy="73334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Required for buildings considered for engineered</a:t>
            </a:r>
            <a:endParaRPr sz="2400">
              <a:latin typeface="Tahoma"/>
              <a:cs typeface="Tahoma"/>
            </a:endParaRPr>
          </a:p>
          <a:p>
            <a:pPr marL="0">
              <a:lnSpc>
                <a:spcPct val="100000"/>
              </a:lnSpc>
            </a:pPr>
            <a:r>
              <a:rPr sz="2400" spc="10" dirty="0">
                <a:solidFill>
                  <a:srgbClr val="FFFFCC"/>
                </a:solidFill>
                <a:latin typeface="Tahoma"/>
                <a:cs typeface="Tahoma"/>
              </a:rPr>
              <a:t>rehabilitation/retrofitting</a:t>
            </a:r>
            <a:endParaRPr sz="2400">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16</a:t>
            </a:r>
            <a:endParaRPr sz="1400">
              <a:latin typeface="Arial"/>
              <a:cs typeface="Arial"/>
            </a:endParaRPr>
          </a:p>
        </p:txBody>
      </p:sp>
      <p:sp>
        <p:nvSpPr>
          <p:cNvPr id="3" name="text 1"/>
          <p:cNvSpPr txBox="1"/>
          <p:nvPr/>
        </p:nvSpPr>
        <p:spPr>
          <a:xfrm>
            <a:off x="502919" y="541020"/>
            <a:ext cx="8137808"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Damage Assessment for Bridges</a:t>
            </a:r>
            <a:endParaRPr sz="4400" dirty="0">
              <a:latin typeface="Tahoma"/>
              <a:cs typeface="Tahoma"/>
            </a:endParaRPr>
          </a:p>
        </p:txBody>
      </p:sp>
      <p:pic>
        <p:nvPicPr>
          <p:cNvPr id="8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653540"/>
            <a:ext cx="256540" cy="256540"/>
          </a:xfrm>
          <a:prstGeom prst="rect">
            <a:avLst/>
          </a:prstGeom>
        </p:spPr>
      </p:pic>
      <p:sp>
        <p:nvSpPr>
          <p:cNvPr id="4" name="text 1"/>
          <p:cNvSpPr txBox="1"/>
          <p:nvPr/>
        </p:nvSpPr>
        <p:spPr>
          <a:xfrm>
            <a:off x="1118870" y="1569720"/>
            <a:ext cx="7289444" cy="855574"/>
          </a:xfrm>
          <a:prstGeom prst="rect">
            <a:avLst/>
          </a:prstGeom>
        </p:spPr>
        <p:txBody>
          <a:bodyPr vert="horz" wrap="none" lIns="0" tIns="0" rIns="0" bIns="0" rtlCol="0">
            <a:spAutoFit/>
          </a:bodyPr>
          <a:lstStyle/>
          <a:p>
            <a:pPr marL="0">
              <a:lnSpc>
                <a:spcPct val="100000"/>
              </a:lnSpc>
            </a:pPr>
            <a:r>
              <a:rPr sz="2770" spc="10" dirty="0">
                <a:solidFill>
                  <a:srgbClr val="FFFFCC"/>
                </a:solidFill>
                <a:latin typeface="Tahoma"/>
                <a:cs typeface="Tahoma"/>
              </a:rPr>
              <a:t>Low redundancy structures – collapse may be</a:t>
            </a:r>
            <a:endParaRPr sz="2700">
              <a:latin typeface="Tahoma"/>
              <a:cs typeface="Tahoma"/>
            </a:endParaRPr>
          </a:p>
          <a:p>
            <a:pPr marL="0">
              <a:lnSpc>
                <a:spcPct val="100000"/>
              </a:lnSpc>
            </a:pPr>
            <a:r>
              <a:rPr sz="2800" spc="10" dirty="0">
                <a:solidFill>
                  <a:srgbClr val="FFFFCC"/>
                </a:solidFill>
                <a:latin typeface="Tahoma"/>
                <a:cs typeface="Tahoma"/>
              </a:rPr>
              <a:t>sudden and catastrophic</a:t>
            </a:r>
            <a:endParaRPr sz="2800">
              <a:latin typeface="Tahoma"/>
              <a:cs typeface="Tahoma"/>
            </a:endParaRPr>
          </a:p>
        </p:txBody>
      </p:sp>
      <p:pic>
        <p:nvPicPr>
          <p:cNvPr id="8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595880"/>
            <a:ext cx="256540" cy="256540"/>
          </a:xfrm>
          <a:prstGeom prst="rect">
            <a:avLst/>
          </a:prstGeom>
        </p:spPr>
      </p:pic>
      <p:sp>
        <p:nvSpPr>
          <p:cNvPr id="5" name="text 1"/>
          <p:cNvSpPr txBox="1"/>
          <p:nvPr/>
        </p:nvSpPr>
        <p:spPr>
          <a:xfrm>
            <a:off x="1118870" y="2512060"/>
            <a:ext cx="6706616" cy="128102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Structural repairs are based on technically</a:t>
            </a:r>
            <a:endParaRPr sz="2800" dirty="0">
              <a:latin typeface="Tahoma"/>
              <a:cs typeface="Tahoma"/>
            </a:endParaRPr>
          </a:p>
          <a:p>
            <a:pPr marL="0">
              <a:lnSpc>
                <a:spcPct val="100000"/>
              </a:lnSpc>
            </a:pPr>
            <a:r>
              <a:rPr sz="2800" spc="10" dirty="0">
                <a:solidFill>
                  <a:srgbClr val="FFFFCC"/>
                </a:solidFill>
                <a:latin typeface="Tahoma"/>
                <a:cs typeface="Tahoma"/>
              </a:rPr>
              <a:t>detailed evaluation – Method should be</a:t>
            </a:r>
            <a:endParaRPr sz="2800" dirty="0">
              <a:latin typeface="Tahoma"/>
              <a:cs typeface="Tahoma"/>
            </a:endParaRPr>
          </a:p>
          <a:p>
            <a:pPr marL="0">
              <a:lnSpc>
                <a:spcPct val="100000"/>
              </a:lnSpc>
            </a:pPr>
            <a:r>
              <a:rPr sz="2800" spc="10" dirty="0">
                <a:solidFill>
                  <a:srgbClr val="FFFFCC"/>
                </a:solidFill>
                <a:latin typeface="Tahoma"/>
                <a:cs typeface="Tahoma"/>
              </a:rPr>
              <a:t>technically rigorous</a:t>
            </a:r>
            <a:endParaRPr sz="2800" dirty="0">
              <a:latin typeface="Tahoma"/>
              <a:cs typeface="Tahoma"/>
            </a:endParaRPr>
          </a:p>
        </p:txBody>
      </p:sp>
      <p:pic>
        <p:nvPicPr>
          <p:cNvPr id="8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3963670"/>
            <a:ext cx="256540" cy="256540"/>
          </a:xfrm>
          <a:prstGeom prst="rect">
            <a:avLst/>
          </a:prstGeom>
        </p:spPr>
      </p:pic>
      <p:sp>
        <p:nvSpPr>
          <p:cNvPr id="6" name="text 1"/>
          <p:cNvSpPr txBox="1"/>
          <p:nvPr/>
        </p:nvSpPr>
        <p:spPr>
          <a:xfrm>
            <a:off x="1118870" y="3879850"/>
            <a:ext cx="7301891" cy="22233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likely to be carried out</a:t>
            </a:r>
            <a:endParaRPr sz="2800">
              <a:latin typeface="Tahoma"/>
              <a:cs typeface="Tahoma"/>
            </a:endParaRPr>
          </a:p>
          <a:p>
            <a:pPr marL="0">
              <a:lnSpc>
                <a:spcPct val="100000"/>
              </a:lnSpc>
            </a:pPr>
            <a:r>
              <a:rPr sz="2800" spc="10" dirty="0">
                <a:solidFill>
                  <a:srgbClr val="FFFFCC"/>
                </a:solidFill>
                <a:latin typeface="Tahoma"/>
                <a:cs typeface="Tahoma"/>
              </a:rPr>
              <a:t>by technical persons from the responsible line</a:t>
            </a:r>
            <a:endParaRPr sz="2800">
              <a:latin typeface="Tahoma"/>
              <a:cs typeface="Tahoma"/>
            </a:endParaRPr>
          </a:p>
          <a:p>
            <a:pPr marL="0">
              <a:lnSpc>
                <a:spcPct val="100000"/>
              </a:lnSpc>
            </a:pPr>
            <a:r>
              <a:rPr sz="2800" spc="10" dirty="0">
                <a:solidFill>
                  <a:srgbClr val="FFFFCC"/>
                </a:solidFill>
                <a:latin typeface="Tahoma"/>
                <a:cs typeface="Tahoma"/>
              </a:rPr>
              <a:t>departments</a:t>
            </a:r>
            <a:endParaRPr sz="2800">
              <a:latin typeface="Tahoma"/>
              <a:cs typeface="Tahoma"/>
            </a:endParaRPr>
          </a:p>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pic>
        <p:nvPicPr>
          <p:cNvPr id="8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5332730"/>
            <a:ext cx="256540" cy="256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17</a:t>
            </a:r>
            <a:endParaRPr sz="1400">
              <a:latin typeface="Arial"/>
              <a:cs typeface="Arial"/>
            </a:endParaRPr>
          </a:p>
        </p:txBody>
      </p:sp>
      <p:sp>
        <p:nvSpPr>
          <p:cNvPr id="3" name="text 1"/>
          <p:cNvSpPr txBox="1"/>
          <p:nvPr/>
        </p:nvSpPr>
        <p:spPr>
          <a:xfrm>
            <a:off x="661670" y="541020"/>
            <a:ext cx="7821528"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Damage Assessment for Roads</a:t>
            </a:r>
            <a:endParaRPr sz="4400">
              <a:latin typeface="Tahoma"/>
              <a:cs typeface="Tahoma"/>
            </a:endParaRPr>
          </a:p>
        </p:txBody>
      </p:sp>
      <p:pic>
        <p:nvPicPr>
          <p:cNvPr id="8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653540"/>
            <a:ext cx="256540" cy="256540"/>
          </a:xfrm>
          <a:prstGeom prst="rect">
            <a:avLst/>
          </a:prstGeom>
        </p:spPr>
      </p:pic>
      <p:sp>
        <p:nvSpPr>
          <p:cNvPr id="4" name="text 1"/>
          <p:cNvSpPr txBox="1"/>
          <p:nvPr/>
        </p:nvSpPr>
        <p:spPr>
          <a:xfrm>
            <a:off x="1118870" y="1569720"/>
            <a:ext cx="5858865" cy="855574"/>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based on visual</a:t>
            </a:r>
            <a:endParaRPr sz="2800">
              <a:latin typeface="Tahoma"/>
              <a:cs typeface="Tahoma"/>
            </a:endParaRPr>
          </a:p>
          <a:p>
            <a:pPr marL="0">
              <a:lnSpc>
                <a:spcPct val="100000"/>
              </a:lnSpc>
            </a:pPr>
            <a:r>
              <a:rPr sz="2800" spc="10" dirty="0">
                <a:solidFill>
                  <a:srgbClr val="FFFFCC"/>
                </a:solidFill>
                <a:latin typeface="Tahoma"/>
                <a:cs typeface="Tahoma"/>
              </a:rPr>
              <a:t>evaluations</a:t>
            </a:r>
            <a:endParaRPr sz="2800">
              <a:latin typeface="Tahoma"/>
              <a:cs typeface="Tahoma"/>
            </a:endParaRPr>
          </a:p>
        </p:txBody>
      </p:sp>
      <p:pic>
        <p:nvPicPr>
          <p:cNvPr id="8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595880"/>
            <a:ext cx="256540" cy="256540"/>
          </a:xfrm>
          <a:prstGeom prst="rect">
            <a:avLst/>
          </a:prstGeom>
        </p:spPr>
      </p:pic>
      <p:sp>
        <p:nvSpPr>
          <p:cNvPr id="5" name="text 1"/>
          <p:cNvSpPr txBox="1"/>
          <p:nvPr/>
        </p:nvSpPr>
        <p:spPr>
          <a:xfrm>
            <a:off x="1118870" y="2512060"/>
            <a:ext cx="7301891" cy="128102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likely to be carried out</a:t>
            </a:r>
            <a:endParaRPr sz="2800">
              <a:latin typeface="Tahoma"/>
              <a:cs typeface="Tahoma"/>
            </a:endParaRPr>
          </a:p>
          <a:p>
            <a:pPr marL="0">
              <a:lnSpc>
                <a:spcPct val="100000"/>
              </a:lnSpc>
            </a:pPr>
            <a:r>
              <a:rPr sz="2800" spc="10" dirty="0">
                <a:solidFill>
                  <a:srgbClr val="FFFFCC"/>
                </a:solidFill>
                <a:latin typeface="Tahoma"/>
                <a:cs typeface="Tahoma"/>
              </a:rPr>
              <a:t>by technical persons from the responsible line</a:t>
            </a:r>
            <a:endParaRPr sz="2800">
              <a:latin typeface="Tahoma"/>
              <a:cs typeface="Tahoma"/>
            </a:endParaRPr>
          </a:p>
          <a:p>
            <a:pPr marL="0">
              <a:lnSpc>
                <a:spcPct val="100000"/>
              </a:lnSpc>
            </a:pPr>
            <a:r>
              <a:rPr sz="2800" spc="10" dirty="0">
                <a:solidFill>
                  <a:srgbClr val="FFFFCC"/>
                </a:solidFill>
                <a:latin typeface="Tahoma"/>
                <a:cs typeface="Tahoma"/>
              </a:rPr>
              <a:t>departments</a:t>
            </a:r>
            <a:endParaRPr sz="2800">
              <a:latin typeface="Tahoma"/>
              <a:cs typeface="Tahoma"/>
            </a:endParaRPr>
          </a:p>
        </p:txBody>
      </p:sp>
      <p:pic>
        <p:nvPicPr>
          <p:cNvPr id="9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3963670"/>
            <a:ext cx="256540" cy="256540"/>
          </a:xfrm>
          <a:prstGeom prst="rect">
            <a:avLst/>
          </a:prstGeom>
        </p:spPr>
      </p:pic>
      <p:sp>
        <p:nvSpPr>
          <p:cNvPr id="6" name="text 1"/>
          <p:cNvSpPr txBox="1"/>
          <p:nvPr/>
        </p:nvSpPr>
        <p:spPr>
          <a:xfrm>
            <a:off x="1118870" y="3879850"/>
            <a:ext cx="6734709" cy="855574"/>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18</a:t>
            </a:r>
            <a:endParaRPr sz="1400">
              <a:latin typeface="Arial"/>
              <a:cs typeface="Arial"/>
            </a:endParaRPr>
          </a:p>
        </p:txBody>
      </p:sp>
      <p:sp>
        <p:nvSpPr>
          <p:cNvPr id="3" name="text 1"/>
          <p:cNvSpPr txBox="1"/>
          <p:nvPr/>
        </p:nvSpPr>
        <p:spPr>
          <a:xfrm>
            <a:off x="1501140" y="205740"/>
            <a:ext cx="6140656" cy="1344472"/>
          </a:xfrm>
          <a:prstGeom prst="rect">
            <a:avLst/>
          </a:prstGeom>
        </p:spPr>
        <p:txBody>
          <a:bodyPr vert="horz" wrap="none" lIns="0" tIns="0" rIns="0" bIns="0" rtlCol="0">
            <a:spAutoFit/>
          </a:bodyPr>
          <a:lstStyle/>
          <a:p>
            <a:pPr marL="0">
              <a:lnSpc>
                <a:spcPct val="100000"/>
              </a:lnSpc>
            </a:pPr>
            <a:r>
              <a:rPr sz="4070" spc="10" dirty="0">
                <a:solidFill>
                  <a:srgbClr val="FFCC00"/>
                </a:solidFill>
                <a:latin typeface="Tahoma"/>
                <a:cs typeface="Tahoma"/>
              </a:rPr>
              <a:t>Damage Assessment for</a:t>
            </a:r>
            <a:endParaRPr sz="4000">
              <a:latin typeface="Tahoma"/>
              <a:cs typeface="Tahoma"/>
            </a:endParaRPr>
          </a:p>
          <a:p>
            <a:pPr marL="671830">
              <a:lnSpc>
                <a:spcPct val="100000"/>
              </a:lnSpc>
            </a:pPr>
            <a:r>
              <a:rPr sz="4400" spc="10" dirty="0">
                <a:solidFill>
                  <a:srgbClr val="FFCC00"/>
                </a:solidFill>
                <a:latin typeface="Tahoma"/>
                <a:cs typeface="Tahoma"/>
              </a:rPr>
              <a:t>Storage Reservoirs</a:t>
            </a:r>
            <a:endParaRPr sz="4400">
              <a:latin typeface="Tahoma"/>
              <a:cs typeface="Tahoma"/>
            </a:endParaRPr>
          </a:p>
        </p:txBody>
      </p:sp>
      <p:pic>
        <p:nvPicPr>
          <p:cNvPr id="9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60880"/>
            <a:ext cx="256540" cy="256540"/>
          </a:xfrm>
          <a:prstGeom prst="rect">
            <a:avLst/>
          </a:prstGeom>
        </p:spPr>
      </p:pic>
      <p:sp>
        <p:nvSpPr>
          <p:cNvPr id="4" name="text 1"/>
          <p:cNvSpPr txBox="1"/>
          <p:nvPr/>
        </p:nvSpPr>
        <p:spPr>
          <a:xfrm>
            <a:off x="1118870" y="1875790"/>
            <a:ext cx="7289444" cy="855573"/>
          </a:xfrm>
          <a:prstGeom prst="rect">
            <a:avLst/>
          </a:prstGeom>
        </p:spPr>
        <p:txBody>
          <a:bodyPr vert="horz" wrap="none" lIns="0" tIns="0" rIns="0" bIns="0" rtlCol="0">
            <a:spAutoFit/>
          </a:bodyPr>
          <a:lstStyle/>
          <a:p>
            <a:pPr marL="0">
              <a:lnSpc>
                <a:spcPct val="100000"/>
              </a:lnSpc>
            </a:pPr>
            <a:r>
              <a:rPr sz="2770" spc="10" dirty="0">
                <a:solidFill>
                  <a:srgbClr val="FFFFCC"/>
                </a:solidFill>
                <a:latin typeface="Tahoma"/>
                <a:cs typeface="Tahoma"/>
              </a:rPr>
              <a:t>Low redundancy structures – collapse may be</a:t>
            </a:r>
            <a:endParaRPr sz="2700">
              <a:latin typeface="Tahoma"/>
              <a:cs typeface="Tahoma"/>
            </a:endParaRPr>
          </a:p>
          <a:p>
            <a:pPr marL="0">
              <a:lnSpc>
                <a:spcPct val="100000"/>
              </a:lnSpc>
            </a:pPr>
            <a:r>
              <a:rPr sz="2800" spc="10" dirty="0">
                <a:solidFill>
                  <a:srgbClr val="FFFFCC"/>
                </a:solidFill>
                <a:latin typeface="Tahoma"/>
                <a:cs typeface="Tahoma"/>
              </a:rPr>
              <a:t>sudden and catastrophic</a:t>
            </a:r>
            <a:endParaRPr sz="2800">
              <a:latin typeface="Tahoma"/>
              <a:cs typeface="Tahoma"/>
            </a:endParaRPr>
          </a:p>
        </p:txBody>
      </p:sp>
      <p:pic>
        <p:nvPicPr>
          <p:cNvPr id="9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901950"/>
            <a:ext cx="256540" cy="256540"/>
          </a:xfrm>
          <a:prstGeom prst="rect">
            <a:avLst/>
          </a:prstGeom>
        </p:spPr>
      </p:pic>
      <p:sp>
        <p:nvSpPr>
          <p:cNvPr id="5" name="text 1"/>
          <p:cNvSpPr txBox="1"/>
          <p:nvPr/>
        </p:nvSpPr>
        <p:spPr>
          <a:xfrm>
            <a:off x="1118870" y="2818130"/>
            <a:ext cx="7269889" cy="265008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Repairs are based on technically detailed</a:t>
            </a:r>
            <a:endParaRPr sz="2800">
              <a:latin typeface="Tahoma"/>
              <a:cs typeface="Tahoma"/>
            </a:endParaRPr>
          </a:p>
          <a:p>
            <a:pPr marL="0">
              <a:lnSpc>
                <a:spcPct val="100000"/>
              </a:lnSpc>
            </a:pPr>
            <a:r>
              <a:rPr sz="2800" spc="10" dirty="0">
                <a:solidFill>
                  <a:srgbClr val="FFFFCC"/>
                </a:solidFill>
                <a:latin typeface="Tahoma"/>
                <a:cs typeface="Tahoma"/>
              </a:rPr>
              <a:t>evaluation – Method should be technically</a:t>
            </a:r>
            <a:endParaRPr sz="2800">
              <a:latin typeface="Tahoma"/>
              <a:cs typeface="Tahoma"/>
            </a:endParaRPr>
          </a:p>
          <a:p>
            <a:pPr marL="0">
              <a:lnSpc>
                <a:spcPct val="100000"/>
              </a:lnSpc>
            </a:pPr>
            <a:r>
              <a:rPr sz="2800" spc="10" dirty="0">
                <a:solidFill>
                  <a:srgbClr val="FFFFCC"/>
                </a:solidFill>
                <a:latin typeface="Tahoma"/>
                <a:cs typeface="Tahoma"/>
              </a:rPr>
              <a:t>rigorous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p:txBody>
      </p:sp>
      <p:pic>
        <p:nvPicPr>
          <p:cNvPr id="9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271010"/>
            <a:ext cx="256540" cy="256540"/>
          </a:xfrm>
          <a:prstGeom prst="rect">
            <a:avLst/>
          </a:prstGeom>
        </p:spPr>
      </p:pic>
      <p:pic>
        <p:nvPicPr>
          <p:cNvPr id="9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5638800"/>
            <a:ext cx="256540" cy="256540"/>
          </a:xfrm>
          <a:prstGeom prst="rect">
            <a:avLst/>
          </a:prstGeom>
        </p:spPr>
      </p:pic>
      <p:sp>
        <p:nvSpPr>
          <p:cNvPr id="6" name="text 1"/>
          <p:cNvSpPr txBox="1"/>
          <p:nvPr/>
        </p:nvSpPr>
        <p:spPr>
          <a:xfrm>
            <a:off x="1118870" y="5554980"/>
            <a:ext cx="6734709" cy="85557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19</a:t>
            </a:r>
            <a:endParaRPr sz="1400">
              <a:latin typeface="Arial"/>
              <a:cs typeface="Arial"/>
            </a:endParaRPr>
          </a:p>
        </p:txBody>
      </p:sp>
      <p:sp>
        <p:nvSpPr>
          <p:cNvPr id="3" name="text 1"/>
          <p:cNvSpPr txBox="1"/>
          <p:nvPr/>
        </p:nvSpPr>
        <p:spPr>
          <a:xfrm>
            <a:off x="1501140" y="205740"/>
            <a:ext cx="6140656" cy="1344472"/>
          </a:xfrm>
          <a:prstGeom prst="rect">
            <a:avLst/>
          </a:prstGeom>
        </p:spPr>
        <p:txBody>
          <a:bodyPr vert="horz" wrap="none" lIns="0" tIns="0" rIns="0" bIns="0" rtlCol="0">
            <a:spAutoFit/>
          </a:bodyPr>
          <a:lstStyle/>
          <a:p>
            <a:pPr marL="0">
              <a:lnSpc>
                <a:spcPct val="100000"/>
              </a:lnSpc>
            </a:pPr>
            <a:r>
              <a:rPr sz="4160" spc="10" dirty="0">
                <a:solidFill>
                  <a:srgbClr val="FFCC00"/>
                </a:solidFill>
                <a:latin typeface="Tahoma"/>
                <a:cs typeface="Tahoma"/>
              </a:rPr>
              <a:t>Damage Assessment for</a:t>
            </a:r>
            <a:endParaRPr sz="4100">
              <a:latin typeface="Tahoma"/>
              <a:cs typeface="Tahoma"/>
            </a:endParaRPr>
          </a:p>
          <a:p>
            <a:pPr marL="501650">
              <a:lnSpc>
                <a:spcPct val="100000"/>
              </a:lnSpc>
            </a:pPr>
            <a:r>
              <a:rPr sz="4400" spc="10" dirty="0">
                <a:solidFill>
                  <a:srgbClr val="FFCC00"/>
                </a:solidFill>
                <a:latin typeface="Tahoma"/>
                <a:cs typeface="Tahoma"/>
              </a:rPr>
              <a:t>Irrigation Structures</a:t>
            </a:r>
            <a:endParaRPr sz="4400">
              <a:latin typeface="Tahoma"/>
              <a:cs typeface="Tahoma"/>
            </a:endParaRPr>
          </a:p>
        </p:txBody>
      </p:sp>
      <p:pic>
        <p:nvPicPr>
          <p:cNvPr id="9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17700"/>
            <a:ext cx="256540" cy="256540"/>
          </a:xfrm>
          <a:prstGeom prst="rect">
            <a:avLst/>
          </a:prstGeom>
        </p:spPr>
      </p:pic>
      <p:sp>
        <p:nvSpPr>
          <p:cNvPr id="4" name="text 1"/>
          <p:cNvSpPr txBox="1"/>
          <p:nvPr/>
        </p:nvSpPr>
        <p:spPr>
          <a:xfrm>
            <a:off x="1118870" y="1832610"/>
            <a:ext cx="7269889" cy="29091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mainly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pic>
        <p:nvPicPr>
          <p:cNvPr id="9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773680"/>
            <a:ext cx="256540" cy="256540"/>
          </a:xfrm>
          <a:prstGeom prst="rect">
            <a:avLst/>
          </a:prstGeom>
        </p:spPr>
      </p:pic>
      <p:pic>
        <p:nvPicPr>
          <p:cNvPr id="9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013200"/>
            <a:ext cx="256540" cy="256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28600" y="2514600"/>
            <a:ext cx="8915400" cy="3539430"/>
          </a:xfrm>
          <a:prstGeom prst="rect">
            <a:avLst/>
          </a:prstGeom>
          <a:noFill/>
        </p:spPr>
        <p:txBody>
          <a:bodyPr wrap="square" rtlCol="0">
            <a:spAutoFit/>
          </a:bodyPr>
          <a:lstStyle/>
          <a:p>
            <a:r>
              <a:rPr lang="en-US" sz="3200" dirty="0" smtClean="0">
                <a:solidFill>
                  <a:schemeClr val="bg1"/>
                </a:solidFill>
              </a:rPr>
              <a:t>                          Preliminary </a:t>
            </a:r>
            <a:r>
              <a:rPr lang="en-US" sz="3200" dirty="0">
                <a:solidFill>
                  <a:schemeClr val="bg1"/>
                </a:solidFill>
              </a:rPr>
              <a:t>but fairly accurate onsite evaluation of damage or loss caused by an accident or natural event before filing a formal claim or disaster declaration. Damage assessment records the extent of damage, what can be replaced, restored, or salvaged, and time required for their execution</a:t>
            </a:r>
            <a:r>
              <a:rPr lang="en-US" sz="3200" dirty="0" smtClean="0">
                <a:solidFill>
                  <a:schemeClr val="bg1"/>
                </a:solidFill>
              </a:rPr>
              <a:t>.</a:t>
            </a:r>
            <a:endParaRPr lang="en-IN" sz="3200" dirty="0">
              <a:solidFill>
                <a:schemeClr val="bg1"/>
              </a:solidFill>
            </a:endParaRPr>
          </a:p>
        </p:txBody>
      </p:sp>
      <p:sp>
        <p:nvSpPr>
          <p:cNvPr id="4" name="TextBox 3"/>
          <p:cNvSpPr txBox="1"/>
          <p:nvPr/>
        </p:nvSpPr>
        <p:spPr>
          <a:xfrm>
            <a:off x="2714761" y="914400"/>
            <a:ext cx="3714478" cy="923330"/>
          </a:xfrm>
          <a:prstGeom prst="rect">
            <a:avLst/>
          </a:prstGeom>
          <a:noFill/>
        </p:spPr>
        <p:txBody>
          <a:bodyPr wrap="none" rtlCol="0">
            <a:spAutoFit/>
          </a:bodyPr>
          <a:lstStyle/>
          <a:p>
            <a:r>
              <a:rPr lang="en-IN" sz="5400" dirty="0" smtClean="0">
                <a:solidFill>
                  <a:srgbClr val="FFFF00"/>
                </a:solidFill>
                <a:latin typeface="Algerian" panose="04020705040A02060702" pitchFamily="82" charset="0"/>
              </a:rPr>
              <a:t>DEFINITION</a:t>
            </a:r>
            <a:endParaRPr lang="en-IN" sz="54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2553837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20</a:t>
            </a:r>
            <a:endParaRPr sz="1400">
              <a:latin typeface="Arial"/>
              <a:cs typeface="Arial"/>
            </a:endParaRPr>
          </a:p>
        </p:txBody>
      </p:sp>
      <p:sp>
        <p:nvSpPr>
          <p:cNvPr id="3" name="text 1"/>
          <p:cNvSpPr txBox="1"/>
          <p:nvPr/>
        </p:nvSpPr>
        <p:spPr>
          <a:xfrm>
            <a:off x="1501140" y="205740"/>
            <a:ext cx="6140656" cy="1344472"/>
          </a:xfrm>
          <a:prstGeom prst="rect">
            <a:avLst/>
          </a:prstGeom>
        </p:spPr>
        <p:txBody>
          <a:bodyPr vert="horz" wrap="none" lIns="0" tIns="0" rIns="0" bIns="0" rtlCol="0">
            <a:spAutoFit/>
          </a:bodyPr>
          <a:lstStyle/>
          <a:p>
            <a:pPr marL="0">
              <a:lnSpc>
                <a:spcPct val="100000"/>
              </a:lnSpc>
            </a:pPr>
            <a:r>
              <a:rPr sz="3860" spc="10" dirty="0">
                <a:solidFill>
                  <a:srgbClr val="FFCC00"/>
                </a:solidFill>
                <a:latin typeface="Tahoma"/>
                <a:cs typeface="Tahoma"/>
              </a:rPr>
              <a:t>Damage Assessment for</a:t>
            </a:r>
            <a:endParaRPr sz="3800">
              <a:latin typeface="Tahoma"/>
              <a:cs typeface="Tahoma"/>
            </a:endParaRPr>
          </a:p>
          <a:p>
            <a:pPr marL="895350">
              <a:lnSpc>
                <a:spcPct val="100000"/>
              </a:lnSpc>
            </a:pPr>
            <a:r>
              <a:rPr sz="4400" spc="10" dirty="0">
                <a:solidFill>
                  <a:srgbClr val="FFCC00"/>
                </a:solidFill>
                <a:latin typeface="Tahoma"/>
                <a:cs typeface="Tahoma"/>
              </a:rPr>
              <a:t>Surface Pipelines</a:t>
            </a:r>
            <a:endParaRPr sz="4400">
              <a:latin typeface="Tahoma"/>
              <a:cs typeface="Tahoma"/>
            </a:endParaRPr>
          </a:p>
        </p:txBody>
      </p:sp>
      <p:pic>
        <p:nvPicPr>
          <p:cNvPr id="10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17700"/>
            <a:ext cx="256540" cy="256540"/>
          </a:xfrm>
          <a:prstGeom prst="rect">
            <a:avLst/>
          </a:prstGeom>
        </p:spPr>
      </p:pic>
      <p:sp>
        <p:nvSpPr>
          <p:cNvPr id="4" name="text 1"/>
          <p:cNvSpPr txBox="1"/>
          <p:nvPr/>
        </p:nvSpPr>
        <p:spPr>
          <a:xfrm>
            <a:off x="1118870" y="1832610"/>
            <a:ext cx="7269889" cy="29091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mainly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pic>
        <p:nvPicPr>
          <p:cNvPr id="10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773680"/>
            <a:ext cx="256540" cy="256540"/>
          </a:xfrm>
          <a:prstGeom prst="rect">
            <a:avLst/>
          </a:prstGeom>
        </p:spPr>
      </p:pic>
      <p:pic>
        <p:nvPicPr>
          <p:cNvPr id="10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013200"/>
            <a:ext cx="256540" cy="256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21</a:t>
            </a:r>
            <a:endParaRPr sz="1400">
              <a:latin typeface="Arial"/>
              <a:cs typeface="Arial"/>
            </a:endParaRPr>
          </a:p>
        </p:txBody>
      </p:sp>
      <p:sp>
        <p:nvSpPr>
          <p:cNvPr id="3" name="text 1"/>
          <p:cNvSpPr txBox="1"/>
          <p:nvPr/>
        </p:nvSpPr>
        <p:spPr>
          <a:xfrm>
            <a:off x="991870" y="205740"/>
            <a:ext cx="7158788" cy="1344472"/>
          </a:xfrm>
          <a:prstGeom prst="rect">
            <a:avLst/>
          </a:prstGeom>
        </p:spPr>
        <p:txBody>
          <a:bodyPr vert="horz" wrap="none" lIns="0" tIns="0" rIns="0" bIns="0" rtlCol="0">
            <a:spAutoFit/>
          </a:bodyPr>
          <a:lstStyle/>
          <a:p>
            <a:pPr marL="509269">
              <a:lnSpc>
                <a:spcPct val="100000"/>
              </a:lnSpc>
            </a:pPr>
            <a:r>
              <a:rPr sz="4400" spc="10" dirty="0">
                <a:solidFill>
                  <a:srgbClr val="FFCC00"/>
                </a:solidFill>
                <a:latin typeface="Tahoma"/>
                <a:cs typeface="Tahoma"/>
              </a:rPr>
              <a:t>Damage Assessment for</a:t>
            </a:r>
            <a:endParaRPr sz="4400">
              <a:latin typeface="Tahoma"/>
              <a:cs typeface="Tahoma"/>
            </a:endParaRPr>
          </a:p>
          <a:p>
            <a:pPr marL="0">
              <a:lnSpc>
                <a:spcPct val="100000"/>
              </a:lnSpc>
            </a:pPr>
            <a:r>
              <a:rPr sz="4400" spc="10" dirty="0">
                <a:solidFill>
                  <a:srgbClr val="FFCC00"/>
                </a:solidFill>
                <a:latin typeface="Tahoma"/>
                <a:cs typeface="Tahoma"/>
              </a:rPr>
              <a:t>Water Supply and Sewerage</a:t>
            </a:r>
            <a:endParaRPr sz="4400">
              <a:latin typeface="Tahoma"/>
              <a:cs typeface="Tahoma"/>
            </a:endParaRPr>
          </a:p>
        </p:txBody>
      </p:sp>
      <p:pic>
        <p:nvPicPr>
          <p:cNvPr id="10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17700"/>
            <a:ext cx="256540" cy="256540"/>
          </a:xfrm>
          <a:prstGeom prst="rect">
            <a:avLst/>
          </a:prstGeom>
        </p:spPr>
      </p:pic>
      <p:sp>
        <p:nvSpPr>
          <p:cNvPr id="4" name="text 1"/>
          <p:cNvSpPr txBox="1"/>
          <p:nvPr/>
        </p:nvSpPr>
        <p:spPr>
          <a:xfrm>
            <a:off x="1118870" y="1832610"/>
            <a:ext cx="7269889" cy="29091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mainly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pic>
        <p:nvPicPr>
          <p:cNvPr id="10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773680"/>
            <a:ext cx="256540" cy="256540"/>
          </a:xfrm>
          <a:prstGeom prst="rect">
            <a:avLst/>
          </a:prstGeom>
        </p:spPr>
      </p:pic>
      <p:pic>
        <p:nvPicPr>
          <p:cNvPr id="10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013200"/>
            <a:ext cx="256540" cy="2565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22</a:t>
            </a:r>
            <a:endParaRPr sz="1400">
              <a:latin typeface="Arial"/>
              <a:cs typeface="Arial"/>
            </a:endParaRPr>
          </a:p>
        </p:txBody>
      </p:sp>
      <p:sp>
        <p:nvSpPr>
          <p:cNvPr id="3" name="text 1"/>
          <p:cNvSpPr txBox="1"/>
          <p:nvPr/>
        </p:nvSpPr>
        <p:spPr>
          <a:xfrm>
            <a:off x="1501140" y="205740"/>
            <a:ext cx="6140656" cy="1344472"/>
          </a:xfrm>
          <a:prstGeom prst="rect">
            <a:avLst/>
          </a:prstGeom>
        </p:spPr>
        <p:txBody>
          <a:bodyPr vert="horz" wrap="none" lIns="0" tIns="0" rIns="0" bIns="0" rtlCol="0">
            <a:spAutoFit/>
          </a:bodyPr>
          <a:lstStyle/>
          <a:p>
            <a:pPr marL="0">
              <a:lnSpc>
                <a:spcPct val="100000"/>
              </a:lnSpc>
            </a:pPr>
            <a:r>
              <a:rPr sz="4070" spc="10" dirty="0">
                <a:solidFill>
                  <a:srgbClr val="FFCC00"/>
                </a:solidFill>
                <a:latin typeface="Tahoma"/>
                <a:cs typeface="Tahoma"/>
              </a:rPr>
              <a:t>Damage Assessment for</a:t>
            </a:r>
            <a:endParaRPr sz="4000">
              <a:latin typeface="Tahoma"/>
              <a:cs typeface="Tahoma"/>
            </a:endParaRPr>
          </a:p>
          <a:p>
            <a:pPr marL="600710">
              <a:lnSpc>
                <a:spcPct val="100000"/>
              </a:lnSpc>
            </a:pPr>
            <a:r>
              <a:rPr sz="4400" spc="10" dirty="0">
                <a:solidFill>
                  <a:srgbClr val="FFCC00"/>
                </a:solidFill>
                <a:latin typeface="Tahoma"/>
                <a:cs typeface="Tahoma"/>
              </a:rPr>
              <a:t>Ports and Harbours</a:t>
            </a:r>
            <a:endParaRPr sz="4400">
              <a:latin typeface="Tahoma"/>
              <a:cs typeface="Tahoma"/>
            </a:endParaRPr>
          </a:p>
        </p:txBody>
      </p:sp>
      <p:pic>
        <p:nvPicPr>
          <p:cNvPr id="10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17700"/>
            <a:ext cx="256540" cy="256540"/>
          </a:xfrm>
          <a:prstGeom prst="rect">
            <a:avLst/>
          </a:prstGeom>
        </p:spPr>
      </p:pic>
      <p:sp>
        <p:nvSpPr>
          <p:cNvPr id="4" name="text 1"/>
          <p:cNvSpPr txBox="1"/>
          <p:nvPr/>
        </p:nvSpPr>
        <p:spPr>
          <a:xfrm>
            <a:off x="1118870" y="1832610"/>
            <a:ext cx="7054036" cy="8136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initially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p:txBody>
      </p:sp>
      <p:pic>
        <p:nvPicPr>
          <p:cNvPr id="11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730500"/>
            <a:ext cx="256540" cy="256540"/>
          </a:xfrm>
          <a:prstGeom prst="rect">
            <a:avLst/>
          </a:prstGeom>
        </p:spPr>
      </p:pic>
      <p:sp>
        <p:nvSpPr>
          <p:cNvPr id="5" name="text 1"/>
          <p:cNvSpPr txBox="1"/>
          <p:nvPr/>
        </p:nvSpPr>
        <p:spPr>
          <a:xfrm>
            <a:off x="1118870" y="2646680"/>
            <a:ext cx="6514592"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Repairs are based on technically detailed</a:t>
            </a:r>
            <a:endParaRPr sz="2800">
              <a:latin typeface="Tahoma"/>
              <a:cs typeface="Tahoma"/>
            </a:endParaRPr>
          </a:p>
        </p:txBody>
      </p:sp>
      <p:sp>
        <p:nvSpPr>
          <p:cNvPr id="6" name="text 1"/>
          <p:cNvSpPr txBox="1"/>
          <p:nvPr/>
        </p:nvSpPr>
        <p:spPr>
          <a:xfrm>
            <a:off x="1118870" y="2988309"/>
            <a:ext cx="6682436"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evaluation – Method should be technically</a:t>
            </a:r>
            <a:endParaRPr sz="2800">
              <a:latin typeface="Tahoma"/>
              <a:cs typeface="Tahoma"/>
            </a:endParaRPr>
          </a:p>
        </p:txBody>
      </p:sp>
      <p:sp>
        <p:nvSpPr>
          <p:cNvPr id="7" name="text 1"/>
          <p:cNvSpPr txBox="1"/>
          <p:nvPr/>
        </p:nvSpPr>
        <p:spPr>
          <a:xfrm>
            <a:off x="1118870" y="3329940"/>
            <a:ext cx="7269889" cy="25243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rigorous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pic>
        <p:nvPicPr>
          <p:cNvPr id="11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3886200"/>
            <a:ext cx="256540" cy="256540"/>
          </a:xfrm>
          <a:prstGeom prst="rect">
            <a:avLst/>
          </a:prstGeom>
        </p:spPr>
      </p:pic>
      <p:pic>
        <p:nvPicPr>
          <p:cNvPr id="11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5125720"/>
            <a:ext cx="256540" cy="2565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23</a:t>
            </a:r>
            <a:endParaRPr sz="1400">
              <a:latin typeface="Arial"/>
              <a:cs typeface="Arial"/>
            </a:endParaRPr>
          </a:p>
        </p:txBody>
      </p:sp>
      <p:sp>
        <p:nvSpPr>
          <p:cNvPr id="3" name="text 1"/>
          <p:cNvSpPr txBox="1"/>
          <p:nvPr/>
        </p:nvSpPr>
        <p:spPr>
          <a:xfrm>
            <a:off x="520700" y="205740"/>
            <a:ext cx="8100366" cy="1344472"/>
          </a:xfrm>
          <a:prstGeom prst="rect">
            <a:avLst/>
          </a:prstGeom>
        </p:spPr>
        <p:txBody>
          <a:bodyPr vert="horz" wrap="none" lIns="0" tIns="0" rIns="0" bIns="0" rtlCol="0">
            <a:spAutoFit/>
          </a:bodyPr>
          <a:lstStyle/>
          <a:p>
            <a:pPr marL="980439">
              <a:lnSpc>
                <a:spcPct val="100000"/>
              </a:lnSpc>
            </a:pPr>
            <a:r>
              <a:rPr sz="4400" spc="10" dirty="0">
                <a:solidFill>
                  <a:srgbClr val="FFCC00"/>
                </a:solidFill>
                <a:latin typeface="Tahoma"/>
                <a:cs typeface="Tahoma"/>
              </a:rPr>
              <a:t>Damage Assessment for</a:t>
            </a:r>
            <a:endParaRPr sz="4400">
              <a:latin typeface="Tahoma"/>
              <a:cs typeface="Tahoma"/>
            </a:endParaRPr>
          </a:p>
          <a:p>
            <a:pPr marL="0">
              <a:lnSpc>
                <a:spcPct val="100000"/>
              </a:lnSpc>
            </a:pPr>
            <a:r>
              <a:rPr sz="4400" spc="10" dirty="0">
                <a:solidFill>
                  <a:srgbClr val="FFCC00"/>
                </a:solidFill>
                <a:latin typeface="Tahoma"/>
                <a:cs typeface="Tahoma"/>
              </a:rPr>
              <a:t>Electricity Generation Structures</a:t>
            </a:r>
            <a:endParaRPr sz="4400">
              <a:latin typeface="Tahoma"/>
              <a:cs typeface="Tahoma"/>
            </a:endParaRPr>
          </a:p>
        </p:txBody>
      </p:sp>
      <p:pic>
        <p:nvPicPr>
          <p:cNvPr id="11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60880"/>
            <a:ext cx="256540" cy="256540"/>
          </a:xfrm>
          <a:prstGeom prst="rect">
            <a:avLst/>
          </a:prstGeom>
        </p:spPr>
      </p:pic>
      <p:sp>
        <p:nvSpPr>
          <p:cNvPr id="4" name="text 1"/>
          <p:cNvSpPr txBox="1"/>
          <p:nvPr/>
        </p:nvSpPr>
        <p:spPr>
          <a:xfrm>
            <a:off x="1118870" y="1875790"/>
            <a:ext cx="7054036" cy="85557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initially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p:txBody>
      </p:sp>
      <p:pic>
        <p:nvPicPr>
          <p:cNvPr id="11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901950"/>
            <a:ext cx="256540" cy="256540"/>
          </a:xfrm>
          <a:prstGeom prst="rect">
            <a:avLst/>
          </a:prstGeom>
        </p:spPr>
      </p:pic>
      <p:sp>
        <p:nvSpPr>
          <p:cNvPr id="5" name="text 1"/>
          <p:cNvSpPr txBox="1"/>
          <p:nvPr/>
        </p:nvSpPr>
        <p:spPr>
          <a:xfrm>
            <a:off x="1118870" y="2818130"/>
            <a:ext cx="7269889" cy="265008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Repairs are based on technically detailed</a:t>
            </a:r>
            <a:endParaRPr sz="2800">
              <a:latin typeface="Tahoma"/>
              <a:cs typeface="Tahoma"/>
            </a:endParaRPr>
          </a:p>
          <a:p>
            <a:pPr marL="0">
              <a:lnSpc>
                <a:spcPct val="100000"/>
              </a:lnSpc>
            </a:pPr>
            <a:r>
              <a:rPr sz="2800" spc="10" dirty="0">
                <a:solidFill>
                  <a:srgbClr val="FFFFCC"/>
                </a:solidFill>
                <a:latin typeface="Tahoma"/>
                <a:cs typeface="Tahoma"/>
              </a:rPr>
              <a:t>evaluation – Method should be technically</a:t>
            </a:r>
            <a:endParaRPr sz="2800">
              <a:latin typeface="Tahoma"/>
              <a:cs typeface="Tahoma"/>
            </a:endParaRPr>
          </a:p>
          <a:p>
            <a:pPr marL="0">
              <a:lnSpc>
                <a:spcPct val="100000"/>
              </a:lnSpc>
            </a:pPr>
            <a:r>
              <a:rPr sz="2800" spc="10" dirty="0">
                <a:solidFill>
                  <a:srgbClr val="FFFFCC"/>
                </a:solidFill>
                <a:latin typeface="Tahoma"/>
                <a:cs typeface="Tahoma"/>
              </a:rPr>
              <a:t>rigorous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p:txBody>
      </p:sp>
      <p:pic>
        <p:nvPicPr>
          <p:cNvPr id="11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271010"/>
            <a:ext cx="256540" cy="256540"/>
          </a:xfrm>
          <a:prstGeom prst="rect">
            <a:avLst/>
          </a:prstGeom>
        </p:spPr>
      </p:pic>
      <p:pic>
        <p:nvPicPr>
          <p:cNvPr id="117"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5638800"/>
            <a:ext cx="256540" cy="256540"/>
          </a:xfrm>
          <a:prstGeom prst="rect">
            <a:avLst/>
          </a:prstGeom>
        </p:spPr>
      </p:pic>
      <p:sp>
        <p:nvSpPr>
          <p:cNvPr id="6" name="text 1"/>
          <p:cNvSpPr txBox="1"/>
          <p:nvPr/>
        </p:nvSpPr>
        <p:spPr>
          <a:xfrm>
            <a:off x="1118870" y="5554980"/>
            <a:ext cx="6734709" cy="85557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24</a:t>
            </a:r>
            <a:endParaRPr sz="1400">
              <a:latin typeface="Arial"/>
              <a:cs typeface="Arial"/>
            </a:endParaRPr>
          </a:p>
        </p:txBody>
      </p:sp>
      <p:sp>
        <p:nvSpPr>
          <p:cNvPr id="3" name="text 1"/>
          <p:cNvSpPr txBox="1"/>
          <p:nvPr/>
        </p:nvSpPr>
        <p:spPr>
          <a:xfrm>
            <a:off x="312420" y="205740"/>
            <a:ext cx="8518350" cy="1344472"/>
          </a:xfrm>
          <a:prstGeom prst="rect">
            <a:avLst/>
          </a:prstGeom>
        </p:spPr>
        <p:txBody>
          <a:bodyPr vert="horz" wrap="none" lIns="0" tIns="0" rIns="0" bIns="0" rtlCol="0">
            <a:spAutoFit/>
          </a:bodyPr>
          <a:lstStyle/>
          <a:p>
            <a:pPr marL="1188720">
              <a:lnSpc>
                <a:spcPct val="100000"/>
              </a:lnSpc>
            </a:pPr>
            <a:r>
              <a:rPr sz="4400" spc="10" dirty="0">
                <a:solidFill>
                  <a:srgbClr val="FFCC00"/>
                </a:solidFill>
                <a:latin typeface="Tahoma"/>
                <a:cs typeface="Tahoma"/>
              </a:rPr>
              <a:t>Damage Assessment for</a:t>
            </a:r>
            <a:endParaRPr sz="4400">
              <a:latin typeface="Tahoma"/>
              <a:cs typeface="Tahoma"/>
            </a:endParaRPr>
          </a:p>
          <a:p>
            <a:pPr marL="0">
              <a:lnSpc>
                <a:spcPct val="100000"/>
              </a:lnSpc>
            </a:pPr>
            <a:r>
              <a:rPr sz="4400" spc="10" dirty="0">
                <a:solidFill>
                  <a:srgbClr val="FFCC00"/>
                </a:solidFill>
                <a:latin typeface="Tahoma"/>
                <a:cs typeface="Tahoma"/>
              </a:rPr>
              <a:t>Electricity Transmission and Distr.</a:t>
            </a:r>
            <a:endParaRPr sz="4400">
              <a:latin typeface="Tahoma"/>
              <a:cs typeface="Tahoma"/>
            </a:endParaRPr>
          </a:p>
        </p:txBody>
      </p:sp>
      <p:pic>
        <p:nvPicPr>
          <p:cNvPr id="11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17700"/>
            <a:ext cx="256540" cy="256540"/>
          </a:xfrm>
          <a:prstGeom prst="rect">
            <a:avLst/>
          </a:prstGeom>
        </p:spPr>
      </p:pic>
      <p:sp>
        <p:nvSpPr>
          <p:cNvPr id="4" name="text 1"/>
          <p:cNvSpPr txBox="1"/>
          <p:nvPr/>
        </p:nvSpPr>
        <p:spPr>
          <a:xfrm>
            <a:off x="1118870" y="1832610"/>
            <a:ext cx="7269889" cy="29091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mainly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pic>
        <p:nvPicPr>
          <p:cNvPr id="12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773680"/>
            <a:ext cx="256540" cy="256540"/>
          </a:xfrm>
          <a:prstGeom prst="rect">
            <a:avLst/>
          </a:prstGeom>
        </p:spPr>
      </p:pic>
      <p:pic>
        <p:nvPicPr>
          <p:cNvPr id="12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013200"/>
            <a:ext cx="256540" cy="2565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25</a:t>
            </a:r>
            <a:endParaRPr sz="1400">
              <a:latin typeface="Arial"/>
              <a:cs typeface="Arial"/>
            </a:endParaRPr>
          </a:p>
        </p:txBody>
      </p:sp>
      <p:sp>
        <p:nvSpPr>
          <p:cNvPr id="3" name="text 1"/>
          <p:cNvSpPr txBox="1"/>
          <p:nvPr/>
        </p:nvSpPr>
        <p:spPr>
          <a:xfrm>
            <a:off x="1501140" y="205740"/>
            <a:ext cx="6140656" cy="1344472"/>
          </a:xfrm>
          <a:prstGeom prst="rect">
            <a:avLst/>
          </a:prstGeom>
        </p:spPr>
        <p:txBody>
          <a:bodyPr vert="horz" wrap="none" lIns="0" tIns="0" rIns="0" bIns="0" rtlCol="0">
            <a:spAutoFit/>
          </a:bodyPr>
          <a:lstStyle/>
          <a:p>
            <a:pPr marL="0">
              <a:lnSpc>
                <a:spcPct val="100000"/>
              </a:lnSpc>
            </a:pPr>
            <a:r>
              <a:rPr sz="4160" spc="10" dirty="0">
                <a:solidFill>
                  <a:srgbClr val="FFCC00"/>
                </a:solidFill>
                <a:latin typeface="Tahoma"/>
                <a:cs typeface="Tahoma"/>
              </a:rPr>
              <a:t>Damage Assessment for</a:t>
            </a:r>
            <a:endParaRPr sz="4100">
              <a:latin typeface="Tahoma"/>
              <a:cs typeface="Tahoma"/>
            </a:endParaRPr>
          </a:p>
          <a:p>
            <a:pPr marL="472439">
              <a:lnSpc>
                <a:spcPct val="100000"/>
              </a:lnSpc>
            </a:pPr>
            <a:r>
              <a:rPr sz="4400" spc="10" dirty="0">
                <a:solidFill>
                  <a:srgbClr val="FFCC00"/>
                </a:solidFill>
                <a:latin typeface="Tahoma"/>
                <a:cs typeface="Tahoma"/>
              </a:rPr>
              <a:t>Industrial Structures</a:t>
            </a:r>
            <a:endParaRPr sz="4400">
              <a:latin typeface="Tahoma"/>
              <a:cs typeface="Tahoma"/>
            </a:endParaRPr>
          </a:p>
        </p:txBody>
      </p:sp>
      <p:pic>
        <p:nvPicPr>
          <p:cNvPr id="12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60880"/>
            <a:ext cx="256540" cy="256540"/>
          </a:xfrm>
          <a:prstGeom prst="rect">
            <a:avLst/>
          </a:prstGeom>
        </p:spPr>
      </p:pic>
      <p:sp>
        <p:nvSpPr>
          <p:cNvPr id="4" name="text 1"/>
          <p:cNvSpPr txBox="1"/>
          <p:nvPr/>
        </p:nvSpPr>
        <p:spPr>
          <a:xfrm>
            <a:off x="1118870" y="1875790"/>
            <a:ext cx="7054036" cy="85557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initially based on visual</a:t>
            </a:r>
            <a:endParaRPr sz="2800">
              <a:latin typeface="Tahoma"/>
              <a:cs typeface="Tahoma"/>
            </a:endParaRPr>
          </a:p>
          <a:p>
            <a:pPr marL="0">
              <a:lnSpc>
                <a:spcPct val="100000"/>
              </a:lnSpc>
            </a:pPr>
            <a:r>
              <a:rPr sz="2800" spc="10" dirty="0">
                <a:solidFill>
                  <a:srgbClr val="FFFFCC"/>
                </a:solidFill>
                <a:latin typeface="Tahoma"/>
                <a:cs typeface="Tahoma"/>
              </a:rPr>
              <a:t>observations</a:t>
            </a:r>
            <a:endParaRPr sz="2800">
              <a:latin typeface="Tahoma"/>
              <a:cs typeface="Tahoma"/>
            </a:endParaRPr>
          </a:p>
        </p:txBody>
      </p:sp>
      <p:pic>
        <p:nvPicPr>
          <p:cNvPr id="12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901950"/>
            <a:ext cx="256540" cy="256540"/>
          </a:xfrm>
          <a:prstGeom prst="rect">
            <a:avLst/>
          </a:prstGeom>
        </p:spPr>
      </p:pic>
      <p:sp>
        <p:nvSpPr>
          <p:cNvPr id="5" name="text 1"/>
          <p:cNvSpPr txBox="1"/>
          <p:nvPr/>
        </p:nvSpPr>
        <p:spPr>
          <a:xfrm>
            <a:off x="1118870" y="2818130"/>
            <a:ext cx="7269889" cy="265008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Repairs are based on technically detailed</a:t>
            </a:r>
            <a:endParaRPr sz="2800">
              <a:latin typeface="Tahoma"/>
              <a:cs typeface="Tahoma"/>
            </a:endParaRPr>
          </a:p>
          <a:p>
            <a:pPr marL="0">
              <a:lnSpc>
                <a:spcPct val="100000"/>
              </a:lnSpc>
            </a:pPr>
            <a:r>
              <a:rPr sz="2800" spc="10" dirty="0">
                <a:solidFill>
                  <a:srgbClr val="FFFFCC"/>
                </a:solidFill>
                <a:latin typeface="Tahoma"/>
                <a:cs typeface="Tahoma"/>
              </a:rPr>
              <a:t>evaluation – Method should be technically</a:t>
            </a:r>
            <a:endParaRPr sz="2800">
              <a:latin typeface="Tahoma"/>
              <a:cs typeface="Tahoma"/>
            </a:endParaRPr>
          </a:p>
          <a:p>
            <a:pPr marL="0">
              <a:lnSpc>
                <a:spcPct val="100000"/>
              </a:lnSpc>
            </a:pPr>
            <a:r>
              <a:rPr sz="2800" spc="10" dirty="0">
                <a:solidFill>
                  <a:srgbClr val="FFFFCC"/>
                </a:solidFill>
                <a:latin typeface="Tahoma"/>
                <a:cs typeface="Tahoma"/>
              </a:rPr>
              <a:t>rigorous</a:t>
            </a:r>
            <a:endParaRPr sz="2800">
              <a:latin typeface="Tahoma"/>
              <a:cs typeface="Tahoma"/>
            </a:endParaRPr>
          </a:p>
          <a:p>
            <a:pPr marL="0">
              <a:lnSpc>
                <a:spcPct val="100000"/>
              </a:lnSpc>
            </a:pPr>
            <a:r>
              <a:rPr sz="2800" spc="10" dirty="0">
                <a:solidFill>
                  <a:srgbClr val="FFFFCC"/>
                </a:solidFill>
                <a:latin typeface="Tahoma"/>
                <a:cs typeface="Tahoma"/>
              </a:rPr>
              <a:t>Initial damage assessment likely to be carried</a:t>
            </a:r>
            <a:endParaRPr sz="2800">
              <a:latin typeface="Tahoma"/>
              <a:cs typeface="Tahoma"/>
            </a:endParaRPr>
          </a:p>
          <a:p>
            <a:pPr marL="0">
              <a:lnSpc>
                <a:spcPct val="100000"/>
              </a:lnSpc>
            </a:pPr>
            <a:r>
              <a:rPr sz="2800" spc="10" dirty="0">
                <a:solidFill>
                  <a:srgbClr val="FFFFCC"/>
                </a:solidFill>
                <a:latin typeface="Tahoma"/>
                <a:cs typeface="Tahoma"/>
              </a:rPr>
              <a:t>out by owners or users with limited technical</a:t>
            </a:r>
            <a:endParaRPr sz="2800">
              <a:latin typeface="Tahoma"/>
              <a:cs typeface="Tahoma"/>
            </a:endParaRPr>
          </a:p>
          <a:p>
            <a:pPr marL="0">
              <a:lnSpc>
                <a:spcPct val="100000"/>
              </a:lnSpc>
            </a:pPr>
            <a:r>
              <a:rPr sz="2800" spc="10" dirty="0">
                <a:solidFill>
                  <a:srgbClr val="FFFFCC"/>
                </a:solidFill>
                <a:latin typeface="Tahoma"/>
                <a:cs typeface="Tahoma"/>
              </a:rPr>
              <a:t>skills</a:t>
            </a:r>
            <a:endParaRPr sz="2800">
              <a:latin typeface="Tahoma"/>
              <a:cs typeface="Tahoma"/>
            </a:endParaRPr>
          </a:p>
        </p:txBody>
      </p:sp>
      <p:pic>
        <p:nvPicPr>
          <p:cNvPr id="12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271010"/>
            <a:ext cx="256540" cy="256540"/>
          </a:xfrm>
          <a:prstGeom prst="rect">
            <a:avLst/>
          </a:prstGeom>
        </p:spPr>
      </p:pic>
      <p:pic>
        <p:nvPicPr>
          <p:cNvPr id="12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5638800"/>
            <a:ext cx="256540" cy="256540"/>
          </a:xfrm>
          <a:prstGeom prst="rect">
            <a:avLst/>
          </a:prstGeom>
        </p:spPr>
      </p:pic>
      <p:sp>
        <p:nvSpPr>
          <p:cNvPr id="6" name="text 1"/>
          <p:cNvSpPr txBox="1"/>
          <p:nvPr/>
        </p:nvSpPr>
        <p:spPr>
          <a:xfrm>
            <a:off x="1118870" y="5554980"/>
            <a:ext cx="6734709" cy="85557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26</a:t>
            </a:r>
            <a:endParaRPr sz="1400">
              <a:latin typeface="Arial"/>
              <a:cs typeface="Arial"/>
            </a:endParaRPr>
          </a:p>
        </p:txBody>
      </p:sp>
      <p:sp>
        <p:nvSpPr>
          <p:cNvPr id="3" name="text 1"/>
          <p:cNvSpPr txBox="1"/>
          <p:nvPr/>
        </p:nvSpPr>
        <p:spPr>
          <a:xfrm>
            <a:off x="1501140" y="205740"/>
            <a:ext cx="6140656" cy="1344472"/>
          </a:xfrm>
          <a:prstGeom prst="rect">
            <a:avLst/>
          </a:prstGeom>
        </p:spPr>
        <p:txBody>
          <a:bodyPr vert="horz" wrap="none" lIns="0" tIns="0" rIns="0" bIns="0" rtlCol="0">
            <a:spAutoFit/>
          </a:bodyPr>
          <a:lstStyle/>
          <a:p>
            <a:pPr marL="0">
              <a:lnSpc>
                <a:spcPct val="100000"/>
              </a:lnSpc>
            </a:pPr>
            <a:r>
              <a:rPr sz="4310" spc="10" dirty="0">
                <a:solidFill>
                  <a:srgbClr val="FFCC00"/>
                </a:solidFill>
                <a:latin typeface="Tahoma"/>
                <a:cs typeface="Tahoma"/>
              </a:rPr>
              <a:t>Damage Assessment for</a:t>
            </a:r>
            <a:endParaRPr sz="4300">
              <a:latin typeface="Tahoma"/>
              <a:cs typeface="Tahoma"/>
            </a:endParaRPr>
          </a:p>
          <a:p>
            <a:pPr marL="264160">
              <a:lnSpc>
                <a:spcPct val="100000"/>
              </a:lnSpc>
            </a:pPr>
            <a:r>
              <a:rPr sz="4400" spc="10" dirty="0">
                <a:solidFill>
                  <a:srgbClr val="FFCC00"/>
                </a:solidFill>
                <a:latin typeface="Tahoma"/>
                <a:cs typeface="Tahoma"/>
              </a:rPr>
              <a:t>Environmental Impact</a:t>
            </a:r>
            <a:endParaRPr sz="4400">
              <a:latin typeface="Tahoma"/>
              <a:cs typeface="Tahoma"/>
            </a:endParaRPr>
          </a:p>
        </p:txBody>
      </p:sp>
      <p:pic>
        <p:nvPicPr>
          <p:cNvPr id="1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960880"/>
            <a:ext cx="256540" cy="256540"/>
          </a:xfrm>
          <a:prstGeom prst="rect">
            <a:avLst/>
          </a:prstGeom>
        </p:spPr>
      </p:pic>
      <p:sp>
        <p:nvSpPr>
          <p:cNvPr id="4" name="text 1"/>
          <p:cNvSpPr txBox="1"/>
          <p:nvPr/>
        </p:nvSpPr>
        <p:spPr>
          <a:xfrm>
            <a:off x="1118870" y="1875790"/>
            <a:ext cx="7201612" cy="128229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Environmental Impact assessment needs to</a:t>
            </a:r>
            <a:endParaRPr sz="2800">
              <a:latin typeface="Tahoma"/>
              <a:cs typeface="Tahoma"/>
            </a:endParaRPr>
          </a:p>
          <a:p>
            <a:pPr marL="0">
              <a:lnSpc>
                <a:spcPct val="100000"/>
              </a:lnSpc>
            </a:pPr>
            <a:r>
              <a:rPr sz="2800" spc="10" dirty="0">
                <a:solidFill>
                  <a:srgbClr val="FFFFCC"/>
                </a:solidFill>
                <a:latin typeface="Tahoma"/>
                <a:cs typeface="Tahoma"/>
              </a:rPr>
              <a:t>consider the environmental and social impact</a:t>
            </a:r>
            <a:endParaRPr sz="2800">
              <a:latin typeface="Tahoma"/>
              <a:cs typeface="Tahoma"/>
            </a:endParaRPr>
          </a:p>
          <a:p>
            <a:pPr marL="0">
              <a:lnSpc>
                <a:spcPct val="100000"/>
              </a:lnSpc>
            </a:pPr>
            <a:r>
              <a:rPr sz="2800" spc="10" dirty="0">
                <a:solidFill>
                  <a:srgbClr val="FFFFCC"/>
                </a:solidFill>
                <a:latin typeface="Tahoma"/>
                <a:cs typeface="Tahoma"/>
              </a:rPr>
              <a:t>of the disaster</a:t>
            </a:r>
            <a:endParaRPr sz="2800">
              <a:latin typeface="Tahoma"/>
              <a:cs typeface="Tahoma"/>
            </a:endParaRPr>
          </a:p>
        </p:txBody>
      </p:sp>
      <p:pic>
        <p:nvPicPr>
          <p:cNvPr id="12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3328669"/>
            <a:ext cx="256540" cy="256540"/>
          </a:xfrm>
          <a:prstGeom prst="rect">
            <a:avLst/>
          </a:prstGeom>
        </p:spPr>
      </p:pic>
      <p:sp>
        <p:nvSpPr>
          <p:cNvPr id="5" name="text 1"/>
          <p:cNvSpPr txBox="1"/>
          <p:nvPr/>
        </p:nvSpPr>
        <p:spPr>
          <a:xfrm>
            <a:off x="1118870" y="3244850"/>
            <a:ext cx="6508903" cy="1281024"/>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Assessment needs to be carried out over</a:t>
            </a:r>
            <a:endParaRPr sz="2800">
              <a:latin typeface="Tahoma"/>
              <a:cs typeface="Tahoma"/>
            </a:endParaRPr>
          </a:p>
          <a:p>
            <a:pPr marL="0">
              <a:lnSpc>
                <a:spcPct val="100000"/>
              </a:lnSpc>
            </a:pPr>
            <a:r>
              <a:rPr sz="2800" spc="10" dirty="0">
                <a:solidFill>
                  <a:srgbClr val="FFFFCC"/>
                </a:solidFill>
                <a:latin typeface="Tahoma"/>
                <a:cs typeface="Tahoma"/>
              </a:rPr>
              <a:t>long-term to quantitatively evaluate the</a:t>
            </a:r>
            <a:endParaRPr sz="2800">
              <a:latin typeface="Tahoma"/>
              <a:cs typeface="Tahoma"/>
            </a:endParaRPr>
          </a:p>
          <a:p>
            <a:pPr marL="0">
              <a:lnSpc>
                <a:spcPct val="100000"/>
              </a:lnSpc>
            </a:pPr>
            <a:r>
              <a:rPr sz="2800" spc="10" dirty="0">
                <a:solidFill>
                  <a:srgbClr val="FFFFCC"/>
                </a:solidFill>
                <a:latin typeface="Tahoma"/>
                <a:cs typeface="Tahoma"/>
              </a:rPr>
              <a:t>impact</a:t>
            </a:r>
            <a:endParaRPr sz="2800">
              <a:latin typeface="Tahoma"/>
              <a:cs typeface="Tahoma"/>
            </a:endParaRPr>
          </a:p>
        </p:txBody>
      </p:sp>
      <p:pic>
        <p:nvPicPr>
          <p:cNvPr id="13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696460"/>
            <a:ext cx="256540" cy="256540"/>
          </a:xfrm>
          <a:prstGeom prst="rect">
            <a:avLst/>
          </a:prstGeom>
        </p:spPr>
      </p:pic>
      <p:sp>
        <p:nvSpPr>
          <p:cNvPr id="6" name="text 1"/>
          <p:cNvSpPr txBox="1"/>
          <p:nvPr/>
        </p:nvSpPr>
        <p:spPr>
          <a:xfrm>
            <a:off x="1118870" y="4612640"/>
            <a:ext cx="6734709" cy="855574"/>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Damage assessment procedure developed</a:t>
            </a:r>
            <a:endParaRPr sz="2800">
              <a:latin typeface="Tahoma"/>
              <a:cs typeface="Tahoma"/>
            </a:endParaRPr>
          </a:p>
          <a:p>
            <a:pPr marL="0">
              <a:lnSpc>
                <a:spcPct val="100000"/>
              </a:lnSpc>
            </a:pPr>
            <a:r>
              <a:rPr sz="2800" spc="10" dirty="0">
                <a:solidFill>
                  <a:srgbClr val="FFFFCC"/>
                </a:solidFill>
                <a:latin typeface="Tahoma"/>
                <a:cs typeface="Tahoma"/>
              </a:rPr>
              <a:t>based on these considerations</a:t>
            </a:r>
            <a:endParaRPr sz="2800">
              <a:latin typeface="Tahoma"/>
              <a:cs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798560" y="6542100"/>
            <a:ext cx="2222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27</a:t>
            </a:r>
            <a:endParaRPr sz="1400">
              <a:latin typeface="Arial"/>
              <a:cs typeface="Arial"/>
            </a:endParaRPr>
          </a:p>
        </p:txBody>
      </p:sp>
      <p:pic>
        <p:nvPicPr>
          <p:cNvPr id="13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2514600"/>
            <a:ext cx="5424169" cy="25107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 y="-119964"/>
            <a:ext cx="9144000" cy="6858000"/>
          </a:xfrm>
          <a:prstGeom prst="rect">
            <a:avLst/>
          </a:prstGeom>
        </p:spPr>
      </p:pic>
      <p:sp>
        <p:nvSpPr>
          <p:cNvPr id="3" name="TextBox 2"/>
          <p:cNvSpPr txBox="1"/>
          <p:nvPr/>
        </p:nvSpPr>
        <p:spPr>
          <a:xfrm>
            <a:off x="703521" y="2133600"/>
            <a:ext cx="7602279" cy="2554545"/>
          </a:xfrm>
          <a:prstGeom prst="rect">
            <a:avLst/>
          </a:prstGeom>
          <a:noFill/>
        </p:spPr>
        <p:txBody>
          <a:bodyPr wrap="square" rtlCol="0">
            <a:spAutoFit/>
          </a:bodyPr>
          <a:lstStyle/>
          <a:p>
            <a:r>
              <a:rPr lang="en-US" sz="4000" dirty="0">
                <a:solidFill>
                  <a:srgbClr val="FFFF00"/>
                </a:solidFill>
              </a:rPr>
              <a:t>Case Study </a:t>
            </a:r>
            <a:r>
              <a:rPr lang="en-US" sz="4000" dirty="0" smtClean="0">
                <a:solidFill>
                  <a:srgbClr val="FFFF00"/>
                </a:solidFill>
              </a:rPr>
              <a:t>-</a:t>
            </a:r>
          </a:p>
          <a:p>
            <a:r>
              <a:rPr lang="en-US" sz="4000" dirty="0">
                <a:solidFill>
                  <a:srgbClr val="FFFF00"/>
                </a:solidFill>
              </a:rPr>
              <a:t> </a:t>
            </a:r>
            <a:r>
              <a:rPr lang="en-US" sz="4000" dirty="0" smtClean="0">
                <a:solidFill>
                  <a:srgbClr val="FFFF00"/>
                </a:solidFill>
              </a:rPr>
              <a:t>              </a:t>
            </a:r>
            <a:r>
              <a:rPr lang="en-US" sz="4000" dirty="0">
                <a:solidFill>
                  <a:srgbClr val="FFFF00"/>
                </a:solidFill>
              </a:rPr>
              <a:t>Using Drones for Disaster Damage Assessments in Vanuatu</a:t>
            </a:r>
          </a:p>
          <a:p>
            <a:endParaRPr lang="en-IN" sz="4000" dirty="0">
              <a:solidFill>
                <a:srgbClr val="FFFF00"/>
              </a:solidFill>
            </a:endParaRPr>
          </a:p>
        </p:txBody>
      </p:sp>
    </p:spTree>
    <p:extLst>
      <p:ext uri="{BB962C8B-B14F-4D97-AF65-F5344CB8AC3E}">
        <p14:creationId xmlns:p14="http://schemas.microsoft.com/office/powerpoint/2010/main" val="247818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0782" y="295432"/>
            <a:ext cx="9164782" cy="6801862"/>
          </a:xfrm>
          <a:prstGeom prst="rect">
            <a:avLst/>
          </a:prstGeom>
          <a:noFill/>
        </p:spPr>
        <p:txBody>
          <a:bodyPr wrap="square" rtlCol="0">
            <a:spAutoFit/>
          </a:bodyPr>
          <a:lstStyle/>
          <a:p>
            <a:r>
              <a:rPr lang="en-US" sz="4400" b="1" dirty="0" smtClean="0">
                <a:solidFill>
                  <a:srgbClr val="FFC000"/>
                </a:solidFill>
              </a:rPr>
              <a:t>Summary:</a:t>
            </a:r>
          </a:p>
          <a:p>
            <a:endParaRPr lang="en-US" sz="2800" dirty="0">
              <a:solidFill>
                <a:schemeClr val="bg1"/>
              </a:solidFill>
            </a:endParaRPr>
          </a:p>
          <a:p>
            <a:r>
              <a:rPr lang="en-US" sz="2800" dirty="0" smtClean="0">
                <a:solidFill>
                  <a:schemeClr val="bg1"/>
                </a:solidFill>
              </a:rPr>
              <a:t>            Cyclone </a:t>
            </a:r>
            <a:r>
              <a:rPr lang="en-US" sz="2800" dirty="0">
                <a:solidFill>
                  <a:schemeClr val="bg1"/>
                </a:solidFill>
              </a:rPr>
              <a:t>Pam struck Vanuatu and destroyed thousands of homes, schools and other buildings. The Humanitarian UAV Network carried out aerial surveys as the first operational project related to the World Bank UAVs for Resilience </a:t>
            </a:r>
            <a:r>
              <a:rPr lang="en-US" sz="2800" dirty="0" err="1">
                <a:solidFill>
                  <a:schemeClr val="bg1"/>
                </a:solidFill>
              </a:rPr>
              <a:t>programme</a:t>
            </a:r>
            <a:r>
              <a:rPr lang="en-US" sz="2800" dirty="0">
                <a:solidFill>
                  <a:schemeClr val="bg1"/>
                </a:solidFill>
              </a:rPr>
              <a:t>. The UAV team formulated standard operating procedures and coordination mechanisms, and carried out about 200 flights. Logistical and communication challenges, a lack of clarity about specific data requirements and the lack of a standardized file format limited the success of the project, but the drones mapped areas more quickly than any other available method, and the World Bank notes that extensive learning and insights were gained through the UAV mission.</a:t>
            </a:r>
          </a:p>
          <a:p>
            <a:endParaRPr lang="en-IN" sz="2800" dirty="0">
              <a:solidFill>
                <a:schemeClr val="bg1"/>
              </a:solidFill>
            </a:endParaRPr>
          </a:p>
        </p:txBody>
      </p:sp>
    </p:spTree>
    <p:extLst>
      <p:ext uri="{BB962C8B-B14F-4D97-AF65-F5344CB8AC3E}">
        <p14:creationId xmlns:p14="http://schemas.microsoft.com/office/powerpoint/2010/main" val="309891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2</a:t>
            </a:r>
            <a:endParaRPr sz="1400">
              <a:latin typeface="Arial"/>
              <a:cs typeface="Arial"/>
            </a:endParaRPr>
          </a:p>
        </p:txBody>
      </p:sp>
      <p:sp>
        <p:nvSpPr>
          <p:cNvPr id="4" name="text 1"/>
          <p:cNvSpPr txBox="1"/>
          <p:nvPr/>
        </p:nvSpPr>
        <p:spPr>
          <a:xfrm>
            <a:off x="652780" y="541020"/>
            <a:ext cx="8012634"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Context of Damage Assessment</a:t>
            </a:r>
            <a:endParaRPr sz="4400">
              <a:latin typeface="Tahoma"/>
              <a:cs typeface="Tahoma"/>
            </a:endParaRPr>
          </a:p>
        </p:txBody>
      </p:sp>
      <p:sp>
        <p:nvSpPr>
          <p:cNvPr id="5" name="text 1"/>
          <p:cNvSpPr txBox="1"/>
          <p:nvPr/>
        </p:nvSpPr>
        <p:spPr>
          <a:xfrm>
            <a:off x="557530" y="1518920"/>
            <a:ext cx="7669478" cy="930808"/>
          </a:xfrm>
          <a:prstGeom prst="rect">
            <a:avLst/>
          </a:prstGeom>
        </p:spPr>
        <p:txBody>
          <a:bodyPr vert="horz" wrap="none" lIns="0" tIns="0" rIns="0" bIns="0" rtlCol="0">
            <a:spAutoFit/>
          </a:bodyPr>
          <a:lstStyle/>
          <a:p>
            <a:pPr marL="0">
              <a:lnSpc>
                <a:spcPct val="100000"/>
              </a:lnSpc>
            </a:pPr>
            <a:r>
              <a:rPr sz="3110" spc="10" dirty="0">
                <a:solidFill>
                  <a:srgbClr val="CCFFCC"/>
                </a:solidFill>
                <a:latin typeface="Tahoma"/>
                <a:cs typeface="Tahoma"/>
              </a:rPr>
              <a:t>• Primary focus is on condition of physical</a:t>
            </a:r>
            <a:endParaRPr sz="3100">
              <a:latin typeface="Tahoma"/>
              <a:cs typeface="Tahoma"/>
            </a:endParaRPr>
          </a:p>
          <a:p>
            <a:pPr marL="342900">
              <a:lnSpc>
                <a:spcPct val="100000"/>
              </a:lnSpc>
            </a:pPr>
            <a:r>
              <a:rPr sz="3200" spc="10" dirty="0">
                <a:solidFill>
                  <a:srgbClr val="CCFFCC"/>
                </a:solidFill>
                <a:latin typeface="Tahoma"/>
                <a:cs typeface="Tahoma"/>
              </a:rPr>
              <a:t>assets:</a:t>
            </a:r>
            <a:endParaRPr sz="3200">
              <a:latin typeface="Tahoma"/>
              <a:cs typeface="Tahoma"/>
            </a:endParaRPr>
          </a:p>
        </p:txBody>
      </p:sp>
      <p:sp>
        <p:nvSpPr>
          <p:cNvPr id="6" name="text 1"/>
          <p:cNvSpPr txBox="1"/>
          <p:nvPr/>
        </p:nvSpPr>
        <p:spPr>
          <a:xfrm>
            <a:off x="1014730" y="2490470"/>
            <a:ext cx="7146342" cy="4031843"/>
          </a:xfrm>
          <a:prstGeom prst="rect">
            <a:avLst/>
          </a:prstGeom>
        </p:spPr>
        <p:txBody>
          <a:bodyPr vert="horz" wrap="none" lIns="0" tIns="0" rIns="0" bIns="0" rtlCol="0">
            <a:spAutoFit/>
          </a:bodyPr>
          <a:lstStyle/>
          <a:p>
            <a:pPr marL="0">
              <a:lnSpc>
                <a:spcPct val="100000"/>
              </a:lnSpc>
            </a:pPr>
            <a:r>
              <a:rPr sz="2710" spc="10" dirty="0">
                <a:solidFill>
                  <a:srgbClr val="FFFFCC"/>
                </a:solidFill>
                <a:latin typeface="Tahoma"/>
                <a:cs typeface="Tahoma"/>
              </a:rPr>
              <a:t>– Buildings (Residential, Office, Commercial,</a:t>
            </a:r>
            <a:endParaRPr sz="2700">
              <a:latin typeface="Tahoma"/>
              <a:cs typeface="Tahoma"/>
            </a:endParaRPr>
          </a:p>
          <a:p>
            <a:pPr marL="285750">
              <a:lnSpc>
                <a:spcPct val="100000"/>
              </a:lnSpc>
            </a:pPr>
            <a:r>
              <a:rPr sz="2800" spc="10" dirty="0">
                <a:solidFill>
                  <a:srgbClr val="FFFFCC"/>
                </a:solidFill>
                <a:latin typeface="Tahoma"/>
                <a:cs typeface="Tahoma"/>
              </a:rPr>
              <a:t>Lifeline etc.)</a:t>
            </a:r>
            <a:endParaRPr sz="2800">
              <a:latin typeface="Tahoma"/>
              <a:cs typeface="Tahoma"/>
            </a:endParaRPr>
          </a:p>
          <a:p>
            <a:pPr marL="0">
              <a:lnSpc>
                <a:spcPct val="100000"/>
              </a:lnSpc>
            </a:pPr>
            <a:r>
              <a:rPr sz="2800" spc="10" dirty="0">
                <a:solidFill>
                  <a:srgbClr val="FFFFCC"/>
                </a:solidFill>
                <a:latin typeface="Tahoma"/>
                <a:cs typeface="Tahoma"/>
              </a:rPr>
              <a:t>– Roads and Bridges</a:t>
            </a:r>
            <a:endParaRPr sz="2800">
              <a:latin typeface="Tahoma"/>
              <a:cs typeface="Tahoma"/>
            </a:endParaRPr>
          </a:p>
          <a:p>
            <a:pPr marL="0">
              <a:lnSpc>
                <a:spcPct val="100000"/>
              </a:lnSpc>
            </a:pPr>
            <a:r>
              <a:rPr sz="2800" spc="10" dirty="0">
                <a:solidFill>
                  <a:srgbClr val="FFFFCC"/>
                </a:solidFill>
                <a:latin typeface="Tahoma"/>
                <a:cs typeface="Tahoma"/>
              </a:rPr>
              <a:t>– Water supply and sanitation structures</a:t>
            </a:r>
            <a:endParaRPr sz="2800">
              <a:latin typeface="Tahoma"/>
              <a:cs typeface="Tahoma"/>
            </a:endParaRPr>
          </a:p>
          <a:p>
            <a:pPr marL="0">
              <a:lnSpc>
                <a:spcPct val="100000"/>
              </a:lnSpc>
            </a:pPr>
            <a:r>
              <a:rPr sz="2800" spc="10" dirty="0">
                <a:solidFill>
                  <a:srgbClr val="FFFFCC"/>
                </a:solidFill>
                <a:latin typeface="Tahoma"/>
                <a:cs typeface="Tahoma"/>
              </a:rPr>
              <a:t>– Dams and other irrigation structures</a:t>
            </a:r>
            <a:endParaRPr sz="2800">
              <a:latin typeface="Tahoma"/>
              <a:cs typeface="Tahoma"/>
            </a:endParaRPr>
          </a:p>
          <a:p>
            <a:pPr marL="0">
              <a:lnSpc>
                <a:spcPct val="100000"/>
              </a:lnSpc>
            </a:pPr>
            <a:r>
              <a:rPr sz="2800" spc="10" dirty="0">
                <a:solidFill>
                  <a:srgbClr val="FFFFCC"/>
                </a:solidFill>
                <a:latin typeface="Tahoma"/>
                <a:cs typeface="Tahoma"/>
              </a:rPr>
              <a:t>– Industrial facilities (including power plants)</a:t>
            </a:r>
            <a:endParaRPr sz="2800">
              <a:latin typeface="Tahoma"/>
              <a:cs typeface="Tahoma"/>
            </a:endParaRPr>
          </a:p>
          <a:p>
            <a:pPr marL="0">
              <a:lnSpc>
                <a:spcPct val="100000"/>
              </a:lnSpc>
            </a:pPr>
            <a:r>
              <a:rPr sz="2800" spc="10" dirty="0">
                <a:solidFill>
                  <a:srgbClr val="FFFFCC"/>
                </a:solidFill>
                <a:latin typeface="Tahoma"/>
                <a:cs typeface="Tahoma"/>
              </a:rPr>
              <a:t>– Ports and other coastal structures</a:t>
            </a:r>
            <a:endParaRPr sz="2800">
              <a:latin typeface="Tahoma"/>
              <a:cs typeface="Tahoma"/>
            </a:endParaRPr>
          </a:p>
          <a:p>
            <a:pPr marL="0">
              <a:lnSpc>
                <a:spcPct val="100000"/>
              </a:lnSpc>
            </a:pPr>
            <a:r>
              <a:rPr sz="2800" spc="10" dirty="0">
                <a:solidFill>
                  <a:srgbClr val="FFFFCC"/>
                </a:solidFill>
                <a:latin typeface="Tahoma"/>
                <a:cs typeface="Tahoma"/>
              </a:rPr>
              <a:t>– Electrical and Communications system</a:t>
            </a:r>
            <a:endParaRPr sz="2800">
              <a:latin typeface="Tahoma"/>
              <a:cs typeface="Tahoma"/>
            </a:endParaRPr>
          </a:p>
          <a:p>
            <a:pPr marL="285750">
              <a:lnSpc>
                <a:spcPct val="100000"/>
              </a:lnSpc>
            </a:pPr>
            <a:r>
              <a:rPr sz="2800" spc="10" dirty="0">
                <a:solidFill>
                  <a:srgbClr val="FFFFCC"/>
                </a:solidFill>
                <a:latin typeface="Tahoma"/>
                <a:cs typeface="Tahoma"/>
              </a:rPr>
              <a:t>structures</a:t>
            </a:r>
            <a:endParaRPr sz="2800">
              <a:latin typeface="Tahoma"/>
              <a:cs typeface="Tahom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 y="0"/>
            <a:ext cx="9144000" cy="6858000"/>
          </a:xfrm>
          <a:prstGeom prst="rect">
            <a:avLst/>
          </a:prstGeom>
        </p:spPr>
      </p:pic>
      <p:sp>
        <p:nvSpPr>
          <p:cNvPr id="3" name="TextBox 2"/>
          <p:cNvSpPr txBox="1"/>
          <p:nvPr/>
        </p:nvSpPr>
        <p:spPr>
          <a:xfrm>
            <a:off x="0" y="215881"/>
            <a:ext cx="9123218" cy="6986528"/>
          </a:xfrm>
          <a:prstGeom prst="rect">
            <a:avLst/>
          </a:prstGeom>
          <a:noFill/>
        </p:spPr>
        <p:txBody>
          <a:bodyPr wrap="square" rtlCol="0">
            <a:spAutoFit/>
          </a:bodyPr>
          <a:lstStyle/>
          <a:p>
            <a:r>
              <a:rPr lang="en-US" sz="2800" b="1" dirty="0" smtClean="0">
                <a:solidFill>
                  <a:srgbClr val="FFC000"/>
                </a:solidFill>
              </a:rPr>
              <a:t>Background:</a:t>
            </a:r>
          </a:p>
          <a:p>
            <a:endParaRPr lang="en-US" sz="2000" dirty="0">
              <a:solidFill>
                <a:schemeClr val="bg1"/>
              </a:solidFill>
            </a:endParaRPr>
          </a:p>
          <a:p>
            <a:r>
              <a:rPr lang="en-US" sz="2000" dirty="0">
                <a:solidFill>
                  <a:schemeClr val="bg1"/>
                </a:solidFill>
              </a:rPr>
              <a:t>On 13 March 2015, tropical Cyclone Pam, a category 5 storm, struck Vanuatu, a collection of 82 islands that stretch across 1 300 </a:t>
            </a:r>
            <a:r>
              <a:rPr lang="en-US" sz="2000" dirty="0" err="1">
                <a:solidFill>
                  <a:schemeClr val="bg1"/>
                </a:solidFill>
              </a:rPr>
              <a:t>kilometres</a:t>
            </a:r>
            <a:r>
              <a:rPr lang="en-US" sz="2000" dirty="0">
                <a:solidFill>
                  <a:schemeClr val="bg1"/>
                </a:solidFill>
              </a:rPr>
              <a:t>, and became one of the worst natural disasters in the country’s history. Wind gusts reached as high as 320 km/hour destroying thousands of homes, schools and other buildings, leaving 16 people dead and displacing 3 300 people. The cyclone affected a total of 132 000 people, including 54 000 children. Within days the World Bank asked the Humanitarian UAV Network (</a:t>
            </a:r>
            <a:r>
              <a:rPr lang="en-US" sz="2000" dirty="0" err="1">
                <a:solidFill>
                  <a:schemeClr val="bg1"/>
                </a:solidFill>
              </a:rPr>
              <a:t>UAViators</a:t>
            </a:r>
            <a:r>
              <a:rPr lang="en-US" sz="2000" dirty="0">
                <a:solidFill>
                  <a:schemeClr val="bg1"/>
                </a:solidFill>
              </a:rPr>
              <a:t>) to carry out aerial surveys of as many disaster-affected areas as possible to supplement the post-disaster needs assessment. The Government of Vanuatu, through the South Pacific Commission, identified priority areas for the aerial surveys while carrying out their own initial damage assessments in the wake of Cyclone Pam. The priority areas were </a:t>
            </a:r>
            <a:r>
              <a:rPr lang="en-US" sz="2000" dirty="0" err="1">
                <a:solidFill>
                  <a:schemeClr val="bg1"/>
                </a:solidFill>
              </a:rPr>
              <a:t>Shefa</a:t>
            </a:r>
            <a:r>
              <a:rPr lang="en-US" sz="2000" dirty="0">
                <a:solidFill>
                  <a:schemeClr val="bg1"/>
                </a:solidFill>
              </a:rPr>
              <a:t> (Efate Urban, Efate Rural, Epi, </a:t>
            </a:r>
            <a:r>
              <a:rPr lang="en-US" sz="2000" dirty="0" err="1">
                <a:solidFill>
                  <a:schemeClr val="bg1"/>
                </a:solidFill>
              </a:rPr>
              <a:t>Tongoa</a:t>
            </a:r>
            <a:r>
              <a:rPr lang="en-US" sz="2000" dirty="0">
                <a:solidFill>
                  <a:schemeClr val="bg1"/>
                </a:solidFill>
              </a:rPr>
              <a:t>) and </a:t>
            </a:r>
            <a:r>
              <a:rPr lang="en-US" sz="2000" dirty="0" err="1">
                <a:solidFill>
                  <a:schemeClr val="bg1"/>
                </a:solidFill>
              </a:rPr>
              <a:t>Tafea</a:t>
            </a:r>
            <a:r>
              <a:rPr lang="en-US" sz="2000" dirty="0">
                <a:solidFill>
                  <a:schemeClr val="bg1"/>
                </a:solidFill>
              </a:rPr>
              <a:t> (</a:t>
            </a:r>
            <a:r>
              <a:rPr lang="en-US" sz="2000" dirty="0" err="1">
                <a:solidFill>
                  <a:schemeClr val="bg1"/>
                </a:solidFill>
              </a:rPr>
              <a:t>Tanna</a:t>
            </a:r>
            <a:r>
              <a:rPr lang="en-US" sz="2000" dirty="0">
                <a:solidFill>
                  <a:schemeClr val="bg1"/>
                </a:solidFill>
              </a:rPr>
              <a:t>, </a:t>
            </a:r>
            <a:r>
              <a:rPr lang="en-US" sz="2000" dirty="0" err="1">
                <a:solidFill>
                  <a:schemeClr val="bg1"/>
                </a:solidFill>
              </a:rPr>
              <a:t>Erromango</a:t>
            </a:r>
            <a:r>
              <a:rPr lang="en-US" sz="2000" dirty="0">
                <a:solidFill>
                  <a:schemeClr val="bg1"/>
                </a:solidFill>
              </a:rPr>
              <a:t>) and </a:t>
            </a:r>
            <a:r>
              <a:rPr lang="en-US" sz="2000" dirty="0" err="1">
                <a:solidFill>
                  <a:schemeClr val="bg1"/>
                </a:solidFill>
              </a:rPr>
              <a:t>Malampa</a:t>
            </a:r>
            <a:r>
              <a:rPr lang="en-US" sz="2000" dirty="0">
                <a:solidFill>
                  <a:schemeClr val="bg1"/>
                </a:solidFill>
              </a:rPr>
              <a:t> (Ambrym, Pentecost). The World Bank chose to use UAVs instead of helicopters due to the limited and unpredictable availability and cost of chartered helicopters in Vanuatu. In addition, producing high-resolution </a:t>
            </a:r>
            <a:r>
              <a:rPr lang="en-US" sz="2000" dirty="0" err="1">
                <a:solidFill>
                  <a:schemeClr val="bg1"/>
                </a:solidFill>
              </a:rPr>
              <a:t>ortho</a:t>
            </a:r>
            <a:r>
              <a:rPr lang="en-US" sz="2000" dirty="0">
                <a:solidFill>
                  <a:schemeClr val="bg1"/>
                </a:solidFill>
              </a:rPr>
              <a:t>-rectified mosaics requires specific flight plans and altitudes that are typically not achievable with helicopters. The purpose of the aerial surveys was to complement the field-based disaster damage assessments to identify which buildings were fully destroyed versus damaged but reparable versus largely intact. The mission was carried out between 28 March and 12 April 2015.</a:t>
            </a:r>
          </a:p>
          <a:p>
            <a:endParaRPr lang="en-IN" sz="2000" dirty="0">
              <a:solidFill>
                <a:schemeClr val="bg1"/>
              </a:solidFill>
            </a:endParaRPr>
          </a:p>
        </p:txBody>
      </p:sp>
    </p:spTree>
    <p:extLst>
      <p:ext uri="{BB962C8B-B14F-4D97-AF65-F5344CB8AC3E}">
        <p14:creationId xmlns:p14="http://schemas.microsoft.com/office/powerpoint/2010/main" val="1974150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 Heliw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799"/>
            <a:ext cx="9143999" cy="609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47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304800" y="381000"/>
            <a:ext cx="8534400" cy="5755422"/>
          </a:xfrm>
          <a:prstGeom prst="rect">
            <a:avLst/>
          </a:prstGeom>
          <a:noFill/>
        </p:spPr>
        <p:txBody>
          <a:bodyPr wrap="square" rtlCol="0">
            <a:spAutoFit/>
          </a:bodyPr>
          <a:lstStyle/>
          <a:p>
            <a:r>
              <a:rPr lang="en-US" sz="3200" b="1" dirty="0" smtClean="0">
                <a:solidFill>
                  <a:srgbClr val="FFC000"/>
                </a:solidFill>
              </a:rPr>
              <a:t>Implementation:</a:t>
            </a:r>
          </a:p>
          <a:p>
            <a:endParaRPr lang="en-US" sz="2400" dirty="0">
              <a:solidFill>
                <a:schemeClr val="bg1"/>
              </a:solidFill>
            </a:endParaRPr>
          </a:p>
          <a:p>
            <a:r>
              <a:rPr lang="en-US" sz="2400" dirty="0">
                <a:solidFill>
                  <a:schemeClr val="bg1"/>
                </a:solidFill>
              </a:rPr>
              <a:t>Within 48 hours of receiving the World Bank activation request, </a:t>
            </a:r>
            <a:r>
              <a:rPr lang="en-US" sz="2400" dirty="0" err="1">
                <a:solidFill>
                  <a:schemeClr val="bg1"/>
                </a:solidFill>
              </a:rPr>
              <a:t>UAViators</a:t>
            </a:r>
            <a:r>
              <a:rPr lang="en-US" sz="2400" dirty="0">
                <a:solidFill>
                  <a:schemeClr val="bg1"/>
                </a:solidFill>
              </a:rPr>
              <a:t> interviewed five professional UAV teams that are members of </a:t>
            </a:r>
            <a:r>
              <a:rPr lang="en-US" sz="2400" dirty="0" err="1">
                <a:solidFill>
                  <a:schemeClr val="bg1"/>
                </a:solidFill>
              </a:rPr>
              <a:t>UAViators</a:t>
            </a:r>
            <a:r>
              <a:rPr lang="en-US" sz="2400" dirty="0">
                <a:solidFill>
                  <a:schemeClr val="bg1"/>
                </a:solidFill>
              </a:rPr>
              <a:t> and listed on the network’s dedicated roster of UAV pilots. </a:t>
            </a:r>
            <a:r>
              <a:rPr lang="en-US" sz="2400" dirty="0" err="1">
                <a:solidFill>
                  <a:schemeClr val="bg1"/>
                </a:solidFill>
              </a:rPr>
              <a:t>Heliwest</a:t>
            </a:r>
            <a:r>
              <a:rPr lang="en-US" sz="2400" dirty="0">
                <a:solidFill>
                  <a:schemeClr val="bg1"/>
                </a:solidFill>
              </a:rPr>
              <a:t> from Australia and X-Craft from New Zealand were ultimately selected. </a:t>
            </a:r>
            <a:r>
              <a:rPr lang="en-US" sz="2400" dirty="0" err="1">
                <a:solidFill>
                  <a:schemeClr val="bg1"/>
                </a:solidFill>
              </a:rPr>
              <a:t>Heliwest</a:t>
            </a:r>
            <a:r>
              <a:rPr lang="en-US" sz="2400" dirty="0">
                <a:solidFill>
                  <a:schemeClr val="bg1"/>
                </a:solidFill>
              </a:rPr>
              <a:t> deployed a two-person team while X-Craft deployed a three-person team. </a:t>
            </a:r>
            <a:r>
              <a:rPr lang="en-US" sz="2400" dirty="0" err="1">
                <a:solidFill>
                  <a:schemeClr val="bg1"/>
                </a:solidFill>
              </a:rPr>
              <a:t>UAViators</a:t>
            </a:r>
            <a:r>
              <a:rPr lang="en-US" sz="2400" dirty="0">
                <a:solidFill>
                  <a:schemeClr val="bg1"/>
                </a:solidFill>
              </a:rPr>
              <a:t> served as the primary coordinator and liaison between the World Bank and the two UAV teams. The main UAV assets included a Lockheed Martin Indigo quadcopter, which has a flight time of 45 minutes; three </a:t>
            </a:r>
            <a:r>
              <a:rPr lang="en-US" sz="2400" dirty="0" err="1">
                <a:solidFill>
                  <a:schemeClr val="bg1"/>
                </a:solidFill>
              </a:rPr>
              <a:t>Allign</a:t>
            </a:r>
            <a:r>
              <a:rPr lang="en-US" sz="2400" dirty="0">
                <a:solidFill>
                  <a:schemeClr val="bg1"/>
                </a:solidFill>
              </a:rPr>
              <a:t> </a:t>
            </a:r>
            <a:r>
              <a:rPr lang="en-US" sz="2400" dirty="0" err="1">
                <a:solidFill>
                  <a:schemeClr val="bg1"/>
                </a:solidFill>
              </a:rPr>
              <a:t>hexacopters</a:t>
            </a:r>
            <a:r>
              <a:rPr lang="en-US" sz="2400" dirty="0">
                <a:solidFill>
                  <a:schemeClr val="bg1"/>
                </a:solidFill>
              </a:rPr>
              <a:t>, which have a flight time of 18 minutes; and two DJI Phantoms, which have a flight time of about 20 minutes.</a:t>
            </a:r>
          </a:p>
          <a:p>
            <a:endParaRPr lang="en-IN" sz="2400" dirty="0">
              <a:solidFill>
                <a:schemeClr val="bg1"/>
              </a:solidFill>
            </a:endParaRPr>
          </a:p>
        </p:txBody>
      </p:sp>
    </p:spTree>
    <p:extLst>
      <p:ext uri="{BB962C8B-B14F-4D97-AF65-F5344CB8AC3E}">
        <p14:creationId xmlns:p14="http://schemas.microsoft.com/office/powerpoint/2010/main" val="1219231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Heliw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9143999" cy="662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 Patrick Mei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2"/>
          <a:srcRect l="16832" t="17708" r="40594" b="26042"/>
          <a:stretch/>
        </p:blipFill>
        <p:spPr>
          <a:xfrm>
            <a:off x="1" y="-1219200"/>
            <a:ext cx="9144000" cy="6773862"/>
          </a:xfrm>
          <a:prstGeom prst="rect">
            <a:avLst/>
          </a:prstGeom>
        </p:spPr>
      </p:pic>
    </p:spTree>
    <p:extLst>
      <p:ext uri="{BB962C8B-B14F-4D97-AF65-F5344CB8AC3E}">
        <p14:creationId xmlns:p14="http://schemas.microsoft.com/office/powerpoint/2010/main" val="11985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3</a:t>
            </a:r>
            <a:endParaRPr sz="1400">
              <a:latin typeface="Arial"/>
              <a:cs typeface="Arial"/>
            </a:endParaRPr>
          </a:p>
        </p:txBody>
      </p:sp>
      <p:sp>
        <p:nvSpPr>
          <p:cNvPr id="3" name="text 1"/>
          <p:cNvSpPr txBox="1"/>
          <p:nvPr/>
        </p:nvSpPr>
        <p:spPr>
          <a:xfrm>
            <a:off x="325120" y="541020"/>
            <a:ext cx="8668107"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Objectives of Damage Assessment</a:t>
            </a:r>
            <a:endParaRPr sz="4400">
              <a:latin typeface="Tahoma"/>
              <a:cs typeface="Tahoma"/>
            </a:endParaRPr>
          </a:p>
        </p:txBody>
      </p:sp>
      <p:sp>
        <p:nvSpPr>
          <p:cNvPr id="5" name="text 1"/>
          <p:cNvSpPr txBox="1"/>
          <p:nvPr/>
        </p:nvSpPr>
        <p:spPr>
          <a:xfrm>
            <a:off x="775970" y="1568450"/>
            <a:ext cx="7571892" cy="858113"/>
          </a:xfrm>
          <a:prstGeom prst="rect">
            <a:avLst/>
          </a:prstGeom>
        </p:spPr>
        <p:txBody>
          <a:bodyPr vert="horz" wrap="none" lIns="0" tIns="0" rIns="0" bIns="0" rtlCol="0">
            <a:spAutoFit/>
          </a:bodyPr>
          <a:lstStyle/>
          <a:p>
            <a:pPr marL="0">
              <a:lnSpc>
                <a:spcPct val="100000"/>
              </a:lnSpc>
            </a:pPr>
            <a:r>
              <a:rPr sz="2800" spc="10" dirty="0">
                <a:solidFill>
                  <a:srgbClr val="66FFFF"/>
                </a:solidFill>
                <a:latin typeface="Tahoma"/>
                <a:cs typeface="Tahoma"/>
              </a:rPr>
              <a:t>• </a:t>
            </a:r>
            <a:r>
              <a:rPr sz="2800" b="1" spc="10" dirty="0">
                <a:solidFill>
                  <a:srgbClr val="66FFFF"/>
                </a:solidFill>
                <a:latin typeface="Arial"/>
                <a:cs typeface="Arial"/>
              </a:rPr>
              <a:t>Will depend on the type and intensity of</a:t>
            </a:r>
            <a:endParaRPr sz="2800">
              <a:latin typeface="Arial"/>
              <a:cs typeface="Arial"/>
            </a:endParaRPr>
          </a:p>
          <a:p>
            <a:pPr marL="342900">
              <a:lnSpc>
                <a:spcPct val="100000"/>
              </a:lnSpc>
            </a:pPr>
            <a:r>
              <a:rPr sz="2800" b="1" spc="10" dirty="0">
                <a:solidFill>
                  <a:srgbClr val="66FFFF"/>
                </a:solidFill>
                <a:latin typeface="Arial"/>
                <a:cs typeface="Arial"/>
              </a:rPr>
              <a:t>the disaster</a:t>
            </a:r>
            <a:endParaRPr sz="2800">
              <a:latin typeface="Arial"/>
              <a:cs typeface="Arial"/>
            </a:endParaRPr>
          </a:p>
        </p:txBody>
      </p:sp>
      <p:sp>
        <p:nvSpPr>
          <p:cNvPr id="6" name="text 1"/>
          <p:cNvSpPr txBox="1"/>
          <p:nvPr/>
        </p:nvSpPr>
        <p:spPr>
          <a:xfrm>
            <a:off x="775970" y="2510790"/>
            <a:ext cx="4569917" cy="43139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 Minor/moderate disasters:</a:t>
            </a:r>
            <a:endParaRPr sz="2800">
              <a:latin typeface="Tahoma"/>
              <a:cs typeface="Tahoma"/>
            </a:endParaRPr>
          </a:p>
        </p:txBody>
      </p:sp>
      <p:sp>
        <p:nvSpPr>
          <p:cNvPr id="7" name="text 1"/>
          <p:cNvSpPr txBox="1"/>
          <p:nvPr/>
        </p:nvSpPr>
        <p:spPr>
          <a:xfrm>
            <a:off x="1233170" y="3013709"/>
            <a:ext cx="6503363" cy="734619"/>
          </a:xfrm>
          <a:prstGeom prst="rect">
            <a:avLst/>
          </a:prstGeom>
        </p:spPr>
        <p:txBody>
          <a:bodyPr vert="horz" wrap="none" lIns="0" tIns="0" rIns="0" bIns="0" rtlCol="0">
            <a:spAutoFit/>
          </a:bodyPr>
          <a:lstStyle/>
          <a:p>
            <a:pPr marL="0">
              <a:lnSpc>
                <a:spcPct val="100000"/>
              </a:lnSpc>
            </a:pPr>
            <a:r>
              <a:rPr sz="2340" spc="10" dirty="0">
                <a:solidFill>
                  <a:srgbClr val="FFFFCC"/>
                </a:solidFill>
                <a:latin typeface="Tahoma"/>
                <a:cs typeface="Tahoma"/>
              </a:rPr>
              <a:t>– Estimate total losses (for reporting and policy</a:t>
            </a:r>
            <a:endParaRPr sz="2300">
              <a:latin typeface="Tahoma"/>
              <a:cs typeface="Tahoma"/>
            </a:endParaRPr>
          </a:p>
          <a:p>
            <a:pPr marL="285750">
              <a:lnSpc>
                <a:spcPct val="100000"/>
              </a:lnSpc>
            </a:pPr>
            <a:r>
              <a:rPr sz="2400" spc="10" dirty="0">
                <a:solidFill>
                  <a:srgbClr val="FFFFCC"/>
                </a:solidFill>
                <a:latin typeface="Tahoma"/>
                <a:cs typeface="Tahoma"/>
              </a:rPr>
              <a:t>purposes)</a:t>
            </a:r>
            <a:endParaRPr sz="2400">
              <a:latin typeface="Tahoma"/>
              <a:cs typeface="Tahoma"/>
            </a:endParaRPr>
          </a:p>
        </p:txBody>
      </p:sp>
      <p:sp>
        <p:nvSpPr>
          <p:cNvPr id="8" name="text 1"/>
          <p:cNvSpPr txBox="1"/>
          <p:nvPr/>
        </p:nvSpPr>
        <p:spPr>
          <a:xfrm>
            <a:off x="1233170" y="3820160"/>
            <a:ext cx="6455513" cy="370128"/>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 Help develop repair/rehabilitation procedures</a:t>
            </a:r>
            <a:endParaRPr sz="2400">
              <a:latin typeface="Tahoma"/>
              <a:cs typeface="Tahoma"/>
            </a:endParaRPr>
          </a:p>
        </p:txBody>
      </p:sp>
      <p:sp>
        <p:nvSpPr>
          <p:cNvPr id="9" name="text 1"/>
          <p:cNvSpPr txBox="1"/>
          <p:nvPr/>
        </p:nvSpPr>
        <p:spPr>
          <a:xfrm>
            <a:off x="775970" y="4274820"/>
            <a:ext cx="2944825" cy="431394"/>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 Major disasters:</a:t>
            </a:r>
            <a:endParaRPr sz="2800">
              <a:latin typeface="Tahoma"/>
              <a:cs typeface="Tahoma"/>
            </a:endParaRPr>
          </a:p>
        </p:txBody>
      </p:sp>
      <p:sp>
        <p:nvSpPr>
          <p:cNvPr id="10" name="text 1"/>
          <p:cNvSpPr txBox="1"/>
          <p:nvPr/>
        </p:nvSpPr>
        <p:spPr>
          <a:xfrm>
            <a:off x="1233170" y="4777740"/>
            <a:ext cx="7168130" cy="117657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 Same objectives as for minor/moderate disasters</a:t>
            </a:r>
            <a:endParaRPr sz="2400">
              <a:latin typeface="Tahoma"/>
              <a:cs typeface="Tahoma"/>
            </a:endParaRPr>
          </a:p>
          <a:p>
            <a:pPr marL="0">
              <a:lnSpc>
                <a:spcPct val="100000"/>
              </a:lnSpc>
            </a:pPr>
            <a:r>
              <a:rPr sz="2400" spc="10" dirty="0">
                <a:solidFill>
                  <a:srgbClr val="FFFFCC"/>
                </a:solidFill>
                <a:latin typeface="Tahoma"/>
                <a:cs typeface="Tahoma"/>
              </a:rPr>
              <a:t>– Also assess extent of damage to buildings and</a:t>
            </a:r>
            <a:endParaRPr sz="2400">
              <a:latin typeface="Tahoma"/>
              <a:cs typeface="Tahoma"/>
            </a:endParaRPr>
          </a:p>
          <a:p>
            <a:pPr marL="285750">
              <a:lnSpc>
                <a:spcPct val="100000"/>
              </a:lnSpc>
            </a:pPr>
            <a:r>
              <a:rPr sz="2400" spc="10" dirty="0">
                <a:solidFill>
                  <a:srgbClr val="FFFFCC"/>
                </a:solidFill>
                <a:latin typeface="Tahoma"/>
                <a:cs typeface="Tahoma"/>
              </a:rPr>
              <a:t>other structures (and its geographical distribution)</a:t>
            </a:r>
            <a:endParaRPr sz="2400">
              <a:latin typeface="Tahoma"/>
              <a:cs typeface="Tahom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4</a:t>
            </a:r>
            <a:endParaRPr sz="1400">
              <a:latin typeface="Arial"/>
              <a:cs typeface="Arial"/>
            </a:endParaRPr>
          </a:p>
        </p:txBody>
      </p:sp>
      <p:sp>
        <p:nvSpPr>
          <p:cNvPr id="3" name="text 1"/>
          <p:cNvSpPr txBox="1"/>
          <p:nvPr/>
        </p:nvSpPr>
        <p:spPr>
          <a:xfrm>
            <a:off x="325120" y="541020"/>
            <a:ext cx="8668107"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Objectives of Damage Assessment</a:t>
            </a:r>
            <a:endParaRPr sz="4400">
              <a:latin typeface="Tahoma"/>
              <a:cs typeface="Tahoma"/>
            </a:endParaRPr>
          </a:p>
        </p:txBody>
      </p:sp>
      <p:sp>
        <p:nvSpPr>
          <p:cNvPr id="4" name="text 1"/>
          <p:cNvSpPr txBox="1"/>
          <p:nvPr/>
        </p:nvSpPr>
        <p:spPr>
          <a:xfrm>
            <a:off x="775970" y="1456690"/>
            <a:ext cx="7472579" cy="1515516"/>
          </a:xfrm>
          <a:prstGeom prst="rect">
            <a:avLst/>
          </a:prstGeom>
        </p:spPr>
        <p:txBody>
          <a:bodyPr vert="horz" wrap="none" lIns="0" tIns="0" rIns="0" bIns="0" rtlCol="0">
            <a:spAutoFit/>
          </a:bodyPr>
          <a:lstStyle/>
          <a:p>
            <a:pPr marL="0">
              <a:lnSpc>
                <a:spcPct val="100000"/>
              </a:lnSpc>
            </a:pPr>
            <a:r>
              <a:rPr sz="2400" spc="10" dirty="0">
                <a:solidFill>
                  <a:srgbClr val="CCFFCC"/>
                </a:solidFill>
                <a:latin typeface="Tahoma"/>
                <a:cs typeface="Tahoma"/>
              </a:rPr>
              <a:t>• </a:t>
            </a:r>
            <a:r>
              <a:rPr sz="2400" b="1" spc="10" dirty="0">
                <a:solidFill>
                  <a:srgbClr val="CCFFCC"/>
                </a:solidFill>
                <a:latin typeface="Arial"/>
                <a:cs typeface="Arial"/>
              </a:rPr>
              <a:t>Short-Term (within a few days):</a:t>
            </a:r>
            <a:endParaRPr sz="2400">
              <a:latin typeface="Arial"/>
              <a:cs typeface="Arial"/>
            </a:endParaRPr>
          </a:p>
          <a:p>
            <a:pPr marL="457200">
              <a:lnSpc>
                <a:spcPct val="100000"/>
              </a:lnSpc>
            </a:pPr>
            <a:r>
              <a:rPr sz="2200" spc="10" dirty="0">
                <a:solidFill>
                  <a:srgbClr val="FFFFCC"/>
                </a:solidFill>
                <a:latin typeface="Tahoma"/>
                <a:cs typeface="Tahoma"/>
              </a:rPr>
              <a:t>– To quickly identify the safe and unsafe buildings</a:t>
            </a:r>
            <a:endParaRPr sz="2200">
              <a:latin typeface="Tahoma"/>
              <a:cs typeface="Tahoma"/>
            </a:endParaRPr>
          </a:p>
          <a:p>
            <a:pPr marL="171450">
              <a:lnSpc>
                <a:spcPct val="100000"/>
              </a:lnSpc>
            </a:pPr>
            <a:r>
              <a:rPr sz="2110" spc="10" dirty="0">
                <a:solidFill>
                  <a:srgbClr val="FFFFCC"/>
                </a:solidFill>
                <a:latin typeface="Tahoma"/>
                <a:cs typeface="Tahoma"/>
              </a:rPr>
              <a:t>– To quickly estimate total damage losses (for reporting</a:t>
            </a:r>
            <a:endParaRPr sz="2100">
              <a:latin typeface="Tahoma"/>
              <a:cs typeface="Tahoma"/>
            </a:endParaRPr>
          </a:p>
          <a:p>
            <a:pPr marL="457200">
              <a:lnSpc>
                <a:spcPct val="100000"/>
              </a:lnSpc>
            </a:pPr>
            <a:r>
              <a:rPr sz="2200" spc="10" dirty="0">
                <a:solidFill>
                  <a:srgbClr val="FFFFCC"/>
                </a:solidFill>
                <a:latin typeface="Tahoma"/>
                <a:cs typeface="Tahoma"/>
              </a:rPr>
              <a:t>and policy purposes)</a:t>
            </a:r>
            <a:endParaRPr sz="2200">
              <a:latin typeface="Tahoma"/>
              <a:cs typeface="Tahoma"/>
            </a:endParaRPr>
          </a:p>
        </p:txBody>
      </p:sp>
      <p:sp>
        <p:nvSpPr>
          <p:cNvPr id="6" name="text 1"/>
          <p:cNvSpPr txBox="1"/>
          <p:nvPr/>
        </p:nvSpPr>
        <p:spPr>
          <a:xfrm>
            <a:off x="1233170" y="3039109"/>
            <a:ext cx="7088863" cy="672236"/>
          </a:xfrm>
          <a:prstGeom prst="rect">
            <a:avLst/>
          </a:prstGeom>
        </p:spPr>
        <p:txBody>
          <a:bodyPr vert="horz" wrap="none" lIns="0" tIns="0" rIns="0" bIns="0" rtlCol="0">
            <a:spAutoFit/>
          </a:bodyPr>
          <a:lstStyle/>
          <a:p>
            <a:pPr marL="0">
              <a:lnSpc>
                <a:spcPct val="100000"/>
              </a:lnSpc>
            </a:pPr>
            <a:r>
              <a:rPr sz="2110" spc="10" dirty="0">
                <a:solidFill>
                  <a:srgbClr val="FFFFCC"/>
                </a:solidFill>
                <a:latin typeface="Tahoma"/>
                <a:cs typeface="Tahoma"/>
              </a:rPr>
              <a:t>– To quickly identify status of lifeline buildings and other</a:t>
            </a:r>
            <a:endParaRPr sz="2100">
              <a:latin typeface="Tahoma"/>
              <a:cs typeface="Tahoma"/>
            </a:endParaRPr>
          </a:p>
          <a:p>
            <a:pPr marL="285750">
              <a:lnSpc>
                <a:spcPct val="100000"/>
              </a:lnSpc>
            </a:pPr>
            <a:r>
              <a:rPr sz="2200" spc="10" dirty="0">
                <a:solidFill>
                  <a:srgbClr val="FFFFCC"/>
                </a:solidFill>
                <a:latin typeface="Tahoma"/>
                <a:cs typeface="Tahoma"/>
              </a:rPr>
              <a:t>structures</a:t>
            </a:r>
            <a:endParaRPr sz="2200">
              <a:latin typeface="Tahoma"/>
              <a:cs typeface="Tahoma"/>
            </a:endParaRPr>
          </a:p>
        </p:txBody>
      </p:sp>
      <p:sp>
        <p:nvSpPr>
          <p:cNvPr id="7" name="text 1"/>
          <p:cNvSpPr txBox="1"/>
          <p:nvPr/>
        </p:nvSpPr>
        <p:spPr>
          <a:xfrm>
            <a:off x="775970" y="3783330"/>
            <a:ext cx="7553606" cy="1180236"/>
          </a:xfrm>
          <a:prstGeom prst="rect">
            <a:avLst/>
          </a:prstGeom>
        </p:spPr>
        <p:txBody>
          <a:bodyPr vert="horz" wrap="none" lIns="0" tIns="0" rIns="0" bIns="0" rtlCol="0">
            <a:spAutoFit/>
          </a:bodyPr>
          <a:lstStyle/>
          <a:p>
            <a:pPr marL="0">
              <a:lnSpc>
                <a:spcPct val="100000"/>
              </a:lnSpc>
            </a:pPr>
            <a:r>
              <a:rPr sz="2400" spc="10" dirty="0">
                <a:solidFill>
                  <a:srgbClr val="CCFFCC"/>
                </a:solidFill>
                <a:latin typeface="Tahoma"/>
                <a:cs typeface="Tahoma"/>
              </a:rPr>
              <a:t>• </a:t>
            </a:r>
            <a:r>
              <a:rPr sz="2400" b="1" spc="10" dirty="0">
                <a:solidFill>
                  <a:srgbClr val="CCFFCC"/>
                </a:solidFill>
                <a:latin typeface="Arial"/>
                <a:cs typeface="Arial"/>
              </a:rPr>
              <a:t>Medium-Term (within a few weeks):</a:t>
            </a:r>
            <a:endParaRPr sz="2400">
              <a:latin typeface="Arial"/>
              <a:cs typeface="Arial"/>
            </a:endParaRPr>
          </a:p>
          <a:p>
            <a:pPr marL="457200">
              <a:lnSpc>
                <a:spcPct val="100000"/>
              </a:lnSpc>
            </a:pPr>
            <a:r>
              <a:rPr sz="2200" spc="10" dirty="0">
                <a:solidFill>
                  <a:srgbClr val="FFFFCC"/>
                </a:solidFill>
                <a:latin typeface="Tahoma"/>
                <a:cs typeface="Tahoma"/>
              </a:rPr>
              <a:t>– To assess safety status of doubtful category structures</a:t>
            </a:r>
            <a:endParaRPr sz="2200">
              <a:latin typeface="Tahoma"/>
              <a:cs typeface="Tahoma"/>
            </a:endParaRPr>
          </a:p>
          <a:p>
            <a:pPr marL="457200">
              <a:lnSpc>
                <a:spcPct val="100000"/>
              </a:lnSpc>
            </a:pPr>
            <a:r>
              <a:rPr sz="2200" spc="10" dirty="0">
                <a:solidFill>
                  <a:srgbClr val="FFFFCC"/>
                </a:solidFill>
                <a:latin typeface="Tahoma"/>
                <a:cs typeface="Tahoma"/>
              </a:rPr>
              <a:t>– To reassess and quantify damage losses</a:t>
            </a:r>
            <a:endParaRPr sz="2200">
              <a:latin typeface="Tahoma"/>
              <a:cs typeface="Tahoma"/>
            </a:endParaRPr>
          </a:p>
        </p:txBody>
      </p:sp>
      <p:sp>
        <p:nvSpPr>
          <p:cNvPr id="8" name="text 1"/>
          <p:cNvSpPr txBox="1"/>
          <p:nvPr/>
        </p:nvSpPr>
        <p:spPr>
          <a:xfrm>
            <a:off x="775970" y="5035550"/>
            <a:ext cx="233476" cy="367589"/>
          </a:xfrm>
          <a:prstGeom prst="rect">
            <a:avLst/>
          </a:prstGeom>
        </p:spPr>
        <p:txBody>
          <a:bodyPr vert="horz" wrap="none" lIns="0" tIns="0" rIns="0" bIns="0" rtlCol="0">
            <a:spAutoFit/>
          </a:bodyPr>
          <a:lstStyle/>
          <a:p>
            <a:pPr marL="0">
              <a:lnSpc>
                <a:spcPct val="100000"/>
              </a:lnSpc>
            </a:pPr>
            <a:r>
              <a:rPr sz="2400" spc="10" dirty="0">
                <a:solidFill>
                  <a:srgbClr val="CCFFCC"/>
                </a:solidFill>
                <a:latin typeface="Tahoma"/>
                <a:cs typeface="Tahoma"/>
              </a:rPr>
              <a:t>•</a:t>
            </a:r>
            <a:endParaRPr sz="2400">
              <a:latin typeface="Tahoma"/>
              <a:cs typeface="Tahoma"/>
            </a:endParaRPr>
          </a:p>
        </p:txBody>
      </p:sp>
      <p:sp>
        <p:nvSpPr>
          <p:cNvPr id="9" name="text 1"/>
          <p:cNvSpPr txBox="1"/>
          <p:nvPr/>
        </p:nvSpPr>
        <p:spPr>
          <a:xfrm>
            <a:off x="1118870" y="5067046"/>
            <a:ext cx="6990538" cy="1484020"/>
          </a:xfrm>
          <a:prstGeom prst="rect">
            <a:avLst/>
          </a:prstGeom>
        </p:spPr>
        <p:txBody>
          <a:bodyPr vert="horz" wrap="none" lIns="0" tIns="0" rIns="0" bIns="0" rtlCol="0">
            <a:spAutoFit/>
          </a:bodyPr>
          <a:lstStyle/>
          <a:p>
            <a:pPr marL="0">
              <a:lnSpc>
                <a:spcPct val="100000"/>
              </a:lnSpc>
            </a:pPr>
            <a:r>
              <a:rPr sz="2400" b="1" spc="10" dirty="0">
                <a:solidFill>
                  <a:srgbClr val="CCFFCC"/>
                </a:solidFill>
                <a:latin typeface="Arial"/>
                <a:cs typeface="Arial"/>
              </a:rPr>
              <a:t>Long-Term (few months to years):</a:t>
            </a:r>
            <a:endParaRPr sz="2400">
              <a:latin typeface="Arial"/>
              <a:cs typeface="Arial"/>
            </a:endParaRPr>
          </a:p>
          <a:p>
            <a:pPr marL="114300">
              <a:lnSpc>
                <a:spcPct val="100000"/>
              </a:lnSpc>
            </a:pPr>
            <a:r>
              <a:rPr sz="2200" spc="10" dirty="0">
                <a:solidFill>
                  <a:srgbClr val="FFFFCC"/>
                </a:solidFill>
                <a:latin typeface="Tahoma"/>
                <a:cs typeface="Tahoma"/>
              </a:rPr>
              <a:t>– To help develop rehabilitation/retrofitting procedures</a:t>
            </a:r>
            <a:endParaRPr sz="2200">
              <a:latin typeface="Tahoma"/>
              <a:cs typeface="Tahoma"/>
            </a:endParaRPr>
          </a:p>
          <a:p>
            <a:pPr marL="114300">
              <a:lnSpc>
                <a:spcPct val="100000"/>
              </a:lnSpc>
            </a:pPr>
            <a:r>
              <a:rPr sz="2200" spc="10" dirty="0">
                <a:solidFill>
                  <a:srgbClr val="FFFFCC"/>
                </a:solidFill>
                <a:latin typeface="Tahoma"/>
                <a:cs typeface="Tahoma"/>
              </a:rPr>
              <a:t>– To help identify deficiencies in prevalent technical</a:t>
            </a:r>
            <a:endParaRPr sz="2200">
              <a:latin typeface="Tahoma"/>
              <a:cs typeface="Tahoma"/>
            </a:endParaRPr>
          </a:p>
          <a:p>
            <a:pPr marL="400050">
              <a:lnSpc>
                <a:spcPct val="100000"/>
              </a:lnSpc>
            </a:pPr>
            <a:r>
              <a:rPr sz="2200" spc="10" dirty="0">
                <a:solidFill>
                  <a:srgbClr val="FFFFCC"/>
                </a:solidFill>
                <a:latin typeface="Tahoma"/>
                <a:cs typeface="Tahoma"/>
              </a:rPr>
              <a:t>knowledge and its implementation mechanisms</a:t>
            </a:r>
            <a:endParaRPr sz="2200">
              <a:latin typeface="Tahoma"/>
              <a:cs typeface="Tahom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5</a:t>
            </a:r>
            <a:endParaRPr sz="1400">
              <a:latin typeface="Arial"/>
              <a:cs typeface="Arial"/>
            </a:endParaRPr>
          </a:p>
        </p:txBody>
      </p:sp>
      <p:sp>
        <p:nvSpPr>
          <p:cNvPr id="3" name="text 1"/>
          <p:cNvSpPr txBox="1"/>
          <p:nvPr/>
        </p:nvSpPr>
        <p:spPr>
          <a:xfrm>
            <a:off x="1963420" y="541020"/>
            <a:ext cx="5391863"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Primary Focus for DA</a:t>
            </a:r>
            <a:endParaRPr sz="4400">
              <a:latin typeface="Tahoma"/>
              <a:cs typeface="Tahoma"/>
            </a:endParaRPr>
          </a:p>
        </p:txBody>
      </p:sp>
      <p:sp>
        <p:nvSpPr>
          <p:cNvPr id="4" name="text 1"/>
          <p:cNvSpPr txBox="1"/>
          <p:nvPr/>
        </p:nvSpPr>
        <p:spPr>
          <a:xfrm>
            <a:off x="775970" y="1524000"/>
            <a:ext cx="7261454" cy="291170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 Structures which are owned by multiple</a:t>
            </a:r>
            <a:endParaRPr sz="2800">
              <a:latin typeface="Tahoma"/>
              <a:cs typeface="Tahoma"/>
            </a:endParaRPr>
          </a:p>
          <a:p>
            <a:pPr marL="342900">
              <a:lnSpc>
                <a:spcPct val="100000"/>
              </a:lnSpc>
            </a:pPr>
            <a:r>
              <a:rPr sz="2800" spc="10" dirty="0">
                <a:solidFill>
                  <a:srgbClr val="FFFFCC"/>
                </a:solidFill>
                <a:latin typeface="Tahoma"/>
                <a:cs typeface="Tahoma"/>
              </a:rPr>
              <a:t>agencies of the government</a:t>
            </a:r>
            <a:endParaRPr sz="2800">
              <a:latin typeface="Tahoma"/>
              <a:cs typeface="Tahoma"/>
            </a:endParaRPr>
          </a:p>
          <a:p>
            <a:pPr marL="0">
              <a:lnSpc>
                <a:spcPct val="100000"/>
              </a:lnSpc>
            </a:pPr>
            <a:r>
              <a:rPr sz="2800" spc="10" dirty="0">
                <a:solidFill>
                  <a:srgbClr val="FFFFCC"/>
                </a:solidFill>
                <a:latin typeface="Tahoma"/>
                <a:cs typeface="Tahoma"/>
              </a:rPr>
              <a:t>• Structures that may require government</a:t>
            </a:r>
            <a:endParaRPr sz="2800">
              <a:latin typeface="Tahoma"/>
              <a:cs typeface="Tahoma"/>
            </a:endParaRPr>
          </a:p>
          <a:p>
            <a:pPr marL="342900">
              <a:lnSpc>
                <a:spcPct val="100000"/>
              </a:lnSpc>
            </a:pPr>
            <a:r>
              <a:rPr sz="2800" spc="10" dirty="0">
                <a:solidFill>
                  <a:srgbClr val="FFFFCC"/>
                </a:solidFill>
                <a:latin typeface="Tahoma"/>
                <a:cs typeface="Tahoma"/>
              </a:rPr>
              <a:t>funds for repairs or rehabilitation (including</a:t>
            </a:r>
            <a:endParaRPr sz="2800">
              <a:latin typeface="Tahoma"/>
              <a:cs typeface="Tahoma"/>
            </a:endParaRPr>
          </a:p>
          <a:p>
            <a:pPr marL="342900">
              <a:lnSpc>
                <a:spcPct val="100000"/>
              </a:lnSpc>
            </a:pPr>
            <a:r>
              <a:rPr sz="2800" spc="10" dirty="0">
                <a:solidFill>
                  <a:srgbClr val="FFFFCC"/>
                </a:solidFill>
                <a:latin typeface="Tahoma"/>
                <a:cs typeface="Tahoma"/>
              </a:rPr>
              <a:t>private buildings)</a:t>
            </a:r>
            <a:endParaRPr sz="2800">
              <a:latin typeface="Tahoma"/>
              <a:cs typeface="Tahoma"/>
            </a:endParaRPr>
          </a:p>
          <a:p>
            <a:pPr marL="0">
              <a:lnSpc>
                <a:spcPct val="100000"/>
              </a:lnSpc>
            </a:pPr>
            <a:r>
              <a:rPr sz="2800" spc="10" dirty="0">
                <a:solidFill>
                  <a:srgbClr val="FFFFCC"/>
                </a:solidFill>
                <a:latin typeface="Tahoma"/>
                <a:cs typeface="Tahoma"/>
              </a:rPr>
              <a:t>• Structures that affect a large number of</a:t>
            </a:r>
            <a:endParaRPr sz="2800">
              <a:latin typeface="Tahoma"/>
              <a:cs typeface="Tahoma"/>
            </a:endParaRPr>
          </a:p>
          <a:p>
            <a:pPr marL="342900">
              <a:lnSpc>
                <a:spcPct val="100000"/>
              </a:lnSpc>
            </a:pPr>
            <a:r>
              <a:rPr sz="2800" spc="10" dirty="0">
                <a:solidFill>
                  <a:srgbClr val="FFFFCC"/>
                </a:solidFill>
                <a:latin typeface="Tahoma"/>
                <a:cs typeface="Tahoma"/>
              </a:rPr>
              <a:t>people</a:t>
            </a:r>
            <a:endParaRPr sz="2800">
              <a:latin typeface="Tahoma"/>
              <a:cs typeface="Tahoma"/>
            </a:endParaRPr>
          </a:p>
        </p:txBody>
      </p:sp>
      <p:pic>
        <p:nvPicPr>
          <p:cNvPr id="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5035550"/>
            <a:ext cx="256540" cy="256540"/>
          </a:xfrm>
          <a:prstGeom prst="rect">
            <a:avLst/>
          </a:prstGeom>
        </p:spPr>
      </p:pic>
      <p:sp>
        <p:nvSpPr>
          <p:cNvPr id="5" name="text 1"/>
          <p:cNvSpPr txBox="1"/>
          <p:nvPr/>
        </p:nvSpPr>
        <p:spPr>
          <a:xfrm>
            <a:off x="1118870" y="4951730"/>
            <a:ext cx="7009944" cy="137246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Buildings</a:t>
            </a:r>
            <a:endParaRPr sz="2800">
              <a:latin typeface="Tahoma"/>
              <a:cs typeface="Tahoma"/>
            </a:endParaRPr>
          </a:p>
          <a:p>
            <a:pPr marL="0">
              <a:lnSpc>
                <a:spcPct val="100000"/>
              </a:lnSpc>
            </a:pPr>
            <a:r>
              <a:rPr sz="2800" spc="10" dirty="0">
                <a:solidFill>
                  <a:srgbClr val="FFFFCC"/>
                </a:solidFill>
                <a:latin typeface="Tahoma"/>
                <a:cs typeface="Tahoma"/>
              </a:rPr>
              <a:t>Bridges</a:t>
            </a:r>
            <a:endParaRPr sz="2800">
              <a:latin typeface="Tahoma"/>
              <a:cs typeface="Tahoma"/>
            </a:endParaRPr>
          </a:p>
          <a:p>
            <a:pPr marL="0">
              <a:lnSpc>
                <a:spcPct val="100000"/>
              </a:lnSpc>
            </a:pPr>
            <a:r>
              <a:rPr sz="2800" spc="10" dirty="0">
                <a:solidFill>
                  <a:srgbClr val="FFFFCC"/>
                </a:solidFill>
                <a:latin typeface="Tahoma"/>
                <a:cs typeface="Tahoma"/>
              </a:rPr>
              <a:t>Tanks and storage reservoirs (UGSR, GSR &amp;</a:t>
            </a:r>
            <a:endParaRPr sz="2800">
              <a:latin typeface="Tahoma"/>
              <a:cs typeface="Tahoma"/>
            </a:endParaRPr>
          </a:p>
        </p:txBody>
      </p:sp>
      <p:pic>
        <p:nvPicPr>
          <p:cNvPr id="8"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5507990"/>
            <a:ext cx="256540" cy="256540"/>
          </a:xfrm>
          <a:prstGeom prst="rect">
            <a:avLst/>
          </a:prstGeom>
        </p:spPr>
      </p:pic>
      <p:pic>
        <p:nvPicPr>
          <p:cNvPr id="9"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5980430"/>
            <a:ext cx="256540" cy="256540"/>
          </a:xfrm>
          <a:prstGeom prst="rect">
            <a:avLst/>
          </a:prstGeom>
        </p:spPr>
      </p:pic>
      <p:sp>
        <p:nvSpPr>
          <p:cNvPr id="10" name="text 1"/>
          <p:cNvSpPr txBox="1"/>
          <p:nvPr/>
        </p:nvSpPr>
        <p:spPr>
          <a:xfrm>
            <a:off x="1118870" y="6280150"/>
            <a:ext cx="865174"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ESR)</a:t>
            </a:r>
            <a:endParaRPr sz="2800">
              <a:latin typeface="Tahoma"/>
              <a:cs typeface="Tahom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6</a:t>
            </a:r>
            <a:endParaRPr sz="1400">
              <a:latin typeface="Arial"/>
              <a:cs typeface="Arial"/>
            </a:endParaRPr>
          </a:p>
        </p:txBody>
      </p:sp>
      <p:sp>
        <p:nvSpPr>
          <p:cNvPr id="3" name="text 1"/>
          <p:cNvSpPr txBox="1"/>
          <p:nvPr/>
        </p:nvSpPr>
        <p:spPr>
          <a:xfrm>
            <a:off x="1623060" y="541020"/>
            <a:ext cx="6073040"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Secondary Focus for DA</a:t>
            </a:r>
            <a:endParaRPr sz="4400">
              <a:latin typeface="Tahoma"/>
              <a:cs typeface="Tahoma"/>
            </a:endParaRPr>
          </a:p>
        </p:txBody>
      </p:sp>
      <p:sp>
        <p:nvSpPr>
          <p:cNvPr id="4" name="text 1"/>
          <p:cNvSpPr txBox="1"/>
          <p:nvPr/>
        </p:nvSpPr>
        <p:spPr>
          <a:xfrm>
            <a:off x="775970" y="1568450"/>
            <a:ext cx="7415428" cy="858113"/>
          </a:xfrm>
          <a:prstGeom prst="rect">
            <a:avLst/>
          </a:prstGeom>
        </p:spPr>
        <p:txBody>
          <a:bodyPr vert="horz" wrap="none" lIns="0" tIns="0" rIns="0" bIns="0" rtlCol="0">
            <a:spAutoFit/>
          </a:bodyPr>
          <a:lstStyle/>
          <a:p>
            <a:pPr marL="0">
              <a:lnSpc>
                <a:spcPct val="100000"/>
              </a:lnSpc>
            </a:pPr>
            <a:r>
              <a:rPr sz="2710" spc="10" dirty="0">
                <a:solidFill>
                  <a:srgbClr val="FFFFCC"/>
                </a:solidFill>
                <a:latin typeface="Tahoma"/>
                <a:cs typeface="Tahoma"/>
              </a:rPr>
              <a:t>• Structures owned or operated by specialised</a:t>
            </a:r>
            <a:endParaRPr sz="2700">
              <a:latin typeface="Tahoma"/>
              <a:cs typeface="Tahoma"/>
            </a:endParaRPr>
          </a:p>
          <a:p>
            <a:pPr marL="342900">
              <a:lnSpc>
                <a:spcPct val="100000"/>
              </a:lnSpc>
            </a:pPr>
            <a:r>
              <a:rPr sz="2800" spc="10" dirty="0">
                <a:solidFill>
                  <a:srgbClr val="FFFFCC"/>
                </a:solidFill>
                <a:latin typeface="Tahoma"/>
                <a:cs typeface="Tahoma"/>
              </a:rPr>
              <a:t>agencies</a:t>
            </a:r>
            <a:endParaRPr sz="2800">
              <a:latin typeface="Tahoma"/>
              <a:cs typeface="Tahoma"/>
            </a:endParaRPr>
          </a:p>
        </p:txBody>
      </p:sp>
      <p:sp>
        <p:nvSpPr>
          <p:cNvPr id="5" name="text 1"/>
          <p:cNvSpPr txBox="1"/>
          <p:nvPr/>
        </p:nvSpPr>
        <p:spPr>
          <a:xfrm>
            <a:off x="775970" y="2510790"/>
            <a:ext cx="7101080" cy="858113"/>
          </a:xfrm>
          <a:prstGeom prst="rect">
            <a:avLst/>
          </a:prstGeom>
        </p:spPr>
        <p:txBody>
          <a:bodyPr vert="horz" wrap="none" lIns="0" tIns="0" rIns="0" bIns="0" rtlCol="0">
            <a:spAutoFit/>
          </a:bodyPr>
          <a:lstStyle/>
          <a:p>
            <a:pPr marL="0">
              <a:lnSpc>
                <a:spcPct val="100000"/>
              </a:lnSpc>
            </a:pPr>
            <a:r>
              <a:rPr sz="2710" spc="10" dirty="0">
                <a:solidFill>
                  <a:srgbClr val="FFFFCC"/>
                </a:solidFill>
                <a:latin typeface="Tahoma"/>
                <a:cs typeface="Tahoma"/>
              </a:rPr>
              <a:t>• Very complex structures that require high-</a:t>
            </a:r>
            <a:endParaRPr sz="2700">
              <a:latin typeface="Tahoma"/>
              <a:cs typeface="Tahoma"/>
            </a:endParaRPr>
          </a:p>
          <a:p>
            <a:pPr marL="342900">
              <a:lnSpc>
                <a:spcPct val="100000"/>
              </a:lnSpc>
            </a:pPr>
            <a:r>
              <a:rPr sz="2800" spc="10" dirty="0">
                <a:solidFill>
                  <a:srgbClr val="FFFFCC"/>
                </a:solidFill>
                <a:latin typeface="Tahoma"/>
                <a:cs typeface="Tahoma"/>
              </a:rPr>
              <a:t>level technical skills for assessment</a:t>
            </a:r>
            <a:endParaRPr sz="2800">
              <a:latin typeface="Tahoma"/>
              <a:cs typeface="Tahoma"/>
            </a:endParaRPr>
          </a:p>
        </p:txBody>
      </p:sp>
      <p:pic>
        <p:nvPicPr>
          <p:cNvPr id="1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4029710"/>
            <a:ext cx="219709" cy="219710"/>
          </a:xfrm>
          <a:prstGeom prst="rect">
            <a:avLst/>
          </a:prstGeom>
        </p:spPr>
      </p:pic>
      <p:sp>
        <p:nvSpPr>
          <p:cNvPr id="6" name="text 1"/>
          <p:cNvSpPr txBox="1"/>
          <p:nvPr/>
        </p:nvSpPr>
        <p:spPr>
          <a:xfrm>
            <a:off x="1118870" y="3957320"/>
            <a:ext cx="3746295"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Complex industrial facilities</a:t>
            </a:r>
            <a:endParaRPr sz="2400">
              <a:latin typeface="Tahoma"/>
              <a:cs typeface="Tahoma"/>
            </a:endParaRPr>
          </a:p>
        </p:txBody>
      </p:sp>
      <p:pic>
        <p:nvPicPr>
          <p:cNvPr id="12"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4471670"/>
            <a:ext cx="219709" cy="219710"/>
          </a:xfrm>
          <a:prstGeom prst="rect">
            <a:avLst/>
          </a:prstGeom>
        </p:spPr>
      </p:pic>
      <p:sp>
        <p:nvSpPr>
          <p:cNvPr id="7" name="text 1"/>
          <p:cNvSpPr txBox="1"/>
          <p:nvPr/>
        </p:nvSpPr>
        <p:spPr>
          <a:xfrm>
            <a:off x="1118870" y="4399280"/>
            <a:ext cx="3822192"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Port and harbour structures</a:t>
            </a:r>
            <a:endParaRPr sz="2400">
              <a:latin typeface="Tahoma"/>
              <a:cs typeface="Tahoma"/>
            </a:endParaRPr>
          </a:p>
        </p:txBody>
      </p:sp>
      <p:pic>
        <p:nvPicPr>
          <p:cNvPr id="13"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4913630"/>
            <a:ext cx="219709" cy="219710"/>
          </a:xfrm>
          <a:prstGeom prst="rect">
            <a:avLst/>
          </a:prstGeom>
        </p:spPr>
      </p:pic>
      <p:sp>
        <p:nvSpPr>
          <p:cNvPr id="8" name="text 1"/>
          <p:cNvSpPr txBox="1"/>
          <p:nvPr/>
        </p:nvSpPr>
        <p:spPr>
          <a:xfrm>
            <a:off x="1118870" y="4841240"/>
            <a:ext cx="3874313" cy="80827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Petrochemical infrastructure</a:t>
            </a:r>
            <a:endParaRPr sz="2400">
              <a:latin typeface="Tahoma"/>
              <a:cs typeface="Tahoma"/>
            </a:endParaRPr>
          </a:p>
          <a:p>
            <a:pPr marL="0">
              <a:lnSpc>
                <a:spcPct val="100000"/>
              </a:lnSpc>
            </a:pPr>
            <a:r>
              <a:rPr sz="2400" spc="10" dirty="0">
                <a:solidFill>
                  <a:srgbClr val="FFFFCC"/>
                </a:solidFill>
                <a:latin typeface="Tahoma"/>
                <a:cs typeface="Tahoma"/>
              </a:rPr>
              <a:t>Dams</a:t>
            </a:r>
            <a:endParaRPr sz="2400">
              <a:latin typeface="Tahoma"/>
              <a:cs typeface="Tahoma"/>
            </a:endParaRPr>
          </a:p>
        </p:txBody>
      </p:sp>
      <p:pic>
        <p:nvPicPr>
          <p:cNvPr id="1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5354320"/>
            <a:ext cx="219709" cy="219710"/>
          </a:xfrm>
          <a:prstGeom prst="rect">
            <a:avLst/>
          </a:prstGeom>
        </p:spPr>
      </p:pic>
      <p:pic>
        <p:nvPicPr>
          <p:cNvPr id="15"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970" y="5796280"/>
            <a:ext cx="219709" cy="219710"/>
          </a:xfrm>
          <a:prstGeom prst="rect">
            <a:avLst/>
          </a:prstGeom>
        </p:spPr>
      </p:pic>
      <p:sp>
        <p:nvSpPr>
          <p:cNvPr id="9" name="text 1"/>
          <p:cNvSpPr txBox="1"/>
          <p:nvPr/>
        </p:nvSpPr>
        <p:spPr>
          <a:xfrm>
            <a:off x="1118870" y="5723890"/>
            <a:ext cx="915619"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Roads</a:t>
            </a:r>
            <a:endParaRPr sz="2400">
              <a:latin typeface="Tahoma"/>
              <a:cs typeface="Tahoma"/>
            </a:endParaRPr>
          </a:p>
        </p:txBody>
      </p:sp>
      <p:pic>
        <p:nvPicPr>
          <p:cNvPr id="16"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5970" y="6238240"/>
            <a:ext cx="219709" cy="219710"/>
          </a:xfrm>
          <a:prstGeom prst="rect">
            <a:avLst/>
          </a:prstGeom>
        </p:spPr>
      </p:pic>
      <p:sp>
        <p:nvSpPr>
          <p:cNvPr id="17" name="text 1"/>
          <p:cNvSpPr txBox="1"/>
          <p:nvPr/>
        </p:nvSpPr>
        <p:spPr>
          <a:xfrm>
            <a:off x="1118870" y="6165850"/>
            <a:ext cx="6905547" cy="367589"/>
          </a:xfrm>
          <a:prstGeom prst="rect">
            <a:avLst/>
          </a:prstGeom>
        </p:spPr>
        <p:txBody>
          <a:bodyPr vert="horz" wrap="none" lIns="0" tIns="0" rIns="0" bIns="0" rtlCol="0">
            <a:spAutoFit/>
          </a:bodyPr>
          <a:lstStyle/>
          <a:p>
            <a:pPr marL="0">
              <a:lnSpc>
                <a:spcPct val="100000"/>
              </a:lnSpc>
            </a:pPr>
            <a:r>
              <a:rPr sz="2400" spc="10" dirty="0">
                <a:solidFill>
                  <a:srgbClr val="FFFFCC"/>
                </a:solidFill>
                <a:latin typeface="Tahoma"/>
                <a:cs typeface="Tahoma"/>
              </a:rPr>
              <a:t>Electrical generation &amp; transmission networks, etc.</a:t>
            </a:r>
            <a:endParaRPr sz="2400">
              <a:latin typeface="Tahoma"/>
              <a:cs typeface="Tahom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8</a:t>
            </a:r>
            <a:endParaRPr sz="1400">
              <a:latin typeface="Arial"/>
              <a:cs typeface="Arial"/>
            </a:endParaRPr>
          </a:p>
        </p:txBody>
      </p:sp>
      <p:sp>
        <p:nvSpPr>
          <p:cNvPr id="3" name="text 1"/>
          <p:cNvSpPr txBox="1"/>
          <p:nvPr/>
        </p:nvSpPr>
        <p:spPr>
          <a:xfrm>
            <a:off x="309880" y="541020"/>
            <a:ext cx="8524497" cy="673913"/>
          </a:xfrm>
          <a:prstGeom prst="rect">
            <a:avLst/>
          </a:prstGeom>
        </p:spPr>
        <p:txBody>
          <a:bodyPr vert="horz" wrap="none" lIns="0" tIns="0" rIns="0" bIns="0" rtlCol="0">
            <a:spAutoFit/>
          </a:bodyPr>
          <a:lstStyle/>
          <a:p>
            <a:pPr marL="0">
              <a:lnSpc>
                <a:spcPct val="100000"/>
              </a:lnSpc>
            </a:pPr>
            <a:r>
              <a:rPr sz="4400" spc="10" dirty="0">
                <a:solidFill>
                  <a:srgbClr val="FFCC00"/>
                </a:solidFill>
                <a:latin typeface="Tahoma"/>
                <a:cs typeface="Tahoma"/>
              </a:rPr>
              <a:t>Damage Assessment for Buildings</a:t>
            </a:r>
            <a:endParaRPr sz="4400">
              <a:latin typeface="Tahoma"/>
              <a:cs typeface="Tahoma"/>
            </a:endParaRPr>
          </a:p>
        </p:txBody>
      </p:sp>
      <p:pic>
        <p:nvPicPr>
          <p:cNvPr id="2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70" y="1653540"/>
            <a:ext cx="256540" cy="256540"/>
          </a:xfrm>
          <a:prstGeom prst="rect">
            <a:avLst/>
          </a:prstGeom>
        </p:spPr>
      </p:pic>
      <p:sp>
        <p:nvSpPr>
          <p:cNvPr id="4" name="text 1"/>
          <p:cNvSpPr txBox="1"/>
          <p:nvPr/>
        </p:nvSpPr>
        <p:spPr>
          <a:xfrm>
            <a:off x="1118870" y="1569720"/>
            <a:ext cx="6829655" cy="42885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Method should dependent on building type</a:t>
            </a:r>
            <a:endParaRPr sz="2800">
              <a:latin typeface="Tahoma"/>
              <a:cs typeface="Tahoma"/>
            </a:endParaRPr>
          </a:p>
        </p:txBody>
      </p:sp>
      <p:pic>
        <p:nvPicPr>
          <p:cNvPr id="2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970" y="2169160"/>
            <a:ext cx="256540" cy="256540"/>
          </a:xfrm>
          <a:prstGeom prst="rect">
            <a:avLst/>
          </a:prstGeom>
        </p:spPr>
      </p:pic>
      <p:sp>
        <p:nvSpPr>
          <p:cNvPr id="5" name="text 1"/>
          <p:cNvSpPr txBox="1"/>
          <p:nvPr/>
        </p:nvSpPr>
        <p:spPr>
          <a:xfrm>
            <a:off x="1118870" y="2085340"/>
            <a:ext cx="6871258" cy="128102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Very large number of buildings are likely to</a:t>
            </a:r>
            <a:endParaRPr sz="2800">
              <a:latin typeface="Tahoma"/>
              <a:cs typeface="Tahoma"/>
            </a:endParaRPr>
          </a:p>
          <a:p>
            <a:pPr marL="0">
              <a:lnSpc>
                <a:spcPct val="100000"/>
              </a:lnSpc>
            </a:pPr>
            <a:r>
              <a:rPr sz="2800" spc="10" dirty="0">
                <a:solidFill>
                  <a:srgbClr val="FFFFCC"/>
                </a:solidFill>
                <a:latin typeface="Tahoma"/>
                <a:cs typeface="Tahoma"/>
              </a:rPr>
              <a:t>be damaged in a major disaster – Method</a:t>
            </a:r>
            <a:endParaRPr sz="2800">
              <a:latin typeface="Tahoma"/>
              <a:cs typeface="Tahoma"/>
            </a:endParaRPr>
          </a:p>
          <a:p>
            <a:pPr marL="0">
              <a:lnSpc>
                <a:spcPct val="100000"/>
              </a:lnSpc>
            </a:pPr>
            <a:r>
              <a:rPr sz="2800" spc="10" dirty="0">
                <a:solidFill>
                  <a:srgbClr val="FFFFCC"/>
                </a:solidFill>
                <a:latin typeface="Tahoma"/>
                <a:cs typeface="Tahoma"/>
              </a:rPr>
              <a:t>should be relatively rapid</a:t>
            </a:r>
            <a:endParaRPr sz="2800">
              <a:latin typeface="Tahoma"/>
              <a:cs typeface="Tahoma"/>
            </a:endParaRPr>
          </a:p>
        </p:txBody>
      </p:sp>
      <p:pic>
        <p:nvPicPr>
          <p:cNvPr id="2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970" y="3536950"/>
            <a:ext cx="256540" cy="256540"/>
          </a:xfrm>
          <a:prstGeom prst="rect">
            <a:avLst/>
          </a:prstGeom>
        </p:spPr>
      </p:pic>
      <p:sp>
        <p:nvSpPr>
          <p:cNvPr id="6" name="text 1"/>
          <p:cNvSpPr txBox="1"/>
          <p:nvPr/>
        </p:nvSpPr>
        <p:spPr>
          <a:xfrm>
            <a:off x="1118870" y="3453130"/>
            <a:ext cx="6706616" cy="1282294"/>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Structural repairs are based on technically</a:t>
            </a:r>
            <a:endParaRPr sz="2800">
              <a:latin typeface="Tahoma"/>
              <a:cs typeface="Tahoma"/>
            </a:endParaRPr>
          </a:p>
          <a:p>
            <a:pPr marL="0">
              <a:lnSpc>
                <a:spcPct val="100000"/>
              </a:lnSpc>
            </a:pPr>
            <a:r>
              <a:rPr sz="2800" spc="10" dirty="0">
                <a:solidFill>
                  <a:srgbClr val="FFFFCC"/>
                </a:solidFill>
                <a:latin typeface="Tahoma"/>
                <a:cs typeface="Tahoma"/>
              </a:rPr>
              <a:t>detailed evaluation – Method should be</a:t>
            </a:r>
            <a:endParaRPr sz="2800">
              <a:latin typeface="Tahoma"/>
              <a:cs typeface="Tahoma"/>
            </a:endParaRPr>
          </a:p>
          <a:p>
            <a:pPr marL="0">
              <a:lnSpc>
                <a:spcPct val="100000"/>
              </a:lnSpc>
            </a:pPr>
            <a:r>
              <a:rPr sz="2800" spc="10" dirty="0">
                <a:solidFill>
                  <a:srgbClr val="FFFFCC"/>
                </a:solidFill>
                <a:latin typeface="Tahoma"/>
                <a:cs typeface="Tahoma"/>
              </a:rPr>
              <a:t>technically rigorous</a:t>
            </a:r>
            <a:endParaRPr sz="2800">
              <a:latin typeface="Tahoma"/>
              <a:cs typeface="Tahoma"/>
            </a:endParaRPr>
          </a:p>
        </p:txBody>
      </p:sp>
      <p:pic>
        <p:nvPicPr>
          <p:cNvPr id="2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970" y="4906010"/>
            <a:ext cx="256540" cy="256540"/>
          </a:xfrm>
          <a:prstGeom prst="rect">
            <a:avLst/>
          </a:prstGeom>
        </p:spPr>
      </p:pic>
      <p:sp>
        <p:nvSpPr>
          <p:cNvPr id="7" name="text 1"/>
          <p:cNvSpPr txBox="1"/>
          <p:nvPr/>
        </p:nvSpPr>
        <p:spPr>
          <a:xfrm>
            <a:off x="1118870" y="4822190"/>
            <a:ext cx="6459474" cy="854303"/>
          </a:xfrm>
          <a:prstGeom prst="rect">
            <a:avLst/>
          </a:prstGeom>
        </p:spPr>
        <p:txBody>
          <a:bodyPr vert="horz" wrap="none" lIns="0" tIns="0" rIns="0" bIns="0" rtlCol="0">
            <a:spAutoFit/>
          </a:bodyPr>
          <a:lstStyle/>
          <a:p>
            <a:pPr marL="0">
              <a:lnSpc>
                <a:spcPct val="100000"/>
              </a:lnSpc>
            </a:pPr>
            <a:r>
              <a:rPr sz="2800" spc="10" dirty="0">
                <a:solidFill>
                  <a:srgbClr val="FFFFCC"/>
                </a:solidFill>
                <a:latin typeface="Tahoma"/>
                <a:cs typeface="Tahoma"/>
              </a:rPr>
              <a:t>Method should consider the variations in</a:t>
            </a:r>
            <a:endParaRPr sz="2800">
              <a:latin typeface="Tahoma"/>
              <a:cs typeface="Tahoma"/>
            </a:endParaRPr>
          </a:p>
          <a:p>
            <a:pPr marL="0">
              <a:lnSpc>
                <a:spcPct val="100000"/>
              </a:lnSpc>
            </a:pPr>
            <a:r>
              <a:rPr sz="2800" spc="10" dirty="0">
                <a:solidFill>
                  <a:srgbClr val="FFFFCC"/>
                </a:solidFill>
                <a:latin typeface="Tahoma"/>
                <a:cs typeface="Tahoma"/>
              </a:rPr>
              <a:t>international “best practices”</a:t>
            </a:r>
            <a:endParaRPr sz="2800">
              <a:latin typeface="Tahoma"/>
              <a:cs typeface="Tahom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8887460" y="6542100"/>
            <a:ext cx="133350" cy="195936"/>
          </a:xfrm>
          <a:prstGeom prst="rect">
            <a:avLst/>
          </a:prstGeom>
        </p:spPr>
        <p:txBody>
          <a:bodyPr vert="horz" wrap="none" lIns="0" tIns="0" rIns="0" bIns="0" rtlCol="0">
            <a:spAutoFit/>
          </a:bodyPr>
          <a:lstStyle/>
          <a:p>
            <a:pPr marL="0">
              <a:lnSpc>
                <a:spcPct val="100000"/>
              </a:lnSpc>
            </a:pPr>
            <a:r>
              <a:rPr sz="1400" spc="10" dirty="0">
                <a:solidFill>
                  <a:srgbClr val="FFFFCC"/>
                </a:solidFill>
                <a:latin typeface="Arial"/>
                <a:cs typeface="Arial"/>
              </a:rPr>
              <a:t>9</a:t>
            </a:r>
            <a:endParaRPr sz="1400">
              <a:latin typeface="Arial"/>
              <a:cs typeface="Arial"/>
            </a:endParaRPr>
          </a:p>
        </p:txBody>
      </p:sp>
      <p:sp>
        <p:nvSpPr>
          <p:cNvPr id="3" name="text 1"/>
          <p:cNvSpPr txBox="1"/>
          <p:nvPr/>
        </p:nvSpPr>
        <p:spPr>
          <a:xfrm>
            <a:off x="3876040" y="3439668"/>
            <a:ext cx="677671" cy="47670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Damage</a:t>
            </a:r>
            <a:endParaRPr sz="1600">
              <a:latin typeface="Arial Narrow"/>
              <a:cs typeface="Arial Narrow"/>
            </a:endParaRPr>
          </a:p>
          <a:p>
            <a:pPr marL="46989">
              <a:lnSpc>
                <a:spcPct val="100000"/>
              </a:lnSpc>
            </a:pPr>
            <a:r>
              <a:rPr sz="1600" spc="10" dirty="0">
                <a:solidFill>
                  <a:srgbClr val="FFFFCC"/>
                </a:solidFill>
                <a:latin typeface="Arial Narrow"/>
                <a:cs typeface="Arial Narrow"/>
              </a:rPr>
              <a:t>Control</a:t>
            </a:r>
            <a:endParaRPr sz="1600">
              <a:latin typeface="Arial Narrow"/>
              <a:cs typeface="Arial Narrow"/>
            </a:endParaRPr>
          </a:p>
        </p:txBody>
      </p:sp>
      <p:sp>
        <p:nvSpPr>
          <p:cNvPr id="4" name="text 1"/>
          <p:cNvSpPr txBox="1"/>
          <p:nvPr/>
        </p:nvSpPr>
        <p:spPr>
          <a:xfrm>
            <a:off x="4102100" y="5762498"/>
            <a:ext cx="2283763"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Collapse Limit State (Grade 5)</a:t>
            </a:r>
            <a:endParaRPr sz="1600">
              <a:latin typeface="Arial Narrow"/>
              <a:cs typeface="Arial Narrow"/>
            </a:endParaRPr>
          </a:p>
        </p:txBody>
      </p:sp>
      <p:sp>
        <p:nvSpPr>
          <p:cNvPr id="5" name="text 1"/>
          <p:cNvSpPr txBox="1"/>
          <p:nvPr/>
        </p:nvSpPr>
        <p:spPr>
          <a:xfrm>
            <a:off x="6360160" y="5424678"/>
            <a:ext cx="46207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Major</a:t>
            </a:r>
            <a:endParaRPr sz="1600">
              <a:latin typeface="Arial Narrow"/>
              <a:cs typeface="Arial Narrow"/>
            </a:endParaRPr>
          </a:p>
        </p:txBody>
      </p:sp>
      <p:sp>
        <p:nvSpPr>
          <p:cNvPr id="6" name="text 1"/>
          <p:cNvSpPr txBox="1"/>
          <p:nvPr/>
        </p:nvSpPr>
        <p:spPr>
          <a:xfrm>
            <a:off x="3608070" y="5424678"/>
            <a:ext cx="1211883"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Partial Collapse</a:t>
            </a:r>
            <a:endParaRPr sz="1600">
              <a:latin typeface="Arial Narrow"/>
              <a:cs typeface="Arial Narrow"/>
            </a:endParaRPr>
          </a:p>
        </p:txBody>
      </p:sp>
      <p:sp>
        <p:nvSpPr>
          <p:cNvPr id="7" name="text 1"/>
          <p:cNvSpPr txBox="1"/>
          <p:nvPr/>
        </p:nvSpPr>
        <p:spPr>
          <a:xfrm>
            <a:off x="1422400" y="5424678"/>
            <a:ext cx="3257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100</a:t>
            </a:r>
            <a:endParaRPr sz="1600">
              <a:latin typeface="Arial Narrow"/>
              <a:cs typeface="Arial Narrow"/>
            </a:endParaRPr>
          </a:p>
        </p:txBody>
      </p:sp>
      <p:pic>
        <p:nvPicPr>
          <p:cNvPr id="28"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280" y="5024120"/>
            <a:ext cx="1036319" cy="678180"/>
          </a:xfrm>
          <a:prstGeom prst="rect">
            <a:avLst/>
          </a:prstGeom>
        </p:spPr>
      </p:pic>
      <p:sp>
        <p:nvSpPr>
          <p:cNvPr id="8" name="text 1"/>
          <p:cNvSpPr txBox="1"/>
          <p:nvPr/>
        </p:nvSpPr>
        <p:spPr>
          <a:xfrm>
            <a:off x="7390130" y="5254498"/>
            <a:ext cx="68620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Red Tag</a:t>
            </a:r>
            <a:endParaRPr sz="1600">
              <a:latin typeface="Arial Narrow"/>
              <a:cs typeface="Arial Narrow"/>
            </a:endParaRPr>
          </a:p>
        </p:txBody>
      </p:sp>
      <p:sp>
        <p:nvSpPr>
          <p:cNvPr id="9" name="text 1"/>
          <p:cNvSpPr txBox="1"/>
          <p:nvPr/>
        </p:nvSpPr>
        <p:spPr>
          <a:xfrm>
            <a:off x="3662680" y="5085588"/>
            <a:ext cx="110296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Near Collapse</a:t>
            </a:r>
            <a:endParaRPr sz="1600">
              <a:latin typeface="Arial Narrow"/>
              <a:cs typeface="Arial Narrow"/>
            </a:endParaRPr>
          </a:p>
        </p:txBody>
      </p:sp>
      <p:sp>
        <p:nvSpPr>
          <p:cNvPr id="10" name="text 1"/>
          <p:cNvSpPr txBox="1"/>
          <p:nvPr/>
        </p:nvSpPr>
        <p:spPr>
          <a:xfrm>
            <a:off x="1469390" y="5085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90</a:t>
            </a:r>
            <a:endParaRPr sz="1600">
              <a:latin typeface="Arial Narrow"/>
              <a:cs typeface="Arial Narrow"/>
            </a:endParaRPr>
          </a:p>
        </p:txBody>
      </p:sp>
      <p:sp>
        <p:nvSpPr>
          <p:cNvPr id="11" name="text 1"/>
          <p:cNvSpPr txBox="1"/>
          <p:nvPr/>
        </p:nvSpPr>
        <p:spPr>
          <a:xfrm>
            <a:off x="5109210" y="5085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4</a:t>
            </a:r>
            <a:endParaRPr sz="1600">
              <a:latin typeface="Arial Narrow"/>
              <a:cs typeface="Arial Narrow"/>
            </a:endParaRPr>
          </a:p>
        </p:txBody>
      </p:sp>
      <p:sp>
        <p:nvSpPr>
          <p:cNvPr id="12" name="text 1"/>
          <p:cNvSpPr txBox="1"/>
          <p:nvPr/>
        </p:nvSpPr>
        <p:spPr>
          <a:xfrm>
            <a:off x="3663950" y="4746498"/>
            <a:ext cx="110093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Limited Safety</a:t>
            </a:r>
            <a:endParaRPr sz="1600">
              <a:latin typeface="Arial Narrow"/>
              <a:cs typeface="Arial Narrow"/>
            </a:endParaRPr>
          </a:p>
        </p:txBody>
      </p:sp>
      <p:sp>
        <p:nvSpPr>
          <p:cNvPr id="13" name="text 1"/>
          <p:cNvSpPr txBox="1"/>
          <p:nvPr/>
        </p:nvSpPr>
        <p:spPr>
          <a:xfrm>
            <a:off x="2494280" y="4963668"/>
            <a:ext cx="770331" cy="47543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Extensive</a:t>
            </a:r>
            <a:endParaRPr sz="1500">
              <a:latin typeface="Arial Narrow"/>
              <a:cs typeface="Arial Narrow"/>
            </a:endParaRPr>
          </a:p>
          <a:p>
            <a:pPr marL="4699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14" name="text 1"/>
          <p:cNvSpPr txBox="1"/>
          <p:nvPr/>
        </p:nvSpPr>
        <p:spPr>
          <a:xfrm>
            <a:off x="1469390" y="4746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80</a:t>
            </a:r>
            <a:endParaRPr sz="1600">
              <a:latin typeface="Arial Narrow"/>
              <a:cs typeface="Arial Narrow"/>
            </a:endParaRPr>
          </a:p>
        </p:txBody>
      </p:sp>
      <p:sp>
        <p:nvSpPr>
          <p:cNvPr id="15" name="text 1"/>
          <p:cNvSpPr txBox="1"/>
          <p:nvPr/>
        </p:nvSpPr>
        <p:spPr>
          <a:xfrm>
            <a:off x="6330950" y="4747768"/>
            <a:ext cx="521004"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Heavy</a:t>
            </a:r>
            <a:endParaRPr sz="1600">
              <a:latin typeface="Arial Narrow"/>
              <a:cs typeface="Arial Narrow"/>
            </a:endParaRPr>
          </a:p>
        </p:txBody>
      </p:sp>
      <p:sp>
        <p:nvSpPr>
          <p:cNvPr id="16" name="text 1"/>
          <p:cNvSpPr txBox="1"/>
          <p:nvPr/>
        </p:nvSpPr>
        <p:spPr>
          <a:xfrm>
            <a:off x="1469390" y="4408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70</a:t>
            </a:r>
            <a:endParaRPr sz="1600">
              <a:latin typeface="Arial Narrow"/>
              <a:cs typeface="Arial Narrow"/>
            </a:endParaRPr>
          </a:p>
        </p:txBody>
      </p:sp>
      <p:sp>
        <p:nvSpPr>
          <p:cNvPr id="17" name="text 1"/>
          <p:cNvSpPr txBox="1"/>
          <p:nvPr/>
        </p:nvSpPr>
        <p:spPr>
          <a:xfrm>
            <a:off x="3798570" y="4238498"/>
            <a:ext cx="83190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Life Safety</a:t>
            </a:r>
            <a:endParaRPr sz="1600">
              <a:latin typeface="Arial Narrow"/>
              <a:cs typeface="Arial Narrow"/>
            </a:endParaRPr>
          </a:p>
        </p:txBody>
      </p:sp>
      <p:sp>
        <p:nvSpPr>
          <p:cNvPr id="18" name="text 1"/>
          <p:cNvSpPr txBox="1"/>
          <p:nvPr/>
        </p:nvSpPr>
        <p:spPr>
          <a:xfrm>
            <a:off x="1469390" y="4069587"/>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60</a:t>
            </a:r>
            <a:endParaRPr sz="1600">
              <a:latin typeface="Arial Narrow"/>
              <a:cs typeface="Arial Narrow"/>
            </a:endParaRPr>
          </a:p>
        </p:txBody>
      </p:sp>
      <p:pic>
        <p:nvPicPr>
          <p:cNvPr id="29"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280" y="3670300"/>
            <a:ext cx="1036319" cy="1353820"/>
          </a:xfrm>
          <a:prstGeom prst="rect">
            <a:avLst/>
          </a:prstGeom>
        </p:spPr>
      </p:pic>
      <p:sp>
        <p:nvSpPr>
          <p:cNvPr id="19" name="text 1"/>
          <p:cNvSpPr txBox="1"/>
          <p:nvPr/>
        </p:nvSpPr>
        <p:spPr>
          <a:xfrm>
            <a:off x="7298690" y="4238498"/>
            <a:ext cx="870306"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Yellow Tag</a:t>
            </a:r>
            <a:endParaRPr sz="1600">
              <a:latin typeface="Arial Narrow"/>
              <a:cs typeface="Arial Narrow"/>
            </a:endParaRPr>
          </a:p>
        </p:txBody>
      </p:sp>
      <p:sp>
        <p:nvSpPr>
          <p:cNvPr id="20" name="text 1"/>
          <p:cNvSpPr txBox="1"/>
          <p:nvPr/>
        </p:nvSpPr>
        <p:spPr>
          <a:xfrm>
            <a:off x="6216650" y="3900678"/>
            <a:ext cx="74980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p:txBody>
      </p:sp>
      <p:sp>
        <p:nvSpPr>
          <p:cNvPr id="21" name="text 1"/>
          <p:cNvSpPr txBox="1"/>
          <p:nvPr/>
        </p:nvSpPr>
        <p:spPr>
          <a:xfrm>
            <a:off x="5109210" y="4069587"/>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3</a:t>
            </a:r>
            <a:endParaRPr sz="1600">
              <a:latin typeface="Arial Narrow"/>
              <a:cs typeface="Arial Narrow"/>
            </a:endParaRPr>
          </a:p>
        </p:txBody>
      </p:sp>
      <p:sp>
        <p:nvSpPr>
          <p:cNvPr id="22" name="text 1"/>
          <p:cNvSpPr txBox="1"/>
          <p:nvPr/>
        </p:nvSpPr>
        <p:spPr>
          <a:xfrm>
            <a:off x="2504440" y="3947668"/>
            <a:ext cx="751230" cy="47543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Moderate</a:t>
            </a:r>
            <a:endParaRPr sz="1600">
              <a:latin typeface="Arial Narrow"/>
              <a:cs typeface="Arial Narrow"/>
            </a:endParaRPr>
          </a:p>
          <a:p>
            <a:pPr marL="36830">
              <a:lnSpc>
                <a:spcPct val="100000"/>
              </a:lnSpc>
            </a:pPr>
            <a:r>
              <a:rPr sz="1600" spc="10" dirty="0">
                <a:solidFill>
                  <a:srgbClr val="FFFFCC"/>
                </a:solidFill>
                <a:latin typeface="Arial Narrow"/>
                <a:cs typeface="Arial Narrow"/>
              </a:rPr>
              <a:t>Damage</a:t>
            </a:r>
            <a:endParaRPr sz="1600">
              <a:latin typeface="Arial Narrow"/>
              <a:cs typeface="Arial Narrow"/>
            </a:endParaRPr>
          </a:p>
        </p:txBody>
      </p:sp>
      <p:sp>
        <p:nvSpPr>
          <p:cNvPr id="23" name="text 1"/>
          <p:cNvSpPr txBox="1"/>
          <p:nvPr/>
        </p:nvSpPr>
        <p:spPr>
          <a:xfrm>
            <a:off x="1469390" y="3730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50</a:t>
            </a:r>
            <a:endParaRPr sz="1600">
              <a:latin typeface="Arial Narrow"/>
              <a:cs typeface="Arial Narrow"/>
            </a:endParaRPr>
          </a:p>
        </p:txBody>
      </p:sp>
      <p:sp>
        <p:nvSpPr>
          <p:cNvPr id="24" name="text 1"/>
          <p:cNvSpPr txBox="1"/>
          <p:nvPr/>
        </p:nvSpPr>
        <p:spPr>
          <a:xfrm>
            <a:off x="1469390" y="3392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40</a:t>
            </a:r>
            <a:endParaRPr sz="1600">
              <a:latin typeface="Arial Narrow"/>
              <a:cs typeface="Arial Narrow"/>
            </a:endParaRPr>
          </a:p>
        </p:txBody>
      </p:sp>
      <p:sp>
        <p:nvSpPr>
          <p:cNvPr id="25" name="text 1"/>
          <p:cNvSpPr txBox="1"/>
          <p:nvPr/>
        </p:nvSpPr>
        <p:spPr>
          <a:xfrm>
            <a:off x="1469390" y="305358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30</a:t>
            </a:r>
            <a:endParaRPr sz="1600">
              <a:latin typeface="Arial Narrow"/>
              <a:cs typeface="Arial Narrow"/>
            </a:endParaRPr>
          </a:p>
        </p:txBody>
      </p:sp>
      <p:sp>
        <p:nvSpPr>
          <p:cNvPr id="26" name="text 1"/>
          <p:cNvSpPr txBox="1"/>
          <p:nvPr/>
        </p:nvSpPr>
        <p:spPr>
          <a:xfrm>
            <a:off x="6388100" y="3053588"/>
            <a:ext cx="407416"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Light</a:t>
            </a:r>
            <a:endParaRPr sz="1600">
              <a:latin typeface="Arial Narrow"/>
              <a:cs typeface="Arial Narrow"/>
            </a:endParaRPr>
          </a:p>
        </p:txBody>
      </p:sp>
      <p:sp>
        <p:nvSpPr>
          <p:cNvPr id="32" name="text 1"/>
          <p:cNvSpPr txBox="1"/>
          <p:nvPr/>
        </p:nvSpPr>
        <p:spPr>
          <a:xfrm>
            <a:off x="5109210" y="305358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2</a:t>
            </a:r>
            <a:endParaRPr sz="1600">
              <a:latin typeface="Arial Narrow"/>
              <a:cs typeface="Arial Narrow"/>
            </a:endParaRPr>
          </a:p>
        </p:txBody>
      </p:sp>
      <p:sp>
        <p:nvSpPr>
          <p:cNvPr id="33" name="text 1"/>
          <p:cNvSpPr txBox="1"/>
          <p:nvPr/>
        </p:nvSpPr>
        <p:spPr>
          <a:xfrm>
            <a:off x="1469390" y="271449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20</a:t>
            </a:r>
            <a:endParaRPr sz="1600">
              <a:latin typeface="Arial Narrow"/>
              <a:cs typeface="Arial Narrow"/>
            </a:endParaRPr>
          </a:p>
        </p:txBody>
      </p:sp>
      <p:pic>
        <p:nvPicPr>
          <p:cNvPr id="3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3280" y="2316480"/>
            <a:ext cx="1036319" cy="1353820"/>
          </a:xfrm>
          <a:prstGeom prst="rect">
            <a:avLst/>
          </a:prstGeom>
        </p:spPr>
      </p:pic>
      <p:sp>
        <p:nvSpPr>
          <p:cNvPr id="34" name="text 1"/>
          <p:cNvSpPr txBox="1"/>
          <p:nvPr/>
        </p:nvSpPr>
        <p:spPr>
          <a:xfrm>
            <a:off x="7311390" y="2884678"/>
            <a:ext cx="843687" cy="232867"/>
          </a:xfrm>
          <a:prstGeom prst="rect">
            <a:avLst/>
          </a:prstGeom>
        </p:spPr>
        <p:txBody>
          <a:bodyPr vert="horz" wrap="none" lIns="0" tIns="0" rIns="0" bIns="0" rtlCol="0">
            <a:spAutoFit/>
          </a:bodyPr>
          <a:lstStyle/>
          <a:p>
            <a:pPr marL="0">
              <a:lnSpc>
                <a:spcPct val="100000"/>
              </a:lnSpc>
            </a:pPr>
            <a:r>
              <a:rPr sz="1600" spc="10" dirty="0">
                <a:latin typeface="Arial Narrow"/>
                <a:cs typeface="Arial Narrow"/>
              </a:rPr>
              <a:t>Green Tag</a:t>
            </a:r>
            <a:endParaRPr sz="1600">
              <a:latin typeface="Arial Narrow"/>
              <a:cs typeface="Arial Narrow"/>
            </a:endParaRPr>
          </a:p>
        </p:txBody>
      </p:sp>
      <p:sp>
        <p:nvSpPr>
          <p:cNvPr id="35" name="text 1"/>
          <p:cNvSpPr txBox="1"/>
          <p:nvPr/>
        </p:nvSpPr>
        <p:spPr>
          <a:xfrm>
            <a:off x="6360160" y="2376678"/>
            <a:ext cx="46349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a:t>
            </a:r>
            <a:endParaRPr sz="1600">
              <a:latin typeface="Arial Narrow"/>
              <a:cs typeface="Arial Narrow"/>
            </a:endParaRPr>
          </a:p>
        </p:txBody>
      </p:sp>
      <p:sp>
        <p:nvSpPr>
          <p:cNvPr id="36" name="text 1"/>
          <p:cNvSpPr txBox="1"/>
          <p:nvPr/>
        </p:nvSpPr>
        <p:spPr>
          <a:xfrm>
            <a:off x="5109210" y="2376678"/>
            <a:ext cx="64841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Grade 1</a:t>
            </a:r>
            <a:endParaRPr sz="1600">
              <a:latin typeface="Arial Narrow"/>
              <a:cs typeface="Arial Narrow"/>
            </a:endParaRPr>
          </a:p>
        </p:txBody>
      </p:sp>
      <p:sp>
        <p:nvSpPr>
          <p:cNvPr id="37" name="text 1"/>
          <p:cNvSpPr txBox="1"/>
          <p:nvPr/>
        </p:nvSpPr>
        <p:spPr>
          <a:xfrm>
            <a:off x="3773170" y="2593848"/>
            <a:ext cx="881684" cy="475436"/>
          </a:xfrm>
          <a:prstGeom prst="rect">
            <a:avLst/>
          </a:prstGeom>
        </p:spPr>
        <p:txBody>
          <a:bodyPr vert="horz" wrap="none" lIns="0" tIns="0" rIns="0" bIns="0" rtlCol="0">
            <a:spAutoFit/>
          </a:bodyPr>
          <a:lstStyle/>
          <a:p>
            <a:pPr marL="29209">
              <a:lnSpc>
                <a:spcPct val="100000"/>
              </a:lnSpc>
            </a:pPr>
            <a:r>
              <a:rPr sz="1600" spc="10" dirty="0">
                <a:solidFill>
                  <a:srgbClr val="FFFFCC"/>
                </a:solidFill>
                <a:latin typeface="Arial Narrow"/>
                <a:cs typeface="Arial Narrow"/>
              </a:rPr>
              <a:t>Immediate</a:t>
            </a:r>
            <a:endParaRPr sz="1600">
              <a:latin typeface="Arial Narrow"/>
              <a:cs typeface="Arial Narrow"/>
            </a:endParaRPr>
          </a:p>
          <a:p>
            <a:pPr marL="0">
              <a:lnSpc>
                <a:spcPct val="100000"/>
              </a:lnSpc>
            </a:pPr>
            <a:r>
              <a:rPr sz="1600" spc="10" dirty="0">
                <a:solidFill>
                  <a:srgbClr val="FFFFCC"/>
                </a:solidFill>
                <a:latin typeface="Arial Narrow"/>
                <a:cs typeface="Arial Narrow"/>
              </a:rPr>
              <a:t>Occupancy</a:t>
            </a:r>
            <a:endParaRPr sz="1600">
              <a:latin typeface="Arial Narrow"/>
              <a:cs typeface="Arial Narrow"/>
            </a:endParaRPr>
          </a:p>
        </p:txBody>
      </p:sp>
      <p:sp>
        <p:nvSpPr>
          <p:cNvPr id="38" name="text 1"/>
          <p:cNvSpPr txBox="1"/>
          <p:nvPr/>
        </p:nvSpPr>
        <p:spPr>
          <a:xfrm>
            <a:off x="2310130" y="2884678"/>
            <a:ext cx="113852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Slight Damage</a:t>
            </a:r>
            <a:endParaRPr sz="1600">
              <a:latin typeface="Arial Narrow"/>
              <a:cs typeface="Arial Narrow"/>
            </a:endParaRPr>
          </a:p>
        </p:txBody>
      </p:sp>
      <p:sp>
        <p:nvSpPr>
          <p:cNvPr id="39" name="text 1"/>
          <p:cNvSpPr txBox="1"/>
          <p:nvPr/>
        </p:nvSpPr>
        <p:spPr>
          <a:xfrm>
            <a:off x="1469390" y="2376678"/>
            <a:ext cx="231647"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10</a:t>
            </a:r>
            <a:endParaRPr sz="1600">
              <a:latin typeface="Arial Narrow"/>
              <a:cs typeface="Arial Narrow"/>
            </a:endParaRPr>
          </a:p>
        </p:txBody>
      </p:sp>
      <p:sp>
        <p:nvSpPr>
          <p:cNvPr id="40" name="text 1"/>
          <p:cNvSpPr txBox="1"/>
          <p:nvPr/>
        </p:nvSpPr>
        <p:spPr>
          <a:xfrm>
            <a:off x="3976370" y="2037588"/>
            <a:ext cx="2533495"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No-Damage Limit State (Grade 0)</a:t>
            </a:r>
            <a:endParaRPr sz="1600">
              <a:latin typeface="Arial Narrow"/>
              <a:cs typeface="Arial Narrow"/>
            </a:endParaRPr>
          </a:p>
        </p:txBody>
      </p:sp>
      <p:sp>
        <p:nvSpPr>
          <p:cNvPr id="41" name="text 1"/>
          <p:cNvSpPr txBox="1"/>
          <p:nvPr/>
        </p:nvSpPr>
        <p:spPr>
          <a:xfrm>
            <a:off x="1515110" y="2037588"/>
            <a:ext cx="138988"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0</a:t>
            </a:r>
            <a:endParaRPr sz="1600">
              <a:latin typeface="Arial Narrow"/>
              <a:cs typeface="Arial Narrow"/>
            </a:endParaRPr>
          </a:p>
        </p:txBody>
      </p:sp>
      <p:sp>
        <p:nvSpPr>
          <p:cNvPr id="42" name="text 1"/>
          <p:cNvSpPr txBox="1"/>
          <p:nvPr/>
        </p:nvSpPr>
        <p:spPr>
          <a:xfrm>
            <a:off x="7423150" y="1577848"/>
            <a:ext cx="620370"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ATC-20</a:t>
            </a:r>
            <a:endParaRPr sz="1600">
              <a:latin typeface="Arial Narrow"/>
              <a:cs typeface="Arial Narrow"/>
            </a:endParaRPr>
          </a:p>
        </p:txBody>
      </p:sp>
      <p:sp>
        <p:nvSpPr>
          <p:cNvPr id="43" name="text 1"/>
          <p:cNvSpPr txBox="1"/>
          <p:nvPr/>
        </p:nvSpPr>
        <p:spPr>
          <a:xfrm>
            <a:off x="6281420" y="1577848"/>
            <a:ext cx="620369"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ATC-13</a:t>
            </a:r>
            <a:endParaRPr sz="1600">
              <a:latin typeface="Arial Narrow"/>
              <a:cs typeface="Arial Narrow"/>
            </a:endParaRPr>
          </a:p>
        </p:txBody>
      </p:sp>
      <p:sp>
        <p:nvSpPr>
          <p:cNvPr id="44" name="text 1"/>
          <p:cNvSpPr txBox="1"/>
          <p:nvPr/>
        </p:nvSpPr>
        <p:spPr>
          <a:xfrm>
            <a:off x="5063490" y="1455928"/>
            <a:ext cx="739647" cy="476707"/>
          </a:xfrm>
          <a:prstGeom prst="rect">
            <a:avLst/>
          </a:prstGeom>
        </p:spPr>
        <p:txBody>
          <a:bodyPr vert="horz" wrap="none" lIns="0" tIns="0" rIns="0" bIns="0" rtlCol="0">
            <a:spAutoFit/>
          </a:bodyPr>
          <a:lstStyle/>
          <a:p>
            <a:pPr marL="0">
              <a:lnSpc>
                <a:spcPct val="100000"/>
              </a:lnSpc>
            </a:pPr>
            <a:r>
              <a:rPr sz="1510" spc="10" dirty="0">
                <a:solidFill>
                  <a:srgbClr val="FFFFCC"/>
                </a:solidFill>
                <a:latin typeface="Arial Narrow"/>
                <a:cs typeface="Arial Narrow"/>
              </a:rPr>
              <a:t>EMS-98 /</a:t>
            </a:r>
            <a:endParaRPr sz="1500">
              <a:latin typeface="Arial Narrow"/>
              <a:cs typeface="Arial Narrow"/>
            </a:endParaRPr>
          </a:p>
          <a:p>
            <a:pPr marL="45719">
              <a:lnSpc>
                <a:spcPct val="100000"/>
              </a:lnSpc>
            </a:pPr>
            <a:r>
              <a:rPr sz="1600" spc="10" dirty="0">
                <a:solidFill>
                  <a:srgbClr val="FFFFCC"/>
                </a:solidFill>
                <a:latin typeface="Arial Narrow"/>
                <a:cs typeface="Arial Narrow"/>
              </a:rPr>
              <a:t>MSK-64</a:t>
            </a:r>
            <a:endParaRPr sz="1600">
              <a:latin typeface="Arial Narrow"/>
              <a:cs typeface="Arial Narrow"/>
            </a:endParaRPr>
          </a:p>
        </p:txBody>
      </p:sp>
      <p:sp>
        <p:nvSpPr>
          <p:cNvPr id="45" name="text 1"/>
          <p:cNvSpPr txBox="1"/>
          <p:nvPr/>
        </p:nvSpPr>
        <p:spPr>
          <a:xfrm>
            <a:off x="3792220" y="1577848"/>
            <a:ext cx="844092"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FEMA-273</a:t>
            </a:r>
            <a:endParaRPr sz="1600">
              <a:latin typeface="Arial Narrow"/>
              <a:cs typeface="Arial Narrow"/>
            </a:endParaRPr>
          </a:p>
        </p:txBody>
      </p:sp>
      <p:sp>
        <p:nvSpPr>
          <p:cNvPr id="46" name="text 1"/>
          <p:cNvSpPr txBox="1"/>
          <p:nvPr/>
        </p:nvSpPr>
        <p:spPr>
          <a:xfrm>
            <a:off x="2453640" y="1577848"/>
            <a:ext cx="851611" cy="232867"/>
          </a:xfrm>
          <a:prstGeom prst="rect">
            <a:avLst/>
          </a:prstGeom>
        </p:spPr>
        <p:txBody>
          <a:bodyPr vert="horz" wrap="none" lIns="0" tIns="0" rIns="0" bIns="0" rtlCol="0">
            <a:spAutoFit/>
          </a:bodyPr>
          <a:lstStyle/>
          <a:p>
            <a:pPr marL="0">
              <a:lnSpc>
                <a:spcPct val="100000"/>
              </a:lnSpc>
            </a:pPr>
            <a:r>
              <a:rPr sz="1600" spc="10" dirty="0">
                <a:solidFill>
                  <a:srgbClr val="FFFFCC"/>
                </a:solidFill>
                <a:latin typeface="Arial Narrow"/>
                <a:cs typeface="Arial Narrow"/>
              </a:rPr>
              <a:t>HAZUS-99</a:t>
            </a:r>
            <a:endParaRPr sz="1600">
              <a:latin typeface="Arial Narrow"/>
              <a:cs typeface="Arial Narrow"/>
            </a:endParaRPr>
          </a:p>
        </p:txBody>
      </p:sp>
      <p:sp>
        <p:nvSpPr>
          <p:cNvPr id="47" name="text 1"/>
          <p:cNvSpPr txBox="1"/>
          <p:nvPr/>
        </p:nvSpPr>
        <p:spPr>
          <a:xfrm>
            <a:off x="1023620" y="1455928"/>
            <a:ext cx="1123289" cy="476707"/>
          </a:xfrm>
          <a:prstGeom prst="rect">
            <a:avLst/>
          </a:prstGeom>
        </p:spPr>
        <p:txBody>
          <a:bodyPr vert="horz" wrap="none" lIns="0" tIns="0" rIns="0" bIns="0" rtlCol="0">
            <a:spAutoFit/>
          </a:bodyPr>
          <a:lstStyle/>
          <a:p>
            <a:pPr marL="0">
              <a:lnSpc>
                <a:spcPct val="100000"/>
              </a:lnSpc>
            </a:pPr>
            <a:r>
              <a:rPr sz="1059" spc="10" dirty="0">
                <a:solidFill>
                  <a:srgbClr val="FFFFCC"/>
                </a:solidFill>
                <a:latin typeface="Arial Narrow"/>
                <a:cs typeface="Arial Narrow"/>
              </a:rPr>
              <a:t>Damage Level</a:t>
            </a:r>
            <a:endParaRPr sz="1000">
              <a:latin typeface="Arial Narrow"/>
              <a:cs typeface="Arial Narrow"/>
            </a:endParaRPr>
          </a:p>
          <a:p>
            <a:pPr marL="410210">
              <a:lnSpc>
                <a:spcPct val="100000"/>
              </a:lnSpc>
            </a:pPr>
            <a:r>
              <a:rPr sz="1600" spc="10" dirty="0">
                <a:solidFill>
                  <a:srgbClr val="FFFFCC"/>
                </a:solidFill>
                <a:latin typeface="Arial Narrow"/>
                <a:cs typeface="Arial Narrow"/>
              </a:rPr>
              <a:t>(%)</a:t>
            </a:r>
            <a:endParaRPr sz="1600">
              <a:latin typeface="Arial Narrow"/>
              <a:cs typeface="Arial Narrow"/>
            </a:endParaRPr>
          </a:p>
        </p:txBody>
      </p:sp>
      <p:pic>
        <p:nvPicPr>
          <p:cNvPr id="3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203" y="1371600"/>
            <a:ext cx="7343593" cy="4671513"/>
          </a:xfrm>
          <a:prstGeom prst="rect">
            <a:avLst/>
          </a:prstGeom>
        </p:spPr>
      </p:pic>
      <p:sp>
        <p:nvSpPr>
          <p:cNvPr id="48" name="text 1"/>
          <p:cNvSpPr txBox="1"/>
          <p:nvPr/>
        </p:nvSpPr>
        <p:spPr>
          <a:xfrm>
            <a:off x="612140" y="395986"/>
            <a:ext cx="8086041" cy="704393"/>
          </a:xfrm>
          <a:prstGeom prst="rect">
            <a:avLst/>
          </a:prstGeom>
        </p:spPr>
        <p:txBody>
          <a:bodyPr vert="horz" wrap="none" lIns="0" tIns="0" rIns="0" bIns="0" rtlCol="0">
            <a:spAutoFit/>
          </a:bodyPr>
          <a:lstStyle/>
          <a:p>
            <a:pPr marL="0">
              <a:lnSpc>
                <a:spcPct val="100000"/>
              </a:lnSpc>
            </a:pPr>
            <a:r>
              <a:rPr sz="1740" b="1" spc="10" dirty="0">
                <a:solidFill>
                  <a:srgbClr val="FFFFCC"/>
                </a:solidFill>
                <a:latin typeface="Arial"/>
                <a:cs typeface="Arial"/>
              </a:rPr>
              <a:t>Approximate Equivalence Between Existing Damage</a:t>
            </a:r>
            <a:endParaRPr sz="1700">
              <a:latin typeface="Arial"/>
              <a:cs typeface="Arial"/>
            </a:endParaRPr>
          </a:p>
          <a:p>
            <a:pPr marL="2500630">
              <a:lnSpc>
                <a:spcPct val="100000"/>
              </a:lnSpc>
            </a:pPr>
            <a:r>
              <a:rPr sz="2400" b="1" spc="10" dirty="0">
                <a:solidFill>
                  <a:srgbClr val="FFFFCC"/>
                </a:solidFill>
                <a:latin typeface="Arial"/>
                <a:cs typeface="Arial"/>
              </a:rPr>
              <a:t>Scales for Buildings</a:t>
            </a:r>
            <a:endParaRPr sz="240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TotalTime>
  <Words>1592</Words>
  <Application>Microsoft Office PowerPoint</Application>
  <PresentationFormat>On-screen Show (4:3)</PresentationFormat>
  <Paragraphs>504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Algerian</vt:lpstr>
      <vt:lpstr>Arial</vt:lpstr>
      <vt:lpstr>Arial Narrow</vt:lpstr>
      <vt:lpstr>Calibri</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Gokula Krishnan</cp:lastModifiedBy>
  <cp:revision>11</cp:revision>
  <dcterms:created xsi:type="dcterms:W3CDTF">2018-02-25T10:02:41Z</dcterms:created>
  <dcterms:modified xsi:type="dcterms:W3CDTF">2018-03-06T09:56:19Z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2018-02-25T00:00:00Z</vt:filetime>
  </property>
  <property fmtid="{D5CDD505-2E9C-101B-9397-08002B2CF9AE}" pid="3" name="LastSaved">
    <vt:filetime>2018-02-25T00:00:00Z</vt:filetime>
  </property>
</Properties>
</file>