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78" r:id="rId7"/>
    <p:sldId id="279" r:id="rId8"/>
    <p:sldId id="261" r:id="rId9"/>
    <p:sldId id="262" r:id="rId10"/>
    <p:sldId id="263" r:id="rId11"/>
    <p:sldId id="280" r:id="rId12"/>
    <p:sldId id="264" r:id="rId13"/>
    <p:sldId id="265" r:id="rId14"/>
    <p:sldId id="267" r:id="rId15"/>
    <p:sldId id="268" r:id="rId16"/>
    <p:sldId id="276" r:id="rId17"/>
    <p:sldId id="269" r:id="rId18"/>
    <p:sldId id="270" r:id="rId19"/>
    <p:sldId id="271" r:id="rId20"/>
    <p:sldId id="272" r:id="rId21"/>
    <p:sldId id="273"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osh Ravi" initials="SR" lastIdx="1" clrIdx="0">
    <p:extLst>
      <p:ext uri="{19B8F6BF-5375-455C-9EA6-DF929625EA0E}">
        <p15:presenceInfo xmlns:p15="http://schemas.microsoft.com/office/powerpoint/2012/main" userId="938d56b21f9b99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986EE1-0444-4CAE-AE11-43B4BFCA267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236793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6EE1-0444-4CAE-AE11-43B4BFCA267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378213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6EE1-0444-4CAE-AE11-43B4BFCA267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3948764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6EE1-0444-4CAE-AE11-43B4BFCA267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35F5C-0EA3-4D68-A201-77104D57042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6572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6EE1-0444-4CAE-AE11-43B4BFCA267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2365264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986EE1-0444-4CAE-AE11-43B4BFCA2676}"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283853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986EE1-0444-4CAE-AE11-43B4BFCA2676}"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397508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986EE1-0444-4CAE-AE11-43B4BFCA267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26480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986EE1-0444-4CAE-AE11-43B4BFCA267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390776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986EE1-0444-4CAE-AE11-43B4BFCA267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42249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86EE1-0444-4CAE-AE11-43B4BFCA2676}"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227931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986EE1-0444-4CAE-AE11-43B4BFCA267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171984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986EE1-0444-4CAE-AE11-43B4BFCA2676}" type="datetimeFigureOut">
              <a:rPr lang="en-US" smtClean="0"/>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282029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986EE1-0444-4CAE-AE11-43B4BFCA2676}"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253885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986EE1-0444-4CAE-AE11-43B4BFCA2676}"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352446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6EE1-0444-4CAE-AE11-43B4BFCA267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234391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6EE1-0444-4CAE-AE11-43B4BFCA2676}"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35F5C-0EA3-4D68-A201-77104D570422}" type="slidenum">
              <a:rPr lang="en-US" smtClean="0"/>
              <a:t>‹#›</a:t>
            </a:fld>
            <a:endParaRPr lang="en-US"/>
          </a:p>
        </p:txBody>
      </p:sp>
    </p:spTree>
    <p:extLst>
      <p:ext uri="{BB962C8B-B14F-4D97-AF65-F5344CB8AC3E}">
        <p14:creationId xmlns:p14="http://schemas.microsoft.com/office/powerpoint/2010/main" val="379026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9986EE1-0444-4CAE-AE11-43B4BFCA2676}" type="datetimeFigureOut">
              <a:rPr lang="en-US" smtClean="0"/>
              <a:t>1/31/2018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2135F5C-0EA3-4D68-A201-77104D570422}" type="slidenum">
              <a:rPr lang="en-US" smtClean="0"/>
              <a:t>‹#›</a:t>
            </a:fld>
            <a:endParaRPr lang="en-US"/>
          </a:p>
        </p:txBody>
      </p:sp>
    </p:spTree>
    <p:extLst>
      <p:ext uri="{BB962C8B-B14F-4D97-AF65-F5344CB8AC3E}">
        <p14:creationId xmlns:p14="http://schemas.microsoft.com/office/powerpoint/2010/main" val="53347280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1463" y="141687"/>
            <a:ext cx="8689976" cy="2509213"/>
          </a:xfrm>
        </p:spPr>
        <p:txBody>
          <a:bodyPr/>
          <a:lstStyle/>
          <a:p>
            <a:r>
              <a:rPr lang="en-US" sz="8000" b="1" dirty="0" smtClean="0"/>
              <a:t>Vulnerability</a:t>
            </a:r>
            <a:r>
              <a:rPr lang="en-US" dirty="0" smtClean="0"/>
              <a:t/>
            </a:r>
            <a:br>
              <a:rPr lang="en-US" dirty="0" smtClean="0"/>
            </a:br>
            <a:endParaRPr lang="en-US" dirty="0"/>
          </a:p>
        </p:txBody>
      </p:sp>
      <p:sp>
        <p:nvSpPr>
          <p:cNvPr id="3" name="Subtitle 2"/>
          <p:cNvSpPr>
            <a:spLocks noGrp="1"/>
          </p:cNvSpPr>
          <p:nvPr>
            <p:ph type="subTitle" idx="1"/>
          </p:nvPr>
        </p:nvSpPr>
        <p:spPr>
          <a:xfrm>
            <a:off x="566670" y="2292439"/>
            <a:ext cx="10225826" cy="2923505"/>
          </a:xfrm>
        </p:spPr>
        <p:txBody>
          <a:bodyPr>
            <a:normAutofit fontScale="85000" lnSpcReduction="10000"/>
          </a:bodyPr>
          <a:lstStyle/>
          <a:p>
            <a:r>
              <a:rPr lang="en-US" b="1" dirty="0">
                <a:solidFill>
                  <a:schemeClr val="tx1"/>
                </a:solidFill>
              </a:rPr>
              <a:t>vulnerability </a:t>
            </a:r>
            <a:r>
              <a:rPr lang="en-US" b="1" dirty="0" smtClean="0">
                <a:solidFill>
                  <a:schemeClr val="tx1"/>
                </a:solidFill>
              </a:rPr>
              <a:t>generally means </a:t>
            </a:r>
            <a:r>
              <a:rPr lang="en-US" b="1" dirty="0">
                <a:solidFill>
                  <a:schemeClr val="tx1"/>
                </a:solidFill>
              </a:rPr>
              <a:t>the potential to be harmed. </a:t>
            </a:r>
            <a:endParaRPr lang="en-US" b="1" dirty="0" smtClean="0">
              <a:solidFill>
                <a:schemeClr val="tx1"/>
              </a:solidFill>
            </a:endParaRPr>
          </a:p>
          <a:p>
            <a:r>
              <a:rPr lang="en-US" b="1" dirty="0">
                <a:solidFill>
                  <a:schemeClr val="tx1"/>
                </a:solidFill>
              </a:rPr>
              <a:t>Vulnerability is the human dimension of disasters and is the result of the range of economic, social, cultural, institutional, political and psychological factors that shape people’s lives and the environment that they live </a:t>
            </a:r>
            <a:r>
              <a:rPr lang="en-US" b="1" dirty="0" smtClean="0">
                <a:solidFill>
                  <a:schemeClr val="tx1"/>
                </a:solidFill>
              </a:rPr>
              <a:t>in.</a:t>
            </a:r>
          </a:p>
          <a:p>
            <a:endParaRPr lang="en-US" b="1" dirty="0">
              <a:solidFill>
                <a:schemeClr val="tx1"/>
              </a:solidFill>
            </a:endParaRPr>
          </a:p>
          <a:p>
            <a:r>
              <a:rPr lang="en-US" sz="4100" b="1" dirty="0">
                <a:solidFill>
                  <a:schemeClr val="tx1"/>
                </a:solidFill>
                <a:latin typeface="Agency FB" panose="020B0503020202020204" pitchFamily="34" charset="0"/>
              </a:rPr>
              <a:t>‘fragility’, ‘weakness’, ‘deficiency’ or ‘lack of capacity’</a:t>
            </a:r>
            <a:endParaRPr lang="en-US" sz="4100" b="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19834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technology:</a:t>
            </a:r>
            <a:endParaRPr lang="en-US" dirty="0"/>
          </a:p>
        </p:txBody>
      </p:sp>
      <p:sp>
        <p:nvSpPr>
          <p:cNvPr id="3" name="Content Placeholder 2"/>
          <p:cNvSpPr>
            <a:spLocks noGrp="1"/>
          </p:cNvSpPr>
          <p:nvPr>
            <p:ph sz="quarter" idx="13"/>
          </p:nvPr>
        </p:nvSpPr>
        <p:spPr/>
        <p:txBody>
          <a:bodyPr/>
          <a:lstStyle/>
          <a:p>
            <a:r>
              <a:rPr lang="en-US" dirty="0"/>
              <a:t>Technology. The capabilities of the available technology can also play a large role in disasters. Technology can improve our ability to forecast extreme events, withstand the impacts of the events, and recover afterward</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771472"/>
            <a:ext cx="4775200" cy="2953337"/>
          </a:xfrm>
          <a:prstGeom prst="rect">
            <a:avLst/>
          </a:prstGeom>
        </p:spPr>
      </p:pic>
    </p:spTree>
    <p:extLst>
      <p:ext uri="{BB962C8B-B14F-4D97-AF65-F5344CB8AC3E}">
        <p14:creationId xmlns:p14="http://schemas.microsoft.com/office/powerpoint/2010/main" val="180301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57604" y="1970468"/>
            <a:ext cx="4696222" cy="3709115"/>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710" y="1854557"/>
            <a:ext cx="4533363" cy="3709115"/>
          </a:xfrm>
          <a:prstGeom prst="rect">
            <a:avLst/>
          </a:prstGeom>
        </p:spPr>
      </p:pic>
    </p:spTree>
    <p:extLst>
      <p:ext uri="{BB962C8B-B14F-4D97-AF65-F5344CB8AC3E}">
        <p14:creationId xmlns:p14="http://schemas.microsoft.com/office/powerpoint/2010/main" val="407148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675" y="1088417"/>
            <a:ext cx="10364451" cy="1596177"/>
          </a:xfrm>
        </p:spPr>
        <p:txBody>
          <a:bodyPr>
            <a:normAutofit/>
          </a:bodyPr>
          <a:lstStyle/>
          <a:p>
            <a:r>
              <a:rPr lang="en-US" sz="6000" b="1" dirty="0" smtClean="0"/>
              <a:t>Impacts </a:t>
            </a:r>
            <a:r>
              <a:rPr lang="en-US" sz="6000" b="1" dirty="0" smtClean="0"/>
              <a:t>of </a:t>
            </a:r>
            <a:r>
              <a:rPr lang="en-US" sz="6000" b="1" dirty="0" smtClean="0"/>
              <a:t>dams</a:t>
            </a:r>
            <a:endParaRPr lang="en-US" sz="6000" b="1" dirty="0"/>
          </a:p>
        </p:txBody>
      </p:sp>
      <p:sp>
        <p:nvSpPr>
          <p:cNvPr id="3" name="Content Placeholder 2"/>
          <p:cNvSpPr>
            <a:spLocks noGrp="1"/>
          </p:cNvSpPr>
          <p:nvPr>
            <p:ph sz="quarter" idx="13"/>
          </p:nvPr>
        </p:nvSpPr>
        <p:spPr>
          <a:xfrm>
            <a:off x="329575" y="3103693"/>
            <a:ext cx="10363826" cy="3424107"/>
          </a:xfrm>
        </p:spPr>
        <p:txBody>
          <a:bodyPr>
            <a:normAutofit/>
          </a:bodyPr>
          <a:lstStyle/>
          <a:p>
            <a:r>
              <a:rPr lang="en-US" sz="2800" dirty="0"/>
              <a:t>a barrier constructed to hold back water and raise its level, forming a reservoir used to generate electricity or as a water supply</a:t>
            </a:r>
          </a:p>
        </p:txBody>
      </p:sp>
    </p:spTree>
    <p:extLst>
      <p:ext uri="{BB962C8B-B14F-4D97-AF65-F5344CB8AC3E}">
        <p14:creationId xmlns:p14="http://schemas.microsoft.com/office/powerpoint/2010/main" val="26931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096" y="1403797"/>
            <a:ext cx="7785100" cy="4867767"/>
          </a:xfrm>
          <a:prstGeom prst="rect">
            <a:avLst/>
          </a:prstGeom>
        </p:spPr>
      </p:pic>
      <p:sp>
        <p:nvSpPr>
          <p:cNvPr id="2" name="TextBox 1"/>
          <p:cNvSpPr txBox="1"/>
          <p:nvPr/>
        </p:nvSpPr>
        <p:spPr>
          <a:xfrm>
            <a:off x="2382592" y="978794"/>
            <a:ext cx="3078050" cy="369332"/>
          </a:xfrm>
          <a:prstGeom prst="rect">
            <a:avLst/>
          </a:prstGeom>
          <a:noFill/>
        </p:spPr>
        <p:txBody>
          <a:bodyPr wrap="square" rtlCol="0">
            <a:spAutoFit/>
          </a:bodyPr>
          <a:lstStyle/>
          <a:p>
            <a:r>
              <a:rPr lang="en-US" dirty="0" smtClean="0"/>
              <a:t>THE THREE GORGES DAM :</a:t>
            </a:r>
            <a:endParaRPr lang="en-US" dirty="0"/>
          </a:p>
        </p:txBody>
      </p:sp>
    </p:spTree>
    <p:extLst>
      <p:ext uri="{BB962C8B-B14F-4D97-AF65-F5344CB8AC3E}">
        <p14:creationId xmlns:p14="http://schemas.microsoft.com/office/powerpoint/2010/main" val="348976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943600" y="1389221"/>
            <a:ext cx="4883348" cy="3906679"/>
          </a:xfrm>
          <a:prstGeom prst="rect">
            <a:avLst/>
          </a:prstGeom>
        </p:spPr>
      </p:pic>
      <p:pic>
        <p:nvPicPr>
          <p:cNvPr id="5" name="Picture 4"/>
          <p:cNvPicPr>
            <a:picLocks noChangeAspect="1"/>
          </p:cNvPicPr>
          <p:nvPr/>
        </p:nvPicPr>
        <p:blipFill>
          <a:blip r:embed="rId3"/>
          <a:stretch>
            <a:fillRect/>
          </a:stretch>
        </p:blipFill>
        <p:spPr>
          <a:xfrm>
            <a:off x="702303" y="1449588"/>
            <a:ext cx="4793954" cy="3846312"/>
          </a:xfrm>
          <a:prstGeom prst="rect">
            <a:avLst/>
          </a:prstGeom>
        </p:spPr>
      </p:pic>
      <p:sp>
        <p:nvSpPr>
          <p:cNvPr id="2" name="TextBox 1"/>
          <p:cNvSpPr txBox="1"/>
          <p:nvPr/>
        </p:nvSpPr>
        <p:spPr>
          <a:xfrm>
            <a:off x="978795" y="1019889"/>
            <a:ext cx="1056067" cy="369332"/>
          </a:xfrm>
          <a:prstGeom prst="rect">
            <a:avLst/>
          </a:prstGeom>
          <a:noFill/>
        </p:spPr>
        <p:txBody>
          <a:bodyPr wrap="square" rtlCol="0">
            <a:spAutoFit/>
          </a:bodyPr>
          <a:lstStyle/>
          <a:p>
            <a:r>
              <a:rPr lang="en-US" dirty="0" smtClean="0"/>
              <a:t>1936 :</a:t>
            </a:r>
            <a:endParaRPr lang="en-US" dirty="0"/>
          </a:p>
        </p:txBody>
      </p:sp>
      <p:sp>
        <p:nvSpPr>
          <p:cNvPr id="3" name="TextBox 2"/>
          <p:cNvSpPr txBox="1"/>
          <p:nvPr/>
        </p:nvSpPr>
        <p:spPr>
          <a:xfrm>
            <a:off x="6220496" y="914400"/>
            <a:ext cx="1210614" cy="369332"/>
          </a:xfrm>
          <a:prstGeom prst="rect">
            <a:avLst/>
          </a:prstGeom>
          <a:noFill/>
        </p:spPr>
        <p:txBody>
          <a:bodyPr wrap="square" rtlCol="0">
            <a:spAutoFit/>
          </a:bodyPr>
          <a:lstStyle/>
          <a:p>
            <a:r>
              <a:rPr lang="en-US" dirty="0" smtClean="0"/>
              <a:t>2016 :</a:t>
            </a:r>
            <a:endParaRPr lang="en-US" dirty="0"/>
          </a:p>
        </p:txBody>
      </p:sp>
    </p:spTree>
    <p:extLst>
      <p:ext uri="{BB962C8B-B14F-4D97-AF65-F5344CB8AC3E}">
        <p14:creationId xmlns:p14="http://schemas.microsoft.com/office/powerpoint/2010/main" val="22693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46111" y="2003135"/>
            <a:ext cx="6042660" cy="4371119"/>
          </a:xfrm>
        </p:spPr>
      </p:pic>
      <p:sp>
        <p:nvSpPr>
          <p:cNvPr id="2" name="TextBox 1"/>
          <p:cNvSpPr txBox="1"/>
          <p:nvPr/>
        </p:nvSpPr>
        <p:spPr>
          <a:xfrm>
            <a:off x="1960164" y="875764"/>
            <a:ext cx="6614554" cy="461665"/>
          </a:xfrm>
          <a:prstGeom prst="rect">
            <a:avLst/>
          </a:prstGeom>
          <a:noFill/>
        </p:spPr>
        <p:txBody>
          <a:bodyPr wrap="square" rtlCol="0">
            <a:spAutoFit/>
          </a:bodyPr>
          <a:lstStyle/>
          <a:p>
            <a:r>
              <a:rPr lang="en-US" sz="2400" dirty="0" smtClean="0"/>
              <a:t>The Driller used during Hoover dam construction :</a:t>
            </a:r>
            <a:endParaRPr lang="en-US" sz="2400" dirty="0"/>
          </a:p>
        </p:txBody>
      </p:sp>
    </p:spTree>
    <p:extLst>
      <p:ext uri="{BB962C8B-B14F-4D97-AF65-F5344CB8AC3E}">
        <p14:creationId xmlns:p14="http://schemas.microsoft.com/office/powerpoint/2010/main" val="229358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during construction</a:t>
            </a:r>
            <a:endParaRPr lang="en-US" dirty="0"/>
          </a:p>
        </p:txBody>
      </p:sp>
      <p:sp>
        <p:nvSpPr>
          <p:cNvPr id="3" name="Content Placeholder 2"/>
          <p:cNvSpPr>
            <a:spLocks noGrp="1"/>
          </p:cNvSpPr>
          <p:nvPr>
            <p:ph sz="quarter" idx="13"/>
          </p:nvPr>
        </p:nvSpPr>
        <p:spPr/>
        <p:txBody>
          <a:bodyPr/>
          <a:lstStyle/>
          <a:p>
            <a:r>
              <a:rPr lang="en-US" dirty="0" smtClean="0"/>
              <a:t>ENORMOUS AMOUNT CONSTRUCTION MATERIAL REQUIRED</a:t>
            </a:r>
          </a:p>
          <a:p>
            <a:r>
              <a:rPr lang="en-US" dirty="0" smtClean="0"/>
              <a:t>BILLIONS OF MONEY SHOULD BE INVESTED</a:t>
            </a:r>
          </a:p>
          <a:p>
            <a:r>
              <a:rPr lang="en-US" dirty="0" smtClean="0"/>
              <a:t>Loss of lives</a:t>
            </a:r>
          </a:p>
          <a:p>
            <a:r>
              <a:rPr lang="en-US" dirty="0" smtClean="0"/>
              <a:t>Great risk of construction completion</a:t>
            </a:r>
          </a:p>
          <a:p>
            <a:r>
              <a:rPr lang="en-US" dirty="0" smtClean="0"/>
              <a:t>Thousands of workers required</a:t>
            </a:r>
            <a:endParaRPr lang="en-US" dirty="0"/>
          </a:p>
        </p:txBody>
      </p:sp>
    </p:spTree>
    <p:extLst>
      <p:ext uri="{BB962C8B-B14F-4D97-AF65-F5344CB8AC3E}">
        <p14:creationId xmlns:p14="http://schemas.microsoft.com/office/powerpoint/2010/main" val="292576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6501" y="1787542"/>
            <a:ext cx="10363826" cy="3424107"/>
          </a:xfrm>
        </p:spPr>
        <p:txBody>
          <a:bodyPr>
            <a:normAutofit/>
          </a:bodyPr>
          <a:lstStyle/>
          <a:p>
            <a:pPr marL="0" indent="0">
              <a:buNone/>
            </a:pPr>
            <a:r>
              <a:rPr lang="en-US" sz="3200" b="1" dirty="0" smtClean="0"/>
              <a:t>                     Impacts </a:t>
            </a:r>
            <a:r>
              <a:rPr lang="en-US" sz="3200" b="1" dirty="0" smtClean="0"/>
              <a:t>of soil </a:t>
            </a:r>
            <a:r>
              <a:rPr lang="en-US" sz="3200" b="1" dirty="0" smtClean="0"/>
              <a:t>erosion</a:t>
            </a:r>
            <a:endParaRPr lang="en-US" sz="3200" b="1" dirty="0" smtClean="0"/>
          </a:p>
          <a:p>
            <a:endParaRPr lang="en-US" sz="2800" dirty="0"/>
          </a:p>
          <a:p>
            <a:r>
              <a:rPr lang="en-US" sz="2800" dirty="0"/>
              <a:t>One of the first problems with dams is the erosion of land. Dams hold back the sediment load normally found in a river flow, depriving the downstream</a:t>
            </a:r>
          </a:p>
        </p:txBody>
      </p:sp>
    </p:spTree>
    <p:extLst>
      <p:ext uri="{BB962C8B-B14F-4D97-AF65-F5344CB8AC3E}">
        <p14:creationId xmlns:p14="http://schemas.microsoft.com/office/powerpoint/2010/main" val="199493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Species </a:t>
            </a:r>
            <a:r>
              <a:rPr lang="en-US" b="1" dirty="0" smtClean="0"/>
              <a:t>extinction</a:t>
            </a:r>
            <a:endParaRPr lang="en-US" b="1" dirty="0"/>
          </a:p>
        </p:txBody>
      </p:sp>
      <p:sp>
        <p:nvSpPr>
          <p:cNvPr id="3" name="Content Placeholder 2"/>
          <p:cNvSpPr>
            <a:spLocks noGrp="1"/>
          </p:cNvSpPr>
          <p:nvPr>
            <p:ph sz="quarter" idx="13"/>
          </p:nvPr>
        </p:nvSpPr>
        <p:spPr/>
        <p:txBody>
          <a:bodyPr/>
          <a:lstStyle/>
          <a:p>
            <a:endParaRPr lang="en-US" dirty="0" smtClean="0"/>
          </a:p>
          <a:p>
            <a:pPr marL="0" indent="0">
              <a:buNone/>
            </a:pPr>
            <a:r>
              <a:rPr lang="en-US" dirty="0" smtClean="0"/>
              <a:t>harmful </a:t>
            </a:r>
            <a:r>
              <a:rPr lang="en-US" dirty="0"/>
              <a:t>effects of dams on many fish and marine </a:t>
            </a:r>
            <a:r>
              <a:rPr lang="en-US" dirty="0" err="1" smtClean="0"/>
              <a:t>mammAl</a:t>
            </a:r>
            <a:r>
              <a:rPr lang="en-US" dirty="0" smtClean="0"/>
              <a:t> </a:t>
            </a:r>
            <a:r>
              <a:rPr lang="en-US" dirty="0"/>
              <a:t>populations. The vast majority of large dams do not include proper bypass systems for these animals, interfering with their lifecycles and sometimes even forcing species to extinction</a:t>
            </a:r>
            <a:r>
              <a:rPr lang="en-US" dirty="0" smtClean="0"/>
              <a:t>.</a:t>
            </a:r>
          </a:p>
          <a:p>
            <a:pPr marL="0" indent="0">
              <a:buNone/>
            </a:pPr>
            <a:endParaRPr lang="en-US" dirty="0"/>
          </a:p>
        </p:txBody>
      </p:sp>
    </p:spTree>
    <p:extLst>
      <p:ext uri="{BB962C8B-B14F-4D97-AF65-F5344CB8AC3E}">
        <p14:creationId xmlns:p14="http://schemas.microsoft.com/office/powerpoint/2010/main" val="275399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077" y="1172309"/>
            <a:ext cx="10364451" cy="1596177"/>
          </a:xfrm>
        </p:spPr>
        <p:txBody>
          <a:bodyPr/>
          <a:lstStyle/>
          <a:p>
            <a:r>
              <a:rPr lang="en-US" b="1" dirty="0"/>
              <a:t>Spread of </a:t>
            </a:r>
            <a:r>
              <a:rPr lang="en-US" b="1" dirty="0" smtClean="0"/>
              <a:t>Diseases</a:t>
            </a:r>
            <a:r>
              <a:rPr lang="en-US" dirty="0"/>
              <a:t/>
            </a:r>
            <a:br>
              <a:rPr lang="en-US" dirty="0"/>
            </a:br>
            <a:endParaRPr lang="en-US" dirty="0"/>
          </a:p>
        </p:txBody>
      </p:sp>
      <p:sp>
        <p:nvSpPr>
          <p:cNvPr id="3" name="Content Placeholder 2"/>
          <p:cNvSpPr>
            <a:spLocks noGrp="1"/>
          </p:cNvSpPr>
          <p:nvPr>
            <p:ph sz="quarter" idx="13"/>
          </p:nvPr>
        </p:nvSpPr>
        <p:spPr/>
        <p:txBody>
          <a:bodyPr/>
          <a:lstStyle/>
          <a:p>
            <a:endParaRPr lang="en-US" dirty="0"/>
          </a:p>
          <a:p>
            <a:r>
              <a:rPr lang="en-US" dirty="0"/>
              <a:t>Dam reservoirs in tropical areas, due to their slow-movement, are literally breeding grounds for mosquitoes, snails, and flies, the vectors that carry malaria, schistosomiasis, and river blindness</a:t>
            </a:r>
            <a:r>
              <a:rPr lang="en-US" dirty="0" smtClean="0"/>
              <a:t>.</a:t>
            </a:r>
          </a:p>
          <a:p>
            <a:r>
              <a:rPr lang="en-US" dirty="0" smtClean="0"/>
              <a:t>There is a widespread region of airborne and waterborne diseases.</a:t>
            </a:r>
          </a:p>
          <a:p>
            <a:endParaRPr lang="en-US" dirty="0"/>
          </a:p>
        </p:txBody>
      </p:sp>
    </p:spTree>
    <p:extLst>
      <p:ext uri="{BB962C8B-B14F-4D97-AF65-F5344CB8AC3E}">
        <p14:creationId xmlns:p14="http://schemas.microsoft.com/office/powerpoint/2010/main" val="232590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50274" y="1617792"/>
            <a:ext cx="10363826" cy="4262308"/>
          </a:xfrm>
        </p:spPr>
        <p:txBody>
          <a:bodyPr>
            <a:normAutofit/>
          </a:bodyPr>
          <a:lstStyle/>
          <a:p>
            <a:pPr marL="0" indent="0">
              <a:buNone/>
            </a:pPr>
            <a:r>
              <a:rPr lang="en-US" dirty="0" smtClean="0"/>
              <a:t> * Some </a:t>
            </a:r>
            <a:r>
              <a:rPr lang="en-US" dirty="0"/>
              <a:t>people and places are more vulnerable to certain hazards than other </a:t>
            </a:r>
            <a:r>
              <a:rPr lang="en-US" dirty="0" smtClean="0"/>
              <a:t>people </a:t>
            </a:r>
            <a:r>
              <a:rPr lang="en-US" dirty="0"/>
              <a:t>and places</a:t>
            </a:r>
            <a:r>
              <a:rPr lang="en-US" dirty="0" smtClean="0"/>
              <a:t>.</a:t>
            </a:r>
          </a:p>
          <a:p>
            <a:pPr marL="0" indent="0">
              <a:buNone/>
            </a:pPr>
            <a:r>
              <a:rPr lang="en-US" dirty="0" smtClean="0"/>
              <a:t>TO ESTIMATE THE SUBJECTS WHO ARE VULNARABLE : </a:t>
            </a:r>
          </a:p>
          <a:p>
            <a:pPr marL="0" indent="0">
              <a:buNone/>
            </a:pPr>
            <a:r>
              <a:rPr lang="en-US" dirty="0" smtClean="0"/>
              <a:t> * UNDERSTANDING THE  </a:t>
            </a:r>
            <a:r>
              <a:rPr lang="en-US" dirty="0"/>
              <a:t>characteristics of both natural systems and human systems</a:t>
            </a:r>
            <a:r>
              <a:rPr lang="en-US" dirty="0" smtClean="0"/>
              <a:t>.</a:t>
            </a:r>
          </a:p>
          <a:p>
            <a:pPr marL="0" indent="0">
              <a:buNone/>
            </a:pPr>
            <a:r>
              <a:rPr lang="en-US" dirty="0" smtClean="0"/>
              <a:t> </a:t>
            </a:r>
            <a:r>
              <a:rPr lang="en-US" dirty="0"/>
              <a:t>By characterizing these trends, we can understand who and what is vulnerable and in what ways they are vulnerable. This, in turn, helps us reduce vulnerability and, when extreme events </a:t>
            </a:r>
            <a:r>
              <a:rPr lang="en-US" dirty="0" smtClean="0"/>
              <a:t>occur</a:t>
            </a:r>
            <a:r>
              <a:rPr lang="en-US" dirty="0"/>
              <a:t>.</a:t>
            </a:r>
            <a:endParaRPr lang="en-US" dirty="0" smtClean="0"/>
          </a:p>
          <a:p>
            <a:pPr marL="0" indent="0">
              <a:buNone/>
            </a:pPr>
            <a:r>
              <a:rPr lang="en-US" dirty="0" smtClean="0"/>
              <a:t>* The </a:t>
            </a:r>
            <a:r>
              <a:rPr lang="en-US" dirty="0"/>
              <a:t>risk of specific natural hazards varies widely from region to region. For example, floods tend to occur in low-lying areas near water</a:t>
            </a:r>
          </a:p>
        </p:txBody>
      </p:sp>
    </p:spTree>
    <p:extLst>
      <p:ext uri="{BB962C8B-B14F-4D97-AF65-F5344CB8AC3E}">
        <p14:creationId xmlns:p14="http://schemas.microsoft.com/office/powerpoint/2010/main" val="181856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199" y="1665131"/>
            <a:ext cx="10668000" cy="4584699"/>
          </a:xfrm>
        </p:spPr>
        <p:txBody>
          <a:bodyPr>
            <a:normAutofit/>
          </a:bodyPr>
          <a:lstStyle/>
          <a:p>
            <a:r>
              <a:rPr lang="en-US" sz="2800" dirty="0"/>
              <a:t>People have to be displaced causing change in life style and customs, even causing emotional scarring. </a:t>
            </a:r>
          </a:p>
          <a:p>
            <a:r>
              <a:rPr lang="en-US" sz="2800" dirty="0" smtClean="0"/>
              <a:t>About </a:t>
            </a:r>
            <a:r>
              <a:rPr lang="en-US" sz="2800" dirty="0"/>
              <a:t>40 to 80 million people have been displaced physically by dams worldwide.</a:t>
            </a:r>
          </a:p>
          <a:p>
            <a:r>
              <a:rPr lang="en-US" sz="2800" dirty="0"/>
              <a:t>Large amounts of plant life are submerged and decay anaerobically (in the absence of oxygen) generating greenhouse gases like methane</a:t>
            </a:r>
            <a:r>
              <a:rPr lang="en-US" sz="2800" dirty="0" smtClean="0"/>
              <a:t>.</a:t>
            </a:r>
          </a:p>
        </p:txBody>
      </p:sp>
      <p:sp>
        <p:nvSpPr>
          <p:cNvPr id="2" name="TextBox 1"/>
          <p:cNvSpPr txBox="1"/>
          <p:nvPr/>
        </p:nvSpPr>
        <p:spPr>
          <a:xfrm>
            <a:off x="3013656" y="682580"/>
            <a:ext cx="3760631" cy="707886"/>
          </a:xfrm>
          <a:prstGeom prst="rect">
            <a:avLst/>
          </a:prstGeom>
          <a:noFill/>
        </p:spPr>
        <p:txBody>
          <a:bodyPr wrap="square" rtlCol="0">
            <a:spAutoFit/>
          </a:bodyPr>
          <a:lstStyle/>
          <a:p>
            <a:r>
              <a:rPr lang="en-US" sz="4000" b="1" dirty="0" smtClean="0"/>
              <a:t>OTHER ISSUES </a:t>
            </a:r>
            <a:endParaRPr lang="en-US" sz="4000" b="1" dirty="0"/>
          </a:p>
        </p:txBody>
      </p:sp>
    </p:spTree>
    <p:extLst>
      <p:ext uri="{BB962C8B-B14F-4D97-AF65-F5344CB8AC3E}">
        <p14:creationId xmlns:p14="http://schemas.microsoft.com/office/powerpoint/2010/main" val="3794019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46100" y="1651000"/>
            <a:ext cx="9971088" cy="4267199"/>
          </a:xfrm>
        </p:spPr>
        <p:txBody>
          <a:bodyPr>
            <a:normAutofit/>
          </a:bodyPr>
          <a:lstStyle/>
          <a:p>
            <a:r>
              <a:rPr lang="en-US" dirty="0" smtClean="0">
                <a:solidFill>
                  <a:schemeClr val="tx1"/>
                </a:solidFill>
              </a:rPr>
              <a:t>* Salt </a:t>
            </a:r>
            <a:r>
              <a:rPr lang="en-US" dirty="0">
                <a:solidFill>
                  <a:schemeClr val="tx1"/>
                </a:solidFill>
              </a:rPr>
              <a:t>water intrusion into the deltas means that the saline water cannot be used for irrigation</a:t>
            </a:r>
            <a:r>
              <a:rPr lang="en-US" dirty="0" smtClean="0">
                <a:solidFill>
                  <a:schemeClr val="tx1"/>
                </a:solidFill>
              </a:rPr>
              <a:t>.</a:t>
            </a:r>
          </a:p>
          <a:p>
            <a:r>
              <a:rPr lang="en-US" dirty="0" smtClean="0">
                <a:solidFill>
                  <a:schemeClr val="tx1"/>
                </a:solidFill>
              </a:rPr>
              <a:t>* Dams </a:t>
            </a:r>
            <a:r>
              <a:rPr lang="en-US" dirty="0">
                <a:solidFill>
                  <a:schemeClr val="tx1"/>
                </a:solidFill>
              </a:rPr>
              <a:t>serve as a heat sink, and the water is hotter than the normal river water. </a:t>
            </a:r>
            <a:endParaRPr lang="en-US" dirty="0" smtClean="0">
              <a:solidFill>
                <a:schemeClr val="tx1"/>
              </a:solidFill>
            </a:endParaRPr>
          </a:p>
          <a:p>
            <a:r>
              <a:rPr lang="en-US" dirty="0" smtClean="0">
                <a:solidFill>
                  <a:schemeClr val="tx1"/>
                </a:solidFill>
              </a:rPr>
              <a:t>   * This </a:t>
            </a:r>
            <a:r>
              <a:rPr lang="en-US" dirty="0">
                <a:solidFill>
                  <a:schemeClr val="tx1"/>
                </a:solidFill>
              </a:rPr>
              <a:t>warm water when released into the river downstream can affect animal life</a:t>
            </a:r>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65081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Preventive </a:t>
            </a:r>
            <a:r>
              <a:rPr lang="en-US" dirty="0" smtClean="0"/>
              <a:t>measures </a:t>
            </a:r>
            <a:endParaRPr lang="en-US" dirty="0"/>
          </a:p>
        </p:txBody>
      </p:sp>
      <p:sp>
        <p:nvSpPr>
          <p:cNvPr id="3" name="Content Placeholder 2"/>
          <p:cNvSpPr>
            <a:spLocks noGrp="1"/>
          </p:cNvSpPr>
          <p:nvPr>
            <p:ph sz="quarter" idx="13"/>
          </p:nvPr>
        </p:nvSpPr>
        <p:spPr/>
        <p:txBody>
          <a:bodyPr/>
          <a:lstStyle/>
          <a:p>
            <a:r>
              <a:rPr lang="en-US" dirty="0"/>
              <a:t>Fish passages should be created to aid in the migration of the fish.</a:t>
            </a:r>
          </a:p>
          <a:p>
            <a:r>
              <a:rPr lang="en-US" dirty="0"/>
              <a:t>New dam sites should be chosen with the environmental impacts in mind.</a:t>
            </a:r>
          </a:p>
          <a:p>
            <a:r>
              <a:rPr lang="en-US" dirty="0"/>
              <a:t>Local people should be led into confidence and must be suitably re-settled.</a:t>
            </a:r>
          </a:p>
          <a:p>
            <a:r>
              <a:rPr lang="en-US" dirty="0"/>
              <a:t>Proper compensation as per the market rate should be given.</a:t>
            </a:r>
          </a:p>
          <a:p>
            <a:r>
              <a:rPr lang="en-US" dirty="0"/>
              <a:t>Religious monuments of historic significance should be shifted.</a:t>
            </a:r>
          </a:p>
          <a:p>
            <a:r>
              <a:rPr lang="en-US" dirty="0"/>
              <a:t>Endangered species can be relocated.</a:t>
            </a:r>
          </a:p>
        </p:txBody>
      </p:sp>
    </p:spTree>
    <p:extLst>
      <p:ext uri="{BB962C8B-B14F-4D97-AF65-F5344CB8AC3E}">
        <p14:creationId xmlns:p14="http://schemas.microsoft.com/office/powerpoint/2010/main" val="19352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sz="quarter" idx="13"/>
          </p:nvPr>
        </p:nvSpPr>
        <p:spPr/>
        <p:txBody>
          <a:bodyPr/>
          <a:lstStyle/>
          <a:p>
            <a:pPr marL="0" indent="0">
              <a:buNone/>
            </a:pPr>
            <a:r>
              <a:rPr lang="en-US" dirty="0"/>
              <a:t> </a:t>
            </a:r>
            <a:r>
              <a:rPr lang="en-US" dirty="0" smtClean="0"/>
              <a:t>                                                                    By </a:t>
            </a:r>
          </a:p>
          <a:p>
            <a:pPr marL="0" indent="0">
              <a:buNone/>
            </a:pPr>
            <a:r>
              <a:rPr lang="en-US" dirty="0" smtClean="0"/>
              <a:t>                                                                            Santhosh R</a:t>
            </a:r>
          </a:p>
          <a:p>
            <a:pPr marL="0" indent="0">
              <a:buNone/>
            </a:pPr>
            <a:r>
              <a:rPr lang="en-US" dirty="0" smtClean="0"/>
              <a:t>                                                                             </a:t>
            </a:r>
            <a:r>
              <a:rPr lang="en-US" dirty="0" err="1" smtClean="0"/>
              <a:t>Hariish</a:t>
            </a:r>
            <a:r>
              <a:rPr lang="en-US" dirty="0" smtClean="0"/>
              <a:t> n</a:t>
            </a:r>
            <a:endParaRPr lang="en-US" dirty="0"/>
          </a:p>
        </p:txBody>
      </p:sp>
    </p:spTree>
    <p:extLst>
      <p:ext uri="{BB962C8B-B14F-4D97-AF65-F5344CB8AC3E}">
        <p14:creationId xmlns:p14="http://schemas.microsoft.com/office/powerpoint/2010/main" val="342469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75674" y="906592"/>
            <a:ext cx="10363826" cy="5011608"/>
          </a:xfrm>
        </p:spPr>
        <p:txBody>
          <a:bodyPr>
            <a:normAutofit/>
          </a:bodyPr>
          <a:lstStyle/>
          <a:p>
            <a:pPr marL="0" indent="0">
              <a:buNone/>
            </a:pPr>
            <a:r>
              <a:rPr lang="en-US" dirty="0" smtClean="0"/>
              <a:t>   			</a:t>
            </a:r>
          </a:p>
          <a:p>
            <a:pPr marL="0" indent="0">
              <a:buNone/>
            </a:pPr>
            <a:r>
              <a:rPr lang="en-US" dirty="0" smtClean="0"/>
              <a:t>SOME MAJOR DISASTERS :</a:t>
            </a:r>
            <a:endParaRPr lang="en-US" dirty="0"/>
          </a:p>
          <a:p>
            <a:pPr marL="0" indent="0">
              <a:buNone/>
            </a:pPr>
            <a:r>
              <a:rPr lang="en-US" dirty="0" smtClean="0"/>
              <a:t>Earthquakes </a:t>
            </a:r>
            <a:r>
              <a:rPr lang="en-US" dirty="0"/>
              <a:t>and volcanoes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tend </a:t>
            </a:r>
            <a:r>
              <a:rPr lang="en-US" dirty="0"/>
              <a:t>to occur near boundaries of tectonic plates. Many of the world’s earthquakes and volcanoes occur along the edge of the Pacific Ocean, along the boundaries of the Pacific Plate. This region is known as the Ring of Fire for its intense volcanic activity.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900" y="906592"/>
            <a:ext cx="3073400" cy="26809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674" y="906592"/>
            <a:ext cx="3173487" cy="2680948"/>
          </a:xfrm>
          <a:prstGeom prst="rect">
            <a:avLst/>
          </a:prstGeom>
        </p:spPr>
      </p:pic>
    </p:spTree>
    <p:extLst>
      <p:ext uri="{BB962C8B-B14F-4D97-AF65-F5344CB8AC3E}">
        <p14:creationId xmlns:p14="http://schemas.microsoft.com/office/powerpoint/2010/main" val="36707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06600" y="710301"/>
            <a:ext cx="7175500" cy="5321830"/>
          </a:xfrm>
          <a:prstGeom prst="rect">
            <a:avLst/>
          </a:prstGeom>
        </p:spPr>
      </p:pic>
    </p:spTree>
    <p:extLst>
      <p:ext uri="{BB962C8B-B14F-4D97-AF65-F5344CB8AC3E}">
        <p14:creationId xmlns:p14="http://schemas.microsoft.com/office/powerpoint/2010/main" val="59145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31274" y="995492"/>
            <a:ext cx="10363826" cy="4948108"/>
          </a:xfrm>
        </p:spPr>
        <p:txBody>
          <a:bodyPr>
            <a:normAutofit fontScale="92500" lnSpcReduction="20000"/>
          </a:bodyPr>
          <a:lstStyle/>
          <a:p>
            <a:pPr marL="0" indent="0">
              <a:buNone/>
            </a:pPr>
            <a:r>
              <a:rPr lang="en-US" sz="4300" b="1" dirty="0" smtClean="0"/>
              <a:t>FACTORS OF VULNERABILITY:</a:t>
            </a:r>
            <a:endParaRPr lang="en-US" b="1" dirty="0" smtClean="0"/>
          </a:p>
          <a:p>
            <a:r>
              <a:rPr lang="en-US" dirty="0"/>
              <a:t>We are now better at forecasting disasters, and our buildings and other structures can better withstand the physical impacts. This increases our resilience to hazards. Growth in population and the economy is a main reason that more money is lost</a:t>
            </a:r>
            <a:r>
              <a:rPr lang="en-US" dirty="0" smtClean="0"/>
              <a:t>.</a:t>
            </a:r>
          </a:p>
          <a:p>
            <a:r>
              <a:rPr lang="en-US" dirty="0"/>
              <a:t>The severity of a disaster depends on both the physical nature of the extreme event and the social nature of the human populations affected by the event</a:t>
            </a:r>
            <a:r>
              <a:rPr lang="en-US" dirty="0" smtClean="0"/>
              <a:t>.</a:t>
            </a:r>
          </a:p>
          <a:p>
            <a:r>
              <a:rPr lang="en-US" dirty="0"/>
              <a:t>Wealth. Wealth is one of the most important human factors in vulnerability</a:t>
            </a:r>
            <a:r>
              <a:rPr lang="en-US" dirty="0" smtClean="0"/>
              <a:t>.</a:t>
            </a:r>
          </a:p>
          <a:p>
            <a:r>
              <a:rPr lang="en-US" dirty="0"/>
              <a:t>The poor are less able to afford housing and other infrastructure that can withstand extreme events. They are less able to purchase resources needed for disaster </a:t>
            </a:r>
            <a:r>
              <a:rPr lang="en-US" dirty="0" smtClean="0"/>
              <a:t>response.</a:t>
            </a:r>
          </a:p>
          <a:p>
            <a:r>
              <a:rPr lang="en-US" dirty="0"/>
              <a:t>They are also less likely to have access to medical care. Because of these and other factors, when disaster strikes, the poor are far more likely than the rich to be injured or killed</a:t>
            </a:r>
          </a:p>
        </p:txBody>
      </p:sp>
    </p:spTree>
    <p:extLst>
      <p:ext uri="{BB962C8B-B14F-4D97-AF65-F5344CB8AC3E}">
        <p14:creationId xmlns:p14="http://schemas.microsoft.com/office/powerpoint/2010/main" val="104819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1650" y="731475"/>
            <a:ext cx="10363826" cy="5553415"/>
          </a:xfrm>
        </p:spPr>
        <p:txBody>
          <a:bodyPr>
            <a:normAutofit/>
          </a:bodyPr>
          <a:lstStyle/>
          <a:p>
            <a:pPr marL="0" indent="0">
              <a:buNone/>
            </a:pPr>
            <a:r>
              <a:rPr lang="en-US" b="1" dirty="0"/>
              <a:t>Environmental factors</a:t>
            </a:r>
          </a:p>
          <a:p>
            <a:r>
              <a:rPr lang="en-US" dirty="0"/>
              <a:t>e.g. poor environmental management, overconsumption of natural resources, decline of risk regulating ecosystem services, climate change, etc.</a:t>
            </a:r>
          </a:p>
          <a:p>
            <a:endParaRPr lang="en-US" b="1" dirty="0" smtClean="0"/>
          </a:p>
          <a:p>
            <a:pPr marL="0" indent="0" fontAlgn="t">
              <a:buNone/>
            </a:pPr>
            <a:r>
              <a:rPr lang="en-US" b="1" dirty="0" smtClean="0"/>
              <a:t> Medical </a:t>
            </a:r>
            <a:r>
              <a:rPr lang="en-US" b="1" dirty="0"/>
              <a:t>Care and Emergency Supplies</a:t>
            </a:r>
          </a:p>
          <a:p>
            <a:pPr fontAlgn="t"/>
            <a:r>
              <a:rPr lang="en-US" dirty="0"/>
              <a:t>Countries with advanced medical care and good medical supplies will be able to help and protect victims of hazards or even prevent them from suffering from potential hazards</a:t>
            </a:r>
            <a:r>
              <a:rPr lang="en-US" dirty="0" smtClean="0"/>
              <a:t>.</a:t>
            </a:r>
          </a:p>
          <a:p>
            <a:pPr fontAlgn="t"/>
            <a:endParaRPr lang="en-US" dirty="0"/>
          </a:p>
          <a:p>
            <a:pPr marL="0" indent="0" fontAlgn="t">
              <a:buNone/>
            </a:pPr>
            <a:r>
              <a:rPr lang="en-US" b="1" dirty="0" smtClean="0"/>
              <a:t>Architectural settlement location:</a:t>
            </a:r>
          </a:p>
          <a:p>
            <a:pPr fontAlgn="t"/>
            <a:r>
              <a:rPr lang="en-US" dirty="0"/>
              <a:t> Settlements that are not accessible will be more vulnerable because people will not be able to escape hazards and people will not be able to help hazard victims.</a:t>
            </a:r>
            <a:endParaRPr lang="en-US" b="1" dirty="0" smtClean="0"/>
          </a:p>
          <a:p>
            <a:pPr fontAlgn="t"/>
            <a:endParaRPr lang="en-US" b="1" dirty="0"/>
          </a:p>
          <a:p>
            <a:pPr fontAlgn="t"/>
            <a:endParaRPr lang="en-US" b="1" dirty="0"/>
          </a:p>
          <a:p>
            <a:endParaRPr lang="en-US" dirty="0" smtClean="0"/>
          </a:p>
          <a:p>
            <a:endParaRPr lang="en-US" dirty="0"/>
          </a:p>
        </p:txBody>
      </p:sp>
    </p:spTree>
    <p:extLst>
      <p:ext uri="{BB962C8B-B14F-4D97-AF65-F5344CB8AC3E}">
        <p14:creationId xmlns:p14="http://schemas.microsoft.com/office/powerpoint/2010/main" val="391427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b="1" dirty="0"/>
              <a:t>Transport and </a:t>
            </a:r>
            <a:r>
              <a:rPr lang="en-US" b="1" dirty="0" smtClean="0"/>
              <a:t>Communication:</a:t>
            </a:r>
          </a:p>
          <a:p>
            <a:pPr marL="0" indent="0">
              <a:buNone/>
            </a:pPr>
            <a:r>
              <a:rPr lang="en-US" dirty="0" smtClean="0"/>
              <a:t>A good reliable </a:t>
            </a:r>
            <a:r>
              <a:rPr lang="en-US" dirty="0"/>
              <a:t>communication e.g. mobile phone network, broadband connection are going to be better able to inform and warn citizens making them less </a:t>
            </a:r>
            <a:r>
              <a:rPr lang="en-US" dirty="0" smtClean="0"/>
              <a:t>vulnerable.</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7331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Education. Education is another important factor in hazard impacts. With education, we can learn how to avoid or reduce many </a:t>
            </a:r>
            <a:r>
              <a:rPr lang="en-US" dirty="0" smtClean="0"/>
              <a:t>impacts</a:t>
            </a:r>
          </a:p>
          <a:p>
            <a:r>
              <a:rPr lang="en-US" dirty="0"/>
              <a:t>Even without literacy, it is possible to educate a population about hazards in order to help it reduce its vulnerability. When populations include professionals trained in hazards, then these people can help the populations with their hazards</a:t>
            </a:r>
          </a:p>
        </p:txBody>
      </p:sp>
      <p:sp>
        <p:nvSpPr>
          <p:cNvPr id="2" name="TextBox 1"/>
          <p:cNvSpPr txBox="1"/>
          <p:nvPr/>
        </p:nvSpPr>
        <p:spPr>
          <a:xfrm>
            <a:off x="3284113" y="1403797"/>
            <a:ext cx="4796185" cy="461665"/>
          </a:xfrm>
          <a:prstGeom prst="rect">
            <a:avLst/>
          </a:prstGeom>
          <a:noFill/>
        </p:spPr>
        <p:txBody>
          <a:bodyPr wrap="none" rtlCol="0">
            <a:spAutoFit/>
          </a:bodyPr>
          <a:lstStyle/>
          <a:p>
            <a:r>
              <a:rPr lang="en-US" sz="2400" dirty="0" smtClean="0"/>
              <a:t>FACTORS TO REDUCE VULNERABILTY:</a:t>
            </a:r>
            <a:endParaRPr lang="en-US" dirty="0"/>
          </a:p>
        </p:txBody>
      </p:sp>
    </p:spTree>
    <p:extLst>
      <p:ext uri="{BB962C8B-B14F-4D97-AF65-F5344CB8AC3E}">
        <p14:creationId xmlns:p14="http://schemas.microsoft.com/office/powerpoint/2010/main" val="138087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government:</a:t>
            </a:r>
            <a:endParaRPr lang="en-US" dirty="0"/>
          </a:p>
        </p:txBody>
      </p:sp>
      <p:sp>
        <p:nvSpPr>
          <p:cNvPr id="3" name="Content Placeholder 2"/>
          <p:cNvSpPr>
            <a:spLocks noGrp="1"/>
          </p:cNvSpPr>
          <p:nvPr>
            <p:ph sz="quarter" idx="13"/>
          </p:nvPr>
        </p:nvSpPr>
        <p:spPr>
          <a:xfrm>
            <a:off x="913774" y="1993900"/>
            <a:ext cx="10363826" cy="3797299"/>
          </a:xfrm>
        </p:spPr>
        <p:txBody>
          <a:bodyPr/>
          <a:lstStyle/>
          <a:p>
            <a:pPr marL="0" indent="0">
              <a:buNone/>
            </a:pPr>
            <a:r>
              <a:rPr lang="en-US" dirty="0"/>
              <a:t>Governance. The nature of both formal governments and informal governance in a population is another important factor. Governments can advance policies that reduce </a:t>
            </a:r>
            <a:r>
              <a:rPr lang="en-US" dirty="0" smtClean="0"/>
              <a:t>vulnerability……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137" y="2828077"/>
            <a:ext cx="5135563" cy="3127673"/>
          </a:xfrm>
          <a:prstGeom prst="rect">
            <a:avLst/>
          </a:prstGeom>
        </p:spPr>
      </p:pic>
    </p:spTree>
    <p:extLst>
      <p:ext uri="{BB962C8B-B14F-4D97-AF65-F5344CB8AC3E}">
        <p14:creationId xmlns:p14="http://schemas.microsoft.com/office/powerpoint/2010/main" val="28895212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175</TotalTime>
  <Words>896</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Agency FB</vt:lpstr>
      <vt:lpstr>Arial</vt:lpstr>
      <vt:lpstr>Tw Cen MT</vt:lpstr>
      <vt:lpstr>Droplet</vt:lpstr>
      <vt:lpstr>Vulnerability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government:</vt:lpstr>
      <vt:lpstr>Using technology:</vt:lpstr>
      <vt:lpstr>PowerPoint Presentation</vt:lpstr>
      <vt:lpstr>Impacts of dams</vt:lpstr>
      <vt:lpstr>PowerPoint Presentation</vt:lpstr>
      <vt:lpstr>PowerPoint Presentation</vt:lpstr>
      <vt:lpstr>PowerPoint Presentation</vt:lpstr>
      <vt:lpstr>Problems during construction</vt:lpstr>
      <vt:lpstr>PowerPoint Presentation</vt:lpstr>
      <vt:lpstr>Species extinction</vt:lpstr>
      <vt:lpstr>Spread of Diseases </vt:lpstr>
      <vt:lpstr>PowerPoint Presentation</vt:lpstr>
      <vt:lpstr>PowerPoint Presentation</vt:lpstr>
      <vt:lpstr>Preventive measures </vt:lpstr>
      <vt:lpstr>Thank you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dc:title>
  <dc:creator>Santhosh Ravi</dc:creator>
  <cp:lastModifiedBy>Santhosh Ravi</cp:lastModifiedBy>
  <cp:revision>21</cp:revision>
  <dcterms:created xsi:type="dcterms:W3CDTF">2018-01-30T23:40:31Z</dcterms:created>
  <dcterms:modified xsi:type="dcterms:W3CDTF">2018-01-31T03:44:33Z</dcterms:modified>
</cp:coreProperties>
</file>