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48" r:id="rId1"/>
  </p:sldMasterIdLst>
  <p:notesMasterIdLst>
    <p:notesMasterId r:id="rId17"/>
  </p:notesMasterIdLst>
  <p:sldIdLst>
    <p:sldId id="280" r:id="rId2"/>
    <p:sldId id="256" r:id="rId3"/>
    <p:sldId id="257" r:id="rId4"/>
    <p:sldId id="261" r:id="rId5"/>
    <p:sldId id="263" r:id="rId6"/>
    <p:sldId id="272" r:id="rId7"/>
    <p:sldId id="271" r:id="rId8"/>
    <p:sldId id="275" r:id="rId9"/>
    <p:sldId id="279" r:id="rId10"/>
    <p:sldId id="276" r:id="rId11"/>
    <p:sldId id="274" r:id="rId12"/>
    <p:sldId id="270" r:id="rId13"/>
    <p:sldId id="260" r:id="rId14"/>
    <p:sldId id="268" r:id="rId15"/>
    <p:sldId id="273"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DC52"/>
    <a:srgbClr val="71DAFF"/>
    <a:srgbClr val="00FF00"/>
    <a:srgbClr val="272525"/>
    <a:srgbClr val="C1EFFF"/>
    <a:srgbClr val="533D40"/>
    <a:srgbClr val="483436"/>
    <a:srgbClr val="745350"/>
    <a:srgbClr val="E4CFCE"/>
    <a:srgbClr val="FFB7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606" y="7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86585"/>
            <a:ext cx="3817625" cy="183246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57200" y="2571750"/>
            <a:ext cx="3817625" cy="916230"/>
          </a:xfrm>
        </p:spPr>
        <p:txBody>
          <a:bodyPr>
            <a:normAutofit/>
          </a:bodyPr>
          <a:lstStyle>
            <a:lvl1pPr marL="0" indent="0" algn="l">
              <a:buNone/>
              <a:defRPr sz="2800" b="0" i="0">
                <a:solidFill>
                  <a:schemeClr val="accent5">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20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82" y="128470"/>
            <a:ext cx="8354094" cy="763525"/>
          </a:xfrm>
        </p:spPr>
        <p:txBody>
          <a:bodyPr>
            <a:normAutofit/>
          </a:bodyPr>
          <a:lstStyle>
            <a:lvl1pPr algn="l">
              <a:defRPr sz="3600" baseline="0">
                <a:solidFill>
                  <a:schemeClr val="tx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00182" y="1350111"/>
            <a:ext cx="8343635" cy="3375290"/>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2684"/>
            <a:ext cx="625267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237124"/>
            <a:ext cx="6252670" cy="3562895"/>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704" y="140253"/>
            <a:ext cx="8268795" cy="751741"/>
          </a:xfrm>
        </p:spPr>
        <p:txBody>
          <a:bodyPr>
            <a:normAutofit/>
          </a:bodyPr>
          <a:lstStyle>
            <a:lvl1pPr algn="l">
              <a:defRPr sz="3600" u="none" baseline="0">
                <a:solidFill>
                  <a:schemeClr val="tx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404702" y="1394522"/>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09771" y="1874344"/>
            <a:ext cx="4035120" cy="2529868"/>
          </a:xfrm>
        </p:spPr>
        <p:txBody>
          <a:bodyPr/>
          <a:lstStyle>
            <a:lvl1pPr algn="ctr">
              <a:defRPr sz="2400">
                <a:solidFill>
                  <a:schemeClr val="accent1">
                    <a:lumMod val="50000"/>
                  </a:schemeClr>
                </a:solidFill>
              </a:defRPr>
            </a:lvl1pPr>
            <a:lvl2pPr algn="ctr">
              <a:defRPr sz="2000">
                <a:solidFill>
                  <a:schemeClr val="accent1">
                    <a:lumMod val="50000"/>
                  </a:schemeClr>
                </a:solidFill>
              </a:defRPr>
            </a:lvl2pPr>
            <a:lvl3pPr algn="ctr">
              <a:defRPr sz="1800">
                <a:solidFill>
                  <a:schemeClr val="accent1">
                    <a:lumMod val="50000"/>
                  </a:schemeClr>
                </a:solidFill>
              </a:defRPr>
            </a:lvl3pPr>
            <a:lvl4pPr algn="ctr">
              <a:defRPr sz="1600">
                <a:solidFill>
                  <a:schemeClr val="accent1">
                    <a:lumMod val="50000"/>
                  </a:schemeClr>
                </a:solidFill>
              </a:defRPr>
            </a:lvl4pPr>
            <a:lvl5pPr algn="ctr">
              <a:defRPr sz="1600">
                <a:solidFill>
                  <a:schemeClr val="accent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444890" y="1394522"/>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444892" y="1874344"/>
            <a:ext cx="4041775" cy="2529868"/>
          </a:xfrm>
        </p:spPr>
        <p:txBody>
          <a:bodyPr/>
          <a:lstStyle>
            <a:lvl1pPr algn="ctr">
              <a:defRPr sz="2400">
                <a:solidFill>
                  <a:schemeClr val="accent1">
                    <a:lumMod val="50000"/>
                  </a:schemeClr>
                </a:solidFill>
              </a:defRPr>
            </a:lvl1pPr>
            <a:lvl2pPr algn="ctr">
              <a:defRPr sz="2000">
                <a:solidFill>
                  <a:schemeClr val="accent1">
                    <a:lumMod val="50000"/>
                  </a:schemeClr>
                </a:solidFill>
              </a:defRPr>
            </a:lvl2pPr>
            <a:lvl3pPr algn="ctr">
              <a:defRPr sz="1800">
                <a:solidFill>
                  <a:schemeClr val="accent1">
                    <a:lumMod val="50000"/>
                  </a:schemeClr>
                </a:solidFill>
              </a:defRPr>
            </a:lvl3pPr>
            <a:lvl4pPr algn="ctr">
              <a:defRPr sz="1600">
                <a:solidFill>
                  <a:schemeClr val="accent1">
                    <a:lumMod val="50000"/>
                  </a:schemeClr>
                </a:solidFill>
              </a:defRPr>
            </a:lvl4pPr>
            <a:lvl5pPr algn="ctr">
              <a:defRPr sz="1600">
                <a:solidFill>
                  <a:schemeClr val="accent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9/29/2023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F82486-FF1C-4B4D-47C2-508ADCD614A1}"/>
              </a:ext>
            </a:extLst>
          </p:cNvPr>
          <p:cNvSpPr txBox="1"/>
          <p:nvPr/>
        </p:nvSpPr>
        <p:spPr>
          <a:xfrm>
            <a:off x="3350360" y="128470"/>
            <a:ext cx="2137870" cy="494879"/>
          </a:xfrm>
          <a:prstGeom prst="rect">
            <a:avLst/>
          </a:prstGeom>
          <a:noFill/>
        </p:spPr>
        <p:txBody>
          <a:bodyPr wrap="square" rtlCol="0">
            <a:spAutoFit/>
          </a:bodyPr>
          <a:lstStyle/>
          <a:p>
            <a:pPr>
              <a:lnSpc>
                <a:spcPts val="3417"/>
              </a:lnSpc>
            </a:pPr>
            <a:r>
              <a:rPr lang="en-US" sz="2400" dirty="0">
                <a:gradFill>
                  <a:gsLst>
                    <a:gs pos="13000">
                      <a:srgbClr val="71DAFF"/>
                    </a:gs>
                    <a:gs pos="35000">
                      <a:schemeClr val="accent5">
                        <a:lumMod val="0"/>
                        <a:lumOff val="100000"/>
                      </a:schemeClr>
                    </a:gs>
                    <a:gs pos="51000">
                      <a:srgbClr val="FFFF00"/>
                    </a:gs>
                  </a:gsLst>
                  <a:path path="circle">
                    <a:fillToRect l="50000" t="-80000" r="50000" b="180000"/>
                  </a:path>
                </a:gradFill>
                <a:latin typeface="Copperplate Gothic Bold" panose="020E0705020206020404" pitchFamily="34" charset="0"/>
                <a:cs typeface="Poppins" pitchFamily="34" charset="-120"/>
              </a:rPr>
              <a:t>OUR TEAM </a:t>
            </a:r>
          </a:p>
        </p:txBody>
      </p:sp>
      <p:sp>
        <p:nvSpPr>
          <p:cNvPr id="3" name="TextBox 2">
            <a:extLst>
              <a:ext uri="{FF2B5EF4-FFF2-40B4-BE49-F238E27FC236}">
                <a16:creationId xmlns:a16="http://schemas.microsoft.com/office/drawing/2014/main" id="{B89FD42C-1BA5-EC78-92BF-CB45DD2AF383}"/>
              </a:ext>
            </a:extLst>
          </p:cNvPr>
          <p:cNvSpPr txBox="1"/>
          <p:nvPr/>
        </p:nvSpPr>
        <p:spPr>
          <a:xfrm>
            <a:off x="601669" y="891995"/>
            <a:ext cx="2443281" cy="369332"/>
          </a:xfrm>
          <a:prstGeom prst="rect">
            <a:avLst/>
          </a:prstGeom>
          <a:noFill/>
        </p:spPr>
        <p:txBody>
          <a:bodyPr wrap="square" rtlCol="0">
            <a:spAutoFit/>
          </a:bodyPr>
          <a:lstStyle/>
          <a:p>
            <a:r>
              <a:rPr lang="en-US" dirty="0">
                <a:gradFill>
                  <a:gsLst>
                    <a:gs pos="13000">
                      <a:schemeClr val="accent5">
                        <a:lumMod val="0"/>
                        <a:lumOff val="100000"/>
                      </a:schemeClr>
                    </a:gs>
                    <a:gs pos="35000">
                      <a:schemeClr val="accent5">
                        <a:lumMod val="0"/>
                        <a:lumOff val="100000"/>
                      </a:schemeClr>
                    </a:gs>
                    <a:gs pos="55000">
                      <a:srgbClr val="59DC52"/>
                    </a:gs>
                  </a:gsLst>
                  <a:path path="circle">
                    <a:fillToRect l="50000" t="-80000" r="50000" b="180000"/>
                  </a:path>
                </a:gradFill>
                <a:latin typeface="Copperplate Gothic Bold" panose="020E0705020206020404" pitchFamily="34" charset="0"/>
                <a:ea typeface="Roboto" panose="02000000000000000000" pitchFamily="2" charset="0"/>
                <a:cs typeface="Roboto" panose="02000000000000000000" pitchFamily="2" charset="0"/>
              </a:rPr>
              <a:t>TEAM LEADER :</a:t>
            </a:r>
          </a:p>
        </p:txBody>
      </p:sp>
      <p:sp>
        <p:nvSpPr>
          <p:cNvPr id="4" name="TextBox 3">
            <a:extLst>
              <a:ext uri="{FF2B5EF4-FFF2-40B4-BE49-F238E27FC236}">
                <a16:creationId xmlns:a16="http://schemas.microsoft.com/office/drawing/2014/main" id="{BFCEF8E7-69DF-1728-6B44-F7FC3A500D5B}"/>
              </a:ext>
            </a:extLst>
          </p:cNvPr>
          <p:cNvSpPr txBox="1"/>
          <p:nvPr/>
        </p:nvSpPr>
        <p:spPr>
          <a:xfrm>
            <a:off x="601670" y="1897008"/>
            <a:ext cx="2443280" cy="369332"/>
          </a:xfrm>
          <a:prstGeom prst="rect">
            <a:avLst/>
          </a:prstGeom>
          <a:noFill/>
        </p:spPr>
        <p:txBody>
          <a:bodyPr wrap="square" rtlCol="0">
            <a:spAutoFit/>
          </a:bodyPr>
          <a:lstStyle/>
          <a:p>
            <a:r>
              <a:rPr lang="en-US" dirty="0">
                <a:gradFill>
                  <a:gsLst>
                    <a:gs pos="13000">
                      <a:schemeClr val="accent5">
                        <a:lumMod val="0"/>
                        <a:lumOff val="100000"/>
                      </a:schemeClr>
                    </a:gs>
                    <a:gs pos="35000">
                      <a:schemeClr val="accent5">
                        <a:lumMod val="0"/>
                        <a:lumOff val="100000"/>
                      </a:schemeClr>
                    </a:gs>
                    <a:gs pos="37000">
                      <a:srgbClr val="59DC52"/>
                    </a:gs>
                  </a:gsLst>
                  <a:path path="circle">
                    <a:fillToRect l="50000" t="-80000" r="50000" b="180000"/>
                  </a:path>
                </a:gradFill>
                <a:latin typeface="Copperplate Gothic Bold" panose="020E0705020206020404" pitchFamily="34" charset="0"/>
                <a:cs typeface="Poppins" panose="00000500000000000000" pitchFamily="2" charset="0"/>
              </a:rPr>
              <a:t>TEAM MEMBERS :</a:t>
            </a:r>
          </a:p>
        </p:txBody>
      </p:sp>
      <p:sp>
        <p:nvSpPr>
          <p:cNvPr id="5" name="TextBox 4">
            <a:extLst>
              <a:ext uri="{FF2B5EF4-FFF2-40B4-BE49-F238E27FC236}">
                <a16:creationId xmlns:a16="http://schemas.microsoft.com/office/drawing/2014/main" id="{2B1AF56C-5C28-D789-44D8-10EA1CB37F4B}"/>
              </a:ext>
            </a:extLst>
          </p:cNvPr>
          <p:cNvSpPr txBox="1"/>
          <p:nvPr/>
        </p:nvSpPr>
        <p:spPr>
          <a:xfrm>
            <a:off x="1212489" y="2302572"/>
            <a:ext cx="2443280" cy="1323439"/>
          </a:xfrm>
          <a:prstGeom prst="rect">
            <a:avLst/>
          </a:prstGeom>
          <a:noFill/>
        </p:spPr>
        <p:txBody>
          <a:bodyPr wrap="square" rtlCol="0">
            <a:spAutoFit/>
          </a:bodyPr>
          <a:lstStyle/>
          <a:p>
            <a:r>
              <a:rPr lang="en-US" sz="1600" dirty="0">
                <a:gradFill>
                  <a:gsLst>
                    <a:gs pos="13000">
                      <a:srgbClr val="71DAFF"/>
                    </a:gs>
                    <a:gs pos="35000">
                      <a:schemeClr val="accent5">
                        <a:lumMod val="0"/>
                        <a:lumOff val="100000"/>
                      </a:schemeClr>
                    </a:gs>
                    <a:gs pos="51000">
                      <a:srgbClr val="71DAFF"/>
                    </a:gs>
                  </a:gsLst>
                  <a:path path="circle">
                    <a:fillToRect l="50000" t="-80000" r="50000" b="180000"/>
                  </a:path>
                </a:gradFill>
                <a:latin typeface="Copperplate Gothic Bold" panose="020E0705020206020404" pitchFamily="34" charset="0"/>
                <a:ea typeface="Roboto" panose="02000000000000000000" pitchFamily="2" charset="0"/>
                <a:cs typeface="Roboto" panose="02000000000000000000" pitchFamily="2" charset="0"/>
              </a:rPr>
              <a:t>Santhosh Kumar P</a:t>
            </a:r>
          </a:p>
          <a:p>
            <a:r>
              <a:rPr lang="en-US" sz="1600" dirty="0" err="1">
                <a:gradFill>
                  <a:gsLst>
                    <a:gs pos="13000">
                      <a:srgbClr val="71DAFF"/>
                    </a:gs>
                    <a:gs pos="35000">
                      <a:schemeClr val="accent5">
                        <a:lumMod val="0"/>
                        <a:lumOff val="100000"/>
                      </a:schemeClr>
                    </a:gs>
                    <a:gs pos="51000">
                      <a:srgbClr val="71DAFF"/>
                    </a:gs>
                  </a:gsLst>
                  <a:path path="circle">
                    <a:fillToRect l="50000" t="-80000" r="50000" b="180000"/>
                  </a:path>
                </a:gradFill>
                <a:latin typeface="Copperplate Gothic Bold" panose="020E0705020206020404" pitchFamily="34" charset="0"/>
                <a:ea typeface="Roboto" panose="02000000000000000000" pitchFamily="2" charset="0"/>
                <a:cs typeface="Roboto" panose="02000000000000000000" pitchFamily="2" charset="0"/>
              </a:rPr>
              <a:t>Sathyamoorthy</a:t>
            </a:r>
            <a:r>
              <a:rPr lang="en-US" sz="1600" dirty="0">
                <a:gradFill>
                  <a:gsLst>
                    <a:gs pos="13000">
                      <a:srgbClr val="71DAFF"/>
                    </a:gs>
                    <a:gs pos="35000">
                      <a:schemeClr val="accent5">
                        <a:lumMod val="0"/>
                        <a:lumOff val="100000"/>
                      </a:schemeClr>
                    </a:gs>
                    <a:gs pos="51000">
                      <a:srgbClr val="71DAFF"/>
                    </a:gs>
                  </a:gsLst>
                  <a:path path="circle">
                    <a:fillToRect l="50000" t="-80000" r="50000" b="180000"/>
                  </a:path>
                </a:gradFill>
                <a:latin typeface="Copperplate Gothic Bold" panose="020E0705020206020404" pitchFamily="34" charset="0"/>
                <a:ea typeface="Roboto" panose="02000000000000000000" pitchFamily="2" charset="0"/>
                <a:cs typeface="Roboto" panose="02000000000000000000" pitchFamily="2" charset="0"/>
              </a:rPr>
              <a:t> A</a:t>
            </a:r>
          </a:p>
          <a:p>
            <a:r>
              <a:rPr lang="en-US" sz="1600" dirty="0">
                <a:gradFill>
                  <a:gsLst>
                    <a:gs pos="13000">
                      <a:srgbClr val="71DAFF"/>
                    </a:gs>
                    <a:gs pos="35000">
                      <a:schemeClr val="accent5">
                        <a:lumMod val="0"/>
                        <a:lumOff val="100000"/>
                      </a:schemeClr>
                    </a:gs>
                    <a:gs pos="51000">
                      <a:srgbClr val="71DAFF"/>
                    </a:gs>
                  </a:gsLst>
                  <a:path path="circle">
                    <a:fillToRect l="50000" t="-80000" r="50000" b="180000"/>
                  </a:path>
                </a:gradFill>
                <a:latin typeface="Copperplate Gothic Bold" panose="020E0705020206020404" pitchFamily="34" charset="0"/>
                <a:ea typeface="Roboto" panose="02000000000000000000" pitchFamily="2" charset="0"/>
                <a:cs typeface="Roboto" panose="02000000000000000000" pitchFamily="2" charset="0"/>
              </a:rPr>
              <a:t>Vinoth S</a:t>
            </a:r>
          </a:p>
          <a:p>
            <a:r>
              <a:rPr lang="en-US" sz="1600" dirty="0" err="1">
                <a:gradFill>
                  <a:gsLst>
                    <a:gs pos="13000">
                      <a:srgbClr val="71DAFF"/>
                    </a:gs>
                    <a:gs pos="35000">
                      <a:schemeClr val="accent5">
                        <a:lumMod val="0"/>
                        <a:lumOff val="100000"/>
                      </a:schemeClr>
                    </a:gs>
                    <a:gs pos="51000">
                      <a:srgbClr val="71DAFF"/>
                    </a:gs>
                  </a:gsLst>
                  <a:path path="circle">
                    <a:fillToRect l="50000" t="-80000" r="50000" b="180000"/>
                  </a:path>
                </a:gradFill>
                <a:latin typeface="Copperplate Gothic Bold" panose="020E0705020206020404" pitchFamily="34" charset="0"/>
                <a:ea typeface="Roboto" panose="02000000000000000000" pitchFamily="2" charset="0"/>
                <a:cs typeface="Roboto" panose="02000000000000000000" pitchFamily="2" charset="0"/>
              </a:rPr>
              <a:t>Yokeswaran</a:t>
            </a:r>
            <a:r>
              <a:rPr lang="en-US" sz="1600" dirty="0">
                <a:gradFill>
                  <a:gsLst>
                    <a:gs pos="13000">
                      <a:srgbClr val="71DAFF"/>
                    </a:gs>
                    <a:gs pos="35000">
                      <a:schemeClr val="accent5">
                        <a:lumMod val="0"/>
                        <a:lumOff val="100000"/>
                      </a:schemeClr>
                    </a:gs>
                    <a:gs pos="51000">
                      <a:srgbClr val="71DAFF"/>
                    </a:gs>
                  </a:gsLst>
                  <a:path path="circle">
                    <a:fillToRect l="50000" t="-80000" r="50000" b="180000"/>
                  </a:path>
                </a:gradFill>
                <a:latin typeface="Copperplate Gothic Bold" panose="020E0705020206020404" pitchFamily="34" charset="0"/>
                <a:ea typeface="Roboto" panose="02000000000000000000" pitchFamily="2" charset="0"/>
                <a:cs typeface="Roboto" panose="02000000000000000000" pitchFamily="2" charset="0"/>
              </a:rPr>
              <a:t> K</a:t>
            </a:r>
          </a:p>
          <a:p>
            <a:r>
              <a:rPr lang="en-US" sz="1600" dirty="0">
                <a:gradFill>
                  <a:gsLst>
                    <a:gs pos="13000">
                      <a:srgbClr val="71DAFF"/>
                    </a:gs>
                    <a:gs pos="35000">
                      <a:schemeClr val="accent5">
                        <a:lumMod val="0"/>
                        <a:lumOff val="100000"/>
                      </a:schemeClr>
                    </a:gs>
                    <a:gs pos="51000">
                      <a:srgbClr val="71DAFF"/>
                    </a:gs>
                  </a:gsLst>
                  <a:path path="circle">
                    <a:fillToRect l="50000" t="-80000" r="50000" b="180000"/>
                  </a:path>
                </a:gradFill>
                <a:latin typeface="Copperplate Gothic Bold" panose="020E0705020206020404" pitchFamily="34" charset="0"/>
                <a:ea typeface="Roboto" panose="02000000000000000000" pitchFamily="2" charset="0"/>
                <a:cs typeface="Roboto" panose="02000000000000000000" pitchFamily="2" charset="0"/>
              </a:rPr>
              <a:t>Vasudevan K</a:t>
            </a:r>
            <a:endParaRPr lang="en-US" sz="2400" dirty="0">
              <a:gradFill>
                <a:gsLst>
                  <a:gs pos="13000">
                    <a:srgbClr val="71DAFF"/>
                  </a:gs>
                  <a:gs pos="35000">
                    <a:schemeClr val="accent5">
                      <a:lumMod val="0"/>
                      <a:lumOff val="100000"/>
                    </a:schemeClr>
                  </a:gs>
                  <a:gs pos="51000">
                    <a:srgbClr val="71DAFF"/>
                  </a:gs>
                </a:gsLst>
                <a:path path="circle">
                  <a:fillToRect l="50000" t="-80000" r="50000" b="180000"/>
                </a:path>
              </a:gradFill>
              <a:latin typeface="Copperplate Gothic Bold" panose="020E0705020206020404" pitchFamily="34"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62A44979-2185-958A-F701-6F86C74904C2}"/>
              </a:ext>
            </a:extLst>
          </p:cNvPr>
          <p:cNvSpPr txBox="1"/>
          <p:nvPr/>
        </p:nvSpPr>
        <p:spPr>
          <a:xfrm>
            <a:off x="1247510" y="1294116"/>
            <a:ext cx="2713670" cy="338554"/>
          </a:xfrm>
          <a:prstGeom prst="rect">
            <a:avLst/>
          </a:prstGeom>
          <a:noFill/>
        </p:spPr>
        <p:txBody>
          <a:bodyPr wrap="square" rtlCol="0">
            <a:spAutoFit/>
          </a:bodyPr>
          <a:lstStyle/>
          <a:p>
            <a:r>
              <a:rPr lang="en-US" sz="1600" dirty="0">
                <a:gradFill>
                  <a:gsLst>
                    <a:gs pos="13000">
                      <a:srgbClr val="71DAFF"/>
                    </a:gs>
                    <a:gs pos="35000">
                      <a:schemeClr val="accent5">
                        <a:lumMod val="0"/>
                        <a:lumOff val="100000"/>
                      </a:schemeClr>
                    </a:gs>
                    <a:gs pos="51000">
                      <a:srgbClr val="71DAFF"/>
                    </a:gs>
                  </a:gsLst>
                  <a:path path="circle">
                    <a:fillToRect l="50000" t="-80000" r="50000" b="180000"/>
                  </a:path>
                </a:gradFill>
                <a:latin typeface="Copperplate Gothic Bold" panose="020E0705020206020404" pitchFamily="34" charset="0"/>
                <a:ea typeface="Roboto" panose="02000000000000000000" pitchFamily="2" charset="0"/>
                <a:cs typeface="Roboto" panose="02000000000000000000" pitchFamily="2" charset="0"/>
              </a:rPr>
              <a:t>Richard </a:t>
            </a:r>
            <a:r>
              <a:rPr lang="en-US" sz="1600" dirty="0" err="1">
                <a:gradFill>
                  <a:gsLst>
                    <a:gs pos="13000">
                      <a:srgbClr val="71DAFF"/>
                    </a:gs>
                    <a:gs pos="35000">
                      <a:schemeClr val="accent5">
                        <a:lumMod val="0"/>
                        <a:lumOff val="100000"/>
                      </a:schemeClr>
                    </a:gs>
                    <a:gs pos="51000">
                      <a:srgbClr val="71DAFF"/>
                    </a:gs>
                  </a:gsLst>
                  <a:path path="circle">
                    <a:fillToRect l="50000" t="-80000" r="50000" b="180000"/>
                  </a:path>
                </a:gradFill>
                <a:latin typeface="Copperplate Gothic Bold" panose="020E0705020206020404" pitchFamily="34" charset="0"/>
                <a:ea typeface="Roboto" panose="02000000000000000000" pitchFamily="2" charset="0"/>
                <a:cs typeface="Roboto" panose="02000000000000000000" pitchFamily="2" charset="0"/>
              </a:rPr>
              <a:t>Nicholes</a:t>
            </a:r>
            <a:r>
              <a:rPr lang="en-US" sz="1600" dirty="0">
                <a:gradFill>
                  <a:gsLst>
                    <a:gs pos="13000">
                      <a:srgbClr val="71DAFF"/>
                    </a:gs>
                    <a:gs pos="35000">
                      <a:schemeClr val="accent5">
                        <a:lumMod val="0"/>
                        <a:lumOff val="100000"/>
                      </a:schemeClr>
                    </a:gs>
                    <a:gs pos="51000">
                      <a:srgbClr val="71DAFF"/>
                    </a:gs>
                  </a:gsLst>
                  <a:path path="circle">
                    <a:fillToRect l="50000" t="-80000" r="50000" b="180000"/>
                  </a:path>
                </a:gradFill>
                <a:latin typeface="Copperplate Gothic Bold" panose="020E0705020206020404" pitchFamily="34" charset="0"/>
                <a:ea typeface="Roboto" panose="02000000000000000000" pitchFamily="2" charset="0"/>
                <a:cs typeface="Roboto" panose="02000000000000000000" pitchFamily="2" charset="0"/>
              </a:rPr>
              <a:t> M</a:t>
            </a:r>
          </a:p>
        </p:txBody>
      </p:sp>
      <p:pic>
        <p:nvPicPr>
          <p:cNvPr id="8194" name="Picture 2">
            <a:extLst>
              <a:ext uri="{FF2B5EF4-FFF2-40B4-BE49-F238E27FC236}">
                <a16:creationId xmlns:a16="http://schemas.microsoft.com/office/drawing/2014/main" id="{0F96D2BA-E203-2B05-A4F9-DD833B7FC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295" y="1209713"/>
            <a:ext cx="4428445" cy="2889087"/>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D08E7F02-C9C7-8B1C-5FCE-E3B4EE428E30}"/>
              </a:ext>
            </a:extLst>
          </p:cNvPr>
          <p:cNvCxnSpPr/>
          <p:nvPr/>
        </p:nvCxnSpPr>
        <p:spPr>
          <a:xfrm>
            <a:off x="3350359" y="648356"/>
            <a:ext cx="1985165" cy="0"/>
          </a:xfrm>
          <a:prstGeom prst="line">
            <a:avLst/>
          </a:prstGeom>
          <a:ln w="25400">
            <a:gradFill flip="none" rotWithShape="1">
              <a:gsLst>
                <a:gs pos="13000">
                  <a:schemeClr val="accent5">
                    <a:lumMod val="0"/>
                    <a:lumOff val="100000"/>
                  </a:schemeClr>
                </a:gs>
                <a:gs pos="35000">
                  <a:schemeClr val="accent5">
                    <a:lumMod val="0"/>
                    <a:lumOff val="100000"/>
                  </a:schemeClr>
                </a:gs>
                <a:gs pos="55000">
                  <a:schemeClr val="accent5">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137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9451234-3E61-6963-67E4-FE0A8BC87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6584"/>
            <a:ext cx="4572000" cy="455691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1E7966D3-7CDA-54C0-8B87-29BAE51F67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704" y="586584"/>
            <a:ext cx="4419295" cy="45569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C562D9-A155-45AE-4F8F-FB452D69308F}"/>
              </a:ext>
            </a:extLst>
          </p:cNvPr>
          <p:cNvSpPr txBox="1"/>
          <p:nvPr/>
        </p:nvSpPr>
        <p:spPr>
          <a:xfrm>
            <a:off x="0" y="128470"/>
            <a:ext cx="3808475" cy="461665"/>
          </a:xfrm>
          <a:prstGeom prst="rect">
            <a:avLst/>
          </a:prstGeom>
          <a:noFill/>
        </p:spPr>
        <p:txBody>
          <a:bodyPr wrap="square" rtlCol="0">
            <a:spAutoFit/>
          </a:bodyPr>
          <a:lstStyle/>
          <a:p>
            <a:r>
              <a:rPr lang="en-US" sz="2400" dirty="0">
                <a:gradFill>
                  <a:gsLst>
                    <a:gs pos="13000">
                      <a:schemeClr val="accent5">
                        <a:lumMod val="0"/>
                        <a:lumOff val="100000"/>
                      </a:schemeClr>
                    </a:gs>
                    <a:gs pos="35000">
                      <a:schemeClr val="accent5">
                        <a:lumMod val="0"/>
                        <a:lumOff val="100000"/>
                      </a:schemeClr>
                    </a:gs>
                    <a:gs pos="55000">
                      <a:srgbClr val="71DAFF"/>
                    </a:gs>
                  </a:gsLst>
                  <a:path path="circle">
                    <a:fillToRect l="50000" t="-80000" r="50000" b="180000"/>
                  </a:path>
                </a:gradFill>
                <a:latin typeface="Poppins" panose="00000500000000000000" pitchFamily="2" charset="0"/>
                <a:cs typeface="Poppins" panose="00000500000000000000" pitchFamily="2" charset="0"/>
              </a:rPr>
              <a:t>White Grid :</a:t>
            </a:r>
            <a:endParaRPr lang="en-US" dirty="0">
              <a:gradFill>
                <a:gsLst>
                  <a:gs pos="13000">
                    <a:schemeClr val="accent5">
                      <a:lumMod val="0"/>
                      <a:lumOff val="100000"/>
                    </a:schemeClr>
                  </a:gs>
                  <a:gs pos="35000">
                    <a:schemeClr val="accent5">
                      <a:lumMod val="0"/>
                      <a:lumOff val="100000"/>
                    </a:schemeClr>
                  </a:gs>
                  <a:gs pos="55000">
                    <a:srgbClr val="71DAFF"/>
                  </a:gs>
                </a:gsLst>
                <a:path path="circle">
                  <a:fillToRect l="50000" t="-80000" r="50000" b="180000"/>
                </a:path>
              </a:gradFill>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56CEC43E-E9F2-AF5F-478D-4D3DAFC69008}"/>
              </a:ext>
            </a:extLst>
          </p:cNvPr>
          <p:cNvSpPr txBox="1"/>
          <p:nvPr/>
        </p:nvSpPr>
        <p:spPr>
          <a:xfrm>
            <a:off x="4724704" y="115166"/>
            <a:ext cx="4123036" cy="461665"/>
          </a:xfrm>
          <a:prstGeom prst="rect">
            <a:avLst/>
          </a:prstGeom>
          <a:noFill/>
        </p:spPr>
        <p:txBody>
          <a:bodyPr wrap="square" rtlCol="0">
            <a:spAutoFit/>
          </a:bodyPr>
          <a:lstStyle/>
          <a:p>
            <a:r>
              <a:rPr lang="en-US" sz="2400" dirty="0">
                <a:gradFill>
                  <a:gsLst>
                    <a:gs pos="13000">
                      <a:schemeClr val="accent5">
                        <a:lumMod val="0"/>
                        <a:lumOff val="100000"/>
                      </a:schemeClr>
                    </a:gs>
                    <a:gs pos="35000">
                      <a:schemeClr val="accent5">
                        <a:lumMod val="0"/>
                        <a:lumOff val="100000"/>
                      </a:schemeClr>
                    </a:gs>
                    <a:gs pos="55000">
                      <a:srgbClr val="71DAFF"/>
                    </a:gs>
                  </a:gsLst>
                  <a:path path="circle">
                    <a:fillToRect l="50000" t="-80000" r="50000" b="180000"/>
                  </a:path>
                </a:gradFill>
                <a:latin typeface="Poppins" panose="00000500000000000000" pitchFamily="2" charset="0"/>
                <a:cs typeface="Poppins" panose="00000500000000000000" pitchFamily="2" charset="0"/>
              </a:rPr>
              <a:t>Heatmap :</a:t>
            </a:r>
          </a:p>
        </p:txBody>
      </p:sp>
    </p:spTree>
    <p:extLst>
      <p:ext uri="{BB962C8B-B14F-4D97-AF65-F5344CB8AC3E}">
        <p14:creationId xmlns:p14="http://schemas.microsoft.com/office/powerpoint/2010/main" val="829082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5000" b="-15000"/>
          </a:stretch>
        </a:blipFill>
        <a:effectLst/>
      </p:bgPr>
    </p:bg>
    <p:spTree>
      <p:nvGrpSpPr>
        <p:cNvPr id="1" name=""/>
        <p:cNvGrpSpPr/>
        <p:nvPr/>
      </p:nvGrpSpPr>
      <p:grpSpPr>
        <a:xfrm>
          <a:off x="0" y="0"/>
          <a:ext cx="0" cy="0"/>
          <a:chOff x="0" y="0"/>
          <a:chExt cx="0" cy="0"/>
        </a:xfrm>
      </p:grpSpPr>
      <p:sp>
        <p:nvSpPr>
          <p:cNvPr id="4" name="Text 2"/>
          <p:cNvSpPr/>
          <p:nvPr/>
        </p:nvSpPr>
        <p:spPr>
          <a:xfrm>
            <a:off x="1273745" y="281175"/>
            <a:ext cx="6596584" cy="433983"/>
          </a:xfrm>
          <a:prstGeom prst="rect">
            <a:avLst/>
          </a:prstGeom>
          <a:noFill/>
          <a:ln/>
        </p:spPr>
        <p:txBody>
          <a:bodyPr wrap="none" rtlCol="0" anchor="t"/>
          <a:lstStyle/>
          <a:p>
            <a:pPr algn="ctr">
              <a:lnSpc>
                <a:spcPts val="3417"/>
              </a:lnSpc>
            </a:pPr>
            <a:r>
              <a:rPr lang="en-US" sz="2734" dirty="0">
                <a:solidFill>
                  <a:srgbClr val="F2F2F3"/>
                </a:solidFill>
                <a:latin typeface="Poppins" pitchFamily="34" charset="0"/>
                <a:ea typeface="Poppins" pitchFamily="34" charset="-122"/>
                <a:cs typeface="Poppins" pitchFamily="34" charset="-120"/>
              </a:rPr>
              <a:t>Impact of Contaminated Water</a:t>
            </a:r>
            <a:endParaRPr lang="en-US" sz="2734" dirty="0"/>
          </a:p>
        </p:txBody>
      </p:sp>
      <p:sp>
        <p:nvSpPr>
          <p:cNvPr id="5" name="Shape 3"/>
          <p:cNvSpPr/>
          <p:nvPr/>
        </p:nvSpPr>
        <p:spPr>
          <a:xfrm>
            <a:off x="1273746" y="2920480"/>
            <a:ext cx="2106290" cy="1941845"/>
          </a:xfrm>
          <a:prstGeom prst="roundRect">
            <a:avLst>
              <a:gd name="adj" fmla="val 3558"/>
            </a:avLst>
          </a:prstGeom>
          <a:solidFill>
            <a:srgbClr val="3D3D42"/>
          </a:solidFill>
          <a:ln w="13811">
            <a:solidFill>
              <a:srgbClr val="494950"/>
            </a:solidFill>
            <a:prstDash val="solid"/>
          </a:ln>
        </p:spPr>
        <p:txBody>
          <a:bodyPr/>
          <a:lstStyle/>
          <a:p>
            <a:endParaRPr lang="en-US" sz="1125"/>
          </a:p>
        </p:txBody>
      </p:sp>
      <p:sp>
        <p:nvSpPr>
          <p:cNvPr id="6" name="Text 4"/>
          <p:cNvSpPr/>
          <p:nvPr/>
        </p:nvSpPr>
        <p:spPr>
          <a:xfrm>
            <a:off x="1421234" y="3067968"/>
            <a:ext cx="1685925" cy="216991"/>
          </a:xfrm>
          <a:prstGeom prst="rect">
            <a:avLst/>
          </a:prstGeom>
          <a:noFill/>
          <a:ln/>
        </p:spPr>
        <p:txBody>
          <a:bodyPr wrap="none" rtlCol="0" anchor="t"/>
          <a:lstStyle/>
          <a:p>
            <a:pPr>
              <a:lnSpc>
                <a:spcPts val="1709"/>
              </a:lnSpc>
            </a:pPr>
            <a:r>
              <a:rPr lang="en-US" sz="1367" dirty="0">
                <a:solidFill>
                  <a:srgbClr val="E5E0DF"/>
                </a:solidFill>
                <a:latin typeface="Poppins" pitchFamily="34" charset="0"/>
                <a:ea typeface="Poppins" pitchFamily="34" charset="-122"/>
                <a:cs typeface="Poppins" pitchFamily="34" charset="-120"/>
              </a:rPr>
              <a:t>Human Health Risks</a:t>
            </a:r>
            <a:endParaRPr lang="en-US" sz="1367" dirty="0"/>
          </a:p>
        </p:txBody>
      </p:sp>
      <p:sp>
        <p:nvSpPr>
          <p:cNvPr id="7" name="Text 5"/>
          <p:cNvSpPr/>
          <p:nvPr/>
        </p:nvSpPr>
        <p:spPr>
          <a:xfrm>
            <a:off x="1421234" y="3423816"/>
            <a:ext cx="1811313" cy="888504"/>
          </a:xfrm>
          <a:prstGeom prst="rect">
            <a:avLst/>
          </a:prstGeom>
          <a:noFill/>
          <a:ln/>
        </p:spPr>
        <p:txBody>
          <a:bodyPr wrap="square" rtlCol="0" anchor="t"/>
          <a:lstStyle/>
          <a:p>
            <a:pPr>
              <a:lnSpc>
                <a:spcPts val="1749"/>
              </a:lnSpc>
            </a:pPr>
            <a:r>
              <a:rPr lang="en-US" sz="1094" dirty="0">
                <a:solidFill>
                  <a:srgbClr val="E5E0DF"/>
                </a:solidFill>
                <a:latin typeface="Roboto" pitchFamily="34" charset="0"/>
                <a:ea typeface="Roboto" pitchFamily="34" charset="-122"/>
                <a:cs typeface="Roboto" pitchFamily="34" charset="-120"/>
              </a:rPr>
              <a:t>Exposure to contaminated water can lead to waterborne diseases, infections, and long-term health issues.</a:t>
            </a:r>
            <a:endParaRPr lang="en-US" sz="1094" dirty="0"/>
          </a:p>
        </p:txBody>
      </p:sp>
      <p:sp>
        <p:nvSpPr>
          <p:cNvPr id="8" name="Shape 6"/>
          <p:cNvSpPr/>
          <p:nvPr/>
        </p:nvSpPr>
        <p:spPr>
          <a:xfrm>
            <a:off x="3518893" y="2920480"/>
            <a:ext cx="2106290" cy="1941845"/>
          </a:xfrm>
          <a:prstGeom prst="roundRect">
            <a:avLst>
              <a:gd name="adj" fmla="val 3558"/>
            </a:avLst>
          </a:prstGeom>
          <a:solidFill>
            <a:srgbClr val="3D3D42"/>
          </a:solidFill>
          <a:ln w="13811">
            <a:solidFill>
              <a:srgbClr val="494950"/>
            </a:solidFill>
            <a:prstDash val="solid"/>
          </a:ln>
        </p:spPr>
        <p:txBody>
          <a:bodyPr/>
          <a:lstStyle/>
          <a:p>
            <a:endParaRPr lang="en-US" sz="1125"/>
          </a:p>
        </p:txBody>
      </p:sp>
      <p:sp>
        <p:nvSpPr>
          <p:cNvPr id="9" name="Text 7"/>
          <p:cNvSpPr/>
          <p:nvPr/>
        </p:nvSpPr>
        <p:spPr>
          <a:xfrm>
            <a:off x="3666380" y="3067969"/>
            <a:ext cx="1811313" cy="433983"/>
          </a:xfrm>
          <a:prstGeom prst="rect">
            <a:avLst/>
          </a:prstGeom>
          <a:noFill/>
          <a:ln/>
        </p:spPr>
        <p:txBody>
          <a:bodyPr wrap="square" rtlCol="0" anchor="t"/>
          <a:lstStyle/>
          <a:p>
            <a:pPr>
              <a:lnSpc>
                <a:spcPts val="1709"/>
              </a:lnSpc>
            </a:pPr>
            <a:r>
              <a:rPr lang="en-US" sz="1367" dirty="0">
                <a:solidFill>
                  <a:srgbClr val="E5E0DF"/>
                </a:solidFill>
                <a:latin typeface="Poppins" pitchFamily="34" charset="0"/>
                <a:ea typeface="Poppins" pitchFamily="34" charset="-122"/>
                <a:cs typeface="Poppins" pitchFamily="34" charset="-120"/>
              </a:rPr>
              <a:t>Ecosystem Disruption</a:t>
            </a:r>
            <a:endParaRPr lang="en-US" sz="1367" dirty="0"/>
          </a:p>
        </p:txBody>
      </p:sp>
      <p:sp>
        <p:nvSpPr>
          <p:cNvPr id="10" name="Text 8"/>
          <p:cNvSpPr/>
          <p:nvPr/>
        </p:nvSpPr>
        <p:spPr>
          <a:xfrm>
            <a:off x="3666380" y="3640808"/>
            <a:ext cx="1811313" cy="888504"/>
          </a:xfrm>
          <a:prstGeom prst="rect">
            <a:avLst/>
          </a:prstGeom>
          <a:noFill/>
          <a:ln/>
        </p:spPr>
        <p:txBody>
          <a:bodyPr wrap="square" rtlCol="0" anchor="t"/>
          <a:lstStyle/>
          <a:p>
            <a:pPr>
              <a:lnSpc>
                <a:spcPts val="1749"/>
              </a:lnSpc>
            </a:pPr>
            <a:r>
              <a:rPr lang="en-US" sz="1094" dirty="0">
                <a:solidFill>
                  <a:srgbClr val="E5E0DF"/>
                </a:solidFill>
                <a:latin typeface="Roboto" pitchFamily="34" charset="0"/>
                <a:ea typeface="Roboto" pitchFamily="34" charset="-122"/>
                <a:cs typeface="Roboto" pitchFamily="34" charset="-120"/>
              </a:rPr>
              <a:t>Contaminated water disrupts natural habitats, affecting aquatic life, biodiversity, and ecosystem functioning.</a:t>
            </a:r>
            <a:endParaRPr lang="en-US" sz="1094" dirty="0"/>
          </a:p>
        </p:txBody>
      </p:sp>
      <p:sp>
        <p:nvSpPr>
          <p:cNvPr id="11" name="Shape 9"/>
          <p:cNvSpPr/>
          <p:nvPr/>
        </p:nvSpPr>
        <p:spPr>
          <a:xfrm>
            <a:off x="5764039" y="2920480"/>
            <a:ext cx="2106290" cy="1941845"/>
          </a:xfrm>
          <a:prstGeom prst="roundRect">
            <a:avLst>
              <a:gd name="adj" fmla="val 3558"/>
            </a:avLst>
          </a:prstGeom>
          <a:solidFill>
            <a:srgbClr val="3D3D42"/>
          </a:solidFill>
          <a:ln w="13811">
            <a:solidFill>
              <a:srgbClr val="494950"/>
            </a:solidFill>
            <a:prstDash val="solid"/>
          </a:ln>
        </p:spPr>
        <p:txBody>
          <a:bodyPr/>
          <a:lstStyle/>
          <a:p>
            <a:endParaRPr lang="en-US" sz="1125"/>
          </a:p>
        </p:txBody>
      </p:sp>
      <p:sp>
        <p:nvSpPr>
          <p:cNvPr id="12" name="Text 10"/>
          <p:cNvSpPr/>
          <p:nvPr/>
        </p:nvSpPr>
        <p:spPr>
          <a:xfrm>
            <a:off x="5911527" y="3067969"/>
            <a:ext cx="1811313" cy="433983"/>
          </a:xfrm>
          <a:prstGeom prst="rect">
            <a:avLst/>
          </a:prstGeom>
          <a:noFill/>
          <a:ln/>
        </p:spPr>
        <p:txBody>
          <a:bodyPr wrap="square" rtlCol="0" anchor="t"/>
          <a:lstStyle/>
          <a:p>
            <a:pPr>
              <a:lnSpc>
                <a:spcPts val="1709"/>
              </a:lnSpc>
            </a:pPr>
            <a:r>
              <a:rPr lang="en-US" sz="1367" dirty="0">
                <a:solidFill>
                  <a:srgbClr val="E5E0DF"/>
                </a:solidFill>
                <a:latin typeface="Poppins" pitchFamily="34" charset="0"/>
                <a:ea typeface="Poppins" pitchFamily="34" charset="-122"/>
                <a:cs typeface="Poppins" pitchFamily="34" charset="-120"/>
              </a:rPr>
              <a:t>Economic Consequences</a:t>
            </a:r>
            <a:endParaRPr lang="en-US" sz="1367" dirty="0"/>
          </a:p>
        </p:txBody>
      </p:sp>
      <p:sp>
        <p:nvSpPr>
          <p:cNvPr id="13" name="Text 11"/>
          <p:cNvSpPr/>
          <p:nvPr/>
        </p:nvSpPr>
        <p:spPr>
          <a:xfrm>
            <a:off x="5911527" y="3640808"/>
            <a:ext cx="1811313" cy="888504"/>
          </a:xfrm>
          <a:prstGeom prst="rect">
            <a:avLst/>
          </a:prstGeom>
          <a:noFill/>
          <a:ln/>
        </p:spPr>
        <p:txBody>
          <a:bodyPr wrap="square" rtlCol="0" anchor="t"/>
          <a:lstStyle/>
          <a:p>
            <a:pPr>
              <a:lnSpc>
                <a:spcPts val="1749"/>
              </a:lnSpc>
            </a:pPr>
            <a:r>
              <a:rPr lang="en-US" sz="1094" dirty="0">
                <a:solidFill>
                  <a:srgbClr val="E5E0DF"/>
                </a:solidFill>
                <a:latin typeface="Roboto" pitchFamily="34" charset="0"/>
                <a:ea typeface="Roboto" pitchFamily="34" charset="-122"/>
                <a:cs typeface="Roboto" pitchFamily="34" charset="-120"/>
              </a:rPr>
              <a:t>The impact of polluted water on industries, agriculture, tourism, and global economies is significant.</a:t>
            </a:r>
            <a:endParaRPr lang="en-US" sz="1094" dirty="0"/>
          </a:p>
        </p:txBody>
      </p:sp>
      <p:pic>
        <p:nvPicPr>
          <p:cNvPr id="2050" name="Picture 2">
            <a:extLst>
              <a:ext uri="{FF2B5EF4-FFF2-40B4-BE49-F238E27FC236}">
                <a16:creationId xmlns:a16="http://schemas.microsoft.com/office/drawing/2014/main" id="{E2C2BC84-706E-7E6F-25B9-16D15D7EF85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3671" y="996333"/>
            <a:ext cx="2106290" cy="1837507"/>
          </a:xfrm>
          <a:prstGeom prst="rect">
            <a:avLst/>
          </a:prstGeom>
          <a:ln>
            <a:noFill/>
          </a:ln>
          <a:effectLst>
            <a:softEdge rad="112500"/>
          </a:effectLst>
        </p:spPr>
      </p:pic>
      <p:pic>
        <p:nvPicPr>
          <p:cNvPr id="2052" name="Picture 4">
            <a:extLst>
              <a:ext uri="{FF2B5EF4-FFF2-40B4-BE49-F238E27FC236}">
                <a16:creationId xmlns:a16="http://schemas.microsoft.com/office/drawing/2014/main" id="{755883FD-218D-F5A3-5ED0-EC7925E67BE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9477" y="996333"/>
            <a:ext cx="2075706" cy="183750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E60F25F-AA9A-407F-5793-557C0E5CBEA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4625" y="994794"/>
            <a:ext cx="2075705" cy="183750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EE1C75D2-8453-3D4E-15F9-2CB19147FDDC}"/>
              </a:ext>
            </a:extLst>
          </p:cNvPr>
          <p:cNvCxnSpPr>
            <a:cxnSpLocks/>
          </p:cNvCxnSpPr>
          <p:nvPr/>
        </p:nvCxnSpPr>
        <p:spPr>
          <a:xfrm>
            <a:off x="1877078" y="891995"/>
            <a:ext cx="5290907" cy="0"/>
          </a:xfrm>
          <a:prstGeom prst="line">
            <a:avLst/>
          </a:prstGeom>
          <a:ln w="25400">
            <a:gradFill flip="none" rotWithShape="1">
              <a:gsLst>
                <a:gs pos="22000">
                  <a:srgbClr val="FF0000"/>
                </a:gs>
                <a:gs pos="44000">
                  <a:schemeClr val="accent5">
                    <a:lumMod val="0"/>
                    <a:lumOff val="100000"/>
                  </a:schemeClr>
                </a:gs>
                <a:gs pos="70000">
                  <a:schemeClr val="accent5">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5000" b="-15000"/>
          </a:stretch>
        </a:blipFill>
        <a:effectLst/>
      </p:bgPr>
    </p:bg>
    <p:spTree>
      <p:nvGrpSpPr>
        <p:cNvPr id="1" name=""/>
        <p:cNvGrpSpPr/>
        <p:nvPr/>
      </p:nvGrpSpPr>
      <p:grpSpPr>
        <a:xfrm>
          <a:off x="0" y="0"/>
          <a:ext cx="0" cy="0"/>
          <a:chOff x="0" y="0"/>
          <a:chExt cx="0" cy="0"/>
        </a:xfrm>
      </p:grpSpPr>
      <p:sp>
        <p:nvSpPr>
          <p:cNvPr id="4" name="Text 2"/>
          <p:cNvSpPr/>
          <p:nvPr/>
        </p:nvSpPr>
        <p:spPr>
          <a:xfrm>
            <a:off x="1273746" y="433880"/>
            <a:ext cx="6596509" cy="433983"/>
          </a:xfrm>
          <a:prstGeom prst="rect">
            <a:avLst/>
          </a:prstGeom>
          <a:noFill/>
          <a:ln/>
        </p:spPr>
        <p:txBody>
          <a:bodyPr wrap="none" rtlCol="0" anchor="t"/>
          <a:lstStyle/>
          <a:p>
            <a:pPr algn="ctr">
              <a:lnSpc>
                <a:spcPts val="3417"/>
              </a:lnSpc>
            </a:pPr>
            <a:r>
              <a:rPr lang="en-US" sz="2734" dirty="0">
                <a:solidFill>
                  <a:srgbClr val="F2F2F3"/>
                </a:solidFill>
                <a:latin typeface="Poppins" pitchFamily="34" charset="0"/>
                <a:ea typeface="Poppins" pitchFamily="34" charset="-122"/>
                <a:cs typeface="Poppins" pitchFamily="34" charset="-120"/>
              </a:rPr>
              <a:t>Impact of Water Quality Analysis</a:t>
            </a:r>
            <a:endParaRPr lang="en-US" sz="2734" dirty="0"/>
          </a:p>
        </p:txBody>
      </p:sp>
      <p:sp>
        <p:nvSpPr>
          <p:cNvPr id="5" name="Shape 3"/>
          <p:cNvSpPr/>
          <p:nvPr/>
        </p:nvSpPr>
        <p:spPr>
          <a:xfrm>
            <a:off x="4558159" y="1447130"/>
            <a:ext cx="27756" cy="2960861"/>
          </a:xfrm>
          <a:prstGeom prst="rect">
            <a:avLst/>
          </a:prstGeom>
          <a:solidFill>
            <a:srgbClr val="494950"/>
          </a:solidFill>
          <a:ln/>
        </p:spPr>
        <p:txBody>
          <a:bodyPr/>
          <a:lstStyle/>
          <a:p>
            <a:endParaRPr lang="en-US" sz="1125"/>
          </a:p>
        </p:txBody>
      </p:sp>
      <p:sp>
        <p:nvSpPr>
          <p:cNvPr id="6" name="Shape 4"/>
          <p:cNvSpPr/>
          <p:nvPr/>
        </p:nvSpPr>
        <p:spPr>
          <a:xfrm>
            <a:off x="4728233" y="1697943"/>
            <a:ext cx="485998" cy="27756"/>
          </a:xfrm>
          <a:prstGeom prst="rect">
            <a:avLst/>
          </a:prstGeom>
          <a:solidFill>
            <a:srgbClr val="494950"/>
          </a:solidFill>
          <a:ln/>
        </p:spPr>
        <p:txBody>
          <a:bodyPr/>
          <a:lstStyle/>
          <a:p>
            <a:endParaRPr lang="en-US" sz="1125"/>
          </a:p>
        </p:txBody>
      </p:sp>
      <p:sp>
        <p:nvSpPr>
          <p:cNvPr id="7" name="Shape 5"/>
          <p:cNvSpPr/>
          <p:nvPr/>
        </p:nvSpPr>
        <p:spPr>
          <a:xfrm>
            <a:off x="4415768" y="1555627"/>
            <a:ext cx="312464" cy="312464"/>
          </a:xfrm>
          <a:prstGeom prst="roundRect">
            <a:avLst>
              <a:gd name="adj" fmla="val 20000"/>
            </a:avLst>
          </a:prstGeom>
          <a:solidFill>
            <a:srgbClr val="3D3D42"/>
          </a:solidFill>
          <a:ln w="13811">
            <a:solidFill>
              <a:srgbClr val="494950"/>
            </a:solidFill>
            <a:prstDash val="solid"/>
          </a:ln>
        </p:spPr>
        <p:txBody>
          <a:bodyPr/>
          <a:lstStyle/>
          <a:p>
            <a:endParaRPr lang="en-US" sz="1125"/>
          </a:p>
        </p:txBody>
      </p:sp>
      <p:sp>
        <p:nvSpPr>
          <p:cNvPr id="8" name="Text 6"/>
          <p:cNvSpPr/>
          <p:nvPr/>
        </p:nvSpPr>
        <p:spPr>
          <a:xfrm>
            <a:off x="4541006" y="1581671"/>
            <a:ext cx="61913" cy="260301"/>
          </a:xfrm>
          <a:prstGeom prst="rect">
            <a:avLst/>
          </a:prstGeom>
          <a:noFill/>
          <a:ln/>
        </p:spPr>
        <p:txBody>
          <a:bodyPr wrap="none" rtlCol="0" anchor="t"/>
          <a:lstStyle/>
          <a:p>
            <a:pPr algn="ctr">
              <a:lnSpc>
                <a:spcPts val="2051"/>
              </a:lnSpc>
            </a:pPr>
            <a:r>
              <a:rPr lang="en-US" sz="1640" dirty="0">
                <a:solidFill>
                  <a:srgbClr val="E5E0DF"/>
                </a:solidFill>
                <a:latin typeface="Poppins" pitchFamily="34" charset="0"/>
                <a:ea typeface="Poppins" pitchFamily="34" charset="-122"/>
                <a:cs typeface="Poppins" pitchFamily="34" charset="-120"/>
              </a:rPr>
              <a:t>1</a:t>
            </a:r>
            <a:endParaRPr lang="en-US" sz="1640" dirty="0"/>
          </a:p>
        </p:txBody>
      </p:sp>
      <p:sp>
        <p:nvSpPr>
          <p:cNvPr id="9" name="Text 7"/>
          <p:cNvSpPr/>
          <p:nvPr/>
        </p:nvSpPr>
        <p:spPr>
          <a:xfrm>
            <a:off x="5335786" y="1585987"/>
            <a:ext cx="1624013" cy="216991"/>
          </a:xfrm>
          <a:prstGeom prst="rect">
            <a:avLst/>
          </a:prstGeom>
          <a:noFill/>
          <a:ln/>
        </p:spPr>
        <p:txBody>
          <a:bodyPr wrap="none" rtlCol="0" anchor="t"/>
          <a:lstStyle/>
          <a:p>
            <a:pPr>
              <a:lnSpc>
                <a:spcPts val="1709"/>
              </a:lnSpc>
            </a:pPr>
            <a:r>
              <a:rPr lang="en-US" sz="1367" dirty="0">
                <a:solidFill>
                  <a:srgbClr val="E5E0DF"/>
                </a:solidFill>
                <a:latin typeface="Poppins" pitchFamily="34" charset="0"/>
                <a:ea typeface="Poppins" pitchFamily="34" charset="-122"/>
                <a:cs typeface="Poppins" pitchFamily="34" charset="-120"/>
              </a:rPr>
              <a:t>Scientific Research</a:t>
            </a:r>
            <a:endParaRPr lang="en-US" sz="1367" dirty="0"/>
          </a:p>
        </p:txBody>
      </p:sp>
      <p:sp>
        <p:nvSpPr>
          <p:cNvPr id="10" name="Text 8"/>
          <p:cNvSpPr/>
          <p:nvPr/>
        </p:nvSpPr>
        <p:spPr>
          <a:xfrm>
            <a:off x="5335786" y="1941835"/>
            <a:ext cx="2534469" cy="666378"/>
          </a:xfrm>
          <a:prstGeom prst="rect">
            <a:avLst/>
          </a:prstGeom>
          <a:noFill/>
          <a:ln/>
        </p:spPr>
        <p:txBody>
          <a:bodyPr wrap="square" rtlCol="0" anchor="t"/>
          <a:lstStyle/>
          <a:p>
            <a:pPr>
              <a:lnSpc>
                <a:spcPts val="1749"/>
              </a:lnSpc>
            </a:pPr>
            <a:r>
              <a:rPr lang="en-US" sz="1094" dirty="0">
                <a:solidFill>
                  <a:srgbClr val="E5E0DF"/>
                </a:solidFill>
                <a:latin typeface="Roboto" pitchFamily="34" charset="0"/>
                <a:ea typeface="Roboto" pitchFamily="34" charset="-122"/>
                <a:cs typeface="Roboto" pitchFamily="34" charset="-120"/>
              </a:rPr>
              <a:t>Water quality analysis enables scientific studies to understand ecological systems and address environmental challenges.</a:t>
            </a:r>
            <a:endParaRPr lang="en-US" sz="1094" dirty="0"/>
          </a:p>
        </p:txBody>
      </p:sp>
      <p:sp>
        <p:nvSpPr>
          <p:cNvPr id="11" name="Shape 9"/>
          <p:cNvSpPr/>
          <p:nvPr/>
        </p:nvSpPr>
        <p:spPr>
          <a:xfrm>
            <a:off x="3929770" y="2392226"/>
            <a:ext cx="485998" cy="27756"/>
          </a:xfrm>
          <a:prstGeom prst="rect">
            <a:avLst/>
          </a:prstGeom>
          <a:solidFill>
            <a:srgbClr val="494950"/>
          </a:solidFill>
          <a:ln/>
        </p:spPr>
        <p:txBody>
          <a:bodyPr/>
          <a:lstStyle/>
          <a:p>
            <a:endParaRPr lang="en-US" sz="1125"/>
          </a:p>
        </p:txBody>
      </p:sp>
      <p:sp>
        <p:nvSpPr>
          <p:cNvPr id="12" name="Shape 10"/>
          <p:cNvSpPr/>
          <p:nvPr/>
        </p:nvSpPr>
        <p:spPr>
          <a:xfrm>
            <a:off x="4415768" y="2249910"/>
            <a:ext cx="312464" cy="312464"/>
          </a:xfrm>
          <a:prstGeom prst="roundRect">
            <a:avLst>
              <a:gd name="adj" fmla="val 20000"/>
            </a:avLst>
          </a:prstGeom>
          <a:solidFill>
            <a:srgbClr val="3D3D42"/>
          </a:solidFill>
          <a:ln w="13811">
            <a:solidFill>
              <a:srgbClr val="494950"/>
            </a:solidFill>
            <a:prstDash val="solid"/>
          </a:ln>
        </p:spPr>
        <p:txBody>
          <a:bodyPr/>
          <a:lstStyle/>
          <a:p>
            <a:endParaRPr lang="en-US" sz="1125"/>
          </a:p>
        </p:txBody>
      </p:sp>
      <p:sp>
        <p:nvSpPr>
          <p:cNvPr id="13" name="Text 11"/>
          <p:cNvSpPr/>
          <p:nvPr/>
        </p:nvSpPr>
        <p:spPr>
          <a:xfrm>
            <a:off x="4512431" y="2275955"/>
            <a:ext cx="119063" cy="260301"/>
          </a:xfrm>
          <a:prstGeom prst="rect">
            <a:avLst/>
          </a:prstGeom>
          <a:noFill/>
          <a:ln/>
        </p:spPr>
        <p:txBody>
          <a:bodyPr wrap="none" rtlCol="0" anchor="t"/>
          <a:lstStyle/>
          <a:p>
            <a:pPr algn="ctr">
              <a:lnSpc>
                <a:spcPts val="2051"/>
              </a:lnSpc>
            </a:pPr>
            <a:r>
              <a:rPr lang="en-US" sz="1640" dirty="0">
                <a:solidFill>
                  <a:srgbClr val="E5E0DF"/>
                </a:solidFill>
                <a:latin typeface="Poppins" pitchFamily="34" charset="0"/>
                <a:ea typeface="Poppins" pitchFamily="34" charset="-122"/>
                <a:cs typeface="Poppins" pitchFamily="34" charset="-120"/>
              </a:rPr>
              <a:t>2</a:t>
            </a:r>
            <a:endParaRPr lang="en-US" sz="1640" dirty="0"/>
          </a:p>
        </p:txBody>
      </p:sp>
      <p:sp>
        <p:nvSpPr>
          <p:cNvPr id="14" name="Text 12"/>
          <p:cNvSpPr/>
          <p:nvPr/>
        </p:nvSpPr>
        <p:spPr>
          <a:xfrm>
            <a:off x="1526977" y="2280270"/>
            <a:ext cx="2281238" cy="216991"/>
          </a:xfrm>
          <a:prstGeom prst="rect">
            <a:avLst/>
          </a:prstGeom>
          <a:noFill/>
          <a:ln/>
        </p:spPr>
        <p:txBody>
          <a:bodyPr wrap="none" rtlCol="0" anchor="t"/>
          <a:lstStyle/>
          <a:p>
            <a:pPr algn="r">
              <a:lnSpc>
                <a:spcPts val="1709"/>
              </a:lnSpc>
            </a:pPr>
            <a:r>
              <a:rPr lang="en-US" sz="1367" dirty="0">
                <a:solidFill>
                  <a:srgbClr val="E5E0DF"/>
                </a:solidFill>
                <a:latin typeface="Poppins" pitchFamily="34" charset="0"/>
                <a:ea typeface="Poppins" pitchFamily="34" charset="-122"/>
                <a:cs typeface="Poppins" pitchFamily="34" charset="-120"/>
              </a:rPr>
              <a:t>Policymaking &amp; Regulation</a:t>
            </a:r>
            <a:endParaRPr lang="en-US" sz="1367" dirty="0"/>
          </a:p>
        </p:txBody>
      </p:sp>
      <p:sp>
        <p:nvSpPr>
          <p:cNvPr id="15" name="Text 13"/>
          <p:cNvSpPr/>
          <p:nvPr/>
        </p:nvSpPr>
        <p:spPr>
          <a:xfrm>
            <a:off x="1273746" y="2636119"/>
            <a:ext cx="2534469" cy="666378"/>
          </a:xfrm>
          <a:prstGeom prst="rect">
            <a:avLst/>
          </a:prstGeom>
          <a:noFill/>
          <a:ln/>
        </p:spPr>
        <p:txBody>
          <a:bodyPr wrap="square" rtlCol="0" anchor="t"/>
          <a:lstStyle/>
          <a:p>
            <a:pPr algn="r">
              <a:lnSpc>
                <a:spcPts val="1749"/>
              </a:lnSpc>
            </a:pPr>
            <a:r>
              <a:rPr lang="en-US" sz="1094" dirty="0">
                <a:solidFill>
                  <a:srgbClr val="E5E0DF"/>
                </a:solidFill>
                <a:latin typeface="Roboto" pitchFamily="34" charset="0"/>
                <a:ea typeface="Roboto" pitchFamily="34" charset="-122"/>
                <a:cs typeface="Roboto" pitchFamily="34" charset="-120"/>
              </a:rPr>
              <a:t>Accurate data drives informed policies and regulations to protect water resources and public health.</a:t>
            </a:r>
            <a:endParaRPr lang="en-US" sz="1094" dirty="0"/>
          </a:p>
        </p:txBody>
      </p:sp>
      <p:sp>
        <p:nvSpPr>
          <p:cNvPr id="16" name="Shape 14"/>
          <p:cNvSpPr/>
          <p:nvPr/>
        </p:nvSpPr>
        <p:spPr>
          <a:xfrm>
            <a:off x="4728233" y="3136739"/>
            <a:ext cx="485998" cy="27756"/>
          </a:xfrm>
          <a:prstGeom prst="rect">
            <a:avLst/>
          </a:prstGeom>
          <a:solidFill>
            <a:srgbClr val="494950"/>
          </a:solidFill>
          <a:ln/>
        </p:spPr>
        <p:txBody>
          <a:bodyPr/>
          <a:lstStyle/>
          <a:p>
            <a:endParaRPr lang="en-US" sz="1125"/>
          </a:p>
        </p:txBody>
      </p:sp>
      <p:sp>
        <p:nvSpPr>
          <p:cNvPr id="17" name="Shape 15"/>
          <p:cNvSpPr/>
          <p:nvPr/>
        </p:nvSpPr>
        <p:spPr>
          <a:xfrm>
            <a:off x="4415768" y="2994422"/>
            <a:ext cx="312464" cy="312464"/>
          </a:xfrm>
          <a:prstGeom prst="roundRect">
            <a:avLst>
              <a:gd name="adj" fmla="val 20000"/>
            </a:avLst>
          </a:prstGeom>
          <a:solidFill>
            <a:srgbClr val="3D3D42"/>
          </a:solidFill>
          <a:ln w="13811">
            <a:solidFill>
              <a:srgbClr val="494950"/>
            </a:solidFill>
            <a:prstDash val="solid"/>
          </a:ln>
        </p:spPr>
        <p:txBody>
          <a:bodyPr/>
          <a:lstStyle/>
          <a:p>
            <a:endParaRPr lang="en-US" sz="1125"/>
          </a:p>
        </p:txBody>
      </p:sp>
      <p:sp>
        <p:nvSpPr>
          <p:cNvPr id="18" name="Text 16"/>
          <p:cNvSpPr/>
          <p:nvPr/>
        </p:nvSpPr>
        <p:spPr>
          <a:xfrm>
            <a:off x="4510050" y="3020467"/>
            <a:ext cx="123825" cy="260301"/>
          </a:xfrm>
          <a:prstGeom prst="rect">
            <a:avLst/>
          </a:prstGeom>
          <a:noFill/>
          <a:ln/>
        </p:spPr>
        <p:txBody>
          <a:bodyPr wrap="none" rtlCol="0" anchor="t"/>
          <a:lstStyle/>
          <a:p>
            <a:pPr algn="ctr">
              <a:lnSpc>
                <a:spcPts val="2051"/>
              </a:lnSpc>
            </a:pPr>
            <a:r>
              <a:rPr lang="en-US" sz="1640" dirty="0">
                <a:solidFill>
                  <a:srgbClr val="E5E0DF"/>
                </a:solidFill>
                <a:latin typeface="Poppins" pitchFamily="34" charset="0"/>
                <a:ea typeface="Poppins" pitchFamily="34" charset="-122"/>
                <a:cs typeface="Poppins" pitchFamily="34" charset="-120"/>
              </a:rPr>
              <a:t>3</a:t>
            </a:r>
            <a:endParaRPr lang="en-US" sz="1640" dirty="0"/>
          </a:p>
        </p:txBody>
      </p:sp>
      <p:sp>
        <p:nvSpPr>
          <p:cNvPr id="19" name="Text 17"/>
          <p:cNvSpPr/>
          <p:nvPr/>
        </p:nvSpPr>
        <p:spPr>
          <a:xfrm>
            <a:off x="5335786" y="3024783"/>
            <a:ext cx="2005013" cy="216991"/>
          </a:xfrm>
          <a:prstGeom prst="rect">
            <a:avLst/>
          </a:prstGeom>
          <a:noFill/>
          <a:ln/>
        </p:spPr>
        <p:txBody>
          <a:bodyPr wrap="none" rtlCol="0" anchor="t"/>
          <a:lstStyle/>
          <a:p>
            <a:pPr>
              <a:lnSpc>
                <a:spcPts val="1709"/>
              </a:lnSpc>
            </a:pPr>
            <a:r>
              <a:rPr lang="en-US" sz="1367" dirty="0">
                <a:solidFill>
                  <a:srgbClr val="E5E0DF"/>
                </a:solidFill>
                <a:latin typeface="Poppins" pitchFamily="34" charset="0"/>
                <a:ea typeface="Poppins" pitchFamily="34" charset="-122"/>
                <a:cs typeface="Poppins" pitchFamily="34" charset="-120"/>
              </a:rPr>
              <a:t>Community Awareness</a:t>
            </a:r>
            <a:endParaRPr lang="en-US" sz="1367" dirty="0"/>
          </a:p>
        </p:txBody>
      </p:sp>
      <p:sp>
        <p:nvSpPr>
          <p:cNvPr id="20" name="Text 18"/>
          <p:cNvSpPr/>
          <p:nvPr/>
        </p:nvSpPr>
        <p:spPr>
          <a:xfrm>
            <a:off x="5335786" y="3380631"/>
            <a:ext cx="2534469" cy="888504"/>
          </a:xfrm>
          <a:prstGeom prst="rect">
            <a:avLst/>
          </a:prstGeom>
          <a:noFill/>
          <a:ln/>
        </p:spPr>
        <p:txBody>
          <a:bodyPr wrap="square" rtlCol="0" anchor="t"/>
          <a:lstStyle/>
          <a:p>
            <a:pPr>
              <a:lnSpc>
                <a:spcPts val="1749"/>
              </a:lnSpc>
            </a:pPr>
            <a:r>
              <a:rPr lang="en-US" sz="1094" dirty="0">
                <a:solidFill>
                  <a:srgbClr val="E5E0DF"/>
                </a:solidFill>
                <a:latin typeface="Roboto" pitchFamily="34" charset="0"/>
                <a:ea typeface="Roboto" pitchFamily="34" charset="-122"/>
                <a:cs typeface="Roboto" pitchFamily="34" charset="-120"/>
              </a:rPr>
              <a:t>Engaging with communities and raising awareness about water quality helps foster local stewardship and responsibility.</a:t>
            </a:r>
            <a:endParaRPr lang="en-US" sz="1094" dirty="0"/>
          </a:p>
        </p:txBody>
      </p:sp>
      <p:cxnSp>
        <p:nvCxnSpPr>
          <p:cNvPr id="23" name="Straight Connector 22">
            <a:extLst>
              <a:ext uri="{FF2B5EF4-FFF2-40B4-BE49-F238E27FC236}">
                <a16:creationId xmlns:a16="http://schemas.microsoft.com/office/drawing/2014/main" id="{2A86D006-E163-0A37-7076-BBE5858C8FA8}"/>
              </a:ext>
            </a:extLst>
          </p:cNvPr>
          <p:cNvCxnSpPr/>
          <p:nvPr/>
        </p:nvCxnSpPr>
        <p:spPr>
          <a:xfrm>
            <a:off x="1670605" y="1197405"/>
            <a:ext cx="5802790" cy="0"/>
          </a:xfrm>
          <a:prstGeom prst="line">
            <a:avLst/>
          </a:prstGeom>
          <a:ln w="25400">
            <a:gradFill flip="none" rotWithShape="1">
              <a:gsLst>
                <a:gs pos="13000">
                  <a:schemeClr val="accent5">
                    <a:lumMod val="0"/>
                    <a:lumOff val="100000"/>
                  </a:schemeClr>
                </a:gs>
                <a:gs pos="35000">
                  <a:schemeClr val="accent5">
                    <a:lumMod val="0"/>
                    <a:lumOff val="100000"/>
                  </a:schemeClr>
                </a:gs>
                <a:gs pos="55000">
                  <a:schemeClr val="accent5">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5000" b="-15000"/>
          </a:stretch>
        </a:blipFill>
        <a:effectLst/>
      </p:bgPr>
    </p:bg>
    <p:spTree>
      <p:nvGrpSpPr>
        <p:cNvPr id="1" name=""/>
        <p:cNvGrpSpPr/>
        <p:nvPr/>
      </p:nvGrpSpPr>
      <p:grpSpPr>
        <a:xfrm>
          <a:off x="0" y="0"/>
          <a:ext cx="0" cy="0"/>
          <a:chOff x="0" y="0"/>
          <a:chExt cx="0" cy="0"/>
        </a:xfrm>
      </p:grpSpPr>
      <p:sp>
        <p:nvSpPr>
          <p:cNvPr id="4" name="Text 2"/>
          <p:cNvSpPr/>
          <p:nvPr/>
        </p:nvSpPr>
        <p:spPr>
          <a:xfrm>
            <a:off x="1212489" y="715502"/>
            <a:ext cx="6657765" cy="433983"/>
          </a:xfrm>
          <a:prstGeom prst="rect">
            <a:avLst/>
          </a:prstGeom>
          <a:noFill/>
          <a:ln/>
        </p:spPr>
        <p:txBody>
          <a:bodyPr wrap="none" rtlCol="0" anchor="t"/>
          <a:lstStyle/>
          <a:p>
            <a:pPr algn="ctr">
              <a:lnSpc>
                <a:spcPts val="3417"/>
              </a:lnSpc>
            </a:pPr>
            <a:r>
              <a:rPr lang="en-US" sz="2734" dirty="0">
                <a:solidFill>
                  <a:srgbClr val="F2F2F3"/>
                </a:solidFill>
                <a:latin typeface="Poppins" panose="00000500000000000000" pitchFamily="2" charset="0"/>
                <a:ea typeface="Poppins" pitchFamily="34" charset="-122"/>
                <a:cs typeface="Poppins" panose="00000500000000000000" pitchFamily="2" charset="0"/>
              </a:rPr>
              <a:t>Methods for Water Quality Analysis</a:t>
            </a:r>
            <a:endParaRPr lang="en-US" sz="2734" dirty="0">
              <a:latin typeface="Poppins" panose="00000500000000000000" pitchFamily="2" charset="0"/>
              <a:cs typeface="Poppins" panose="00000500000000000000" pitchFamily="2" charset="0"/>
            </a:endParaRPr>
          </a:p>
        </p:txBody>
      </p:sp>
      <p:pic>
        <p:nvPicPr>
          <p:cNvPr id="5" name="Image 0" descr="preencoded.png"/>
          <p:cNvPicPr>
            <a:picLocks noChangeAspect="1"/>
          </p:cNvPicPr>
          <p:nvPr/>
        </p:nvPicPr>
        <p:blipFill>
          <a:blip r:embed="rId4"/>
          <a:stretch>
            <a:fillRect/>
          </a:stretch>
        </p:blipFill>
        <p:spPr>
          <a:xfrm>
            <a:off x="1273746" y="1582043"/>
            <a:ext cx="2059930" cy="1273076"/>
          </a:xfrm>
          <a:prstGeom prst="rect">
            <a:avLst/>
          </a:prstGeom>
        </p:spPr>
      </p:pic>
      <p:sp>
        <p:nvSpPr>
          <p:cNvPr id="6" name="Text 3"/>
          <p:cNvSpPr/>
          <p:nvPr/>
        </p:nvSpPr>
        <p:spPr>
          <a:xfrm>
            <a:off x="1273746" y="3028653"/>
            <a:ext cx="1388715" cy="216991"/>
          </a:xfrm>
          <a:prstGeom prst="rect">
            <a:avLst/>
          </a:prstGeom>
          <a:noFill/>
          <a:ln/>
        </p:spPr>
        <p:txBody>
          <a:bodyPr wrap="none" rtlCol="0" anchor="t"/>
          <a:lstStyle/>
          <a:p>
            <a:pPr>
              <a:lnSpc>
                <a:spcPts val="1709"/>
              </a:lnSpc>
            </a:pPr>
            <a:r>
              <a:rPr lang="en-US" sz="1367" dirty="0">
                <a:solidFill>
                  <a:srgbClr val="F2F2F3"/>
                </a:solidFill>
                <a:latin typeface="Poppins" pitchFamily="34" charset="0"/>
                <a:ea typeface="Poppins" pitchFamily="34" charset="-122"/>
                <a:cs typeface="Poppins" pitchFamily="34" charset="-120"/>
              </a:rPr>
              <a:t>Grab Sampling</a:t>
            </a:r>
            <a:endParaRPr lang="en-US" sz="1367" dirty="0"/>
          </a:p>
        </p:txBody>
      </p:sp>
      <p:sp>
        <p:nvSpPr>
          <p:cNvPr id="7" name="Text 4"/>
          <p:cNvSpPr/>
          <p:nvPr/>
        </p:nvSpPr>
        <p:spPr>
          <a:xfrm>
            <a:off x="1273746" y="3384501"/>
            <a:ext cx="2059930" cy="666378"/>
          </a:xfrm>
          <a:prstGeom prst="rect">
            <a:avLst/>
          </a:prstGeom>
          <a:noFill/>
          <a:ln/>
        </p:spPr>
        <p:txBody>
          <a:bodyPr wrap="square" rtlCol="0" anchor="t"/>
          <a:lstStyle/>
          <a:p>
            <a:pPr>
              <a:lnSpc>
                <a:spcPts val="1749"/>
              </a:lnSpc>
            </a:pPr>
            <a:r>
              <a:rPr lang="en-US" sz="1094" dirty="0">
                <a:solidFill>
                  <a:srgbClr val="E5E0DF"/>
                </a:solidFill>
                <a:latin typeface="Roboto" pitchFamily="34" charset="0"/>
                <a:ea typeface="Roboto" pitchFamily="34" charset="-122"/>
                <a:cs typeface="Roboto" pitchFamily="34" charset="-120"/>
              </a:rPr>
              <a:t>Collecting a single, instantaneous water sample for analysis at a designated location.</a:t>
            </a:r>
            <a:endParaRPr lang="en-US" sz="1094" dirty="0"/>
          </a:p>
        </p:txBody>
      </p:sp>
      <p:pic>
        <p:nvPicPr>
          <p:cNvPr id="8" name="Image 1" descr="preencoded.png"/>
          <p:cNvPicPr>
            <a:picLocks noChangeAspect="1"/>
          </p:cNvPicPr>
          <p:nvPr/>
        </p:nvPicPr>
        <p:blipFill>
          <a:blip r:embed="rId5"/>
          <a:stretch>
            <a:fillRect/>
          </a:stretch>
        </p:blipFill>
        <p:spPr>
          <a:xfrm>
            <a:off x="3541961" y="1582043"/>
            <a:ext cx="2060004" cy="1273150"/>
          </a:xfrm>
          <a:prstGeom prst="rect">
            <a:avLst/>
          </a:prstGeom>
        </p:spPr>
      </p:pic>
      <p:sp>
        <p:nvSpPr>
          <p:cNvPr id="9" name="Text 5"/>
          <p:cNvSpPr/>
          <p:nvPr/>
        </p:nvSpPr>
        <p:spPr>
          <a:xfrm>
            <a:off x="3541960" y="3028727"/>
            <a:ext cx="1957388" cy="216991"/>
          </a:xfrm>
          <a:prstGeom prst="rect">
            <a:avLst/>
          </a:prstGeom>
          <a:noFill/>
          <a:ln/>
        </p:spPr>
        <p:txBody>
          <a:bodyPr wrap="none" rtlCol="0" anchor="t"/>
          <a:lstStyle/>
          <a:p>
            <a:pPr>
              <a:lnSpc>
                <a:spcPts val="1709"/>
              </a:lnSpc>
            </a:pPr>
            <a:r>
              <a:rPr lang="en-US" sz="1367" dirty="0">
                <a:solidFill>
                  <a:srgbClr val="F2F2F3"/>
                </a:solidFill>
                <a:latin typeface="Poppins" pitchFamily="34" charset="0"/>
                <a:ea typeface="Poppins" pitchFamily="34" charset="-122"/>
                <a:cs typeface="Poppins" pitchFamily="34" charset="-120"/>
              </a:rPr>
              <a:t>Continuous Monitoring</a:t>
            </a:r>
            <a:endParaRPr lang="en-US" sz="1367" dirty="0"/>
          </a:p>
        </p:txBody>
      </p:sp>
      <p:sp>
        <p:nvSpPr>
          <p:cNvPr id="10" name="Text 6"/>
          <p:cNvSpPr/>
          <p:nvPr/>
        </p:nvSpPr>
        <p:spPr>
          <a:xfrm>
            <a:off x="3541961" y="3384575"/>
            <a:ext cx="2060004" cy="888504"/>
          </a:xfrm>
          <a:prstGeom prst="rect">
            <a:avLst/>
          </a:prstGeom>
          <a:noFill/>
          <a:ln/>
        </p:spPr>
        <p:txBody>
          <a:bodyPr wrap="square" rtlCol="0" anchor="t"/>
          <a:lstStyle/>
          <a:p>
            <a:pPr>
              <a:lnSpc>
                <a:spcPts val="1749"/>
              </a:lnSpc>
            </a:pPr>
            <a:r>
              <a:rPr lang="en-US" sz="1094" dirty="0">
                <a:solidFill>
                  <a:srgbClr val="E5E0DF"/>
                </a:solidFill>
                <a:latin typeface="Roboto" pitchFamily="34" charset="0"/>
                <a:ea typeface="Roboto" pitchFamily="34" charset="-122"/>
                <a:cs typeface="Roboto" pitchFamily="34" charset="-120"/>
              </a:rPr>
              <a:t>Automated sensors and data loggers providing real-time measurements for long-term monitoring.</a:t>
            </a:r>
            <a:endParaRPr lang="en-US" sz="1094" dirty="0"/>
          </a:p>
        </p:txBody>
      </p:sp>
      <p:pic>
        <p:nvPicPr>
          <p:cNvPr id="11" name="Image 2" descr="preencoded.png"/>
          <p:cNvPicPr>
            <a:picLocks noChangeAspect="1"/>
          </p:cNvPicPr>
          <p:nvPr/>
        </p:nvPicPr>
        <p:blipFill>
          <a:blip r:embed="rId6"/>
          <a:stretch>
            <a:fillRect/>
          </a:stretch>
        </p:blipFill>
        <p:spPr>
          <a:xfrm>
            <a:off x="5810251" y="1582043"/>
            <a:ext cx="2060004" cy="1273150"/>
          </a:xfrm>
          <a:prstGeom prst="rect">
            <a:avLst/>
          </a:prstGeom>
        </p:spPr>
      </p:pic>
      <p:sp>
        <p:nvSpPr>
          <p:cNvPr id="12" name="Text 7"/>
          <p:cNvSpPr/>
          <p:nvPr/>
        </p:nvSpPr>
        <p:spPr>
          <a:xfrm>
            <a:off x="5810250" y="3028727"/>
            <a:ext cx="1566863" cy="216991"/>
          </a:xfrm>
          <a:prstGeom prst="rect">
            <a:avLst/>
          </a:prstGeom>
          <a:noFill/>
          <a:ln/>
        </p:spPr>
        <p:txBody>
          <a:bodyPr wrap="none" rtlCol="0" anchor="t"/>
          <a:lstStyle/>
          <a:p>
            <a:pPr>
              <a:lnSpc>
                <a:spcPts val="1709"/>
              </a:lnSpc>
            </a:pPr>
            <a:r>
              <a:rPr lang="en-US" sz="1367" dirty="0">
                <a:solidFill>
                  <a:srgbClr val="F2F2F3"/>
                </a:solidFill>
                <a:latin typeface="Poppins" pitchFamily="34" charset="0"/>
                <a:ea typeface="Poppins" pitchFamily="34" charset="-122"/>
                <a:cs typeface="Poppins" pitchFamily="34" charset="-120"/>
              </a:rPr>
              <a:t>Chemical Analysis</a:t>
            </a:r>
            <a:endParaRPr lang="en-US" sz="1367" dirty="0"/>
          </a:p>
        </p:txBody>
      </p:sp>
      <p:sp>
        <p:nvSpPr>
          <p:cNvPr id="13" name="Text 8"/>
          <p:cNvSpPr/>
          <p:nvPr/>
        </p:nvSpPr>
        <p:spPr>
          <a:xfrm>
            <a:off x="5810251" y="3384575"/>
            <a:ext cx="2060004" cy="888504"/>
          </a:xfrm>
          <a:prstGeom prst="rect">
            <a:avLst/>
          </a:prstGeom>
          <a:noFill/>
          <a:ln/>
        </p:spPr>
        <p:txBody>
          <a:bodyPr wrap="square" rtlCol="0" anchor="t"/>
          <a:lstStyle/>
          <a:p>
            <a:pPr>
              <a:lnSpc>
                <a:spcPts val="1749"/>
              </a:lnSpc>
            </a:pPr>
            <a:r>
              <a:rPr lang="en-US" sz="1094" dirty="0">
                <a:solidFill>
                  <a:srgbClr val="E5E0DF"/>
                </a:solidFill>
                <a:latin typeface="Roboto" pitchFamily="34" charset="0"/>
                <a:ea typeface="Roboto" pitchFamily="34" charset="-122"/>
                <a:cs typeface="Roboto" pitchFamily="34" charset="-120"/>
              </a:rPr>
              <a:t>Using various laboratory techniques and equipment to identify and quantify water constituents.</a:t>
            </a:r>
            <a:endParaRPr lang="en-US" sz="1094" dirty="0"/>
          </a:p>
        </p:txBody>
      </p:sp>
      <p:cxnSp>
        <p:nvCxnSpPr>
          <p:cNvPr id="18" name="Straight Connector 17">
            <a:extLst>
              <a:ext uri="{FF2B5EF4-FFF2-40B4-BE49-F238E27FC236}">
                <a16:creationId xmlns:a16="http://schemas.microsoft.com/office/drawing/2014/main" id="{36EEEB16-E8B1-9632-9301-C6AFC4E50BB9}"/>
              </a:ext>
            </a:extLst>
          </p:cNvPr>
          <p:cNvCxnSpPr>
            <a:cxnSpLocks/>
          </p:cNvCxnSpPr>
          <p:nvPr/>
        </p:nvCxnSpPr>
        <p:spPr>
          <a:xfrm>
            <a:off x="1273746" y="1350110"/>
            <a:ext cx="6596508" cy="0"/>
          </a:xfrm>
          <a:prstGeom prst="line">
            <a:avLst/>
          </a:prstGeom>
          <a:ln w="25400">
            <a:gradFill flip="none" rotWithShape="1">
              <a:gsLst>
                <a:gs pos="13000">
                  <a:schemeClr val="accent5">
                    <a:lumMod val="0"/>
                    <a:lumOff val="100000"/>
                  </a:schemeClr>
                </a:gs>
                <a:gs pos="35000">
                  <a:schemeClr val="accent5">
                    <a:lumMod val="0"/>
                    <a:lumOff val="100000"/>
                  </a:schemeClr>
                </a:gs>
                <a:gs pos="55000">
                  <a:schemeClr val="accent5">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5000" b="-15000"/>
          </a:stretch>
        </a:blipFill>
        <a:effectLst/>
      </p:bgPr>
    </p:bg>
    <p:spTree>
      <p:nvGrpSpPr>
        <p:cNvPr id="1" name=""/>
        <p:cNvGrpSpPr/>
        <p:nvPr/>
      </p:nvGrpSpPr>
      <p:grpSpPr>
        <a:xfrm>
          <a:off x="0" y="0"/>
          <a:ext cx="0" cy="0"/>
          <a:chOff x="0" y="0"/>
          <a:chExt cx="0" cy="0"/>
        </a:xfrm>
      </p:grpSpPr>
      <p:pic>
        <p:nvPicPr>
          <p:cNvPr id="5" name="Image 0" descr="preencoded.png"/>
          <p:cNvPicPr>
            <a:picLocks noChangeAspect="1"/>
          </p:cNvPicPr>
          <p:nvPr/>
        </p:nvPicPr>
        <p:blipFill>
          <a:blip r:embed="rId4"/>
          <a:stretch>
            <a:fillRect/>
          </a:stretch>
        </p:blipFill>
        <p:spPr>
          <a:xfrm>
            <a:off x="1351285" y="1350110"/>
            <a:ext cx="2011561" cy="1243236"/>
          </a:xfrm>
          <a:prstGeom prst="rect">
            <a:avLst/>
          </a:prstGeom>
        </p:spPr>
      </p:pic>
      <p:sp>
        <p:nvSpPr>
          <p:cNvPr id="6" name="Text 3"/>
          <p:cNvSpPr/>
          <p:nvPr/>
        </p:nvSpPr>
        <p:spPr>
          <a:xfrm>
            <a:off x="1351285" y="2724455"/>
            <a:ext cx="1447130" cy="211857"/>
          </a:xfrm>
          <a:prstGeom prst="rect">
            <a:avLst/>
          </a:prstGeom>
          <a:noFill/>
          <a:ln/>
        </p:spPr>
        <p:txBody>
          <a:bodyPr wrap="none" rtlCol="0" anchor="t"/>
          <a:lstStyle/>
          <a:p>
            <a:pPr>
              <a:lnSpc>
                <a:spcPts val="1668"/>
              </a:lnSpc>
            </a:pPr>
            <a:r>
              <a:rPr lang="en-US" sz="1335" b="1" kern="0" spc="-40" dirty="0">
                <a:solidFill>
                  <a:srgbClr val="FFFFFF"/>
                </a:solidFill>
                <a:latin typeface="Roboto" panose="02000000000000000000" pitchFamily="2" charset="0"/>
                <a:ea typeface="Roboto" panose="02000000000000000000" pitchFamily="2" charset="0"/>
                <a:cs typeface="Roboto" panose="02000000000000000000" pitchFamily="2" charset="0"/>
              </a:rPr>
              <a:t>Chemical Analysis</a:t>
            </a:r>
            <a:endParaRPr lang="en-US" sz="1335" dirty="0">
              <a:latin typeface="Roboto" panose="02000000000000000000" pitchFamily="2" charset="0"/>
              <a:ea typeface="Roboto" panose="02000000000000000000" pitchFamily="2" charset="0"/>
              <a:cs typeface="Roboto" panose="02000000000000000000" pitchFamily="2" charset="0"/>
            </a:endParaRPr>
          </a:p>
        </p:txBody>
      </p:sp>
      <p:sp>
        <p:nvSpPr>
          <p:cNvPr id="7" name="Text 4"/>
          <p:cNvSpPr/>
          <p:nvPr/>
        </p:nvSpPr>
        <p:spPr>
          <a:xfrm>
            <a:off x="1351285" y="3029865"/>
            <a:ext cx="2011561" cy="1518419"/>
          </a:xfrm>
          <a:prstGeom prst="rect">
            <a:avLst/>
          </a:prstGeom>
          <a:noFill/>
          <a:ln/>
        </p:spPr>
        <p:txBody>
          <a:bodyPr wrap="square" rtlCol="0" anchor="t"/>
          <a:lstStyle/>
          <a:p>
            <a:pPr>
              <a:lnSpc>
                <a:spcPts val="1709"/>
              </a:lnSpc>
            </a:pPr>
            <a:r>
              <a:rPr lang="en-US" sz="1200" kern="0" spc="-21" dirty="0">
                <a:solidFill>
                  <a:srgbClr val="E5E0DF"/>
                </a:solidFill>
                <a:latin typeface="Roboto" panose="02000000000000000000" pitchFamily="2" charset="0"/>
                <a:ea typeface="Roboto" panose="02000000000000000000" pitchFamily="2" charset="0"/>
                <a:cs typeface="Roboto" panose="02000000000000000000" pitchFamily="2" charset="0"/>
              </a:rPr>
              <a:t>A wide range of analytical methods can determine the presence and concentration of chemical contaminants in water, including atomic absorption spectroscopy and gas chromatography.</a:t>
            </a:r>
            <a:endParaRPr lang="en-US" sz="1200" dirty="0">
              <a:latin typeface="Roboto" panose="02000000000000000000" pitchFamily="2" charset="0"/>
              <a:ea typeface="Roboto" panose="02000000000000000000" pitchFamily="2" charset="0"/>
              <a:cs typeface="Roboto" panose="02000000000000000000" pitchFamily="2" charset="0"/>
            </a:endParaRPr>
          </a:p>
        </p:txBody>
      </p:sp>
      <p:pic>
        <p:nvPicPr>
          <p:cNvPr id="8" name="Image 1" descr="preencoded.png"/>
          <p:cNvPicPr>
            <a:picLocks noChangeAspect="1"/>
          </p:cNvPicPr>
          <p:nvPr/>
        </p:nvPicPr>
        <p:blipFill>
          <a:blip r:embed="rId5"/>
          <a:stretch>
            <a:fillRect/>
          </a:stretch>
        </p:blipFill>
        <p:spPr>
          <a:xfrm>
            <a:off x="3566220" y="1350110"/>
            <a:ext cx="2011561" cy="1243236"/>
          </a:xfrm>
          <a:prstGeom prst="rect">
            <a:avLst/>
          </a:prstGeom>
        </p:spPr>
      </p:pic>
      <p:sp>
        <p:nvSpPr>
          <p:cNvPr id="9" name="Text 5"/>
          <p:cNvSpPr/>
          <p:nvPr/>
        </p:nvSpPr>
        <p:spPr>
          <a:xfrm>
            <a:off x="3566220" y="2724455"/>
            <a:ext cx="1887736" cy="211857"/>
          </a:xfrm>
          <a:prstGeom prst="rect">
            <a:avLst/>
          </a:prstGeom>
          <a:noFill/>
          <a:ln/>
        </p:spPr>
        <p:txBody>
          <a:bodyPr wrap="none" rtlCol="0" anchor="t"/>
          <a:lstStyle/>
          <a:p>
            <a:pPr>
              <a:lnSpc>
                <a:spcPts val="1668"/>
              </a:lnSpc>
            </a:pPr>
            <a:r>
              <a:rPr lang="en-US" sz="1335" b="1" kern="0" spc="-40" dirty="0">
                <a:solidFill>
                  <a:srgbClr val="FFFFFF"/>
                </a:solidFill>
                <a:latin typeface="Roboto" panose="02000000000000000000" pitchFamily="2" charset="0"/>
                <a:ea typeface="Roboto" panose="02000000000000000000" pitchFamily="2" charset="0"/>
                <a:cs typeface="Roboto" panose="02000000000000000000" pitchFamily="2" charset="0"/>
              </a:rPr>
              <a:t>Microbiological Analysis</a:t>
            </a:r>
            <a:endParaRPr lang="en-US" sz="1335" dirty="0">
              <a:latin typeface="Roboto" panose="02000000000000000000" pitchFamily="2" charset="0"/>
              <a:ea typeface="Roboto" panose="02000000000000000000" pitchFamily="2" charset="0"/>
              <a:cs typeface="Roboto" panose="02000000000000000000" pitchFamily="2" charset="0"/>
            </a:endParaRPr>
          </a:p>
        </p:txBody>
      </p:sp>
      <p:sp>
        <p:nvSpPr>
          <p:cNvPr id="10" name="Text 6"/>
          <p:cNvSpPr/>
          <p:nvPr/>
        </p:nvSpPr>
        <p:spPr>
          <a:xfrm>
            <a:off x="3566220" y="3029865"/>
            <a:ext cx="2011561" cy="1084585"/>
          </a:xfrm>
          <a:prstGeom prst="rect">
            <a:avLst/>
          </a:prstGeom>
          <a:noFill/>
          <a:ln/>
        </p:spPr>
        <p:txBody>
          <a:bodyPr wrap="square" rtlCol="0" anchor="t"/>
          <a:lstStyle/>
          <a:p>
            <a:pPr>
              <a:lnSpc>
                <a:spcPts val="1709"/>
              </a:lnSpc>
            </a:pPr>
            <a:r>
              <a:rPr lang="en-US" sz="1200" kern="0" spc="-21" dirty="0">
                <a:solidFill>
                  <a:srgbClr val="E5E0DF"/>
                </a:solidFill>
                <a:latin typeface="Roboto" panose="02000000000000000000" pitchFamily="2" charset="0"/>
                <a:ea typeface="Roboto" panose="02000000000000000000" pitchFamily="2" charset="0"/>
                <a:cs typeface="Roboto" panose="02000000000000000000" pitchFamily="2" charset="0"/>
              </a:rPr>
              <a:t>These methods detect and quantify pathogenic microorganisms in water, including bacteria and viruses, that can cause serious illnesses.</a:t>
            </a:r>
            <a:endParaRPr lang="en-US" sz="1200" dirty="0">
              <a:latin typeface="Roboto" panose="02000000000000000000" pitchFamily="2" charset="0"/>
              <a:ea typeface="Roboto" panose="02000000000000000000" pitchFamily="2" charset="0"/>
              <a:cs typeface="Roboto" panose="02000000000000000000" pitchFamily="2" charset="0"/>
            </a:endParaRPr>
          </a:p>
        </p:txBody>
      </p:sp>
      <p:pic>
        <p:nvPicPr>
          <p:cNvPr id="11" name="Image 2" descr="preencoded.png"/>
          <p:cNvPicPr>
            <a:picLocks noChangeAspect="1"/>
          </p:cNvPicPr>
          <p:nvPr/>
        </p:nvPicPr>
        <p:blipFill>
          <a:blip r:embed="rId6"/>
          <a:stretch>
            <a:fillRect/>
          </a:stretch>
        </p:blipFill>
        <p:spPr>
          <a:xfrm>
            <a:off x="5781155" y="1350110"/>
            <a:ext cx="2011561" cy="1243236"/>
          </a:xfrm>
          <a:prstGeom prst="rect">
            <a:avLst/>
          </a:prstGeom>
        </p:spPr>
      </p:pic>
      <p:sp>
        <p:nvSpPr>
          <p:cNvPr id="12" name="Text 7"/>
          <p:cNvSpPr/>
          <p:nvPr/>
        </p:nvSpPr>
        <p:spPr>
          <a:xfrm>
            <a:off x="5781154" y="2724455"/>
            <a:ext cx="1356048" cy="211857"/>
          </a:xfrm>
          <a:prstGeom prst="rect">
            <a:avLst/>
          </a:prstGeom>
          <a:noFill/>
          <a:ln/>
        </p:spPr>
        <p:txBody>
          <a:bodyPr wrap="none" rtlCol="0" anchor="t"/>
          <a:lstStyle/>
          <a:p>
            <a:pPr>
              <a:lnSpc>
                <a:spcPts val="1668"/>
              </a:lnSpc>
            </a:pPr>
            <a:r>
              <a:rPr lang="en-US" sz="1335" b="1" kern="0" spc="-40" dirty="0">
                <a:solidFill>
                  <a:srgbClr val="FFFFFF"/>
                </a:solidFill>
                <a:latin typeface="Roboto" panose="02000000000000000000" pitchFamily="2" charset="0"/>
                <a:ea typeface="Roboto" panose="02000000000000000000" pitchFamily="2" charset="0"/>
                <a:cs typeface="Roboto" panose="02000000000000000000" pitchFamily="2" charset="0"/>
              </a:rPr>
              <a:t>Field Testing</a:t>
            </a:r>
            <a:endParaRPr lang="en-US" sz="1335" dirty="0">
              <a:latin typeface="Roboto" panose="02000000000000000000" pitchFamily="2" charset="0"/>
              <a:ea typeface="Roboto" panose="02000000000000000000" pitchFamily="2" charset="0"/>
              <a:cs typeface="Roboto" panose="02000000000000000000" pitchFamily="2" charset="0"/>
            </a:endParaRPr>
          </a:p>
        </p:txBody>
      </p:sp>
      <p:sp>
        <p:nvSpPr>
          <p:cNvPr id="13" name="Text 8"/>
          <p:cNvSpPr/>
          <p:nvPr/>
        </p:nvSpPr>
        <p:spPr>
          <a:xfrm>
            <a:off x="5781155" y="3029865"/>
            <a:ext cx="2011561" cy="1084585"/>
          </a:xfrm>
          <a:prstGeom prst="rect">
            <a:avLst/>
          </a:prstGeom>
          <a:noFill/>
          <a:ln/>
        </p:spPr>
        <p:txBody>
          <a:bodyPr wrap="square" rtlCol="0" anchor="t"/>
          <a:lstStyle/>
          <a:p>
            <a:pPr>
              <a:lnSpc>
                <a:spcPts val="1709"/>
              </a:lnSpc>
            </a:pPr>
            <a:r>
              <a:rPr lang="en-US" sz="1200" kern="0" spc="-21" dirty="0">
                <a:solidFill>
                  <a:srgbClr val="E5E0DF"/>
                </a:solidFill>
                <a:latin typeface="Roboto" panose="02000000000000000000" pitchFamily="2" charset="0"/>
                <a:ea typeface="Roboto" panose="02000000000000000000" pitchFamily="2" charset="0"/>
                <a:cs typeface="Roboto" panose="02000000000000000000" pitchFamily="2" charset="0"/>
              </a:rPr>
              <a:t>Simple tests like pH strips and colorimeters can give a basic assessment of water quality on site, providing quick results for routine testing.</a:t>
            </a:r>
            <a:endParaRPr lang="en-US" sz="1200" dirty="0">
              <a:latin typeface="Roboto" panose="02000000000000000000" pitchFamily="2" charset="0"/>
              <a:ea typeface="Roboto" panose="02000000000000000000" pitchFamily="2" charset="0"/>
              <a:cs typeface="Roboto" panose="02000000000000000000" pitchFamily="2" charset="0"/>
            </a:endParaRPr>
          </a:p>
        </p:txBody>
      </p:sp>
      <p:sp>
        <p:nvSpPr>
          <p:cNvPr id="25" name="TextBox 24">
            <a:extLst>
              <a:ext uri="{FF2B5EF4-FFF2-40B4-BE49-F238E27FC236}">
                <a16:creationId xmlns:a16="http://schemas.microsoft.com/office/drawing/2014/main" id="{42E2B146-72F2-403D-5B63-BB955A916A7C}"/>
              </a:ext>
            </a:extLst>
          </p:cNvPr>
          <p:cNvSpPr txBox="1"/>
          <p:nvPr/>
        </p:nvSpPr>
        <p:spPr>
          <a:xfrm>
            <a:off x="907080" y="433880"/>
            <a:ext cx="7329840" cy="461665"/>
          </a:xfrm>
          <a:prstGeom prst="rect">
            <a:avLst/>
          </a:prstGeom>
          <a:noFill/>
        </p:spPr>
        <p:txBody>
          <a:bodyPr wrap="square" rtlCol="0">
            <a:spAutoFit/>
          </a:bodyPr>
          <a:lstStyle/>
          <a:p>
            <a:pPr algn="ctr"/>
            <a:r>
              <a:rPr lang="en-US" sz="2400" dirty="0">
                <a:solidFill>
                  <a:schemeClr val="bg1"/>
                </a:solidFill>
                <a:latin typeface="Poppins" panose="00000500000000000000" pitchFamily="2" charset="0"/>
                <a:cs typeface="Poppins" panose="00000500000000000000" pitchFamily="2" charset="0"/>
              </a:rPr>
              <a:t>Analytical Methods for Water Quality Testing</a:t>
            </a:r>
          </a:p>
        </p:txBody>
      </p:sp>
      <p:cxnSp>
        <p:nvCxnSpPr>
          <p:cNvPr id="27" name="Straight Connector 26">
            <a:extLst>
              <a:ext uri="{FF2B5EF4-FFF2-40B4-BE49-F238E27FC236}">
                <a16:creationId xmlns:a16="http://schemas.microsoft.com/office/drawing/2014/main" id="{6E6A3A89-4285-1AB6-22E1-19F54B3C93E0}"/>
              </a:ext>
            </a:extLst>
          </p:cNvPr>
          <p:cNvCxnSpPr/>
          <p:nvPr/>
        </p:nvCxnSpPr>
        <p:spPr>
          <a:xfrm>
            <a:off x="1517900" y="1044700"/>
            <a:ext cx="5955495" cy="0"/>
          </a:xfrm>
          <a:prstGeom prst="line">
            <a:avLst/>
          </a:prstGeom>
          <a:ln w="25400">
            <a:gradFill flip="none" rotWithShape="1">
              <a:gsLst>
                <a:gs pos="13000">
                  <a:schemeClr val="accent5">
                    <a:lumMod val="0"/>
                    <a:lumOff val="100000"/>
                  </a:schemeClr>
                </a:gs>
                <a:gs pos="35000">
                  <a:schemeClr val="accent5">
                    <a:lumMod val="0"/>
                    <a:lumOff val="100000"/>
                  </a:schemeClr>
                </a:gs>
                <a:gs pos="55000">
                  <a:schemeClr val="accent5">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5000" b="-15000"/>
          </a:stretch>
        </a:blipFill>
        <a:effectLst/>
      </p:bgPr>
    </p:bg>
    <p:spTree>
      <p:nvGrpSpPr>
        <p:cNvPr id="1" name=""/>
        <p:cNvGrpSpPr/>
        <p:nvPr/>
      </p:nvGrpSpPr>
      <p:grpSpPr>
        <a:xfrm>
          <a:off x="0" y="0"/>
          <a:ext cx="0" cy="0"/>
          <a:chOff x="0" y="0"/>
          <a:chExt cx="0" cy="0"/>
        </a:xfrm>
      </p:grpSpPr>
      <p:sp>
        <p:nvSpPr>
          <p:cNvPr id="4" name="Text 2"/>
          <p:cNvSpPr/>
          <p:nvPr/>
        </p:nvSpPr>
        <p:spPr>
          <a:xfrm>
            <a:off x="3808476" y="891995"/>
            <a:ext cx="2918706" cy="433983"/>
          </a:xfrm>
          <a:prstGeom prst="rect">
            <a:avLst/>
          </a:prstGeom>
          <a:noFill/>
          <a:ln/>
        </p:spPr>
        <p:txBody>
          <a:bodyPr wrap="none" rtlCol="0" anchor="t"/>
          <a:lstStyle/>
          <a:p>
            <a:pPr>
              <a:lnSpc>
                <a:spcPts val="3417"/>
              </a:lnSpc>
            </a:pPr>
            <a:r>
              <a:rPr lang="en-US" sz="2734" dirty="0">
                <a:solidFill>
                  <a:srgbClr val="F2F2F3"/>
                </a:solidFill>
                <a:latin typeface="Poppins" pitchFamily="34" charset="0"/>
                <a:ea typeface="Poppins" pitchFamily="34" charset="-122"/>
                <a:cs typeface="Poppins" pitchFamily="34" charset="-120"/>
              </a:rPr>
              <a:t>Conclusion</a:t>
            </a:r>
            <a:endParaRPr lang="en-US" sz="2734" dirty="0"/>
          </a:p>
        </p:txBody>
      </p:sp>
      <p:sp>
        <p:nvSpPr>
          <p:cNvPr id="5" name="Text 3"/>
          <p:cNvSpPr/>
          <p:nvPr/>
        </p:nvSpPr>
        <p:spPr>
          <a:xfrm>
            <a:off x="3961180" y="1655520"/>
            <a:ext cx="4662071" cy="1368928"/>
          </a:xfrm>
          <a:prstGeom prst="rect">
            <a:avLst/>
          </a:prstGeom>
          <a:noFill/>
          <a:ln/>
        </p:spPr>
        <p:txBody>
          <a:bodyPr wrap="square" rtlCol="0" anchor="t"/>
          <a:lstStyle/>
          <a:p>
            <a:pPr>
              <a:lnSpc>
                <a:spcPts val="1749"/>
              </a:lnSpc>
            </a:pPr>
            <a:r>
              <a:rPr lang="en-US" sz="1600" dirty="0">
                <a:solidFill>
                  <a:srgbClr val="E5E0DF"/>
                </a:solidFill>
                <a:latin typeface="Roboto" pitchFamily="34" charset="0"/>
                <a:ea typeface="Roboto" pitchFamily="34" charset="-122"/>
                <a:cs typeface="Roboto" pitchFamily="34" charset="-120"/>
              </a:rPr>
              <a:t>Water quality analysis plays a critical role in protecting public health, preserving ecosystems, and ensuring sustainable resource management. By assessing, interpreting, and visualizing water quality data, we can work towards a future with safe, clean water for all.</a:t>
            </a:r>
            <a:endParaRPr lang="en-US" sz="1600" dirty="0"/>
          </a:p>
        </p:txBody>
      </p:sp>
      <p:pic>
        <p:nvPicPr>
          <p:cNvPr id="2050" name="Picture 2">
            <a:extLst>
              <a:ext uri="{FF2B5EF4-FFF2-40B4-BE49-F238E27FC236}">
                <a16:creationId xmlns:a16="http://schemas.microsoft.com/office/drawing/2014/main" id="{38805795-0E11-C9A2-5928-1B6FA9E29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4333" cy="50863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25E0EB5-C8C6-E2A3-8F0D-73142981C01E}"/>
              </a:ext>
            </a:extLst>
          </p:cNvPr>
          <p:cNvCxnSpPr/>
          <p:nvPr/>
        </p:nvCxnSpPr>
        <p:spPr>
          <a:xfrm>
            <a:off x="3961180" y="1502815"/>
            <a:ext cx="1985165" cy="0"/>
          </a:xfrm>
          <a:prstGeom prst="line">
            <a:avLst/>
          </a:prstGeom>
          <a:ln w="25400">
            <a:gradFill flip="none" rotWithShape="1">
              <a:gsLst>
                <a:gs pos="13000">
                  <a:schemeClr val="accent5">
                    <a:lumMod val="0"/>
                    <a:lumOff val="100000"/>
                  </a:schemeClr>
                </a:gs>
                <a:gs pos="35000">
                  <a:schemeClr val="accent5">
                    <a:lumMod val="0"/>
                    <a:lumOff val="100000"/>
                  </a:schemeClr>
                </a:gs>
                <a:gs pos="55000">
                  <a:schemeClr val="accent5">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70" y="1502815"/>
            <a:ext cx="3817625" cy="2443280"/>
          </a:xfrm>
          <a:noFill/>
        </p:spPr>
        <p:txBody>
          <a:bodyPr>
            <a:noAutofit/>
          </a:bodyPr>
          <a:lstStyle/>
          <a:p>
            <a:pPr algn="just"/>
            <a:r>
              <a:rPr lang="en-US" sz="4000" dirty="0">
                <a:gradFill>
                  <a:gsLst>
                    <a:gs pos="13000">
                      <a:schemeClr val="accent5">
                        <a:lumMod val="0"/>
                        <a:lumOff val="100000"/>
                      </a:schemeClr>
                    </a:gs>
                    <a:gs pos="35000">
                      <a:schemeClr val="accent5">
                        <a:lumMod val="0"/>
                        <a:lumOff val="100000"/>
                      </a:schemeClr>
                    </a:gs>
                    <a:gs pos="55000">
                      <a:srgbClr val="71DAFF"/>
                    </a:gs>
                  </a:gsLst>
                  <a:path path="circle">
                    <a:fillToRect l="50000" t="-80000" r="50000" b="180000"/>
                  </a:path>
                </a:gradFill>
                <a:effectLst>
                  <a:outerShdw blurRad="38100" dist="38100" dir="2700000" algn="tl">
                    <a:srgbClr val="000000">
                      <a:alpha val="43137"/>
                    </a:srgbClr>
                  </a:outerShdw>
                </a:effectLst>
                <a:latin typeface="Copperplate Gothic Bold" panose="020E0705020206020404" pitchFamily="34" charset="0"/>
              </a:rPr>
              <a:t>Water </a:t>
            </a:r>
            <a:br>
              <a:rPr lang="en-US" sz="4000" dirty="0">
                <a:gradFill>
                  <a:gsLst>
                    <a:gs pos="13000">
                      <a:schemeClr val="accent5">
                        <a:lumMod val="0"/>
                        <a:lumOff val="100000"/>
                      </a:schemeClr>
                    </a:gs>
                    <a:gs pos="35000">
                      <a:schemeClr val="accent5">
                        <a:lumMod val="0"/>
                        <a:lumOff val="100000"/>
                      </a:schemeClr>
                    </a:gs>
                    <a:gs pos="55000">
                      <a:srgbClr val="71DAFF"/>
                    </a:gs>
                  </a:gsLst>
                  <a:path path="circle">
                    <a:fillToRect l="50000" t="-80000" r="50000" b="180000"/>
                  </a:path>
                </a:gradFill>
                <a:effectLst>
                  <a:outerShdw blurRad="38100" dist="38100" dir="2700000" algn="tl">
                    <a:srgbClr val="000000">
                      <a:alpha val="43137"/>
                    </a:srgbClr>
                  </a:outerShdw>
                </a:effectLst>
                <a:latin typeface="Copperplate Gothic Bold" panose="020E0705020206020404" pitchFamily="34" charset="0"/>
              </a:rPr>
            </a:br>
            <a:r>
              <a:rPr lang="en-US" sz="4000" dirty="0">
                <a:gradFill>
                  <a:gsLst>
                    <a:gs pos="13000">
                      <a:schemeClr val="accent5">
                        <a:lumMod val="0"/>
                        <a:lumOff val="100000"/>
                      </a:schemeClr>
                    </a:gs>
                    <a:gs pos="35000">
                      <a:schemeClr val="accent5">
                        <a:lumMod val="0"/>
                        <a:lumOff val="100000"/>
                      </a:schemeClr>
                    </a:gs>
                    <a:gs pos="55000">
                      <a:srgbClr val="71DAFF"/>
                    </a:gs>
                  </a:gsLst>
                  <a:path path="circle">
                    <a:fillToRect l="50000" t="-80000" r="50000" b="180000"/>
                  </a:path>
                </a:gradFill>
                <a:effectLst>
                  <a:outerShdw blurRad="38100" dist="38100" dir="2700000" algn="tl">
                    <a:srgbClr val="000000">
                      <a:alpha val="43137"/>
                    </a:srgbClr>
                  </a:outerShdw>
                </a:effectLst>
                <a:latin typeface="Copperplate Gothic Bold" panose="020E0705020206020404" pitchFamily="34" charset="0"/>
              </a:rPr>
              <a:t>Quality </a:t>
            </a:r>
            <a:br>
              <a:rPr lang="en-US" sz="4000" dirty="0">
                <a:gradFill>
                  <a:gsLst>
                    <a:gs pos="13000">
                      <a:schemeClr val="accent5">
                        <a:lumMod val="0"/>
                        <a:lumOff val="100000"/>
                      </a:schemeClr>
                    </a:gs>
                    <a:gs pos="35000">
                      <a:schemeClr val="accent5">
                        <a:lumMod val="0"/>
                        <a:lumOff val="100000"/>
                      </a:schemeClr>
                    </a:gs>
                    <a:gs pos="55000">
                      <a:srgbClr val="71DAFF"/>
                    </a:gs>
                  </a:gsLst>
                  <a:path path="circle">
                    <a:fillToRect l="50000" t="-80000" r="50000" b="180000"/>
                  </a:path>
                </a:gradFill>
                <a:effectLst>
                  <a:outerShdw blurRad="38100" dist="38100" dir="2700000" algn="tl">
                    <a:srgbClr val="000000">
                      <a:alpha val="43137"/>
                    </a:srgbClr>
                  </a:outerShdw>
                </a:effectLst>
                <a:latin typeface="Copperplate Gothic Bold" panose="020E0705020206020404" pitchFamily="34" charset="0"/>
              </a:rPr>
            </a:br>
            <a:r>
              <a:rPr lang="en-US" sz="4000" dirty="0">
                <a:gradFill>
                  <a:gsLst>
                    <a:gs pos="13000">
                      <a:schemeClr val="accent5">
                        <a:lumMod val="0"/>
                        <a:lumOff val="100000"/>
                      </a:schemeClr>
                    </a:gs>
                    <a:gs pos="35000">
                      <a:schemeClr val="accent5">
                        <a:lumMod val="0"/>
                        <a:lumOff val="100000"/>
                      </a:schemeClr>
                    </a:gs>
                    <a:gs pos="55000">
                      <a:srgbClr val="71DAFF"/>
                    </a:gs>
                  </a:gsLst>
                  <a:path path="circle">
                    <a:fillToRect l="50000" t="-80000" r="50000" b="180000"/>
                  </a:path>
                </a:gradFill>
                <a:effectLst>
                  <a:outerShdw blurRad="38100" dist="38100" dir="2700000" algn="tl">
                    <a:srgbClr val="000000">
                      <a:alpha val="43137"/>
                    </a:srgbClr>
                  </a:outerShdw>
                </a:effectLst>
                <a:latin typeface="Copperplate Gothic Bold" panose="020E0705020206020404" pitchFamily="34" charset="0"/>
              </a:rPr>
              <a:t>Analysis</a:t>
            </a:r>
            <a:br>
              <a:rPr lang="en-US" sz="4000" dirty="0">
                <a:latin typeface="Copperplate Gothic Bold" panose="020E0705020206020404" pitchFamily="34" charset="0"/>
              </a:rPr>
            </a:br>
            <a:endParaRPr lang="en-US" sz="4000" dirty="0">
              <a:latin typeface="Copperplate Gothic Bold" panose="020E0705020206020404" pitchFamily="34" charset="0"/>
            </a:endParaRPr>
          </a:p>
        </p:txBody>
      </p:sp>
    </p:spTree>
    <p:extLst>
      <p:ext uri="{BB962C8B-B14F-4D97-AF65-F5344CB8AC3E}">
        <p14:creationId xmlns:p14="http://schemas.microsoft.com/office/powerpoint/2010/main" val="36392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6590" y="313762"/>
            <a:ext cx="3921546" cy="763525"/>
          </a:xfrm>
        </p:spPr>
        <p:txBody>
          <a:bodyPr>
            <a:normAutofit/>
          </a:bodyPr>
          <a:lstStyle/>
          <a:p>
            <a:r>
              <a:rPr lang="en-US" sz="4000" dirty="0">
                <a:solidFill>
                  <a:schemeClr val="bg1"/>
                </a:solidFill>
                <a:latin typeface="Poppins" panose="00000500000000000000" pitchFamily="2" charset="0"/>
                <a:cs typeface="Poppins" panose="00000500000000000000" pitchFamily="2" charset="0"/>
              </a:rPr>
              <a:t>Introduction</a:t>
            </a:r>
          </a:p>
        </p:txBody>
      </p:sp>
      <p:sp>
        <p:nvSpPr>
          <p:cNvPr id="3" name="Content Placeholder 2"/>
          <p:cNvSpPr>
            <a:spLocks noGrp="1"/>
          </p:cNvSpPr>
          <p:nvPr>
            <p:ph idx="1"/>
          </p:nvPr>
        </p:nvSpPr>
        <p:spPr>
          <a:xfrm>
            <a:off x="4217806" y="1350110"/>
            <a:ext cx="4477229" cy="3206805"/>
          </a:xfrm>
        </p:spPr>
        <p:txBody>
          <a:bodyPr>
            <a:normAutofit fontScale="92500" lnSpcReduction="10000"/>
          </a:bodyPr>
          <a:lstStyle/>
          <a:p>
            <a:pPr marL="0" indent="0">
              <a:buNone/>
            </a:pPr>
            <a:r>
              <a:rPr lang="en-US" sz="2000" i="0" dirty="0">
                <a:solidFill>
                  <a:schemeClr val="bg1"/>
                </a:solidFill>
                <a:effectLst/>
                <a:latin typeface="Inter"/>
                <a:ea typeface="Roboto" panose="02000000000000000000" pitchFamily="2" charset="0"/>
                <a:cs typeface="Roboto" panose="02000000000000000000" pitchFamily="2" charset="0"/>
              </a:rPr>
              <a:t>Water is one of the most essential resources on our planet, and its quality profoundly impacts human health, ecosystems, and various industrial processes. Water quality analysis is the systematic assessment and monitoring of the physical, chemical, and biological characteristics of water to determine its suitability for specific purposes and to identify potential contaminants or pollutants.</a:t>
            </a:r>
            <a:endParaRPr lang="en-US" sz="2000" dirty="0">
              <a:solidFill>
                <a:schemeClr val="bg1"/>
              </a:solidFill>
              <a:latin typeface="Inter"/>
              <a:ea typeface="Roboto" panose="02000000000000000000" pitchFamily="2" charset="0"/>
              <a:cs typeface="Roboto" panose="02000000000000000000" pitchFamily="2" charset="0"/>
            </a:endParaRPr>
          </a:p>
        </p:txBody>
      </p:sp>
      <p:cxnSp>
        <p:nvCxnSpPr>
          <p:cNvPr id="6" name="Straight Connector 5">
            <a:extLst>
              <a:ext uri="{FF2B5EF4-FFF2-40B4-BE49-F238E27FC236}">
                <a16:creationId xmlns:a16="http://schemas.microsoft.com/office/drawing/2014/main" id="{DEC0CA0B-F012-39AB-594A-7AD2B063BCC1}"/>
              </a:ext>
            </a:extLst>
          </p:cNvPr>
          <p:cNvCxnSpPr>
            <a:cxnSpLocks/>
          </p:cNvCxnSpPr>
          <p:nvPr/>
        </p:nvCxnSpPr>
        <p:spPr>
          <a:xfrm>
            <a:off x="4266590" y="1077287"/>
            <a:ext cx="3359510" cy="0"/>
          </a:xfrm>
          <a:prstGeom prst="line">
            <a:avLst/>
          </a:prstGeom>
          <a:ln w="25400">
            <a:gradFill flip="none" rotWithShape="1">
              <a:gsLst>
                <a:gs pos="13000">
                  <a:schemeClr val="accent5">
                    <a:lumMod val="0"/>
                    <a:lumOff val="100000"/>
                  </a:schemeClr>
                </a:gs>
                <a:gs pos="35000">
                  <a:schemeClr val="accent5">
                    <a:lumMod val="0"/>
                    <a:lumOff val="100000"/>
                  </a:schemeClr>
                </a:gs>
                <a:gs pos="55000">
                  <a:schemeClr val="accent5">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CB89F41-6C3C-123D-471A-4681756F1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3" y="0"/>
            <a:ext cx="364696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C2D7-7222-11BE-B32E-6522C338BA09}"/>
              </a:ext>
            </a:extLst>
          </p:cNvPr>
          <p:cNvSpPr>
            <a:spLocks noGrp="1"/>
          </p:cNvSpPr>
          <p:nvPr>
            <p:ph type="title"/>
          </p:nvPr>
        </p:nvSpPr>
        <p:spPr>
          <a:xfrm>
            <a:off x="296260" y="128470"/>
            <a:ext cx="8458016" cy="763525"/>
          </a:xfrm>
        </p:spPr>
        <p:txBody>
          <a:bodyPr/>
          <a:lstStyle/>
          <a:p>
            <a:r>
              <a:rPr lang="en-US" dirty="0">
                <a:solidFill>
                  <a:schemeClr val="bg1"/>
                </a:solidFill>
                <a:latin typeface="Poppins" panose="00000500000000000000" pitchFamily="2" charset="0"/>
                <a:cs typeface="Poppins" panose="00000500000000000000" pitchFamily="2" charset="0"/>
              </a:rPr>
              <a:t>What is Water Quality Analysis ?</a:t>
            </a:r>
          </a:p>
        </p:txBody>
      </p:sp>
      <p:sp>
        <p:nvSpPr>
          <p:cNvPr id="3" name="Content Placeholder 2">
            <a:extLst>
              <a:ext uri="{FF2B5EF4-FFF2-40B4-BE49-F238E27FC236}">
                <a16:creationId xmlns:a16="http://schemas.microsoft.com/office/drawing/2014/main" id="{9D66C5D8-BB7D-B653-0BC0-96E34FC13E27}"/>
              </a:ext>
            </a:extLst>
          </p:cNvPr>
          <p:cNvSpPr>
            <a:spLocks noGrp="1"/>
          </p:cNvSpPr>
          <p:nvPr>
            <p:ph idx="1"/>
          </p:nvPr>
        </p:nvSpPr>
        <p:spPr>
          <a:xfrm>
            <a:off x="400183" y="1350111"/>
            <a:ext cx="4171818" cy="3375290"/>
          </a:xfrm>
        </p:spPr>
        <p:txBody>
          <a:bodyPr>
            <a:normAutofit fontScale="85000" lnSpcReduction="10000"/>
          </a:bodyPr>
          <a:lstStyle/>
          <a:p>
            <a:pPr marL="0" indent="0">
              <a:buNone/>
            </a:pPr>
            <a:r>
              <a:rPr lang="en-US" sz="2000" b="0" i="0" dirty="0">
                <a:solidFill>
                  <a:schemeClr val="bg1"/>
                </a:solidFill>
                <a:effectLst/>
                <a:latin typeface="Inter"/>
              </a:rPr>
              <a:t>Water quality analysis is crucial for </a:t>
            </a:r>
            <a:r>
              <a:rPr lang="en-US" sz="2000" b="1" i="0" dirty="0">
                <a:solidFill>
                  <a:schemeClr val="bg1"/>
                </a:solidFill>
                <a:effectLst/>
                <a:latin typeface="Inter"/>
              </a:rPr>
              <a:t>ensuring safe drinking water</a:t>
            </a:r>
            <a:r>
              <a:rPr lang="en-US" sz="2000" b="0" i="0" dirty="0">
                <a:solidFill>
                  <a:schemeClr val="bg1"/>
                </a:solidFill>
                <a:effectLst/>
                <a:latin typeface="Inter"/>
              </a:rPr>
              <a:t>, protecting aquatic ecosystems, managing water resources, and complying with environmental regulations. It involves collecting water samples from various sources, conducting laboratory tests, and interpreting the results to make informed decisions about water treatment, pollution control, and resource management. Continuous monitoring and analysis help safeguard human health and the environment while ensuring sustainable access to clean water.</a:t>
            </a:r>
            <a:endParaRPr lang="en-US" sz="2000" dirty="0">
              <a:solidFill>
                <a:schemeClr val="bg1"/>
              </a:solidFill>
              <a:latin typeface="Inter"/>
            </a:endParaRPr>
          </a:p>
        </p:txBody>
      </p:sp>
      <p:pic>
        <p:nvPicPr>
          <p:cNvPr id="4" name="Picture 3">
            <a:extLst>
              <a:ext uri="{FF2B5EF4-FFF2-40B4-BE49-F238E27FC236}">
                <a16:creationId xmlns:a16="http://schemas.microsoft.com/office/drawing/2014/main" id="{A68265E7-3BA6-C69F-9AA0-1C859B006078}"/>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7000"/>
                    </a14:imgEffect>
                    <a14:imgEffect>
                      <a14:brightnessContrast bright="14000" contrast="3000"/>
                    </a14:imgEffect>
                  </a14:imgLayer>
                </a14:imgProps>
              </a:ext>
              <a:ext uri="{28A0092B-C50C-407E-A947-70E740481C1C}">
                <a14:useLocalDpi xmlns:a14="http://schemas.microsoft.com/office/drawing/2010/main" val="0"/>
              </a:ext>
            </a:extLst>
          </a:blip>
          <a:srcRect b="6183"/>
          <a:stretch/>
        </p:blipFill>
        <p:spPr>
          <a:xfrm>
            <a:off x="4888768" y="1360518"/>
            <a:ext cx="4013415" cy="3043692"/>
          </a:xfrm>
          <a:prstGeom prst="rect">
            <a:avLst/>
          </a:prstGeom>
          <a:effectLst>
            <a:softEdge rad="101600"/>
          </a:effectLst>
        </p:spPr>
      </p:pic>
      <p:cxnSp>
        <p:nvCxnSpPr>
          <p:cNvPr id="6" name="Straight Connector 5">
            <a:extLst>
              <a:ext uri="{FF2B5EF4-FFF2-40B4-BE49-F238E27FC236}">
                <a16:creationId xmlns:a16="http://schemas.microsoft.com/office/drawing/2014/main" id="{BC5B1858-2D4F-1BBA-0F58-85D1D366233E}"/>
              </a:ext>
            </a:extLst>
          </p:cNvPr>
          <p:cNvCxnSpPr>
            <a:cxnSpLocks/>
          </p:cNvCxnSpPr>
          <p:nvPr/>
        </p:nvCxnSpPr>
        <p:spPr>
          <a:xfrm>
            <a:off x="448965" y="1044700"/>
            <a:ext cx="4123035" cy="0"/>
          </a:xfrm>
          <a:prstGeom prst="line">
            <a:avLst/>
          </a:prstGeom>
          <a:ln w="25400">
            <a:gradFill flip="none" rotWithShape="1">
              <a:gsLst>
                <a:gs pos="13000">
                  <a:schemeClr val="accent5">
                    <a:lumMod val="0"/>
                    <a:lumOff val="100000"/>
                  </a:schemeClr>
                </a:gs>
                <a:gs pos="35000">
                  <a:schemeClr val="accent5">
                    <a:lumMod val="0"/>
                    <a:lumOff val="100000"/>
                  </a:schemeClr>
                </a:gs>
                <a:gs pos="55000">
                  <a:schemeClr val="accent5">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48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9DF0-1DD6-6E03-8EFA-5551EE445E2B}"/>
              </a:ext>
            </a:extLst>
          </p:cNvPr>
          <p:cNvSpPr>
            <a:spLocks noGrp="1"/>
          </p:cNvSpPr>
          <p:nvPr>
            <p:ph type="title"/>
          </p:nvPr>
        </p:nvSpPr>
        <p:spPr>
          <a:xfrm>
            <a:off x="382737" y="377058"/>
            <a:ext cx="8354094" cy="763525"/>
          </a:xfrm>
        </p:spPr>
        <p:txBody>
          <a:bodyPr>
            <a:normAutofit/>
          </a:bodyPr>
          <a:lstStyle/>
          <a:p>
            <a:r>
              <a:rPr lang="en-US" dirty="0">
                <a:solidFill>
                  <a:schemeClr val="bg1"/>
                </a:solidFill>
                <a:latin typeface="Poppins" panose="00000500000000000000" pitchFamily="2" charset="0"/>
                <a:cs typeface="Poppins" panose="00000500000000000000" pitchFamily="2" charset="0"/>
              </a:rPr>
              <a:t>Data Collection</a:t>
            </a:r>
          </a:p>
        </p:txBody>
      </p:sp>
      <p:sp>
        <p:nvSpPr>
          <p:cNvPr id="3" name="Content Placeholder 2">
            <a:extLst>
              <a:ext uri="{FF2B5EF4-FFF2-40B4-BE49-F238E27FC236}">
                <a16:creationId xmlns:a16="http://schemas.microsoft.com/office/drawing/2014/main" id="{FC59609E-48A0-4203-19FC-9D57334149B9}"/>
              </a:ext>
            </a:extLst>
          </p:cNvPr>
          <p:cNvSpPr>
            <a:spLocks noGrp="1"/>
          </p:cNvSpPr>
          <p:nvPr>
            <p:ph idx="1"/>
          </p:nvPr>
        </p:nvSpPr>
        <p:spPr>
          <a:xfrm>
            <a:off x="400342" y="1513466"/>
            <a:ext cx="4324523" cy="1374344"/>
          </a:xfrm>
        </p:spPr>
        <p:txBody>
          <a:bodyPr>
            <a:normAutofit fontScale="92500" lnSpcReduction="10000"/>
          </a:bodyPr>
          <a:lstStyle/>
          <a:p>
            <a:pPr marL="0" indent="0">
              <a:buNone/>
            </a:pPr>
            <a:r>
              <a:rPr lang="en-US" sz="2400" dirty="0">
                <a:solidFill>
                  <a:schemeClr val="bg1"/>
                </a:solidFill>
                <a:latin typeface="Inter"/>
                <a:ea typeface="Roboto" panose="02000000000000000000" pitchFamily="2" charset="0"/>
                <a:cs typeface="Roboto" panose="02000000000000000000" pitchFamily="2" charset="0"/>
              </a:rPr>
              <a:t>Water Quality Analysis is done by using the Dataset of </a:t>
            </a:r>
            <a:r>
              <a:rPr lang="en-US" sz="2400" b="1" dirty="0">
                <a:solidFill>
                  <a:schemeClr val="bg1"/>
                </a:solidFill>
                <a:latin typeface="Inter"/>
                <a:ea typeface="Roboto" panose="02000000000000000000" pitchFamily="2" charset="0"/>
                <a:cs typeface="Roboto" panose="02000000000000000000" pitchFamily="2" charset="0"/>
              </a:rPr>
              <a:t>“</a:t>
            </a:r>
            <a:r>
              <a:rPr lang="en-US" sz="2400" b="1" dirty="0" err="1">
                <a:solidFill>
                  <a:schemeClr val="bg1"/>
                </a:solidFill>
                <a:latin typeface="Inter"/>
                <a:ea typeface="Roboto" panose="02000000000000000000" pitchFamily="2" charset="0"/>
                <a:cs typeface="Roboto" panose="02000000000000000000" pitchFamily="2" charset="0"/>
              </a:rPr>
              <a:t>Water_Potability</a:t>
            </a:r>
            <a:r>
              <a:rPr lang="en-US" sz="2400" b="1" dirty="0">
                <a:solidFill>
                  <a:schemeClr val="bg1"/>
                </a:solidFill>
                <a:latin typeface="Inter"/>
                <a:ea typeface="Roboto" panose="02000000000000000000" pitchFamily="2" charset="0"/>
                <a:cs typeface="Roboto" panose="02000000000000000000" pitchFamily="2" charset="0"/>
              </a:rPr>
              <a:t>”</a:t>
            </a:r>
            <a:r>
              <a:rPr lang="en-US" sz="2400" dirty="0">
                <a:solidFill>
                  <a:schemeClr val="bg1"/>
                </a:solidFill>
                <a:latin typeface="Inter"/>
                <a:ea typeface="Roboto" panose="02000000000000000000" pitchFamily="2" charset="0"/>
                <a:cs typeface="Roboto" panose="02000000000000000000" pitchFamily="2" charset="0"/>
              </a:rPr>
              <a:t> provided by the dataset site www.Kaggle.com</a:t>
            </a:r>
          </a:p>
          <a:p>
            <a:pPr marL="0" indent="0">
              <a:buNone/>
            </a:pPr>
            <a:endParaRPr lang="en-US" sz="2400" dirty="0">
              <a:solidFill>
                <a:schemeClr val="tx1"/>
              </a:solidFill>
            </a:endParaRPr>
          </a:p>
        </p:txBody>
      </p:sp>
      <p:pic>
        <p:nvPicPr>
          <p:cNvPr id="5" name="Picture 4">
            <a:extLst>
              <a:ext uri="{FF2B5EF4-FFF2-40B4-BE49-F238E27FC236}">
                <a16:creationId xmlns:a16="http://schemas.microsoft.com/office/drawing/2014/main" id="{7759ACD0-D4D0-DD42-4272-67D9F176D40A}"/>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5000" contrast="-4000"/>
                    </a14:imgEffect>
                  </a14:imgLayer>
                </a14:imgProps>
              </a:ext>
              <a:ext uri="{28A0092B-C50C-407E-A947-70E740481C1C}">
                <a14:useLocalDpi xmlns:a14="http://schemas.microsoft.com/office/drawing/2010/main" val="0"/>
              </a:ext>
            </a:extLst>
          </a:blip>
          <a:stretch>
            <a:fillRect/>
          </a:stretch>
        </p:blipFill>
        <p:spPr>
          <a:xfrm>
            <a:off x="4777958" y="1249787"/>
            <a:ext cx="4366042" cy="2985638"/>
          </a:xfrm>
          <a:prstGeom prst="rect">
            <a:avLst/>
          </a:prstGeom>
          <a:effectLst>
            <a:softEdge rad="165100"/>
          </a:effectLst>
        </p:spPr>
      </p:pic>
      <p:sp>
        <p:nvSpPr>
          <p:cNvPr id="6" name="TextBox 5">
            <a:extLst>
              <a:ext uri="{FF2B5EF4-FFF2-40B4-BE49-F238E27FC236}">
                <a16:creationId xmlns:a16="http://schemas.microsoft.com/office/drawing/2014/main" id="{90797129-2DAE-3A64-03D6-480CEFA28150}"/>
              </a:ext>
            </a:extLst>
          </p:cNvPr>
          <p:cNvSpPr txBox="1"/>
          <p:nvPr/>
        </p:nvSpPr>
        <p:spPr>
          <a:xfrm>
            <a:off x="448966" y="3260693"/>
            <a:ext cx="4123034" cy="1200329"/>
          </a:xfrm>
          <a:prstGeom prst="rect">
            <a:avLst/>
          </a:prstGeom>
          <a:noFill/>
        </p:spPr>
        <p:txBody>
          <a:bodyPr wrap="square" rtlCol="0">
            <a:spAutoFit/>
          </a:bodyPr>
          <a:lstStyle/>
          <a:p>
            <a:r>
              <a:rPr lang="en-US" sz="1800" dirty="0">
                <a:solidFill>
                  <a:schemeClr val="bg1"/>
                </a:solidFill>
                <a:latin typeface="Inter"/>
                <a:ea typeface="Roboto" panose="02000000000000000000" pitchFamily="2" charset="0"/>
                <a:cs typeface="Roboto" panose="02000000000000000000" pitchFamily="2" charset="0"/>
              </a:rPr>
              <a:t>DATASET: </a:t>
            </a:r>
            <a:r>
              <a:rPr lang="en-US" sz="1800" dirty="0">
                <a:solidFill>
                  <a:srgbClr val="71DAFF"/>
                </a:solidFill>
                <a:latin typeface="Inter"/>
                <a:ea typeface="Roboto" panose="02000000000000000000" pitchFamily="2" charset="0"/>
                <a:cs typeface="Roboto" panose="02000000000000000000" pitchFamily="2" charset="0"/>
              </a:rPr>
              <a:t>https://www.kaggle.com/datasets/adityakadiwal/water-potability</a:t>
            </a:r>
          </a:p>
          <a:p>
            <a:endParaRPr lang="en-US" dirty="0"/>
          </a:p>
        </p:txBody>
      </p:sp>
      <p:cxnSp>
        <p:nvCxnSpPr>
          <p:cNvPr id="7" name="Straight Connector 6">
            <a:extLst>
              <a:ext uri="{FF2B5EF4-FFF2-40B4-BE49-F238E27FC236}">
                <a16:creationId xmlns:a16="http://schemas.microsoft.com/office/drawing/2014/main" id="{8CF35E72-7AC2-C8FF-807F-17CC87169E7F}"/>
              </a:ext>
            </a:extLst>
          </p:cNvPr>
          <p:cNvCxnSpPr/>
          <p:nvPr/>
        </p:nvCxnSpPr>
        <p:spPr>
          <a:xfrm>
            <a:off x="448966" y="1249787"/>
            <a:ext cx="3970329" cy="0"/>
          </a:xfrm>
          <a:prstGeom prst="line">
            <a:avLst/>
          </a:prstGeom>
          <a:ln w="25400">
            <a:gradFill flip="none" rotWithShape="1">
              <a:gsLst>
                <a:gs pos="13000">
                  <a:schemeClr val="accent5">
                    <a:lumMod val="0"/>
                    <a:lumOff val="100000"/>
                  </a:schemeClr>
                </a:gs>
                <a:gs pos="35000">
                  <a:schemeClr val="accent5">
                    <a:lumMod val="0"/>
                    <a:lumOff val="100000"/>
                  </a:schemeClr>
                </a:gs>
                <a:gs pos="55000">
                  <a:schemeClr val="accent5">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99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5000" b="-15000"/>
          </a:stretch>
        </a:blipFill>
        <a:effectLst/>
      </p:bgPr>
    </p:bg>
    <p:spTree>
      <p:nvGrpSpPr>
        <p:cNvPr id="1" name=""/>
        <p:cNvGrpSpPr/>
        <p:nvPr/>
      </p:nvGrpSpPr>
      <p:grpSpPr>
        <a:xfrm>
          <a:off x="0" y="0"/>
          <a:ext cx="0" cy="0"/>
          <a:chOff x="0" y="0"/>
          <a:chExt cx="0" cy="0"/>
        </a:xfrm>
      </p:grpSpPr>
      <p:sp>
        <p:nvSpPr>
          <p:cNvPr id="4" name="Text 2"/>
          <p:cNvSpPr/>
          <p:nvPr/>
        </p:nvSpPr>
        <p:spPr>
          <a:xfrm>
            <a:off x="1598636" y="128470"/>
            <a:ext cx="5946727" cy="391195"/>
          </a:xfrm>
          <a:prstGeom prst="rect">
            <a:avLst/>
          </a:prstGeom>
          <a:noFill/>
          <a:ln/>
        </p:spPr>
        <p:txBody>
          <a:bodyPr wrap="none" rtlCol="0" anchor="t"/>
          <a:lstStyle/>
          <a:p>
            <a:pPr algn="ctr">
              <a:lnSpc>
                <a:spcPts val="3081"/>
              </a:lnSpc>
            </a:pPr>
            <a:r>
              <a:rPr lang="en-US" sz="2464" dirty="0">
                <a:solidFill>
                  <a:srgbClr val="F2F2F3"/>
                </a:solidFill>
                <a:latin typeface="Poppins" pitchFamily="34" charset="0"/>
                <a:ea typeface="Poppins" pitchFamily="34" charset="-122"/>
                <a:cs typeface="Poppins" pitchFamily="34" charset="-120"/>
              </a:rPr>
              <a:t>Common Water Quality Parameters</a:t>
            </a:r>
            <a:endParaRPr lang="en-US" sz="2464" dirty="0"/>
          </a:p>
        </p:txBody>
      </p:sp>
      <p:sp>
        <p:nvSpPr>
          <p:cNvPr id="5" name="Shape 3"/>
          <p:cNvSpPr/>
          <p:nvPr/>
        </p:nvSpPr>
        <p:spPr>
          <a:xfrm>
            <a:off x="1598638" y="986209"/>
            <a:ext cx="2910781" cy="1187425"/>
          </a:xfrm>
          <a:prstGeom prst="roundRect">
            <a:avLst>
              <a:gd name="adj" fmla="val 4745"/>
            </a:avLst>
          </a:prstGeom>
          <a:solidFill>
            <a:srgbClr val="3D3D42"/>
          </a:solidFill>
          <a:ln w="12502">
            <a:solidFill>
              <a:srgbClr val="494950"/>
            </a:solidFill>
            <a:prstDash val="solid"/>
          </a:ln>
        </p:spPr>
        <p:txBody>
          <a:bodyPr/>
          <a:lstStyle/>
          <a:p>
            <a:endParaRPr lang="en-US" sz="1125"/>
          </a:p>
        </p:txBody>
      </p:sp>
      <p:sp>
        <p:nvSpPr>
          <p:cNvPr id="6" name="Text 4"/>
          <p:cNvSpPr/>
          <p:nvPr/>
        </p:nvSpPr>
        <p:spPr>
          <a:xfrm>
            <a:off x="1731615" y="1119188"/>
            <a:ext cx="1251942" cy="195560"/>
          </a:xfrm>
          <a:prstGeom prst="rect">
            <a:avLst/>
          </a:prstGeom>
          <a:noFill/>
          <a:ln/>
        </p:spPr>
        <p:txBody>
          <a:bodyPr wrap="none" rtlCol="0" anchor="t"/>
          <a:lstStyle/>
          <a:p>
            <a:pPr>
              <a:lnSpc>
                <a:spcPts val="1540"/>
              </a:lnSpc>
            </a:pPr>
            <a:r>
              <a:rPr lang="en-US" sz="1233" dirty="0">
                <a:solidFill>
                  <a:srgbClr val="E5E0DF"/>
                </a:solidFill>
                <a:latin typeface="Poppins" pitchFamily="34" charset="0"/>
                <a:ea typeface="Poppins" pitchFamily="34" charset="-122"/>
                <a:cs typeface="Poppins" pitchFamily="34" charset="-120"/>
              </a:rPr>
              <a:t>pH</a:t>
            </a:r>
            <a:endParaRPr lang="en-US" sz="1233" dirty="0"/>
          </a:p>
        </p:txBody>
      </p:sp>
      <p:sp>
        <p:nvSpPr>
          <p:cNvPr id="7" name="Text 5"/>
          <p:cNvSpPr/>
          <p:nvPr/>
        </p:nvSpPr>
        <p:spPr>
          <a:xfrm>
            <a:off x="1731616" y="1439912"/>
            <a:ext cx="2644824" cy="600745"/>
          </a:xfrm>
          <a:prstGeom prst="rect">
            <a:avLst/>
          </a:prstGeom>
          <a:noFill/>
          <a:ln/>
        </p:spPr>
        <p:txBody>
          <a:bodyPr wrap="square" rtlCol="0" anchor="t"/>
          <a:lstStyle/>
          <a:p>
            <a:pPr>
              <a:lnSpc>
                <a:spcPts val="1578"/>
              </a:lnSpc>
            </a:pPr>
            <a:r>
              <a:rPr lang="en-US" sz="986" dirty="0">
                <a:solidFill>
                  <a:srgbClr val="E5E0DF"/>
                </a:solidFill>
                <a:latin typeface="Roboto" pitchFamily="34" charset="0"/>
                <a:ea typeface="Roboto" pitchFamily="34" charset="-122"/>
                <a:cs typeface="Roboto" pitchFamily="34" charset="-120"/>
              </a:rPr>
              <a:t>The measure of acidity or alkalinity of water, affecting aquatic life, corrosion, and nutrient availability.</a:t>
            </a:r>
            <a:endParaRPr lang="en-US" sz="986" dirty="0"/>
          </a:p>
        </p:txBody>
      </p:sp>
      <p:sp>
        <p:nvSpPr>
          <p:cNvPr id="8" name="Shape 6"/>
          <p:cNvSpPr/>
          <p:nvPr/>
        </p:nvSpPr>
        <p:spPr>
          <a:xfrm>
            <a:off x="4634583" y="986209"/>
            <a:ext cx="2910781" cy="1187425"/>
          </a:xfrm>
          <a:prstGeom prst="roundRect">
            <a:avLst>
              <a:gd name="adj" fmla="val 4745"/>
            </a:avLst>
          </a:prstGeom>
          <a:solidFill>
            <a:srgbClr val="3D3D42"/>
          </a:solidFill>
          <a:ln w="12502">
            <a:solidFill>
              <a:srgbClr val="494950"/>
            </a:solidFill>
            <a:prstDash val="solid"/>
          </a:ln>
        </p:spPr>
        <p:txBody>
          <a:bodyPr/>
          <a:lstStyle/>
          <a:p>
            <a:endParaRPr lang="en-US" sz="1125"/>
          </a:p>
        </p:txBody>
      </p:sp>
      <p:sp>
        <p:nvSpPr>
          <p:cNvPr id="9" name="Text 7"/>
          <p:cNvSpPr/>
          <p:nvPr/>
        </p:nvSpPr>
        <p:spPr>
          <a:xfrm>
            <a:off x="4767560" y="1119188"/>
            <a:ext cx="1385888" cy="195560"/>
          </a:xfrm>
          <a:prstGeom prst="rect">
            <a:avLst/>
          </a:prstGeom>
          <a:noFill/>
          <a:ln/>
        </p:spPr>
        <p:txBody>
          <a:bodyPr wrap="none" rtlCol="0" anchor="t"/>
          <a:lstStyle/>
          <a:p>
            <a:pPr>
              <a:lnSpc>
                <a:spcPts val="1540"/>
              </a:lnSpc>
            </a:pPr>
            <a:r>
              <a:rPr lang="en-US" sz="1233" dirty="0">
                <a:solidFill>
                  <a:srgbClr val="E5E0DF"/>
                </a:solidFill>
                <a:latin typeface="Poppins" pitchFamily="34" charset="0"/>
                <a:ea typeface="Poppins" pitchFamily="34" charset="-122"/>
                <a:cs typeface="Poppins" pitchFamily="34" charset="-120"/>
              </a:rPr>
              <a:t>Dissolved Oxygen</a:t>
            </a:r>
            <a:endParaRPr lang="en-US" sz="1233" dirty="0"/>
          </a:p>
        </p:txBody>
      </p:sp>
      <p:sp>
        <p:nvSpPr>
          <p:cNvPr id="10" name="Text 8"/>
          <p:cNvSpPr/>
          <p:nvPr/>
        </p:nvSpPr>
        <p:spPr>
          <a:xfrm>
            <a:off x="4767561" y="1439912"/>
            <a:ext cx="2644824" cy="600745"/>
          </a:xfrm>
          <a:prstGeom prst="rect">
            <a:avLst/>
          </a:prstGeom>
          <a:noFill/>
          <a:ln/>
        </p:spPr>
        <p:txBody>
          <a:bodyPr wrap="square" rtlCol="0" anchor="t"/>
          <a:lstStyle/>
          <a:p>
            <a:pPr>
              <a:lnSpc>
                <a:spcPts val="1578"/>
              </a:lnSpc>
            </a:pPr>
            <a:r>
              <a:rPr lang="en-US" sz="986" dirty="0">
                <a:solidFill>
                  <a:srgbClr val="E5E0DF"/>
                </a:solidFill>
                <a:latin typeface="Roboto" pitchFamily="34" charset="0"/>
                <a:ea typeface="Roboto" pitchFamily="34" charset="-122"/>
                <a:cs typeface="Roboto" pitchFamily="34" charset="-120"/>
              </a:rPr>
              <a:t>Indicates the presence of oxygen for aquatic organisms and aerobic decomposition of organic matter.</a:t>
            </a:r>
            <a:endParaRPr lang="en-US" sz="986" dirty="0"/>
          </a:p>
        </p:txBody>
      </p:sp>
      <p:sp>
        <p:nvSpPr>
          <p:cNvPr id="11" name="Shape 9"/>
          <p:cNvSpPr/>
          <p:nvPr/>
        </p:nvSpPr>
        <p:spPr>
          <a:xfrm>
            <a:off x="1598638" y="2298799"/>
            <a:ext cx="2910781" cy="1187425"/>
          </a:xfrm>
          <a:prstGeom prst="roundRect">
            <a:avLst>
              <a:gd name="adj" fmla="val 4745"/>
            </a:avLst>
          </a:prstGeom>
          <a:solidFill>
            <a:srgbClr val="3D3D42"/>
          </a:solidFill>
          <a:ln w="12502">
            <a:solidFill>
              <a:srgbClr val="494950"/>
            </a:solidFill>
            <a:prstDash val="solid"/>
          </a:ln>
        </p:spPr>
        <p:txBody>
          <a:bodyPr/>
          <a:lstStyle/>
          <a:p>
            <a:endParaRPr lang="en-US" sz="1125" dirty="0"/>
          </a:p>
        </p:txBody>
      </p:sp>
      <p:sp>
        <p:nvSpPr>
          <p:cNvPr id="12" name="Text 10"/>
          <p:cNvSpPr/>
          <p:nvPr/>
        </p:nvSpPr>
        <p:spPr>
          <a:xfrm>
            <a:off x="1731615" y="2431777"/>
            <a:ext cx="1251942" cy="195560"/>
          </a:xfrm>
          <a:prstGeom prst="rect">
            <a:avLst/>
          </a:prstGeom>
          <a:noFill/>
          <a:ln/>
        </p:spPr>
        <p:txBody>
          <a:bodyPr wrap="none" rtlCol="0" anchor="t"/>
          <a:lstStyle/>
          <a:p>
            <a:pPr>
              <a:lnSpc>
                <a:spcPts val="1540"/>
              </a:lnSpc>
            </a:pPr>
            <a:r>
              <a:rPr lang="en-US" sz="1233" dirty="0">
                <a:solidFill>
                  <a:srgbClr val="E5E0DF"/>
                </a:solidFill>
                <a:latin typeface="Poppins" pitchFamily="34" charset="0"/>
                <a:ea typeface="Poppins" pitchFamily="34" charset="-122"/>
                <a:cs typeface="Poppins" pitchFamily="34" charset="-120"/>
              </a:rPr>
              <a:t>Turbidity</a:t>
            </a:r>
            <a:endParaRPr lang="en-US" sz="1233" dirty="0"/>
          </a:p>
        </p:txBody>
      </p:sp>
      <p:sp>
        <p:nvSpPr>
          <p:cNvPr id="13" name="Text 11"/>
          <p:cNvSpPr/>
          <p:nvPr/>
        </p:nvSpPr>
        <p:spPr>
          <a:xfrm>
            <a:off x="1731616" y="2752502"/>
            <a:ext cx="2644824" cy="600745"/>
          </a:xfrm>
          <a:prstGeom prst="rect">
            <a:avLst/>
          </a:prstGeom>
          <a:noFill/>
          <a:ln/>
        </p:spPr>
        <p:txBody>
          <a:bodyPr wrap="square" rtlCol="0" anchor="t"/>
          <a:lstStyle/>
          <a:p>
            <a:pPr>
              <a:lnSpc>
                <a:spcPts val="1578"/>
              </a:lnSpc>
            </a:pPr>
            <a:r>
              <a:rPr lang="en-US" sz="986" dirty="0">
                <a:solidFill>
                  <a:srgbClr val="E5E0DF"/>
                </a:solidFill>
                <a:latin typeface="Roboto" pitchFamily="34" charset="0"/>
                <a:ea typeface="Roboto" pitchFamily="34" charset="-122"/>
                <a:cs typeface="Roboto" pitchFamily="34" charset="-120"/>
              </a:rPr>
              <a:t>The clarity of water, a vital parameter for understanding sediment loads and ecosystem health.</a:t>
            </a:r>
            <a:endParaRPr lang="en-US" sz="986" dirty="0"/>
          </a:p>
        </p:txBody>
      </p:sp>
      <p:sp>
        <p:nvSpPr>
          <p:cNvPr id="14" name="Shape 12"/>
          <p:cNvSpPr/>
          <p:nvPr/>
        </p:nvSpPr>
        <p:spPr>
          <a:xfrm>
            <a:off x="4634583" y="2298799"/>
            <a:ext cx="2910781" cy="1187425"/>
          </a:xfrm>
          <a:prstGeom prst="roundRect">
            <a:avLst>
              <a:gd name="adj" fmla="val 4745"/>
            </a:avLst>
          </a:prstGeom>
          <a:solidFill>
            <a:srgbClr val="3D3D42"/>
          </a:solidFill>
          <a:ln w="12502">
            <a:solidFill>
              <a:srgbClr val="494950"/>
            </a:solidFill>
            <a:prstDash val="solid"/>
          </a:ln>
        </p:spPr>
        <p:txBody>
          <a:bodyPr/>
          <a:lstStyle/>
          <a:p>
            <a:endParaRPr lang="en-US" sz="1125"/>
          </a:p>
        </p:txBody>
      </p:sp>
      <p:sp>
        <p:nvSpPr>
          <p:cNvPr id="15" name="Text 13"/>
          <p:cNvSpPr/>
          <p:nvPr/>
        </p:nvSpPr>
        <p:spPr>
          <a:xfrm>
            <a:off x="4767560" y="2431777"/>
            <a:ext cx="1251942" cy="195560"/>
          </a:xfrm>
          <a:prstGeom prst="rect">
            <a:avLst/>
          </a:prstGeom>
          <a:noFill/>
          <a:ln/>
        </p:spPr>
        <p:txBody>
          <a:bodyPr wrap="none" rtlCol="0" anchor="t"/>
          <a:lstStyle/>
          <a:p>
            <a:pPr>
              <a:lnSpc>
                <a:spcPts val="1540"/>
              </a:lnSpc>
            </a:pPr>
            <a:r>
              <a:rPr lang="en-US" sz="1233" dirty="0">
                <a:solidFill>
                  <a:srgbClr val="E5E0DF"/>
                </a:solidFill>
                <a:latin typeface="Poppins" pitchFamily="34" charset="0"/>
                <a:ea typeface="Poppins" pitchFamily="34" charset="-122"/>
                <a:cs typeface="Poppins" pitchFamily="34" charset="-120"/>
              </a:rPr>
              <a:t>Potable</a:t>
            </a:r>
            <a:endParaRPr lang="en-US" sz="1233" dirty="0"/>
          </a:p>
        </p:txBody>
      </p:sp>
      <p:sp>
        <p:nvSpPr>
          <p:cNvPr id="16" name="Text 14"/>
          <p:cNvSpPr/>
          <p:nvPr/>
        </p:nvSpPr>
        <p:spPr>
          <a:xfrm>
            <a:off x="4767561" y="2752502"/>
            <a:ext cx="2644824" cy="400496"/>
          </a:xfrm>
          <a:prstGeom prst="rect">
            <a:avLst/>
          </a:prstGeom>
          <a:noFill/>
          <a:ln/>
        </p:spPr>
        <p:txBody>
          <a:bodyPr wrap="square" rtlCol="0" anchor="t"/>
          <a:lstStyle/>
          <a:p>
            <a:pPr>
              <a:lnSpc>
                <a:spcPts val="1578"/>
              </a:lnSpc>
            </a:pPr>
            <a:r>
              <a:rPr lang="en-US" sz="986" dirty="0">
                <a:solidFill>
                  <a:srgbClr val="E5E0DF"/>
                </a:solidFill>
                <a:latin typeface="Roboto" pitchFamily="34" charset="0"/>
                <a:ea typeface="Roboto" pitchFamily="34" charset="-122"/>
                <a:cs typeface="Roboto" pitchFamily="34" charset="-120"/>
              </a:rPr>
              <a:t>Potable refers to the quality of water being safe and suitable for drinking.</a:t>
            </a:r>
            <a:endParaRPr lang="en-US" sz="986" dirty="0"/>
          </a:p>
        </p:txBody>
      </p:sp>
      <p:sp>
        <p:nvSpPr>
          <p:cNvPr id="17" name="Shape 15"/>
          <p:cNvSpPr/>
          <p:nvPr/>
        </p:nvSpPr>
        <p:spPr>
          <a:xfrm>
            <a:off x="1598638" y="3611389"/>
            <a:ext cx="2910781" cy="1187425"/>
          </a:xfrm>
          <a:prstGeom prst="roundRect">
            <a:avLst>
              <a:gd name="adj" fmla="val 4745"/>
            </a:avLst>
          </a:prstGeom>
          <a:solidFill>
            <a:srgbClr val="3D3D42"/>
          </a:solidFill>
          <a:ln w="12502">
            <a:solidFill>
              <a:srgbClr val="494950"/>
            </a:solidFill>
            <a:prstDash val="solid"/>
          </a:ln>
        </p:spPr>
        <p:txBody>
          <a:bodyPr/>
          <a:lstStyle/>
          <a:p>
            <a:endParaRPr lang="en-US" sz="1125"/>
          </a:p>
        </p:txBody>
      </p:sp>
      <p:sp>
        <p:nvSpPr>
          <p:cNvPr id="18" name="Text 16"/>
          <p:cNvSpPr/>
          <p:nvPr/>
        </p:nvSpPr>
        <p:spPr>
          <a:xfrm>
            <a:off x="1731615" y="3744367"/>
            <a:ext cx="1251942" cy="195560"/>
          </a:xfrm>
          <a:prstGeom prst="rect">
            <a:avLst/>
          </a:prstGeom>
          <a:noFill/>
          <a:ln/>
        </p:spPr>
        <p:txBody>
          <a:bodyPr wrap="none" rtlCol="0" anchor="t"/>
          <a:lstStyle/>
          <a:p>
            <a:pPr>
              <a:lnSpc>
                <a:spcPts val="1540"/>
              </a:lnSpc>
            </a:pPr>
            <a:r>
              <a:rPr lang="en-US" sz="1233" dirty="0">
                <a:solidFill>
                  <a:srgbClr val="E5E0DF"/>
                </a:solidFill>
                <a:latin typeface="Poppins" pitchFamily="34" charset="0"/>
                <a:ea typeface="Poppins" pitchFamily="34" charset="-122"/>
                <a:cs typeface="Poppins" pitchFamily="34" charset="-120"/>
              </a:rPr>
              <a:t>Hardness</a:t>
            </a:r>
            <a:endParaRPr lang="en-US" sz="1233" dirty="0"/>
          </a:p>
        </p:txBody>
      </p:sp>
      <p:sp>
        <p:nvSpPr>
          <p:cNvPr id="19" name="Text 17"/>
          <p:cNvSpPr/>
          <p:nvPr/>
        </p:nvSpPr>
        <p:spPr>
          <a:xfrm>
            <a:off x="1731616" y="4065091"/>
            <a:ext cx="2644824" cy="600745"/>
          </a:xfrm>
          <a:prstGeom prst="rect">
            <a:avLst/>
          </a:prstGeom>
          <a:noFill/>
          <a:ln/>
        </p:spPr>
        <p:txBody>
          <a:bodyPr wrap="square" rtlCol="0" anchor="t"/>
          <a:lstStyle/>
          <a:p>
            <a:pPr>
              <a:lnSpc>
                <a:spcPts val="1578"/>
              </a:lnSpc>
            </a:pPr>
            <a:r>
              <a:rPr lang="en-US" sz="986" dirty="0">
                <a:solidFill>
                  <a:srgbClr val="E5E0DF"/>
                </a:solidFill>
                <a:latin typeface="Roboto" pitchFamily="34" charset="0"/>
                <a:ea typeface="Roboto" pitchFamily="34" charset="-122"/>
                <a:cs typeface="Roboto" pitchFamily="34" charset="-120"/>
              </a:rPr>
              <a:t>Hardness of water refers to how much dissolved minerals, primarily calcium and magnesium, it contains.</a:t>
            </a:r>
            <a:endParaRPr lang="en-US" sz="986" dirty="0"/>
          </a:p>
        </p:txBody>
      </p:sp>
      <p:sp>
        <p:nvSpPr>
          <p:cNvPr id="20" name="Shape 18"/>
          <p:cNvSpPr/>
          <p:nvPr/>
        </p:nvSpPr>
        <p:spPr>
          <a:xfrm>
            <a:off x="4634583" y="3611389"/>
            <a:ext cx="2910781" cy="1187425"/>
          </a:xfrm>
          <a:prstGeom prst="roundRect">
            <a:avLst>
              <a:gd name="adj" fmla="val 4745"/>
            </a:avLst>
          </a:prstGeom>
          <a:solidFill>
            <a:srgbClr val="3D3D42"/>
          </a:solidFill>
          <a:ln w="12502">
            <a:solidFill>
              <a:srgbClr val="494950"/>
            </a:solidFill>
            <a:prstDash val="solid"/>
          </a:ln>
        </p:spPr>
        <p:txBody>
          <a:bodyPr/>
          <a:lstStyle/>
          <a:p>
            <a:endParaRPr lang="en-US" sz="1125"/>
          </a:p>
        </p:txBody>
      </p:sp>
      <p:sp>
        <p:nvSpPr>
          <p:cNvPr id="21" name="Text 19"/>
          <p:cNvSpPr/>
          <p:nvPr/>
        </p:nvSpPr>
        <p:spPr>
          <a:xfrm>
            <a:off x="4767560" y="3744367"/>
            <a:ext cx="1251942" cy="195560"/>
          </a:xfrm>
          <a:prstGeom prst="rect">
            <a:avLst/>
          </a:prstGeom>
          <a:noFill/>
          <a:ln/>
        </p:spPr>
        <p:txBody>
          <a:bodyPr wrap="none" rtlCol="0" anchor="t"/>
          <a:lstStyle/>
          <a:p>
            <a:pPr>
              <a:lnSpc>
                <a:spcPts val="1540"/>
              </a:lnSpc>
            </a:pPr>
            <a:r>
              <a:rPr lang="en-US" sz="1233" dirty="0">
                <a:solidFill>
                  <a:srgbClr val="E5E0DF"/>
                </a:solidFill>
                <a:latin typeface="Poppins" pitchFamily="34" charset="0"/>
                <a:ea typeface="Poppins" pitchFamily="34" charset="-122"/>
                <a:cs typeface="Poppins" pitchFamily="34" charset="-120"/>
              </a:rPr>
              <a:t>Solid</a:t>
            </a:r>
            <a:endParaRPr lang="en-US" sz="1233" dirty="0"/>
          </a:p>
        </p:txBody>
      </p:sp>
      <p:sp>
        <p:nvSpPr>
          <p:cNvPr id="22" name="Text 20"/>
          <p:cNvSpPr/>
          <p:nvPr/>
        </p:nvSpPr>
        <p:spPr>
          <a:xfrm>
            <a:off x="4767561" y="4065091"/>
            <a:ext cx="2644824" cy="600745"/>
          </a:xfrm>
          <a:prstGeom prst="rect">
            <a:avLst/>
          </a:prstGeom>
          <a:noFill/>
          <a:ln/>
        </p:spPr>
        <p:txBody>
          <a:bodyPr wrap="square" rtlCol="0" anchor="t"/>
          <a:lstStyle/>
          <a:p>
            <a:pPr>
              <a:lnSpc>
                <a:spcPts val="1578"/>
              </a:lnSpc>
            </a:pPr>
            <a:r>
              <a:rPr lang="en-US" sz="986" dirty="0">
                <a:solidFill>
                  <a:srgbClr val="E5E0DF"/>
                </a:solidFill>
                <a:latin typeface="Roboto" pitchFamily="34" charset="0"/>
                <a:ea typeface="Roboto" pitchFamily="34" charset="-122"/>
                <a:cs typeface="Roboto" pitchFamily="34" charset="-120"/>
              </a:rPr>
              <a:t>"Solids" in water refer to tiny particles or substances that are suspended or dissolved in the water.</a:t>
            </a:r>
            <a:endParaRPr lang="en-US" sz="986" dirty="0"/>
          </a:p>
        </p:txBody>
      </p:sp>
      <p:cxnSp>
        <p:nvCxnSpPr>
          <p:cNvPr id="30" name="Straight Connector 29">
            <a:extLst>
              <a:ext uri="{FF2B5EF4-FFF2-40B4-BE49-F238E27FC236}">
                <a16:creationId xmlns:a16="http://schemas.microsoft.com/office/drawing/2014/main" id="{82787557-CEA7-214D-E1AB-96426F59B509}"/>
              </a:ext>
            </a:extLst>
          </p:cNvPr>
          <p:cNvCxnSpPr>
            <a:cxnSpLocks/>
          </p:cNvCxnSpPr>
          <p:nvPr/>
        </p:nvCxnSpPr>
        <p:spPr>
          <a:xfrm>
            <a:off x="1823310" y="739290"/>
            <a:ext cx="5497380" cy="0"/>
          </a:xfrm>
          <a:prstGeom prst="line">
            <a:avLst/>
          </a:prstGeom>
          <a:ln w="25400">
            <a:gradFill flip="none" rotWithShape="1">
              <a:gsLst>
                <a:gs pos="13000">
                  <a:schemeClr val="accent5">
                    <a:lumMod val="0"/>
                    <a:lumOff val="100000"/>
                  </a:schemeClr>
                </a:gs>
                <a:gs pos="35000">
                  <a:schemeClr val="accent5">
                    <a:lumMod val="0"/>
                    <a:lumOff val="100000"/>
                  </a:schemeClr>
                </a:gs>
                <a:gs pos="55000">
                  <a:schemeClr val="accent5">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5000" b="-15000"/>
          </a:stretch>
        </a:blipFill>
        <a:effectLst/>
      </p:bgPr>
    </p:bg>
    <p:spTree>
      <p:nvGrpSpPr>
        <p:cNvPr id="1" name=""/>
        <p:cNvGrpSpPr/>
        <p:nvPr/>
      </p:nvGrpSpPr>
      <p:grpSpPr>
        <a:xfrm>
          <a:off x="0" y="0"/>
          <a:ext cx="0" cy="0"/>
          <a:chOff x="0" y="0"/>
          <a:chExt cx="0" cy="0"/>
        </a:xfrm>
      </p:grpSpPr>
      <p:sp>
        <p:nvSpPr>
          <p:cNvPr id="4" name="Text 2"/>
          <p:cNvSpPr/>
          <p:nvPr/>
        </p:nvSpPr>
        <p:spPr>
          <a:xfrm>
            <a:off x="520750" y="433880"/>
            <a:ext cx="4673501" cy="867966"/>
          </a:xfrm>
          <a:prstGeom prst="rect">
            <a:avLst/>
          </a:prstGeom>
          <a:noFill/>
          <a:ln/>
        </p:spPr>
        <p:txBody>
          <a:bodyPr wrap="square" rtlCol="0" anchor="t"/>
          <a:lstStyle/>
          <a:p>
            <a:pPr>
              <a:lnSpc>
                <a:spcPts val="3417"/>
              </a:lnSpc>
            </a:pPr>
            <a:r>
              <a:rPr lang="en-US" sz="2734" dirty="0">
                <a:solidFill>
                  <a:srgbClr val="F2F2F3"/>
                </a:solidFill>
                <a:latin typeface="Poppins" pitchFamily="34" charset="0"/>
                <a:ea typeface="Poppins" pitchFamily="34" charset="-122"/>
                <a:cs typeface="Poppins" pitchFamily="34" charset="-120"/>
              </a:rPr>
              <a:t>Interpreting Water Quality Data</a:t>
            </a:r>
            <a:endParaRPr lang="en-US" sz="2734" dirty="0"/>
          </a:p>
        </p:txBody>
      </p:sp>
      <p:sp>
        <p:nvSpPr>
          <p:cNvPr id="5" name="Shape 3"/>
          <p:cNvSpPr/>
          <p:nvPr/>
        </p:nvSpPr>
        <p:spPr>
          <a:xfrm>
            <a:off x="520750" y="1861989"/>
            <a:ext cx="312464" cy="312464"/>
          </a:xfrm>
          <a:prstGeom prst="roundRect">
            <a:avLst>
              <a:gd name="adj" fmla="val 20000"/>
            </a:avLst>
          </a:prstGeom>
          <a:solidFill>
            <a:srgbClr val="3D3D42"/>
          </a:solidFill>
          <a:ln w="13811">
            <a:solidFill>
              <a:srgbClr val="494950"/>
            </a:solidFill>
            <a:prstDash val="solid"/>
          </a:ln>
        </p:spPr>
        <p:txBody>
          <a:bodyPr/>
          <a:lstStyle/>
          <a:p>
            <a:endParaRPr lang="en-US" sz="1125"/>
          </a:p>
        </p:txBody>
      </p:sp>
      <p:sp>
        <p:nvSpPr>
          <p:cNvPr id="6" name="Text 4"/>
          <p:cNvSpPr/>
          <p:nvPr/>
        </p:nvSpPr>
        <p:spPr>
          <a:xfrm>
            <a:off x="645989" y="1888034"/>
            <a:ext cx="61913" cy="260301"/>
          </a:xfrm>
          <a:prstGeom prst="rect">
            <a:avLst/>
          </a:prstGeom>
          <a:noFill/>
          <a:ln/>
        </p:spPr>
        <p:txBody>
          <a:bodyPr wrap="none" rtlCol="0" anchor="t"/>
          <a:lstStyle/>
          <a:p>
            <a:pPr algn="ctr">
              <a:lnSpc>
                <a:spcPts val="2051"/>
              </a:lnSpc>
            </a:pPr>
            <a:r>
              <a:rPr lang="en-US" sz="1640" dirty="0">
                <a:solidFill>
                  <a:srgbClr val="E5E0DF"/>
                </a:solidFill>
                <a:latin typeface="Poppins" pitchFamily="34" charset="0"/>
                <a:ea typeface="Poppins" pitchFamily="34" charset="-122"/>
                <a:cs typeface="Poppins" pitchFamily="34" charset="-120"/>
              </a:rPr>
              <a:t>1</a:t>
            </a:r>
            <a:endParaRPr lang="en-US" sz="1640" dirty="0"/>
          </a:p>
        </p:txBody>
      </p:sp>
      <p:sp>
        <p:nvSpPr>
          <p:cNvPr id="7" name="Text 5"/>
          <p:cNvSpPr/>
          <p:nvPr/>
        </p:nvSpPr>
        <p:spPr>
          <a:xfrm>
            <a:off x="972071" y="1909689"/>
            <a:ext cx="1816001" cy="433983"/>
          </a:xfrm>
          <a:prstGeom prst="rect">
            <a:avLst/>
          </a:prstGeom>
          <a:noFill/>
          <a:ln/>
        </p:spPr>
        <p:txBody>
          <a:bodyPr wrap="square" rtlCol="0" anchor="t"/>
          <a:lstStyle/>
          <a:p>
            <a:pPr>
              <a:lnSpc>
                <a:spcPts val="1709"/>
              </a:lnSpc>
            </a:pPr>
            <a:r>
              <a:rPr lang="en-US" sz="1367" dirty="0">
                <a:solidFill>
                  <a:srgbClr val="E5E0DF"/>
                </a:solidFill>
                <a:latin typeface="Poppins" pitchFamily="34" charset="0"/>
                <a:ea typeface="Poppins" pitchFamily="34" charset="-122"/>
                <a:cs typeface="Poppins" pitchFamily="34" charset="-120"/>
              </a:rPr>
              <a:t>Standards &amp; Guidelines</a:t>
            </a:r>
            <a:endParaRPr lang="en-US" sz="1367" dirty="0"/>
          </a:p>
        </p:txBody>
      </p:sp>
      <p:sp>
        <p:nvSpPr>
          <p:cNvPr id="8" name="Text 6"/>
          <p:cNvSpPr/>
          <p:nvPr/>
        </p:nvSpPr>
        <p:spPr>
          <a:xfrm>
            <a:off x="972071" y="2482527"/>
            <a:ext cx="1816001" cy="888504"/>
          </a:xfrm>
          <a:prstGeom prst="rect">
            <a:avLst/>
          </a:prstGeom>
          <a:noFill/>
          <a:ln/>
        </p:spPr>
        <p:txBody>
          <a:bodyPr wrap="square" rtlCol="0" anchor="t"/>
          <a:lstStyle/>
          <a:p>
            <a:pPr>
              <a:lnSpc>
                <a:spcPts val="1749"/>
              </a:lnSpc>
            </a:pPr>
            <a:r>
              <a:rPr lang="en-US" sz="1094" dirty="0">
                <a:solidFill>
                  <a:srgbClr val="E5E0DF"/>
                </a:solidFill>
                <a:latin typeface="Roboto" pitchFamily="34" charset="0"/>
                <a:ea typeface="Roboto" pitchFamily="34" charset="-122"/>
                <a:cs typeface="Roboto" pitchFamily="34" charset="-120"/>
              </a:rPr>
              <a:t>Comparing data against established regulations and recommended thresholds to assess water quality.</a:t>
            </a:r>
            <a:endParaRPr lang="en-US" sz="1094" dirty="0"/>
          </a:p>
        </p:txBody>
      </p:sp>
      <p:sp>
        <p:nvSpPr>
          <p:cNvPr id="9" name="Shape 7"/>
          <p:cNvSpPr/>
          <p:nvPr/>
        </p:nvSpPr>
        <p:spPr>
          <a:xfrm>
            <a:off x="2926929" y="1861989"/>
            <a:ext cx="312464" cy="312464"/>
          </a:xfrm>
          <a:prstGeom prst="roundRect">
            <a:avLst>
              <a:gd name="adj" fmla="val 20000"/>
            </a:avLst>
          </a:prstGeom>
          <a:solidFill>
            <a:srgbClr val="3D3D42"/>
          </a:solidFill>
          <a:ln w="13811">
            <a:solidFill>
              <a:srgbClr val="494950"/>
            </a:solidFill>
            <a:prstDash val="solid"/>
          </a:ln>
        </p:spPr>
        <p:txBody>
          <a:bodyPr/>
          <a:lstStyle/>
          <a:p>
            <a:endParaRPr lang="en-US" sz="1125"/>
          </a:p>
        </p:txBody>
      </p:sp>
      <p:sp>
        <p:nvSpPr>
          <p:cNvPr id="10" name="Text 8"/>
          <p:cNvSpPr/>
          <p:nvPr/>
        </p:nvSpPr>
        <p:spPr>
          <a:xfrm>
            <a:off x="3023592" y="1888034"/>
            <a:ext cx="119063" cy="260301"/>
          </a:xfrm>
          <a:prstGeom prst="rect">
            <a:avLst/>
          </a:prstGeom>
          <a:noFill/>
          <a:ln/>
        </p:spPr>
        <p:txBody>
          <a:bodyPr wrap="none" rtlCol="0" anchor="t"/>
          <a:lstStyle/>
          <a:p>
            <a:pPr algn="ctr">
              <a:lnSpc>
                <a:spcPts val="2051"/>
              </a:lnSpc>
            </a:pPr>
            <a:r>
              <a:rPr lang="en-US" sz="1640" dirty="0">
                <a:solidFill>
                  <a:srgbClr val="E5E0DF"/>
                </a:solidFill>
                <a:latin typeface="Poppins" pitchFamily="34" charset="0"/>
                <a:ea typeface="Poppins" pitchFamily="34" charset="-122"/>
                <a:cs typeface="Poppins" pitchFamily="34" charset="-120"/>
              </a:rPr>
              <a:t>2</a:t>
            </a:r>
            <a:endParaRPr lang="en-US" sz="1640" dirty="0"/>
          </a:p>
        </p:txBody>
      </p:sp>
      <p:sp>
        <p:nvSpPr>
          <p:cNvPr id="11" name="Text 9"/>
          <p:cNvSpPr/>
          <p:nvPr/>
        </p:nvSpPr>
        <p:spPr>
          <a:xfrm>
            <a:off x="3378249" y="1909688"/>
            <a:ext cx="1566863" cy="216991"/>
          </a:xfrm>
          <a:prstGeom prst="rect">
            <a:avLst/>
          </a:prstGeom>
          <a:noFill/>
          <a:ln/>
        </p:spPr>
        <p:txBody>
          <a:bodyPr wrap="none" rtlCol="0" anchor="t"/>
          <a:lstStyle/>
          <a:p>
            <a:pPr>
              <a:lnSpc>
                <a:spcPts val="1709"/>
              </a:lnSpc>
            </a:pPr>
            <a:r>
              <a:rPr lang="en-US" sz="1367" dirty="0">
                <a:solidFill>
                  <a:srgbClr val="E5E0DF"/>
                </a:solidFill>
                <a:latin typeface="Poppins" pitchFamily="34" charset="0"/>
                <a:ea typeface="Poppins" pitchFamily="34" charset="-122"/>
                <a:cs typeface="Poppins" pitchFamily="34" charset="-120"/>
              </a:rPr>
              <a:t>Long-Term Trends</a:t>
            </a:r>
            <a:endParaRPr lang="en-US" sz="1367" dirty="0"/>
          </a:p>
        </p:txBody>
      </p:sp>
      <p:sp>
        <p:nvSpPr>
          <p:cNvPr id="12" name="Text 10"/>
          <p:cNvSpPr/>
          <p:nvPr/>
        </p:nvSpPr>
        <p:spPr>
          <a:xfrm>
            <a:off x="3378250" y="2265536"/>
            <a:ext cx="1816001" cy="888504"/>
          </a:xfrm>
          <a:prstGeom prst="rect">
            <a:avLst/>
          </a:prstGeom>
          <a:noFill/>
          <a:ln/>
        </p:spPr>
        <p:txBody>
          <a:bodyPr wrap="square" rtlCol="0" anchor="t"/>
          <a:lstStyle/>
          <a:p>
            <a:pPr>
              <a:lnSpc>
                <a:spcPts val="1749"/>
              </a:lnSpc>
            </a:pPr>
            <a:r>
              <a:rPr lang="en-US" sz="1094" dirty="0">
                <a:solidFill>
                  <a:srgbClr val="E5E0DF"/>
                </a:solidFill>
                <a:latin typeface="Roboto" pitchFamily="34" charset="0"/>
                <a:ea typeface="Roboto" pitchFamily="34" charset="-122"/>
                <a:cs typeface="Roboto" pitchFamily="34" charset="-120"/>
              </a:rPr>
              <a:t>Tracking changes over time helps identify impacts of pollution, climate change, and conservation efforts.</a:t>
            </a:r>
            <a:endParaRPr lang="en-US" sz="1094" dirty="0"/>
          </a:p>
        </p:txBody>
      </p:sp>
      <p:sp>
        <p:nvSpPr>
          <p:cNvPr id="13" name="Shape 11"/>
          <p:cNvSpPr/>
          <p:nvPr/>
        </p:nvSpPr>
        <p:spPr>
          <a:xfrm>
            <a:off x="520750" y="3618384"/>
            <a:ext cx="312464" cy="312464"/>
          </a:xfrm>
          <a:prstGeom prst="roundRect">
            <a:avLst>
              <a:gd name="adj" fmla="val 20000"/>
            </a:avLst>
          </a:prstGeom>
          <a:solidFill>
            <a:srgbClr val="3D3D42"/>
          </a:solidFill>
          <a:ln w="13811">
            <a:solidFill>
              <a:srgbClr val="494950"/>
            </a:solidFill>
            <a:prstDash val="solid"/>
          </a:ln>
        </p:spPr>
        <p:txBody>
          <a:bodyPr/>
          <a:lstStyle/>
          <a:p>
            <a:endParaRPr lang="en-US" sz="1125"/>
          </a:p>
        </p:txBody>
      </p:sp>
      <p:sp>
        <p:nvSpPr>
          <p:cNvPr id="14" name="Text 12"/>
          <p:cNvSpPr/>
          <p:nvPr/>
        </p:nvSpPr>
        <p:spPr>
          <a:xfrm>
            <a:off x="615033" y="3644429"/>
            <a:ext cx="123825" cy="260301"/>
          </a:xfrm>
          <a:prstGeom prst="rect">
            <a:avLst/>
          </a:prstGeom>
          <a:noFill/>
          <a:ln/>
        </p:spPr>
        <p:txBody>
          <a:bodyPr wrap="none" rtlCol="0" anchor="t"/>
          <a:lstStyle/>
          <a:p>
            <a:pPr algn="ctr">
              <a:lnSpc>
                <a:spcPts val="2051"/>
              </a:lnSpc>
            </a:pPr>
            <a:r>
              <a:rPr lang="en-US" sz="1640" dirty="0">
                <a:solidFill>
                  <a:srgbClr val="E5E0DF"/>
                </a:solidFill>
                <a:latin typeface="Poppins" pitchFamily="34" charset="0"/>
                <a:ea typeface="Poppins" pitchFamily="34" charset="-122"/>
                <a:cs typeface="Poppins" pitchFamily="34" charset="-120"/>
              </a:rPr>
              <a:t>3</a:t>
            </a:r>
            <a:endParaRPr lang="en-US" sz="1640" dirty="0"/>
          </a:p>
        </p:txBody>
      </p:sp>
      <p:sp>
        <p:nvSpPr>
          <p:cNvPr id="15" name="Text 13"/>
          <p:cNvSpPr/>
          <p:nvPr/>
        </p:nvSpPr>
        <p:spPr>
          <a:xfrm>
            <a:off x="972071" y="3666083"/>
            <a:ext cx="1952625" cy="216991"/>
          </a:xfrm>
          <a:prstGeom prst="rect">
            <a:avLst/>
          </a:prstGeom>
          <a:noFill/>
          <a:ln/>
        </p:spPr>
        <p:txBody>
          <a:bodyPr wrap="none" rtlCol="0" anchor="t"/>
          <a:lstStyle/>
          <a:p>
            <a:pPr>
              <a:lnSpc>
                <a:spcPts val="1709"/>
              </a:lnSpc>
            </a:pPr>
            <a:r>
              <a:rPr lang="en-US" sz="1367" dirty="0">
                <a:solidFill>
                  <a:srgbClr val="E5E0DF"/>
                </a:solidFill>
                <a:latin typeface="Poppins" pitchFamily="34" charset="0"/>
                <a:ea typeface="Poppins" pitchFamily="34" charset="-122"/>
                <a:cs typeface="Poppins" pitchFamily="34" charset="-120"/>
              </a:rPr>
              <a:t>Regional Comparisons</a:t>
            </a:r>
            <a:endParaRPr lang="en-US" sz="1367" dirty="0"/>
          </a:p>
        </p:txBody>
      </p:sp>
      <p:sp>
        <p:nvSpPr>
          <p:cNvPr id="16" name="Text 14"/>
          <p:cNvSpPr/>
          <p:nvPr/>
        </p:nvSpPr>
        <p:spPr>
          <a:xfrm>
            <a:off x="972071" y="4021932"/>
            <a:ext cx="4222179" cy="444252"/>
          </a:xfrm>
          <a:prstGeom prst="rect">
            <a:avLst/>
          </a:prstGeom>
          <a:noFill/>
          <a:ln/>
        </p:spPr>
        <p:txBody>
          <a:bodyPr wrap="square" rtlCol="0" anchor="t"/>
          <a:lstStyle/>
          <a:p>
            <a:pPr>
              <a:lnSpc>
                <a:spcPts val="1749"/>
              </a:lnSpc>
            </a:pPr>
            <a:r>
              <a:rPr lang="en-US" sz="1094" dirty="0">
                <a:solidFill>
                  <a:srgbClr val="E5E0DF"/>
                </a:solidFill>
                <a:latin typeface="Roboto" pitchFamily="34" charset="0"/>
                <a:ea typeface="Roboto" pitchFamily="34" charset="-122"/>
                <a:cs typeface="Roboto" pitchFamily="34" charset="-120"/>
              </a:rPr>
              <a:t>Comparing data across different geographic areas to identify localized issues or variations.</a:t>
            </a:r>
            <a:endParaRPr lang="en-US" sz="1094" dirty="0"/>
          </a:p>
        </p:txBody>
      </p:sp>
      <p:pic>
        <p:nvPicPr>
          <p:cNvPr id="1028" name="Picture 4">
            <a:extLst>
              <a:ext uri="{FF2B5EF4-FFF2-40B4-BE49-F238E27FC236}">
                <a16:creationId xmlns:a16="http://schemas.microsoft.com/office/drawing/2014/main" id="{9816152C-EC9C-A113-5302-BC298A79A4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4609" y="0"/>
            <a:ext cx="3239391" cy="5143500"/>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87F7A2EB-42AB-61BA-E5C4-C1CF29E1B3CA}"/>
              </a:ext>
            </a:extLst>
          </p:cNvPr>
          <p:cNvCxnSpPr>
            <a:cxnSpLocks/>
          </p:cNvCxnSpPr>
          <p:nvPr/>
        </p:nvCxnSpPr>
        <p:spPr>
          <a:xfrm>
            <a:off x="615033" y="1525116"/>
            <a:ext cx="4567787" cy="0"/>
          </a:xfrm>
          <a:prstGeom prst="line">
            <a:avLst/>
          </a:prstGeom>
          <a:ln w="25400">
            <a:gradFill flip="none" rotWithShape="1">
              <a:gsLst>
                <a:gs pos="22000">
                  <a:srgbClr val="FFC000"/>
                </a:gs>
                <a:gs pos="44000">
                  <a:schemeClr val="accent5">
                    <a:lumMod val="0"/>
                    <a:lumOff val="100000"/>
                  </a:schemeClr>
                </a:gs>
                <a:gs pos="70000">
                  <a:schemeClr val="accent5">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5000" b="-15000"/>
          </a:stretch>
        </a:blipFill>
        <a:effectLst/>
      </p:bgPr>
    </p:bg>
    <p:spTree>
      <p:nvGrpSpPr>
        <p:cNvPr id="1" name=""/>
        <p:cNvGrpSpPr/>
        <p:nvPr/>
      </p:nvGrpSpPr>
      <p:grpSpPr>
        <a:xfrm>
          <a:off x="0" y="0"/>
          <a:ext cx="0" cy="0"/>
          <a:chOff x="0" y="0"/>
          <a:chExt cx="0" cy="0"/>
        </a:xfrm>
      </p:grpSpPr>
      <p:sp>
        <p:nvSpPr>
          <p:cNvPr id="4" name="Text 2"/>
          <p:cNvSpPr/>
          <p:nvPr/>
        </p:nvSpPr>
        <p:spPr>
          <a:xfrm>
            <a:off x="296259" y="2419045"/>
            <a:ext cx="3512215" cy="433983"/>
          </a:xfrm>
          <a:prstGeom prst="rect">
            <a:avLst/>
          </a:prstGeom>
          <a:noFill/>
          <a:ln/>
        </p:spPr>
        <p:txBody>
          <a:bodyPr wrap="none" rtlCol="0" anchor="t"/>
          <a:lstStyle/>
          <a:p>
            <a:pPr>
              <a:lnSpc>
                <a:spcPts val="3417"/>
              </a:lnSpc>
            </a:pPr>
            <a:r>
              <a:rPr lang="en-US" sz="2734" dirty="0">
                <a:solidFill>
                  <a:srgbClr val="F2F2F3"/>
                </a:solidFill>
                <a:latin typeface="Poppins" pitchFamily="34" charset="0"/>
                <a:ea typeface="Poppins" pitchFamily="34" charset="-122"/>
                <a:cs typeface="Poppins" pitchFamily="34" charset="-120"/>
              </a:rPr>
              <a:t>Data Visualization</a:t>
            </a:r>
            <a:endParaRPr lang="en-US" sz="2734" dirty="0"/>
          </a:p>
        </p:txBody>
      </p:sp>
      <p:sp>
        <p:nvSpPr>
          <p:cNvPr id="5" name="Text 3"/>
          <p:cNvSpPr/>
          <p:nvPr/>
        </p:nvSpPr>
        <p:spPr>
          <a:xfrm>
            <a:off x="296260" y="3199833"/>
            <a:ext cx="1914525" cy="260301"/>
          </a:xfrm>
          <a:prstGeom prst="rect">
            <a:avLst/>
          </a:prstGeom>
          <a:noFill/>
          <a:ln/>
        </p:spPr>
        <p:txBody>
          <a:bodyPr wrap="none" rtlCol="0" anchor="t"/>
          <a:lstStyle/>
          <a:p>
            <a:pPr>
              <a:lnSpc>
                <a:spcPts val="2051"/>
              </a:lnSpc>
            </a:pPr>
            <a:r>
              <a:rPr lang="en-US" sz="1640" b="1" dirty="0">
                <a:solidFill>
                  <a:srgbClr val="F2F2F3"/>
                </a:solidFill>
                <a:latin typeface="Poppins" pitchFamily="34" charset="0"/>
                <a:ea typeface="Poppins" pitchFamily="34" charset="-122"/>
                <a:cs typeface="Poppins" pitchFamily="34" charset="-120"/>
              </a:rPr>
              <a:t>Graphs &amp; Charts</a:t>
            </a:r>
            <a:endParaRPr lang="en-US" sz="1640" b="1" dirty="0"/>
          </a:p>
        </p:txBody>
      </p:sp>
      <p:sp>
        <p:nvSpPr>
          <p:cNvPr id="6" name="Text 4"/>
          <p:cNvSpPr/>
          <p:nvPr/>
        </p:nvSpPr>
        <p:spPr>
          <a:xfrm>
            <a:off x="296260" y="3598990"/>
            <a:ext cx="1972717" cy="888504"/>
          </a:xfrm>
          <a:prstGeom prst="rect">
            <a:avLst/>
          </a:prstGeom>
          <a:noFill/>
          <a:ln/>
        </p:spPr>
        <p:txBody>
          <a:bodyPr wrap="square" rtlCol="0" anchor="t"/>
          <a:lstStyle/>
          <a:p>
            <a:pPr>
              <a:lnSpc>
                <a:spcPts val="1749"/>
              </a:lnSpc>
            </a:pPr>
            <a:r>
              <a:rPr lang="en-US" sz="1200" dirty="0">
                <a:solidFill>
                  <a:srgbClr val="E5E0DF"/>
                </a:solidFill>
                <a:latin typeface="Roboto" pitchFamily="34" charset="0"/>
                <a:ea typeface="Roboto" pitchFamily="34" charset="-122"/>
                <a:cs typeface="Roboto" pitchFamily="34" charset="-120"/>
              </a:rPr>
              <a:t>Visual representations of water quality data can help identify patterns, trends, and anomalies at a glance.</a:t>
            </a:r>
            <a:endParaRPr lang="en-US" sz="1200" dirty="0"/>
          </a:p>
        </p:txBody>
      </p:sp>
      <p:sp>
        <p:nvSpPr>
          <p:cNvPr id="7" name="Text 5"/>
          <p:cNvSpPr/>
          <p:nvPr/>
        </p:nvSpPr>
        <p:spPr>
          <a:xfrm>
            <a:off x="2586835" y="3199833"/>
            <a:ext cx="2137870" cy="260301"/>
          </a:xfrm>
          <a:prstGeom prst="rect">
            <a:avLst/>
          </a:prstGeom>
          <a:noFill/>
          <a:ln/>
        </p:spPr>
        <p:txBody>
          <a:bodyPr wrap="none" rtlCol="0" anchor="t"/>
          <a:lstStyle/>
          <a:p>
            <a:pPr>
              <a:lnSpc>
                <a:spcPts val="2051"/>
              </a:lnSpc>
            </a:pPr>
            <a:r>
              <a:rPr lang="en-US" sz="1640" b="1" dirty="0">
                <a:solidFill>
                  <a:srgbClr val="F2F2F3"/>
                </a:solidFill>
                <a:latin typeface="Poppins" pitchFamily="34" charset="0"/>
                <a:ea typeface="Poppins" pitchFamily="34" charset="-122"/>
                <a:cs typeface="Poppins" pitchFamily="34" charset="-120"/>
              </a:rPr>
              <a:t>Maps &amp; Heatmaps</a:t>
            </a:r>
            <a:endParaRPr lang="en-US" sz="1640" b="1" dirty="0"/>
          </a:p>
        </p:txBody>
      </p:sp>
      <p:sp>
        <p:nvSpPr>
          <p:cNvPr id="8" name="Text 6"/>
          <p:cNvSpPr/>
          <p:nvPr/>
        </p:nvSpPr>
        <p:spPr>
          <a:xfrm>
            <a:off x="2586835" y="3598990"/>
            <a:ext cx="1972717" cy="1110630"/>
          </a:xfrm>
          <a:prstGeom prst="rect">
            <a:avLst/>
          </a:prstGeom>
          <a:noFill/>
          <a:ln/>
        </p:spPr>
        <p:txBody>
          <a:bodyPr wrap="square" rtlCol="0" anchor="t"/>
          <a:lstStyle/>
          <a:p>
            <a:pPr>
              <a:lnSpc>
                <a:spcPts val="1749"/>
              </a:lnSpc>
            </a:pPr>
            <a:r>
              <a:rPr lang="en-US" sz="1200" dirty="0">
                <a:solidFill>
                  <a:srgbClr val="E5E0DF"/>
                </a:solidFill>
                <a:latin typeface="Roboto" pitchFamily="34" charset="0"/>
                <a:ea typeface="Roboto" pitchFamily="34" charset="-122"/>
                <a:cs typeface="Roboto" pitchFamily="34" charset="-120"/>
              </a:rPr>
              <a:t>Geospatial visualizations provide a spatial context for water quality data, highlighting hotspots and distribution patterns.</a:t>
            </a:r>
            <a:endParaRPr lang="en-US" sz="1200" dirty="0"/>
          </a:p>
        </p:txBody>
      </p:sp>
      <p:sp>
        <p:nvSpPr>
          <p:cNvPr id="9" name="Text 7"/>
          <p:cNvSpPr/>
          <p:nvPr/>
        </p:nvSpPr>
        <p:spPr>
          <a:xfrm>
            <a:off x="5043441" y="3199833"/>
            <a:ext cx="1666429" cy="260301"/>
          </a:xfrm>
          <a:prstGeom prst="rect">
            <a:avLst/>
          </a:prstGeom>
          <a:noFill/>
          <a:ln/>
        </p:spPr>
        <p:txBody>
          <a:bodyPr wrap="none" rtlCol="0" anchor="t"/>
          <a:lstStyle/>
          <a:p>
            <a:pPr>
              <a:lnSpc>
                <a:spcPts val="2051"/>
              </a:lnSpc>
            </a:pPr>
            <a:r>
              <a:rPr lang="en-US" sz="1640" b="1" dirty="0">
                <a:solidFill>
                  <a:srgbClr val="F2F2F3"/>
                </a:solidFill>
                <a:latin typeface="Poppins" pitchFamily="34" charset="0"/>
                <a:ea typeface="Poppins" pitchFamily="34" charset="-122"/>
                <a:cs typeface="Poppins" pitchFamily="34" charset="-120"/>
              </a:rPr>
              <a:t>Infographics</a:t>
            </a:r>
            <a:endParaRPr lang="en-US" sz="1640" b="1" dirty="0"/>
          </a:p>
        </p:txBody>
      </p:sp>
      <p:sp>
        <p:nvSpPr>
          <p:cNvPr id="10" name="Text 8"/>
          <p:cNvSpPr/>
          <p:nvPr/>
        </p:nvSpPr>
        <p:spPr>
          <a:xfrm>
            <a:off x="5042563" y="3598990"/>
            <a:ext cx="1972717" cy="888504"/>
          </a:xfrm>
          <a:prstGeom prst="rect">
            <a:avLst/>
          </a:prstGeom>
          <a:noFill/>
          <a:ln/>
        </p:spPr>
        <p:txBody>
          <a:bodyPr wrap="square" rtlCol="0" anchor="t"/>
          <a:lstStyle/>
          <a:p>
            <a:pPr>
              <a:lnSpc>
                <a:spcPts val="1749"/>
              </a:lnSpc>
            </a:pPr>
            <a:r>
              <a:rPr lang="en-US" sz="1200" dirty="0">
                <a:solidFill>
                  <a:srgbClr val="E5E0DF"/>
                </a:solidFill>
                <a:latin typeface="Roboto" pitchFamily="34" charset="0"/>
                <a:ea typeface="Roboto" pitchFamily="34" charset="-122"/>
                <a:cs typeface="Roboto" pitchFamily="34" charset="-120"/>
              </a:rPr>
              <a:t>Engaging visual summaries that convey complex water quality information in a simplified and accessible manner.</a:t>
            </a:r>
            <a:endParaRPr lang="en-US" sz="1200" dirty="0"/>
          </a:p>
        </p:txBody>
      </p:sp>
      <p:sp>
        <p:nvSpPr>
          <p:cNvPr id="2" name="TextBox 1">
            <a:extLst>
              <a:ext uri="{FF2B5EF4-FFF2-40B4-BE49-F238E27FC236}">
                <a16:creationId xmlns:a16="http://schemas.microsoft.com/office/drawing/2014/main" id="{7A9FF0D7-7AB5-9EDC-E9ED-EC3EF7A93A3A}"/>
              </a:ext>
            </a:extLst>
          </p:cNvPr>
          <p:cNvSpPr txBox="1"/>
          <p:nvPr/>
        </p:nvSpPr>
        <p:spPr>
          <a:xfrm>
            <a:off x="296260" y="281175"/>
            <a:ext cx="4886560" cy="517514"/>
          </a:xfrm>
          <a:prstGeom prst="rect">
            <a:avLst/>
          </a:prstGeom>
          <a:noFill/>
        </p:spPr>
        <p:txBody>
          <a:bodyPr wrap="square" rtlCol="0">
            <a:spAutoFit/>
          </a:bodyPr>
          <a:lstStyle/>
          <a:p>
            <a:pPr>
              <a:lnSpc>
                <a:spcPts val="3417"/>
              </a:lnSpc>
            </a:pPr>
            <a:r>
              <a:rPr lang="en-US" sz="2734" dirty="0">
                <a:solidFill>
                  <a:srgbClr val="F2F2F3"/>
                </a:solidFill>
                <a:latin typeface="Poppins" pitchFamily="34" charset="0"/>
                <a:cs typeface="Poppins" pitchFamily="34" charset="-120"/>
              </a:rPr>
              <a:t>Visualization Strategy </a:t>
            </a:r>
          </a:p>
        </p:txBody>
      </p:sp>
      <p:sp>
        <p:nvSpPr>
          <p:cNvPr id="3" name="TextBox 2">
            <a:extLst>
              <a:ext uri="{FF2B5EF4-FFF2-40B4-BE49-F238E27FC236}">
                <a16:creationId xmlns:a16="http://schemas.microsoft.com/office/drawing/2014/main" id="{1CCBF6D0-3F4B-22EB-E976-17DB131F614B}"/>
              </a:ext>
            </a:extLst>
          </p:cNvPr>
          <p:cNvSpPr txBox="1"/>
          <p:nvPr/>
        </p:nvSpPr>
        <p:spPr>
          <a:xfrm>
            <a:off x="448965" y="891995"/>
            <a:ext cx="7177135" cy="1138773"/>
          </a:xfrm>
          <a:prstGeom prst="rect">
            <a:avLst/>
          </a:prstGeom>
          <a:noFill/>
        </p:spPr>
        <p:txBody>
          <a:bodyPr wrap="square" rtlCol="0">
            <a:spAutoFit/>
          </a:bodyPr>
          <a:lstStyle/>
          <a:p>
            <a:r>
              <a:rPr lang="en-US" sz="1700" dirty="0">
                <a:solidFill>
                  <a:schemeClr val="bg1"/>
                </a:solidFill>
                <a:latin typeface="Inter"/>
              </a:rPr>
              <a:t>To effectively communicate insights from out analysis, we need a plan for visualizing the data. IBM Cognos is an excellent tool for creating informative dashboards and reports.</a:t>
            </a:r>
          </a:p>
          <a:p>
            <a:r>
              <a:rPr lang="en-US" sz="1700" dirty="0">
                <a:solidFill>
                  <a:schemeClr val="bg1"/>
                </a:solidFill>
                <a:latin typeface="Inter"/>
              </a:rPr>
              <a:t>Python libraries is also provide great Data Visualization using </a:t>
            </a:r>
            <a:r>
              <a:rPr lang="en-US" sz="1700" dirty="0" err="1">
                <a:solidFill>
                  <a:schemeClr val="bg1"/>
                </a:solidFill>
                <a:latin typeface="Inter"/>
              </a:rPr>
              <a:t>Jupyter</a:t>
            </a:r>
            <a:r>
              <a:rPr lang="en-US" sz="1700" dirty="0">
                <a:solidFill>
                  <a:schemeClr val="bg1"/>
                </a:solidFill>
                <a:latin typeface="Inter"/>
              </a:rPr>
              <a:t> Notebook.</a:t>
            </a:r>
          </a:p>
        </p:txBody>
      </p:sp>
      <p:cxnSp>
        <p:nvCxnSpPr>
          <p:cNvPr id="12" name="Straight Connector 11">
            <a:extLst>
              <a:ext uri="{FF2B5EF4-FFF2-40B4-BE49-F238E27FC236}">
                <a16:creationId xmlns:a16="http://schemas.microsoft.com/office/drawing/2014/main" id="{662C393C-BFF0-0698-68E7-5DFABA1C9F3C}"/>
              </a:ext>
            </a:extLst>
          </p:cNvPr>
          <p:cNvCxnSpPr/>
          <p:nvPr/>
        </p:nvCxnSpPr>
        <p:spPr>
          <a:xfrm>
            <a:off x="448965" y="798689"/>
            <a:ext cx="3817625" cy="0"/>
          </a:xfrm>
          <a:prstGeom prst="line">
            <a:avLst/>
          </a:prstGeom>
          <a:ln w="25400">
            <a:gradFill flip="none" rotWithShape="1">
              <a:gsLst>
                <a:gs pos="13000">
                  <a:schemeClr val="accent5">
                    <a:lumMod val="0"/>
                    <a:lumOff val="100000"/>
                  </a:schemeClr>
                </a:gs>
                <a:gs pos="35000">
                  <a:schemeClr val="accent5">
                    <a:lumMod val="0"/>
                    <a:lumOff val="100000"/>
                  </a:schemeClr>
                </a:gs>
                <a:gs pos="55000">
                  <a:schemeClr val="accent5">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8D9AB4A-B2E5-C154-C339-1B3BED4A1815}"/>
              </a:ext>
            </a:extLst>
          </p:cNvPr>
          <p:cNvCxnSpPr>
            <a:cxnSpLocks/>
          </p:cNvCxnSpPr>
          <p:nvPr/>
        </p:nvCxnSpPr>
        <p:spPr>
          <a:xfrm>
            <a:off x="448965" y="3029865"/>
            <a:ext cx="3054100" cy="0"/>
          </a:xfrm>
          <a:prstGeom prst="line">
            <a:avLst/>
          </a:prstGeom>
          <a:ln w="25400">
            <a:gradFill flip="none" rotWithShape="1">
              <a:gsLst>
                <a:gs pos="13000">
                  <a:schemeClr val="accent5">
                    <a:lumMod val="0"/>
                    <a:lumOff val="100000"/>
                  </a:schemeClr>
                </a:gs>
                <a:gs pos="35000">
                  <a:schemeClr val="accent5">
                    <a:lumMod val="0"/>
                    <a:lumOff val="100000"/>
                  </a:schemeClr>
                </a:gs>
                <a:gs pos="55000">
                  <a:schemeClr val="accent5">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EA1660-D21C-9174-47A6-1F12A0B7E141}"/>
              </a:ext>
            </a:extLst>
          </p:cNvPr>
          <p:cNvPicPr>
            <a:picLocks noChangeAspect="1"/>
          </p:cNvPicPr>
          <p:nvPr/>
        </p:nvPicPr>
        <p:blipFill>
          <a:blip r:embed="rId3"/>
          <a:stretch>
            <a:fillRect/>
          </a:stretch>
        </p:blipFill>
        <p:spPr>
          <a:xfrm>
            <a:off x="1212490" y="140587"/>
            <a:ext cx="6316579" cy="4862325"/>
          </a:xfrm>
          <a:prstGeom prst="rect">
            <a:avLst/>
          </a:prstGeom>
        </p:spPr>
      </p:pic>
    </p:spTree>
    <p:extLst>
      <p:ext uri="{BB962C8B-B14F-4D97-AF65-F5344CB8AC3E}">
        <p14:creationId xmlns:p14="http://schemas.microsoft.com/office/powerpoint/2010/main" val="816961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807</Words>
  <Application>Microsoft Office PowerPoint</Application>
  <PresentationFormat>On-screen Show (16:9)</PresentationFormat>
  <Paragraphs>93</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Copperplate Gothic Bold</vt:lpstr>
      <vt:lpstr>Inter</vt:lpstr>
      <vt:lpstr>Poppins</vt:lpstr>
      <vt:lpstr>Roboto</vt:lpstr>
      <vt:lpstr>Office Theme</vt:lpstr>
      <vt:lpstr>PowerPoint Presentation</vt:lpstr>
      <vt:lpstr>Water  Quality  Analysis </vt:lpstr>
      <vt:lpstr>Introduction</vt:lpstr>
      <vt:lpstr>What is Water Quality Analysis ?</vt:lpstr>
      <vt:lpstr>Data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2023-09-29T17:59:09Z</dcterms:modified>
</cp:coreProperties>
</file>