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Open Sans 1" panose="020B0604020202020204" charset="0"/>
      <p:regular r:id="rId27"/>
    </p:embeddedFont>
    <p:embeddedFont>
      <p:font typeface="Open Sans 1 Bold" panose="020B0604020202020204" charset="0"/>
      <p:regular r:id="rId28"/>
    </p:embeddedFont>
    <p:embeddedFont>
      <p:font typeface="Open Sans 2" panose="020B0604020202020204" charset="0"/>
      <p:regular r:id="rId29"/>
    </p:embeddedFont>
    <p:embeddedFont>
      <p:font typeface="Scripter"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3.sv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2.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TextBox 2"/>
          <p:cNvSpPr txBox="1"/>
          <p:nvPr/>
        </p:nvSpPr>
        <p:spPr>
          <a:xfrm>
            <a:off x="3704771" y="2286389"/>
            <a:ext cx="10878457" cy="4933670"/>
          </a:xfrm>
          <a:prstGeom prst="rect">
            <a:avLst/>
          </a:prstGeom>
        </p:spPr>
        <p:txBody>
          <a:bodyPr lIns="0" tIns="0" rIns="0" bIns="0" rtlCol="0" anchor="t">
            <a:spAutoFit/>
          </a:bodyPr>
          <a:lstStyle/>
          <a:p>
            <a:pPr algn="ctr">
              <a:lnSpc>
                <a:spcPts val="18501"/>
              </a:lnSpc>
            </a:pPr>
            <a:r>
              <a:rPr lang="en-US" sz="17290">
                <a:solidFill>
                  <a:srgbClr val="B85E24"/>
                </a:solidFill>
                <a:latin typeface="Scripter"/>
              </a:rPr>
              <a:t>Tugas</a:t>
            </a:r>
          </a:p>
          <a:p>
            <a:pPr algn="ctr">
              <a:lnSpc>
                <a:spcPts val="18501"/>
              </a:lnSpc>
            </a:pPr>
            <a:r>
              <a:rPr lang="en-US" sz="17290">
                <a:solidFill>
                  <a:srgbClr val="743812"/>
                </a:solidFill>
                <a:latin typeface="Scripter"/>
              </a:rPr>
              <a:t>Presentasi</a:t>
            </a:r>
          </a:p>
        </p:txBody>
      </p:sp>
      <p:sp>
        <p:nvSpPr>
          <p:cNvPr id="3" name="Freeform 3"/>
          <p:cNvSpPr/>
          <p:nvPr/>
        </p:nvSpPr>
        <p:spPr>
          <a:xfrm>
            <a:off x="14583229" y="-471414"/>
            <a:ext cx="3890356" cy="4114800"/>
          </a:xfrm>
          <a:custGeom>
            <a:avLst/>
            <a:gdLst/>
            <a:ahLst/>
            <a:cxnLst/>
            <a:rect l="l" t="t" r="r" b="b"/>
            <a:pathLst>
              <a:path w="3890356" h="4114800">
                <a:moveTo>
                  <a:pt x="0" y="0"/>
                </a:moveTo>
                <a:lnTo>
                  <a:pt x="3890356" y="0"/>
                </a:lnTo>
                <a:lnTo>
                  <a:pt x="3890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320984" y="428137"/>
            <a:ext cx="3525844" cy="1634709"/>
          </a:xfrm>
          <a:custGeom>
            <a:avLst/>
            <a:gdLst/>
            <a:ahLst/>
            <a:cxnLst/>
            <a:rect l="l" t="t" r="r" b="b"/>
            <a:pathLst>
              <a:path w="3525844" h="1634709">
                <a:moveTo>
                  <a:pt x="0" y="0"/>
                </a:moveTo>
                <a:lnTo>
                  <a:pt x="3525844" y="0"/>
                </a:lnTo>
                <a:lnTo>
                  <a:pt x="3525844"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028700" y="5661914"/>
            <a:ext cx="1841572" cy="358270"/>
          </a:xfrm>
          <a:custGeom>
            <a:avLst/>
            <a:gdLst/>
            <a:ahLst/>
            <a:cxnLst/>
            <a:rect l="l" t="t" r="r" b="b"/>
            <a:pathLst>
              <a:path w="1841572" h="358270">
                <a:moveTo>
                  <a:pt x="0" y="0"/>
                </a:moveTo>
                <a:lnTo>
                  <a:pt x="1841572" y="0"/>
                </a:lnTo>
                <a:lnTo>
                  <a:pt x="1841572" y="358269"/>
                </a:lnTo>
                <a:lnTo>
                  <a:pt x="0" y="3582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3908357" y="2628732"/>
            <a:ext cx="1841572" cy="358270"/>
          </a:xfrm>
          <a:custGeom>
            <a:avLst/>
            <a:gdLst/>
            <a:ahLst/>
            <a:cxnLst/>
            <a:rect l="l" t="t" r="r" b="b"/>
            <a:pathLst>
              <a:path w="1841572" h="358270">
                <a:moveTo>
                  <a:pt x="0" y="0"/>
                </a:moveTo>
                <a:lnTo>
                  <a:pt x="1841572" y="0"/>
                </a:lnTo>
                <a:lnTo>
                  <a:pt x="1841572" y="358269"/>
                </a:lnTo>
                <a:lnTo>
                  <a:pt x="0" y="35826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7" name="Group 7"/>
          <p:cNvGrpSpPr/>
          <p:nvPr/>
        </p:nvGrpSpPr>
        <p:grpSpPr>
          <a:xfrm>
            <a:off x="6214726" y="7046702"/>
            <a:ext cx="5858548" cy="1013245"/>
            <a:chOff x="0" y="0"/>
            <a:chExt cx="1542992" cy="266863"/>
          </a:xfrm>
        </p:grpSpPr>
        <p:sp>
          <p:nvSpPr>
            <p:cNvPr id="8" name="Freeform 8"/>
            <p:cNvSpPr/>
            <p:nvPr/>
          </p:nvSpPr>
          <p:spPr>
            <a:xfrm>
              <a:off x="0" y="0"/>
              <a:ext cx="1542992" cy="266863"/>
            </a:xfrm>
            <a:custGeom>
              <a:avLst/>
              <a:gdLst/>
              <a:ahLst/>
              <a:cxnLst/>
              <a:rect l="l" t="t" r="r" b="b"/>
              <a:pathLst>
                <a:path w="1542992" h="266863">
                  <a:moveTo>
                    <a:pt x="67395" y="0"/>
                  </a:moveTo>
                  <a:lnTo>
                    <a:pt x="1475597" y="0"/>
                  </a:lnTo>
                  <a:cubicBezTo>
                    <a:pt x="1512818" y="0"/>
                    <a:pt x="1542992" y="30174"/>
                    <a:pt x="1542992" y="67395"/>
                  </a:cubicBezTo>
                  <a:lnTo>
                    <a:pt x="1542992" y="199468"/>
                  </a:lnTo>
                  <a:cubicBezTo>
                    <a:pt x="1542992" y="217342"/>
                    <a:pt x="1535892" y="234484"/>
                    <a:pt x="1523252" y="247123"/>
                  </a:cubicBezTo>
                  <a:cubicBezTo>
                    <a:pt x="1510613" y="259762"/>
                    <a:pt x="1493471" y="266863"/>
                    <a:pt x="1475597" y="266863"/>
                  </a:cubicBezTo>
                  <a:lnTo>
                    <a:pt x="67395" y="266863"/>
                  </a:lnTo>
                  <a:cubicBezTo>
                    <a:pt x="49521" y="266863"/>
                    <a:pt x="32379" y="259762"/>
                    <a:pt x="19740" y="247123"/>
                  </a:cubicBezTo>
                  <a:cubicBezTo>
                    <a:pt x="7101" y="234484"/>
                    <a:pt x="0" y="217342"/>
                    <a:pt x="0" y="199468"/>
                  </a:cubicBezTo>
                  <a:lnTo>
                    <a:pt x="0" y="67395"/>
                  </a:lnTo>
                  <a:cubicBezTo>
                    <a:pt x="0" y="49521"/>
                    <a:pt x="7101" y="32379"/>
                    <a:pt x="19740" y="19740"/>
                  </a:cubicBezTo>
                  <a:cubicBezTo>
                    <a:pt x="32379" y="7101"/>
                    <a:pt x="49521" y="0"/>
                    <a:pt x="67395" y="0"/>
                  </a:cubicBezTo>
                  <a:close/>
                </a:path>
              </a:pathLst>
            </a:custGeom>
            <a:solidFill>
              <a:srgbClr val="F88C46"/>
            </a:solidFill>
          </p:spPr>
        </p:sp>
        <p:sp>
          <p:nvSpPr>
            <p:cNvPr id="9" name="TextBox 9"/>
            <p:cNvSpPr txBox="1"/>
            <p:nvPr/>
          </p:nvSpPr>
          <p:spPr>
            <a:xfrm>
              <a:off x="0" y="-76200"/>
              <a:ext cx="1542992" cy="343063"/>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flipH="1" flipV="1">
            <a:off x="4308" y="6675302"/>
            <a:ext cx="3890356" cy="4114800"/>
          </a:xfrm>
          <a:custGeom>
            <a:avLst/>
            <a:gdLst/>
            <a:ahLst/>
            <a:cxnLst/>
            <a:rect l="l" t="t" r="r" b="b"/>
            <a:pathLst>
              <a:path w="3890356" h="4114800">
                <a:moveTo>
                  <a:pt x="3890356" y="4114800"/>
                </a:moveTo>
                <a:lnTo>
                  <a:pt x="0" y="4114800"/>
                </a:lnTo>
                <a:lnTo>
                  <a:pt x="0" y="0"/>
                </a:lnTo>
                <a:lnTo>
                  <a:pt x="3890356" y="0"/>
                </a:lnTo>
                <a:lnTo>
                  <a:pt x="3890356"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655571" y="8059947"/>
            <a:ext cx="3525844" cy="1634709"/>
          </a:xfrm>
          <a:custGeom>
            <a:avLst/>
            <a:gdLst/>
            <a:ahLst/>
            <a:cxnLst/>
            <a:rect l="l" t="t" r="r" b="b"/>
            <a:pathLst>
              <a:path w="3525844" h="1634709">
                <a:moveTo>
                  <a:pt x="0" y="0"/>
                </a:moveTo>
                <a:lnTo>
                  <a:pt x="3525843" y="0"/>
                </a:lnTo>
                <a:lnTo>
                  <a:pt x="3525843" y="1634709"/>
                </a:lnTo>
                <a:lnTo>
                  <a:pt x="0" y="16347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66557" y="-372315"/>
            <a:ext cx="2631314" cy="2435161"/>
          </a:xfrm>
          <a:custGeom>
            <a:avLst/>
            <a:gdLst/>
            <a:ahLst/>
            <a:cxnLst/>
            <a:rect l="l" t="t" r="r" b="b"/>
            <a:pathLst>
              <a:path w="2631314" h="2435161">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a:off x="15943643" y="7851839"/>
            <a:ext cx="2631314" cy="2435161"/>
          </a:xfrm>
          <a:custGeom>
            <a:avLst/>
            <a:gdLst/>
            <a:ahLst/>
            <a:cxnLst/>
            <a:rect l="l" t="t" r="r" b="b"/>
            <a:pathLst>
              <a:path w="2631314" h="2435161">
                <a:moveTo>
                  <a:pt x="0" y="0"/>
                </a:moveTo>
                <a:lnTo>
                  <a:pt x="2631314" y="0"/>
                </a:lnTo>
                <a:lnTo>
                  <a:pt x="2631314" y="2435161"/>
                </a:lnTo>
                <a:lnTo>
                  <a:pt x="0" y="243516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4815913" y="2987001"/>
            <a:ext cx="993704" cy="836518"/>
          </a:xfrm>
          <a:custGeom>
            <a:avLst/>
            <a:gdLst/>
            <a:ahLst/>
            <a:cxnLst/>
            <a:rect l="l" t="t" r="r" b="b"/>
            <a:pathLst>
              <a:path w="993704" h="836518">
                <a:moveTo>
                  <a:pt x="0" y="0"/>
                </a:moveTo>
                <a:lnTo>
                  <a:pt x="993704" y="0"/>
                </a:lnTo>
                <a:lnTo>
                  <a:pt x="993704" y="836519"/>
                </a:lnTo>
                <a:lnTo>
                  <a:pt x="0" y="83651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5"/>
          <p:cNvSpPr txBox="1"/>
          <p:nvPr/>
        </p:nvSpPr>
        <p:spPr>
          <a:xfrm>
            <a:off x="5809617" y="7207941"/>
            <a:ext cx="6668765" cy="681242"/>
          </a:xfrm>
          <a:prstGeom prst="rect">
            <a:avLst/>
          </a:prstGeom>
        </p:spPr>
        <p:txBody>
          <a:bodyPr lIns="0" tIns="0" rIns="0" bIns="0" rtlCol="0" anchor="t">
            <a:spAutoFit/>
          </a:bodyPr>
          <a:lstStyle/>
          <a:p>
            <a:pPr algn="ctr">
              <a:lnSpc>
                <a:spcPts val="5260"/>
              </a:lnSpc>
            </a:pPr>
            <a:r>
              <a:rPr lang="en-US" sz="4916">
                <a:solidFill>
                  <a:srgbClr val="FEECDF"/>
                </a:solidFill>
                <a:latin typeface="Open Sans 1"/>
              </a:rPr>
              <a:t>Kelompok 2</a:t>
            </a:r>
          </a:p>
        </p:txBody>
      </p:sp>
      <p:sp>
        <p:nvSpPr>
          <p:cNvPr id="16" name="Freeform 16"/>
          <p:cNvSpPr/>
          <p:nvPr/>
        </p:nvSpPr>
        <p:spPr>
          <a:xfrm>
            <a:off x="12914652" y="7135065"/>
            <a:ext cx="993704" cy="836518"/>
          </a:xfrm>
          <a:custGeom>
            <a:avLst/>
            <a:gdLst/>
            <a:ahLst/>
            <a:cxnLst/>
            <a:rect l="l" t="t" r="r" b="b"/>
            <a:pathLst>
              <a:path w="993704" h="836518">
                <a:moveTo>
                  <a:pt x="0" y="0"/>
                </a:moveTo>
                <a:lnTo>
                  <a:pt x="993705" y="0"/>
                </a:lnTo>
                <a:lnTo>
                  <a:pt x="993705" y="836519"/>
                </a:lnTo>
                <a:lnTo>
                  <a:pt x="0" y="83651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43812"/>
        </a:solidFill>
        <a:effectLst/>
      </p:bgPr>
    </p:bg>
    <p:spTree>
      <p:nvGrpSpPr>
        <p:cNvPr id="1" name=""/>
        <p:cNvGrpSpPr/>
        <p:nvPr/>
      </p:nvGrpSpPr>
      <p:grpSpPr>
        <a:xfrm>
          <a:off x="0" y="0"/>
          <a:ext cx="0" cy="0"/>
          <a:chOff x="0" y="0"/>
          <a:chExt cx="0" cy="0"/>
        </a:xfrm>
      </p:grpSpPr>
      <p:sp>
        <p:nvSpPr>
          <p:cNvPr id="2" name="TextBox 2"/>
          <p:cNvSpPr txBox="1"/>
          <p:nvPr/>
        </p:nvSpPr>
        <p:spPr>
          <a:xfrm>
            <a:off x="2364536" y="3227579"/>
            <a:ext cx="13558929" cy="5711720"/>
          </a:xfrm>
          <a:prstGeom prst="rect">
            <a:avLst/>
          </a:prstGeom>
        </p:spPr>
        <p:txBody>
          <a:bodyPr lIns="0" tIns="0" rIns="0" bIns="0" rtlCol="0" anchor="t">
            <a:spAutoFit/>
          </a:bodyPr>
          <a:lstStyle/>
          <a:p>
            <a:pPr algn="just">
              <a:lnSpc>
                <a:spcPts val="3491"/>
              </a:lnSpc>
            </a:pPr>
            <a:r>
              <a:rPr lang="en-US" sz="3262">
                <a:solidFill>
                  <a:srgbClr val="FFEEE3"/>
                </a:solidFill>
                <a:latin typeface="Open Sans 1"/>
              </a:rPr>
              <a:t>Demokrasi memegang peran penting dalam masyarakat dan dalam tata aturan suatu negara. Tanpa adanya demokrasi di suatu negara, dan segala sesuatunya di atur oleh pemerintah, maka hilanglah kesejahteraan masyarakat dan kacaulah negara tersebut. Suatu negara, perlu adanya masyarakat yang komplemen, mendukung, dan masyarakat perlu terlibat dalam pembangunan suatu negara demi terciptanya kemakmuran dan kesejahteraan negara. Dengan demokrasi tak ada saling ingin menang sendiri, saling memaksakan kehendak, saling menghina, saling melecehkan, saling menjatuhakan. Yang ada saling menghargai, saling menghormati, saling mengerti, saling menerima pendapat orang lain, saling lapang dada, saling tenggang rasa. Dan kehidupan yang nyaman pasti akan tercipta.</a:t>
            </a:r>
          </a:p>
          <a:p>
            <a:pPr algn="just">
              <a:lnSpc>
                <a:spcPts val="3491"/>
              </a:lnSpc>
            </a:pPr>
            <a:endParaRPr lang="en-US" sz="3262">
              <a:solidFill>
                <a:srgbClr val="FFEEE3"/>
              </a:solidFill>
              <a:latin typeface="Open Sans 1"/>
            </a:endParaRPr>
          </a:p>
        </p:txBody>
      </p:sp>
      <p:sp>
        <p:nvSpPr>
          <p:cNvPr id="3" name="Freeform 3"/>
          <p:cNvSpPr/>
          <p:nvPr/>
        </p:nvSpPr>
        <p:spPr>
          <a:xfrm>
            <a:off x="15923464" y="0"/>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167536" y="7520436"/>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90645" y="-225531"/>
            <a:ext cx="1676110" cy="1862344"/>
          </a:xfrm>
          <a:custGeom>
            <a:avLst/>
            <a:gdLst/>
            <a:ahLst/>
            <a:cxnLst/>
            <a:rect l="l" t="t" r="r" b="b"/>
            <a:pathLst>
              <a:path w="1676110" h="1862344">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549039" y="1038225"/>
            <a:ext cx="11189922" cy="1445616"/>
          </a:xfrm>
          <a:prstGeom prst="rect">
            <a:avLst/>
          </a:prstGeom>
        </p:spPr>
        <p:txBody>
          <a:bodyPr lIns="0" tIns="0" rIns="0" bIns="0" rtlCol="0" anchor="t">
            <a:spAutoFit/>
          </a:bodyPr>
          <a:lstStyle/>
          <a:p>
            <a:pPr algn="ctr">
              <a:lnSpc>
                <a:spcPts val="5414"/>
              </a:lnSpc>
            </a:pPr>
            <a:r>
              <a:rPr lang="en-US" sz="5060">
                <a:solidFill>
                  <a:srgbClr val="FFBB8F"/>
                </a:solidFill>
                <a:latin typeface="Scripter"/>
              </a:rPr>
              <a:t>Urgensi pentingnya Demokrasi sebagai Sistem Politik Bernegara Modern</a:t>
            </a:r>
          </a:p>
        </p:txBody>
      </p:sp>
      <p:sp>
        <p:nvSpPr>
          <p:cNvPr id="7" name="Freeform 7"/>
          <p:cNvSpPr/>
          <p:nvPr/>
        </p:nvSpPr>
        <p:spPr>
          <a:xfrm>
            <a:off x="16611890" y="8501149"/>
            <a:ext cx="1676110" cy="1862344"/>
          </a:xfrm>
          <a:custGeom>
            <a:avLst/>
            <a:gdLst/>
            <a:ahLst/>
            <a:cxnLst/>
            <a:rect l="l" t="t" r="r" b="b"/>
            <a:pathLst>
              <a:path w="1676110" h="1862344">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BB8F"/>
        </a:solidFill>
        <a:effectLst/>
      </p:bgPr>
    </p:bg>
    <p:spTree>
      <p:nvGrpSpPr>
        <p:cNvPr id="1" name=""/>
        <p:cNvGrpSpPr/>
        <p:nvPr/>
      </p:nvGrpSpPr>
      <p:grpSpPr>
        <a:xfrm>
          <a:off x="0" y="0"/>
          <a:ext cx="0" cy="0"/>
          <a:chOff x="0" y="0"/>
          <a:chExt cx="0" cy="0"/>
        </a:xfrm>
      </p:grpSpPr>
      <p:sp>
        <p:nvSpPr>
          <p:cNvPr id="2" name="TextBox 2"/>
          <p:cNvSpPr txBox="1"/>
          <p:nvPr/>
        </p:nvSpPr>
        <p:spPr>
          <a:xfrm>
            <a:off x="2004345" y="2658556"/>
            <a:ext cx="13919120" cy="3841518"/>
          </a:xfrm>
          <a:prstGeom prst="rect">
            <a:avLst/>
          </a:prstGeom>
        </p:spPr>
        <p:txBody>
          <a:bodyPr lIns="0" tIns="0" rIns="0" bIns="0" rtlCol="0" anchor="t">
            <a:spAutoFit/>
          </a:bodyPr>
          <a:lstStyle/>
          <a:p>
            <a:pPr algn="just">
              <a:lnSpc>
                <a:spcPts val="3384"/>
              </a:lnSpc>
            </a:pPr>
            <a:r>
              <a:rPr lang="en-US" sz="3162">
                <a:solidFill>
                  <a:srgbClr val="743812"/>
                </a:solidFill>
                <a:latin typeface="Open Sans 1"/>
              </a:rPr>
              <a:t>Demokrasi Pancasila adalah demokrasi konstitusional dengan mekanisme kedaulatan warga negara yang berdasarkan UUD 1945. Sebagai demokrasi Pancasila yang terhubung dengan UUD 1945, penerapannya harus sesuai isi UUD 1945.</a:t>
            </a:r>
          </a:p>
          <a:p>
            <a:pPr algn="just">
              <a:lnSpc>
                <a:spcPts val="3384"/>
              </a:lnSpc>
            </a:pPr>
            <a:endParaRPr lang="en-US" sz="3162">
              <a:solidFill>
                <a:srgbClr val="743812"/>
              </a:solidFill>
              <a:latin typeface="Open Sans 1"/>
            </a:endParaRPr>
          </a:p>
          <a:p>
            <a:pPr algn="just">
              <a:lnSpc>
                <a:spcPts val="3384"/>
              </a:lnSpc>
            </a:pPr>
            <a:r>
              <a:rPr lang="en-US" sz="3162">
                <a:solidFill>
                  <a:srgbClr val="743812"/>
                </a:solidFill>
                <a:latin typeface="Open Sans 1"/>
              </a:rPr>
              <a:t>Dengan begitu, sebagai demokrasi pada budaya bangsa, kehidupan demokratis yang dijalani masyarakat harus mengacu pada landasan Pancasila serta berdasarkan UUD 1945.</a:t>
            </a:r>
          </a:p>
          <a:p>
            <a:pPr algn="just">
              <a:lnSpc>
                <a:spcPts val="3170"/>
              </a:lnSpc>
            </a:pPr>
            <a:endParaRPr lang="en-US" sz="3162">
              <a:solidFill>
                <a:srgbClr val="743812"/>
              </a:solidFill>
              <a:latin typeface="Open Sans 1"/>
            </a:endParaRPr>
          </a:p>
        </p:txBody>
      </p:sp>
      <p:sp>
        <p:nvSpPr>
          <p:cNvPr id="3" name="Freeform 3"/>
          <p:cNvSpPr/>
          <p:nvPr/>
        </p:nvSpPr>
        <p:spPr>
          <a:xfrm>
            <a:off x="15923464" y="-983310"/>
            <a:ext cx="5732173" cy="5816781"/>
          </a:xfrm>
          <a:custGeom>
            <a:avLst/>
            <a:gdLst/>
            <a:ahLst/>
            <a:cxnLst/>
            <a:rect l="l" t="t" r="r" b="b"/>
            <a:pathLst>
              <a:path w="5732173" h="5816781">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367638" y="5845314"/>
            <a:ext cx="5732173" cy="5816781"/>
          </a:xfrm>
          <a:custGeom>
            <a:avLst/>
            <a:gdLst/>
            <a:ahLst/>
            <a:cxnLst/>
            <a:rect l="l" t="t" r="r" b="b"/>
            <a:pathLst>
              <a:path w="5732173" h="5816781">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5260786" y="723954"/>
            <a:ext cx="2590665" cy="1201127"/>
          </a:xfrm>
          <a:custGeom>
            <a:avLst/>
            <a:gdLst/>
            <a:ahLst/>
            <a:cxnLst/>
            <a:rect l="l" t="t" r="r" b="b"/>
            <a:pathLst>
              <a:path w="2590665" h="1201127">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28700" y="8657737"/>
            <a:ext cx="2590665" cy="1201127"/>
          </a:xfrm>
          <a:custGeom>
            <a:avLst/>
            <a:gdLst/>
            <a:ahLst/>
            <a:cxnLst/>
            <a:rect l="l" t="t" r="r" b="b"/>
            <a:pathLst>
              <a:path w="2590665" h="1201127">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028700" y="2888402"/>
            <a:ext cx="626307" cy="6263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id="9" name="TextBox 9"/>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74386"/>
            <a:ext cx="12792837" cy="1719312"/>
          </a:xfrm>
          <a:prstGeom prst="rect">
            <a:avLst/>
          </a:prstGeom>
        </p:spPr>
        <p:txBody>
          <a:bodyPr lIns="0" tIns="0" rIns="0" bIns="0" rtlCol="0" anchor="t">
            <a:spAutoFit/>
          </a:bodyPr>
          <a:lstStyle/>
          <a:p>
            <a:pPr algn="ctr">
              <a:lnSpc>
                <a:spcPts val="6484"/>
              </a:lnSpc>
            </a:pPr>
            <a:r>
              <a:rPr lang="en-US" sz="6060">
                <a:solidFill>
                  <a:srgbClr val="743812"/>
                </a:solidFill>
                <a:latin typeface="Scripter"/>
              </a:rPr>
              <a:t>Mengapa Diperlukan Demokrasi Yang Bersumber Dari Pancasila</a:t>
            </a:r>
          </a:p>
        </p:txBody>
      </p:sp>
      <p:sp>
        <p:nvSpPr>
          <p:cNvPr id="11" name="TextBox 11"/>
          <p:cNvSpPr txBox="1"/>
          <p:nvPr/>
        </p:nvSpPr>
        <p:spPr>
          <a:xfrm>
            <a:off x="3933690" y="6538173"/>
            <a:ext cx="13917761" cy="3082231"/>
          </a:xfrm>
          <a:prstGeom prst="rect">
            <a:avLst/>
          </a:prstGeom>
        </p:spPr>
        <p:txBody>
          <a:bodyPr lIns="0" tIns="0" rIns="0" bIns="0" rtlCol="0" anchor="t">
            <a:spAutoFit/>
          </a:bodyPr>
          <a:lstStyle/>
          <a:p>
            <a:pPr algn="just">
              <a:lnSpc>
                <a:spcPts val="3489"/>
              </a:lnSpc>
              <a:spcBef>
                <a:spcPct val="0"/>
              </a:spcBef>
            </a:pPr>
            <a:r>
              <a:rPr lang="en-US" sz="3261">
                <a:solidFill>
                  <a:srgbClr val="743812"/>
                </a:solidFill>
                <a:latin typeface="Open Sans 2"/>
              </a:rPr>
              <a:t>Demokrasi Pancasila mempunyai fungsi jaminan keikutsertaan rakyat dalam bernegara. Pancasila merupakan jiwa sistem demokrasi yang berlaku di Indonesia. Adanya hukum dalam demokrasi Pancasila berperan sebagai tanda bagi negara demokrasi.</a:t>
            </a:r>
          </a:p>
          <a:p>
            <a:pPr algn="just">
              <a:lnSpc>
                <a:spcPts val="3489"/>
              </a:lnSpc>
              <a:spcBef>
                <a:spcPct val="0"/>
              </a:spcBef>
            </a:pPr>
            <a:r>
              <a:rPr lang="en-US" sz="3261">
                <a:solidFill>
                  <a:srgbClr val="743812"/>
                </a:solidFill>
                <a:latin typeface="Open Sans 2"/>
              </a:rPr>
              <a:t>Dengan kata lain, demokrasi menuju pada kehidupan bernegara serta bermasyarakat di mana warga negara diharapkan turut berpartisipasi dalam pemerintahan Indonesia.</a:t>
            </a:r>
          </a:p>
        </p:txBody>
      </p:sp>
      <p:grpSp>
        <p:nvGrpSpPr>
          <p:cNvPr id="12" name="Group 12"/>
          <p:cNvGrpSpPr/>
          <p:nvPr/>
        </p:nvGrpSpPr>
        <p:grpSpPr>
          <a:xfrm>
            <a:off x="2993058" y="6732364"/>
            <a:ext cx="626307" cy="62630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id="14" name="TextBox 14"/>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grpSp>
        <p:nvGrpSpPr>
          <p:cNvPr id="2" name="Group 2"/>
          <p:cNvGrpSpPr/>
          <p:nvPr/>
        </p:nvGrpSpPr>
        <p:grpSpPr>
          <a:xfrm>
            <a:off x="1081103" y="6416251"/>
            <a:ext cx="7499855" cy="3599544"/>
            <a:chOff x="0" y="0"/>
            <a:chExt cx="1768244" cy="848666"/>
          </a:xfrm>
        </p:grpSpPr>
        <p:sp>
          <p:nvSpPr>
            <p:cNvPr id="3" name="Freeform 3"/>
            <p:cNvSpPr/>
            <p:nvPr/>
          </p:nvSpPr>
          <p:spPr>
            <a:xfrm>
              <a:off x="0" y="0"/>
              <a:ext cx="1768244" cy="848666"/>
            </a:xfrm>
            <a:custGeom>
              <a:avLst/>
              <a:gdLst/>
              <a:ahLst/>
              <a:cxnLst/>
              <a:rect l="l" t="t" r="r" b="b"/>
              <a:pathLst>
                <a:path w="1768244" h="848666">
                  <a:moveTo>
                    <a:pt x="52646" y="0"/>
                  </a:moveTo>
                  <a:lnTo>
                    <a:pt x="1715598" y="0"/>
                  </a:lnTo>
                  <a:cubicBezTo>
                    <a:pt x="1744674" y="0"/>
                    <a:pt x="1768244" y="23570"/>
                    <a:pt x="1768244" y="52646"/>
                  </a:cubicBezTo>
                  <a:lnTo>
                    <a:pt x="1768244" y="796020"/>
                  </a:lnTo>
                  <a:cubicBezTo>
                    <a:pt x="1768244" y="809983"/>
                    <a:pt x="1762697" y="823373"/>
                    <a:pt x="1752824" y="833246"/>
                  </a:cubicBezTo>
                  <a:cubicBezTo>
                    <a:pt x="1742951" y="843119"/>
                    <a:pt x="1729561" y="848666"/>
                    <a:pt x="1715598" y="848666"/>
                  </a:cubicBezTo>
                  <a:lnTo>
                    <a:pt x="52646" y="848666"/>
                  </a:lnTo>
                  <a:cubicBezTo>
                    <a:pt x="38683" y="848666"/>
                    <a:pt x="25293" y="843119"/>
                    <a:pt x="15420" y="833246"/>
                  </a:cubicBezTo>
                  <a:cubicBezTo>
                    <a:pt x="5547" y="823373"/>
                    <a:pt x="0" y="809983"/>
                    <a:pt x="0" y="796020"/>
                  </a:cubicBezTo>
                  <a:lnTo>
                    <a:pt x="0" y="52646"/>
                  </a:lnTo>
                  <a:cubicBezTo>
                    <a:pt x="0" y="38683"/>
                    <a:pt x="5547" y="25293"/>
                    <a:pt x="15420" y="15420"/>
                  </a:cubicBezTo>
                  <a:cubicBezTo>
                    <a:pt x="25293" y="5547"/>
                    <a:pt x="38683" y="0"/>
                    <a:pt x="52646" y="0"/>
                  </a:cubicBezTo>
                  <a:close/>
                </a:path>
              </a:pathLst>
            </a:custGeom>
            <a:solidFill>
              <a:srgbClr val="743812"/>
            </a:solidFill>
          </p:spPr>
        </p:sp>
        <p:sp>
          <p:nvSpPr>
            <p:cNvPr id="4" name="TextBox 4"/>
            <p:cNvSpPr txBox="1"/>
            <p:nvPr/>
          </p:nvSpPr>
          <p:spPr>
            <a:xfrm>
              <a:off x="0" y="-76200"/>
              <a:ext cx="1768244" cy="924866"/>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5284003" y="8329522"/>
            <a:ext cx="4454656" cy="3372546"/>
          </a:xfrm>
          <a:custGeom>
            <a:avLst/>
            <a:gdLst/>
            <a:ahLst/>
            <a:cxnLst/>
            <a:rect l="l" t="t" r="r" b="b"/>
            <a:pathLst>
              <a:path w="4454656" h="3372546">
                <a:moveTo>
                  <a:pt x="0" y="0"/>
                </a:moveTo>
                <a:lnTo>
                  <a:pt x="4454656" y="0"/>
                </a:lnTo>
                <a:lnTo>
                  <a:pt x="4454656" y="3372546"/>
                </a:lnTo>
                <a:lnTo>
                  <a:pt x="0" y="3372546"/>
                </a:lnTo>
                <a:lnTo>
                  <a:pt x="0" y="0"/>
                </a:lnTo>
                <a:close/>
              </a:path>
            </a:pathLst>
          </a:custGeom>
          <a:blipFill>
            <a:blip r:embed="rId2"/>
            <a:stretch>
              <a:fillRect/>
            </a:stretch>
          </a:blipFill>
        </p:spPr>
      </p:sp>
      <p:sp>
        <p:nvSpPr>
          <p:cNvPr id="6" name="TextBox 6"/>
          <p:cNvSpPr txBox="1"/>
          <p:nvPr/>
        </p:nvSpPr>
        <p:spPr>
          <a:xfrm>
            <a:off x="1457185" y="6613171"/>
            <a:ext cx="6747691" cy="3675175"/>
          </a:xfrm>
          <a:prstGeom prst="rect">
            <a:avLst/>
          </a:prstGeom>
        </p:spPr>
        <p:txBody>
          <a:bodyPr lIns="0" tIns="0" rIns="0" bIns="0" rtlCol="0" anchor="t">
            <a:spAutoFit/>
          </a:bodyPr>
          <a:lstStyle/>
          <a:p>
            <a:pPr algn="just">
              <a:lnSpc>
                <a:spcPts val="3608"/>
              </a:lnSpc>
            </a:pPr>
            <a:r>
              <a:rPr lang="en-US" sz="3372">
                <a:solidFill>
                  <a:srgbClr val="FFEEE3"/>
                </a:solidFill>
                <a:latin typeface="Open Sans 1"/>
              </a:rPr>
              <a:t>Pertama, paham kedaulatan rakyat sebenarnya sudah tumbuh sejak lama di Nusantara.Dialam Minangkabau, misalnya pada abad XIV sampai XV kekuasaan raja dibatasi oleh ketundukannya pada keadilan dan kepatutan.</a:t>
            </a:r>
          </a:p>
          <a:p>
            <a:pPr algn="just">
              <a:lnSpc>
                <a:spcPts val="3608"/>
              </a:lnSpc>
            </a:pPr>
            <a:endParaRPr lang="en-US" sz="3372">
              <a:solidFill>
                <a:srgbClr val="FFEEE3"/>
              </a:solidFill>
              <a:latin typeface="Open Sans 1"/>
            </a:endParaRPr>
          </a:p>
        </p:txBody>
      </p:sp>
      <p:sp>
        <p:nvSpPr>
          <p:cNvPr id="7" name="TextBox 7"/>
          <p:cNvSpPr txBox="1"/>
          <p:nvPr/>
        </p:nvSpPr>
        <p:spPr>
          <a:xfrm>
            <a:off x="2082395" y="375256"/>
            <a:ext cx="16722423" cy="1647684"/>
          </a:xfrm>
          <a:prstGeom prst="rect">
            <a:avLst/>
          </a:prstGeom>
        </p:spPr>
        <p:txBody>
          <a:bodyPr lIns="0" tIns="0" rIns="0" bIns="0" rtlCol="0" anchor="t">
            <a:spAutoFit/>
          </a:bodyPr>
          <a:lstStyle/>
          <a:p>
            <a:pPr algn="ctr">
              <a:lnSpc>
                <a:spcPts val="6163"/>
              </a:lnSpc>
            </a:pPr>
            <a:r>
              <a:rPr lang="en-US" sz="5760">
                <a:solidFill>
                  <a:srgbClr val="743812"/>
                </a:solidFill>
                <a:latin typeface="Scripter"/>
              </a:rPr>
              <a:t>Sumber Historis, Sosiologis, Dan Politik Tentang Demokrasi Yang Bersumber Dari Pancasila</a:t>
            </a:r>
          </a:p>
        </p:txBody>
      </p:sp>
      <p:sp>
        <p:nvSpPr>
          <p:cNvPr id="8" name="Freeform 8"/>
          <p:cNvSpPr/>
          <p:nvPr/>
        </p:nvSpPr>
        <p:spPr>
          <a:xfrm flipV="1">
            <a:off x="-1198628" y="-1686273"/>
            <a:ext cx="4454656" cy="3372546"/>
          </a:xfrm>
          <a:custGeom>
            <a:avLst/>
            <a:gdLst/>
            <a:ahLst/>
            <a:cxnLst/>
            <a:rect l="l" t="t" r="r" b="b"/>
            <a:pathLst>
              <a:path w="4454656" h="3372546">
                <a:moveTo>
                  <a:pt x="0" y="3372546"/>
                </a:moveTo>
                <a:lnTo>
                  <a:pt x="4454656" y="3372546"/>
                </a:lnTo>
                <a:lnTo>
                  <a:pt x="4454656" y="0"/>
                </a:lnTo>
                <a:lnTo>
                  <a:pt x="0" y="0"/>
                </a:lnTo>
                <a:lnTo>
                  <a:pt x="0" y="3372546"/>
                </a:lnTo>
                <a:close/>
              </a:path>
            </a:pathLst>
          </a:custGeom>
          <a:blipFill>
            <a:blip r:embed="rId2"/>
            <a:stretch>
              <a:fillRect/>
            </a:stretch>
          </a:blipFill>
        </p:spPr>
      </p:sp>
      <p:grpSp>
        <p:nvGrpSpPr>
          <p:cNvPr id="9" name="Group 9"/>
          <p:cNvGrpSpPr/>
          <p:nvPr/>
        </p:nvGrpSpPr>
        <p:grpSpPr>
          <a:xfrm>
            <a:off x="9499503" y="3319406"/>
            <a:ext cx="8165816" cy="6352334"/>
            <a:chOff x="0" y="0"/>
            <a:chExt cx="2150667" cy="1673043"/>
          </a:xfrm>
        </p:grpSpPr>
        <p:sp>
          <p:nvSpPr>
            <p:cNvPr id="10" name="Freeform 10"/>
            <p:cNvSpPr/>
            <p:nvPr/>
          </p:nvSpPr>
          <p:spPr>
            <a:xfrm>
              <a:off x="0" y="0"/>
              <a:ext cx="2150668" cy="1673043"/>
            </a:xfrm>
            <a:custGeom>
              <a:avLst/>
              <a:gdLst/>
              <a:ahLst/>
              <a:cxnLst/>
              <a:rect l="l" t="t" r="r" b="b"/>
              <a:pathLst>
                <a:path w="2150668" h="1673043">
                  <a:moveTo>
                    <a:pt x="48353" y="0"/>
                  </a:moveTo>
                  <a:lnTo>
                    <a:pt x="2102315" y="0"/>
                  </a:lnTo>
                  <a:cubicBezTo>
                    <a:pt x="2115139" y="0"/>
                    <a:pt x="2127438" y="5094"/>
                    <a:pt x="2136505" y="14162"/>
                  </a:cubicBezTo>
                  <a:cubicBezTo>
                    <a:pt x="2145573" y="23230"/>
                    <a:pt x="2150668" y="35529"/>
                    <a:pt x="2150668" y="48353"/>
                  </a:cubicBezTo>
                  <a:lnTo>
                    <a:pt x="2150668" y="1624690"/>
                  </a:lnTo>
                  <a:cubicBezTo>
                    <a:pt x="2150668" y="1637514"/>
                    <a:pt x="2145573" y="1649813"/>
                    <a:pt x="2136505" y="1658881"/>
                  </a:cubicBezTo>
                  <a:cubicBezTo>
                    <a:pt x="2127438" y="1667948"/>
                    <a:pt x="2115139" y="1673043"/>
                    <a:pt x="2102315" y="1673043"/>
                  </a:cubicBezTo>
                  <a:lnTo>
                    <a:pt x="48353" y="1673043"/>
                  </a:lnTo>
                  <a:cubicBezTo>
                    <a:pt x="35529" y="1673043"/>
                    <a:pt x="23230" y="1667948"/>
                    <a:pt x="14162" y="1658881"/>
                  </a:cubicBezTo>
                  <a:cubicBezTo>
                    <a:pt x="5094" y="1649813"/>
                    <a:pt x="0" y="1637514"/>
                    <a:pt x="0" y="1624690"/>
                  </a:cubicBezTo>
                  <a:lnTo>
                    <a:pt x="0" y="48353"/>
                  </a:lnTo>
                  <a:cubicBezTo>
                    <a:pt x="0" y="35529"/>
                    <a:pt x="5094" y="23230"/>
                    <a:pt x="14162" y="14162"/>
                  </a:cubicBezTo>
                  <a:cubicBezTo>
                    <a:pt x="23230" y="5094"/>
                    <a:pt x="35529" y="0"/>
                    <a:pt x="48353" y="0"/>
                  </a:cubicBezTo>
                  <a:close/>
                </a:path>
              </a:pathLst>
            </a:custGeom>
            <a:solidFill>
              <a:srgbClr val="743812"/>
            </a:solidFill>
          </p:spPr>
        </p:sp>
        <p:sp>
          <p:nvSpPr>
            <p:cNvPr id="11" name="TextBox 11"/>
            <p:cNvSpPr txBox="1"/>
            <p:nvPr/>
          </p:nvSpPr>
          <p:spPr>
            <a:xfrm>
              <a:off x="0" y="-76200"/>
              <a:ext cx="2150667" cy="174924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0016662" y="3880141"/>
            <a:ext cx="7242638" cy="5586857"/>
          </a:xfrm>
          <a:prstGeom prst="rect">
            <a:avLst/>
          </a:prstGeom>
        </p:spPr>
        <p:txBody>
          <a:bodyPr lIns="0" tIns="0" rIns="0" bIns="0" rtlCol="0" anchor="t">
            <a:spAutoFit/>
          </a:bodyPr>
          <a:lstStyle/>
          <a:p>
            <a:pPr algn="just">
              <a:lnSpc>
                <a:spcPts val="3423"/>
              </a:lnSpc>
            </a:pPr>
            <a:r>
              <a:rPr lang="en-US" sz="3199">
                <a:solidFill>
                  <a:srgbClr val="FFEEE3"/>
                </a:solidFill>
                <a:latin typeface="Open Sans 1"/>
              </a:rPr>
              <a:t>Kedua, tradisi demokrasi asli Nusantara tetap bertahan sekalipun di bawah kekuasaan feodalisme raja-raja Nusantara karena di banyak tempat di Nusantara, tanah sebagai faktor produksi yang penting tidaklah dikuasai oleh raja, melainkan dimiliki bersama oleh masyarakat desa. Karena pemilikan bersama tanah desa ini, hasrat setiap orang untuk memanfaatkannya harus melalui persetujuan kaumnya.</a:t>
            </a:r>
          </a:p>
          <a:p>
            <a:pPr algn="just">
              <a:lnSpc>
                <a:spcPts val="3423"/>
              </a:lnSpc>
            </a:pPr>
            <a:endParaRPr lang="en-US" sz="3199">
              <a:solidFill>
                <a:srgbClr val="FFEEE3"/>
              </a:solidFill>
              <a:latin typeface="Open Sans 1"/>
            </a:endParaRPr>
          </a:p>
        </p:txBody>
      </p:sp>
      <p:sp>
        <p:nvSpPr>
          <p:cNvPr id="13" name="TextBox 13"/>
          <p:cNvSpPr txBox="1"/>
          <p:nvPr/>
        </p:nvSpPr>
        <p:spPr>
          <a:xfrm>
            <a:off x="794954" y="2370473"/>
            <a:ext cx="7499855" cy="1290594"/>
          </a:xfrm>
          <a:prstGeom prst="rect">
            <a:avLst/>
          </a:prstGeom>
        </p:spPr>
        <p:txBody>
          <a:bodyPr lIns="0" tIns="0" rIns="0" bIns="0" rtlCol="0" anchor="t">
            <a:spAutoFit/>
          </a:bodyPr>
          <a:lstStyle/>
          <a:p>
            <a:pPr algn="ctr">
              <a:lnSpc>
                <a:spcPts val="4859"/>
              </a:lnSpc>
            </a:pPr>
            <a:r>
              <a:rPr lang="en-US" sz="4541">
                <a:solidFill>
                  <a:srgbClr val="743812"/>
                </a:solidFill>
                <a:latin typeface="Scripter"/>
              </a:rPr>
              <a:t>1. Sumber Nilai yang Berasal dari Demokrasi Desa</a:t>
            </a:r>
          </a:p>
        </p:txBody>
      </p:sp>
      <p:sp>
        <p:nvSpPr>
          <p:cNvPr id="14" name="TextBox 14"/>
          <p:cNvSpPr txBox="1"/>
          <p:nvPr/>
        </p:nvSpPr>
        <p:spPr>
          <a:xfrm>
            <a:off x="794954" y="3842041"/>
            <a:ext cx="7786003" cy="2240834"/>
          </a:xfrm>
          <a:prstGeom prst="rect">
            <a:avLst/>
          </a:prstGeom>
        </p:spPr>
        <p:txBody>
          <a:bodyPr lIns="0" tIns="0" rIns="0" bIns="0" rtlCol="0" anchor="t">
            <a:spAutoFit/>
          </a:bodyPr>
          <a:lstStyle/>
          <a:p>
            <a:pPr algn="ctr">
              <a:lnSpc>
                <a:spcPts val="2955"/>
              </a:lnSpc>
            </a:pPr>
            <a:r>
              <a:rPr lang="en-US" sz="2762">
                <a:solidFill>
                  <a:srgbClr val="743812"/>
                </a:solidFill>
                <a:latin typeface="Scripter"/>
              </a:rPr>
              <a:t>Demokrasi yang diformulasikan sebagai pemerintahan dari rakyat, oleh rakyat, dan untuk rakyat merupakan fenomena baru bagi Indonesia ketika Merdeka. Mengenai adanya tafsir demokrasi dalam tradisi desa kita akan meminjam dua macam analisis berikut: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grpSp>
        <p:nvGrpSpPr>
          <p:cNvPr id="2" name="Group 2"/>
          <p:cNvGrpSpPr/>
          <p:nvPr/>
        </p:nvGrpSpPr>
        <p:grpSpPr>
          <a:xfrm>
            <a:off x="412145" y="3319406"/>
            <a:ext cx="8731855" cy="6696389"/>
            <a:chOff x="0" y="0"/>
            <a:chExt cx="2299748" cy="1763658"/>
          </a:xfrm>
        </p:grpSpPr>
        <p:sp>
          <p:nvSpPr>
            <p:cNvPr id="3" name="Freeform 3"/>
            <p:cNvSpPr/>
            <p:nvPr/>
          </p:nvSpPr>
          <p:spPr>
            <a:xfrm>
              <a:off x="0" y="0"/>
              <a:ext cx="2299748" cy="1763658"/>
            </a:xfrm>
            <a:custGeom>
              <a:avLst/>
              <a:gdLst/>
              <a:ahLst/>
              <a:cxnLst/>
              <a:rect l="l" t="t" r="r" b="b"/>
              <a:pathLst>
                <a:path w="2299748" h="1763658">
                  <a:moveTo>
                    <a:pt x="45218" y="0"/>
                  </a:moveTo>
                  <a:lnTo>
                    <a:pt x="2254530" y="0"/>
                  </a:lnTo>
                  <a:cubicBezTo>
                    <a:pt x="2279503" y="0"/>
                    <a:pt x="2299748" y="20245"/>
                    <a:pt x="2299748" y="45218"/>
                  </a:cubicBezTo>
                  <a:lnTo>
                    <a:pt x="2299748" y="1718440"/>
                  </a:lnTo>
                  <a:cubicBezTo>
                    <a:pt x="2299748" y="1743413"/>
                    <a:pt x="2279503" y="1763658"/>
                    <a:pt x="2254530" y="1763658"/>
                  </a:cubicBezTo>
                  <a:lnTo>
                    <a:pt x="45218" y="1763658"/>
                  </a:lnTo>
                  <a:cubicBezTo>
                    <a:pt x="20245" y="1763658"/>
                    <a:pt x="0" y="1743413"/>
                    <a:pt x="0" y="1718440"/>
                  </a:cubicBezTo>
                  <a:lnTo>
                    <a:pt x="0" y="45218"/>
                  </a:lnTo>
                  <a:cubicBezTo>
                    <a:pt x="0" y="20245"/>
                    <a:pt x="20245" y="0"/>
                    <a:pt x="45218" y="0"/>
                  </a:cubicBezTo>
                  <a:close/>
                </a:path>
              </a:pathLst>
            </a:custGeom>
            <a:solidFill>
              <a:srgbClr val="743812"/>
            </a:solidFill>
          </p:spPr>
        </p:sp>
        <p:sp>
          <p:nvSpPr>
            <p:cNvPr id="4" name="TextBox 4"/>
            <p:cNvSpPr txBox="1"/>
            <p:nvPr/>
          </p:nvSpPr>
          <p:spPr>
            <a:xfrm>
              <a:off x="0" y="-76200"/>
              <a:ext cx="2299748" cy="18398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5284003" y="8329522"/>
            <a:ext cx="4454656" cy="3372546"/>
          </a:xfrm>
          <a:custGeom>
            <a:avLst/>
            <a:gdLst/>
            <a:ahLst/>
            <a:cxnLst/>
            <a:rect l="l" t="t" r="r" b="b"/>
            <a:pathLst>
              <a:path w="4454656" h="3372546">
                <a:moveTo>
                  <a:pt x="0" y="0"/>
                </a:moveTo>
                <a:lnTo>
                  <a:pt x="4454656" y="0"/>
                </a:lnTo>
                <a:lnTo>
                  <a:pt x="4454656" y="3372546"/>
                </a:lnTo>
                <a:lnTo>
                  <a:pt x="0" y="3372546"/>
                </a:lnTo>
                <a:lnTo>
                  <a:pt x="0" y="0"/>
                </a:lnTo>
                <a:close/>
              </a:path>
            </a:pathLst>
          </a:custGeom>
          <a:blipFill>
            <a:blip r:embed="rId2"/>
            <a:stretch>
              <a:fillRect/>
            </a:stretch>
          </a:blipFill>
        </p:spPr>
      </p:sp>
      <p:sp>
        <p:nvSpPr>
          <p:cNvPr id="6" name="TextBox 6"/>
          <p:cNvSpPr txBox="1"/>
          <p:nvPr/>
        </p:nvSpPr>
        <p:spPr>
          <a:xfrm>
            <a:off x="832039" y="4893858"/>
            <a:ext cx="7892066" cy="4705604"/>
          </a:xfrm>
          <a:prstGeom prst="rect">
            <a:avLst/>
          </a:prstGeom>
        </p:spPr>
        <p:txBody>
          <a:bodyPr lIns="0" tIns="0" rIns="0" bIns="0" rtlCol="0" anchor="t">
            <a:spAutoFit/>
          </a:bodyPr>
          <a:lstStyle/>
          <a:p>
            <a:pPr algn="just">
              <a:lnSpc>
                <a:spcPts val="3103"/>
              </a:lnSpc>
            </a:pPr>
            <a:r>
              <a:rPr lang="en-US" sz="2900">
                <a:solidFill>
                  <a:srgbClr val="FFEEE3"/>
                </a:solidFill>
                <a:latin typeface="Open Sans 1"/>
              </a:rPr>
              <a:t>Nilai demokratis yang berasal dari Islam bersumber dari akar teologisnya. Inti dari keyakinan Islam adalah pengakuan pada Ketuhanan Yang Maha Esa (Tauhid, Monoteisme). Dalam keyakinan ini, hanya Tuhanlah satu-satunya wujud yang pasti. Semua selain Tuhan, bersifat nisbi belaka. prinsip Tauhid adalah paham persamaan (kesederajatan) manusia di hadapan Tuhan, yang melarang adanya perendahan martabat dan pemaksaan kehendak antarsesama manusia.</a:t>
            </a:r>
          </a:p>
        </p:txBody>
      </p:sp>
      <p:sp>
        <p:nvSpPr>
          <p:cNvPr id="7" name="TextBox 7"/>
          <p:cNvSpPr txBox="1"/>
          <p:nvPr/>
        </p:nvSpPr>
        <p:spPr>
          <a:xfrm>
            <a:off x="2694231" y="1291020"/>
            <a:ext cx="14817100" cy="1628336"/>
          </a:xfrm>
          <a:prstGeom prst="rect">
            <a:avLst/>
          </a:prstGeom>
        </p:spPr>
        <p:txBody>
          <a:bodyPr lIns="0" tIns="0" rIns="0" bIns="0" rtlCol="0" anchor="t">
            <a:spAutoFit/>
          </a:bodyPr>
          <a:lstStyle/>
          <a:p>
            <a:pPr algn="ctr">
              <a:lnSpc>
                <a:spcPts val="6144"/>
              </a:lnSpc>
            </a:pPr>
            <a:r>
              <a:rPr lang="en-US" sz="5742">
                <a:solidFill>
                  <a:srgbClr val="743812"/>
                </a:solidFill>
                <a:latin typeface="Scripter"/>
              </a:rPr>
              <a:t>Sumber Historis, Sosiologis, Dan Politik Tentang Demokrasi Yang Bersumber Dari Pancasila</a:t>
            </a:r>
          </a:p>
        </p:txBody>
      </p:sp>
      <p:sp>
        <p:nvSpPr>
          <p:cNvPr id="8" name="Freeform 8"/>
          <p:cNvSpPr/>
          <p:nvPr/>
        </p:nvSpPr>
        <p:spPr>
          <a:xfrm flipV="1">
            <a:off x="-1198628" y="-1686273"/>
            <a:ext cx="4454656" cy="3372546"/>
          </a:xfrm>
          <a:custGeom>
            <a:avLst/>
            <a:gdLst/>
            <a:ahLst/>
            <a:cxnLst/>
            <a:rect l="l" t="t" r="r" b="b"/>
            <a:pathLst>
              <a:path w="4454656" h="3372546">
                <a:moveTo>
                  <a:pt x="0" y="3372546"/>
                </a:moveTo>
                <a:lnTo>
                  <a:pt x="4454656" y="3372546"/>
                </a:lnTo>
                <a:lnTo>
                  <a:pt x="4454656" y="0"/>
                </a:lnTo>
                <a:lnTo>
                  <a:pt x="0" y="0"/>
                </a:lnTo>
                <a:lnTo>
                  <a:pt x="0" y="3372546"/>
                </a:lnTo>
                <a:close/>
              </a:path>
            </a:pathLst>
          </a:custGeom>
          <a:blipFill>
            <a:blip r:embed="rId2"/>
            <a:stretch>
              <a:fillRect/>
            </a:stretch>
          </a:blipFill>
        </p:spPr>
      </p:sp>
      <p:sp>
        <p:nvSpPr>
          <p:cNvPr id="9" name="TextBox 9"/>
          <p:cNvSpPr txBox="1"/>
          <p:nvPr/>
        </p:nvSpPr>
        <p:spPr>
          <a:xfrm>
            <a:off x="1774564" y="3591784"/>
            <a:ext cx="6400338" cy="1131894"/>
          </a:xfrm>
          <a:prstGeom prst="rect">
            <a:avLst/>
          </a:prstGeom>
        </p:spPr>
        <p:txBody>
          <a:bodyPr lIns="0" tIns="0" rIns="0" bIns="0" rtlCol="0" anchor="t">
            <a:spAutoFit/>
          </a:bodyPr>
          <a:lstStyle/>
          <a:p>
            <a:pPr algn="ctr">
              <a:lnSpc>
                <a:spcPts val="4218"/>
              </a:lnSpc>
            </a:pPr>
            <a:r>
              <a:rPr lang="en-US" sz="3942">
                <a:solidFill>
                  <a:srgbClr val="FEECDF"/>
                </a:solidFill>
                <a:latin typeface="Scripter"/>
              </a:rPr>
              <a:t>Sumber Nilai yang Berasal dari Islam</a:t>
            </a:r>
          </a:p>
        </p:txBody>
      </p:sp>
      <p:grpSp>
        <p:nvGrpSpPr>
          <p:cNvPr id="10" name="Group 10"/>
          <p:cNvGrpSpPr/>
          <p:nvPr/>
        </p:nvGrpSpPr>
        <p:grpSpPr>
          <a:xfrm>
            <a:off x="9375073" y="3319406"/>
            <a:ext cx="8533454" cy="6696389"/>
            <a:chOff x="0" y="0"/>
            <a:chExt cx="2247494" cy="1763658"/>
          </a:xfrm>
        </p:grpSpPr>
        <p:sp>
          <p:nvSpPr>
            <p:cNvPr id="11" name="Freeform 11"/>
            <p:cNvSpPr/>
            <p:nvPr/>
          </p:nvSpPr>
          <p:spPr>
            <a:xfrm>
              <a:off x="0" y="0"/>
              <a:ext cx="2247494" cy="1763658"/>
            </a:xfrm>
            <a:custGeom>
              <a:avLst/>
              <a:gdLst/>
              <a:ahLst/>
              <a:cxnLst/>
              <a:rect l="l" t="t" r="r" b="b"/>
              <a:pathLst>
                <a:path w="2247494" h="1763658">
                  <a:moveTo>
                    <a:pt x="46269" y="0"/>
                  </a:moveTo>
                  <a:lnTo>
                    <a:pt x="2201225" y="0"/>
                  </a:lnTo>
                  <a:cubicBezTo>
                    <a:pt x="2226779" y="0"/>
                    <a:pt x="2247494" y="20716"/>
                    <a:pt x="2247494" y="46269"/>
                  </a:cubicBezTo>
                  <a:lnTo>
                    <a:pt x="2247494" y="1717389"/>
                  </a:lnTo>
                  <a:cubicBezTo>
                    <a:pt x="2247494" y="1742942"/>
                    <a:pt x="2226779" y="1763658"/>
                    <a:pt x="2201225" y="1763658"/>
                  </a:cubicBezTo>
                  <a:lnTo>
                    <a:pt x="46269" y="1763658"/>
                  </a:lnTo>
                  <a:cubicBezTo>
                    <a:pt x="20716" y="1763658"/>
                    <a:pt x="0" y="1742942"/>
                    <a:pt x="0" y="1717389"/>
                  </a:cubicBezTo>
                  <a:lnTo>
                    <a:pt x="0" y="46269"/>
                  </a:lnTo>
                  <a:cubicBezTo>
                    <a:pt x="0" y="20716"/>
                    <a:pt x="20716" y="0"/>
                    <a:pt x="46269" y="0"/>
                  </a:cubicBezTo>
                  <a:close/>
                </a:path>
              </a:pathLst>
            </a:custGeom>
            <a:solidFill>
              <a:srgbClr val="743812"/>
            </a:solidFill>
          </p:spPr>
        </p:sp>
        <p:sp>
          <p:nvSpPr>
            <p:cNvPr id="12" name="TextBox 12"/>
            <p:cNvSpPr txBox="1"/>
            <p:nvPr/>
          </p:nvSpPr>
          <p:spPr>
            <a:xfrm>
              <a:off x="0" y="-76200"/>
              <a:ext cx="2247494" cy="1839858"/>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9597326" y="4893858"/>
            <a:ext cx="8088949" cy="4705604"/>
          </a:xfrm>
          <a:prstGeom prst="rect">
            <a:avLst/>
          </a:prstGeom>
        </p:spPr>
        <p:txBody>
          <a:bodyPr lIns="0" tIns="0" rIns="0" bIns="0" rtlCol="0" anchor="t">
            <a:spAutoFit/>
          </a:bodyPr>
          <a:lstStyle/>
          <a:p>
            <a:pPr algn="just">
              <a:lnSpc>
                <a:spcPts val="3103"/>
              </a:lnSpc>
            </a:pPr>
            <a:r>
              <a:rPr lang="en-US" sz="2900">
                <a:solidFill>
                  <a:srgbClr val="FFEEE3"/>
                </a:solidFill>
                <a:latin typeface="Open Sans 1"/>
              </a:rPr>
              <a:t>Pusat pertumbuhan demokrasi terpenting di Barat adalah kota Athena, yang sering dirujuk sebagai contoh pelaksanaan demokrasi partisipatif dalam negara-kota sekitar abad ke-5 SM. Model pemerintahan demokratis model Athena dan Roma ini kemudian menyebar ke kotakota lain sekitarnya, Kehadiran kolonialisme Eropa, khususnya Belanda, di Indonesia, membawa dua sisi dari koin peradaban Barat: sisi represi imperialisme-kapitalisme dan sisi humanisme-demokratis.</a:t>
            </a:r>
          </a:p>
          <a:p>
            <a:pPr algn="just">
              <a:lnSpc>
                <a:spcPts val="3103"/>
              </a:lnSpc>
            </a:pPr>
            <a:endParaRPr lang="en-US" sz="2900">
              <a:solidFill>
                <a:srgbClr val="FFEEE3"/>
              </a:solidFill>
              <a:latin typeface="Open Sans 1"/>
            </a:endParaRPr>
          </a:p>
        </p:txBody>
      </p:sp>
      <p:sp>
        <p:nvSpPr>
          <p:cNvPr id="14" name="TextBox 14"/>
          <p:cNvSpPr txBox="1"/>
          <p:nvPr/>
        </p:nvSpPr>
        <p:spPr>
          <a:xfrm>
            <a:off x="10737492" y="3591784"/>
            <a:ext cx="6400338" cy="1131894"/>
          </a:xfrm>
          <a:prstGeom prst="rect">
            <a:avLst/>
          </a:prstGeom>
        </p:spPr>
        <p:txBody>
          <a:bodyPr lIns="0" tIns="0" rIns="0" bIns="0" rtlCol="0" anchor="t">
            <a:spAutoFit/>
          </a:bodyPr>
          <a:lstStyle/>
          <a:p>
            <a:pPr algn="ctr">
              <a:lnSpc>
                <a:spcPts val="4218"/>
              </a:lnSpc>
            </a:pPr>
            <a:r>
              <a:rPr lang="en-US" sz="3942">
                <a:solidFill>
                  <a:srgbClr val="FEECDF"/>
                </a:solidFill>
                <a:latin typeface="Scripter"/>
              </a:rPr>
              <a:t>Sumber Nilai yang Berasal dari Barat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Freeform 2"/>
          <p:cNvSpPr/>
          <p:nvPr/>
        </p:nvSpPr>
        <p:spPr>
          <a:xfrm>
            <a:off x="-266633" y="8657737"/>
            <a:ext cx="2590665" cy="1201127"/>
          </a:xfrm>
          <a:custGeom>
            <a:avLst/>
            <a:gdLst/>
            <a:ahLst/>
            <a:cxnLst/>
            <a:rect l="l" t="t" r="r" b="b"/>
            <a:pathLst>
              <a:path w="2590665" h="1201127">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63967" y="551606"/>
            <a:ext cx="2590665" cy="1201127"/>
          </a:xfrm>
          <a:custGeom>
            <a:avLst/>
            <a:gdLst/>
            <a:ahLst/>
            <a:cxnLst/>
            <a:rect l="l" t="t" r="r" b="b"/>
            <a:pathLst>
              <a:path w="2590665" h="1201127">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11889" y="3673273"/>
            <a:ext cx="15747411" cy="3678323"/>
          </a:xfrm>
          <a:prstGeom prst="rect">
            <a:avLst/>
          </a:prstGeom>
        </p:spPr>
        <p:txBody>
          <a:bodyPr lIns="0" tIns="0" rIns="0" bIns="0" rtlCol="0" anchor="t">
            <a:spAutoFit/>
          </a:bodyPr>
          <a:lstStyle/>
          <a:p>
            <a:pPr algn="just">
              <a:lnSpc>
                <a:spcPts val="4347"/>
              </a:lnSpc>
            </a:pPr>
            <a:r>
              <a:rPr lang="en-US" sz="4062">
                <a:solidFill>
                  <a:srgbClr val="743812"/>
                </a:solidFill>
                <a:latin typeface="Open Sans 1"/>
              </a:rPr>
              <a:t>Bentuk Pengembangan Kehidupan Demokratis Demokrasi di Indonesia selain memiliki sifat yang universal, juga memiliki sifat khas sesuai dengan budaya bangsa Indonesia yang berdasarkan Pancasila Pengembangan kehidupan yang demokratis harus mengacu pada landasan idiil Pancasila dan landasan konstitusional UUD NRI Tahun 1945. </a:t>
            </a:r>
          </a:p>
          <a:p>
            <a:pPr algn="just">
              <a:lnSpc>
                <a:spcPts val="3277"/>
              </a:lnSpc>
            </a:pPr>
            <a:endParaRPr lang="en-US" sz="4062">
              <a:solidFill>
                <a:srgbClr val="743812"/>
              </a:solidFill>
              <a:latin typeface="Open Sans 1"/>
            </a:endParaRPr>
          </a:p>
        </p:txBody>
      </p:sp>
      <p:sp>
        <p:nvSpPr>
          <p:cNvPr id="5" name="Freeform 5"/>
          <p:cNvSpPr/>
          <p:nvPr/>
        </p:nvSpPr>
        <p:spPr>
          <a:xfrm>
            <a:off x="-266633" y="-428137"/>
            <a:ext cx="2590665" cy="2180869"/>
          </a:xfrm>
          <a:custGeom>
            <a:avLst/>
            <a:gdLst/>
            <a:ahLst/>
            <a:cxnLst/>
            <a:rect l="l" t="t" r="r" b="b"/>
            <a:pathLst>
              <a:path w="2590665" h="2180869">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4097424" y="671823"/>
            <a:ext cx="10093152" cy="1647684"/>
          </a:xfrm>
          <a:prstGeom prst="rect">
            <a:avLst/>
          </a:prstGeom>
        </p:spPr>
        <p:txBody>
          <a:bodyPr lIns="0" tIns="0" rIns="0" bIns="0" rtlCol="0" anchor="t">
            <a:spAutoFit/>
          </a:bodyPr>
          <a:lstStyle/>
          <a:p>
            <a:pPr algn="ctr">
              <a:lnSpc>
                <a:spcPts val="6163"/>
              </a:lnSpc>
            </a:pPr>
            <a:r>
              <a:rPr lang="en-US" sz="5760">
                <a:solidFill>
                  <a:srgbClr val="743812"/>
                </a:solidFill>
                <a:latin typeface="Scripter"/>
              </a:rPr>
              <a:t>Esensi dan Urgensi Demokrasi yang Bersumber dari Pancasila </a:t>
            </a:r>
          </a:p>
        </p:txBody>
      </p:sp>
      <p:sp>
        <p:nvSpPr>
          <p:cNvPr id="7" name="Freeform 7"/>
          <p:cNvSpPr/>
          <p:nvPr/>
        </p:nvSpPr>
        <p:spPr>
          <a:xfrm>
            <a:off x="15963967" y="8302318"/>
            <a:ext cx="2590665" cy="2180869"/>
          </a:xfrm>
          <a:custGeom>
            <a:avLst/>
            <a:gdLst/>
            <a:ahLst/>
            <a:cxnLst/>
            <a:rect l="l" t="t" r="r" b="b"/>
            <a:pathLst>
              <a:path w="2590665" h="2180869">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Freeform 2"/>
          <p:cNvSpPr/>
          <p:nvPr/>
        </p:nvSpPr>
        <p:spPr>
          <a:xfrm>
            <a:off x="-266633" y="8657737"/>
            <a:ext cx="2590665" cy="1201127"/>
          </a:xfrm>
          <a:custGeom>
            <a:avLst/>
            <a:gdLst/>
            <a:ahLst/>
            <a:cxnLst/>
            <a:rect l="l" t="t" r="r" b="b"/>
            <a:pathLst>
              <a:path w="2590665" h="1201127">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63967" y="551606"/>
            <a:ext cx="2590665" cy="1201127"/>
          </a:xfrm>
          <a:custGeom>
            <a:avLst/>
            <a:gdLst/>
            <a:ahLst/>
            <a:cxnLst/>
            <a:rect l="l" t="t" r="r" b="b"/>
            <a:pathLst>
              <a:path w="2590665" h="1201127">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903098" y="2805938"/>
            <a:ext cx="12481804" cy="6452362"/>
          </a:xfrm>
          <a:prstGeom prst="rect">
            <a:avLst/>
          </a:prstGeom>
        </p:spPr>
        <p:txBody>
          <a:bodyPr lIns="0" tIns="0" rIns="0" bIns="0" rtlCol="0" anchor="t">
            <a:spAutoFit/>
          </a:bodyPr>
          <a:lstStyle/>
          <a:p>
            <a:pPr algn="ctr">
              <a:lnSpc>
                <a:spcPts val="3958"/>
              </a:lnSpc>
            </a:pPr>
            <a:r>
              <a:rPr lang="en-US" sz="3699">
                <a:solidFill>
                  <a:srgbClr val="743812"/>
                </a:solidFill>
                <a:latin typeface="Open Sans 1"/>
              </a:rPr>
              <a:t>Sepuluh Pilar Demokrasi Pancasila : </a:t>
            </a:r>
          </a:p>
          <a:p>
            <a:pPr algn="just">
              <a:lnSpc>
                <a:spcPts val="3958"/>
              </a:lnSpc>
            </a:pPr>
            <a:endParaRPr lang="en-US" sz="3699">
              <a:solidFill>
                <a:srgbClr val="743812"/>
              </a:solidFill>
              <a:latin typeface="Open Sans 1"/>
            </a:endParaRPr>
          </a:p>
          <a:p>
            <a:pPr algn="just">
              <a:lnSpc>
                <a:spcPts val="3958"/>
              </a:lnSpc>
            </a:pPr>
            <a:r>
              <a:rPr lang="en-US" sz="3699">
                <a:solidFill>
                  <a:srgbClr val="743812"/>
                </a:solidFill>
                <a:latin typeface="Open Sans 1"/>
              </a:rPr>
              <a:t>1. Demokrasi berdasarkan Ketuhanan Yang Maha Esa </a:t>
            </a:r>
          </a:p>
          <a:p>
            <a:pPr algn="just">
              <a:lnSpc>
                <a:spcPts val="3958"/>
              </a:lnSpc>
            </a:pPr>
            <a:r>
              <a:rPr lang="en-US" sz="3699">
                <a:solidFill>
                  <a:srgbClr val="743812"/>
                </a:solidFill>
                <a:latin typeface="Open Sans 1"/>
              </a:rPr>
              <a:t>2. Demokrasi dengan Kecerdasan </a:t>
            </a:r>
          </a:p>
          <a:p>
            <a:pPr algn="just">
              <a:lnSpc>
                <a:spcPts val="3958"/>
              </a:lnSpc>
            </a:pPr>
            <a:r>
              <a:rPr lang="en-US" sz="3699">
                <a:solidFill>
                  <a:srgbClr val="743812"/>
                </a:solidFill>
                <a:latin typeface="Open Sans 1"/>
              </a:rPr>
              <a:t>3. Demokrasi yang Berkedaulatan Rakyat </a:t>
            </a:r>
          </a:p>
          <a:p>
            <a:pPr algn="just">
              <a:lnSpc>
                <a:spcPts val="3958"/>
              </a:lnSpc>
            </a:pPr>
            <a:r>
              <a:rPr lang="en-US" sz="3699">
                <a:solidFill>
                  <a:srgbClr val="743812"/>
                </a:solidFill>
                <a:latin typeface="Open Sans 1"/>
              </a:rPr>
              <a:t>4. Demokrasi dengan Rule of Law</a:t>
            </a:r>
          </a:p>
          <a:p>
            <a:pPr algn="just">
              <a:lnSpc>
                <a:spcPts val="3958"/>
              </a:lnSpc>
            </a:pPr>
            <a:r>
              <a:rPr lang="en-US" sz="3699">
                <a:solidFill>
                  <a:srgbClr val="743812"/>
                </a:solidFill>
                <a:latin typeface="Open Sans 1"/>
              </a:rPr>
              <a:t>5. Demokrasi dengan Pembagian Kekuasaan </a:t>
            </a:r>
          </a:p>
          <a:p>
            <a:pPr algn="just">
              <a:lnSpc>
                <a:spcPts val="3958"/>
              </a:lnSpc>
            </a:pPr>
            <a:r>
              <a:rPr lang="en-US" sz="3699">
                <a:solidFill>
                  <a:srgbClr val="743812"/>
                </a:solidFill>
                <a:latin typeface="Open Sans 1"/>
              </a:rPr>
              <a:t>6. Demokrasi dengan Hak Asasi Manusia </a:t>
            </a:r>
          </a:p>
          <a:p>
            <a:pPr algn="just">
              <a:lnSpc>
                <a:spcPts val="3958"/>
              </a:lnSpc>
            </a:pPr>
            <a:r>
              <a:rPr lang="en-US" sz="3699">
                <a:solidFill>
                  <a:srgbClr val="743812"/>
                </a:solidFill>
                <a:latin typeface="Open Sans 1"/>
              </a:rPr>
              <a:t>7. Demokrasi dengan Pengadilan yang Merdeka </a:t>
            </a:r>
          </a:p>
          <a:p>
            <a:pPr algn="just">
              <a:lnSpc>
                <a:spcPts val="3958"/>
              </a:lnSpc>
            </a:pPr>
            <a:r>
              <a:rPr lang="en-US" sz="3699">
                <a:solidFill>
                  <a:srgbClr val="743812"/>
                </a:solidFill>
                <a:latin typeface="Open Sans 1"/>
              </a:rPr>
              <a:t>8. Demokrasi dengan Otonomi Daerah</a:t>
            </a:r>
          </a:p>
          <a:p>
            <a:pPr algn="just">
              <a:lnSpc>
                <a:spcPts val="3958"/>
              </a:lnSpc>
            </a:pPr>
            <a:r>
              <a:rPr lang="en-US" sz="3699">
                <a:solidFill>
                  <a:srgbClr val="743812"/>
                </a:solidFill>
                <a:latin typeface="Open Sans 1"/>
              </a:rPr>
              <a:t>9. Demokrasi dengan Kemakmuran </a:t>
            </a:r>
          </a:p>
          <a:p>
            <a:pPr algn="just">
              <a:lnSpc>
                <a:spcPts val="3958"/>
              </a:lnSpc>
            </a:pPr>
            <a:r>
              <a:rPr lang="en-US" sz="3699">
                <a:solidFill>
                  <a:srgbClr val="743812"/>
                </a:solidFill>
                <a:latin typeface="Open Sans 1"/>
              </a:rPr>
              <a:t>10. Demokrasi yang Berkeadilan </a:t>
            </a:r>
          </a:p>
          <a:p>
            <a:pPr algn="just">
              <a:lnSpc>
                <a:spcPts val="3958"/>
              </a:lnSpc>
            </a:pPr>
            <a:endParaRPr lang="en-US" sz="3699">
              <a:solidFill>
                <a:srgbClr val="743812"/>
              </a:solidFill>
              <a:latin typeface="Open Sans 1"/>
            </a:endParaRPr>
          </a:p>
        </p:txBody>
      </p:sp>
      <p:sp>
        <p:nvSpPr>
          <p:cNvPr id="5" name="Freeform 5"/>
          <p:cNvSpPr/>
          <p:nvPr/>
        </p:nvSpPr>
        <p:spPr>
          <a:xfrm>
            <a:off x="-266633" y="-428137"/>
            <a:ext cx="2590665" cy="2180869"/>
          </a:xfrm>
          <a:custGeom>
            <a:avLst/>
            <a:gdLst/>
            <a:ahLst/>
            <a:cxnLst/>
            <a:rect l="l" t="t" r="r" b="b"/>
            <a:pathLst>
              <a:path w="2590665" h="2180869">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4097424" y="671823"/>
            <a:ext cx="10093152" cy="1647684"/>
          </a:xfrm>
          <a:prstGeom prst="rect">
            <a:avLst/>
          </a:prstGeom>
        </p:spPr>
        <p:txBody>
          <a:bodyPr lIns="0" tIns="0" rIns="0" bIns="0" rtlCol="0" anchor="t">
            <a:spAutoFit/>
          </a:bodyPr>
          <a:lstStyle/>
          <a:p>
            <a:pPr algn="ctr">
              <a:lnSpc>
                <a:spcPts val="6163"/>
              </a:lnSpc>
            </a:pPr>
            <a:r>
              <a:rPr lang="en-US" sz="5760">
                <a:solidFill>
                  <a:srgbClr val="743812"/>
                </a:solidFill>
                <a:latin typeface="Scripter"/>
              </a:rPr>
              <a:t>Esensi dan Urgensi Demokrasi yang Bersumber dari Pancasila </a:t>
            </a:r>
          </a:p>
        </p:txBody>
      </p:sp>
      <p:sp>
        <p:nvSpPr>
          <p:cNvPr id="7" name="Freeform 7"/>
          <p:cNvSpPr/>
          <p:nvPr/>
        </p:nvSpPr>
        <p:spPr>
          <a:xfrm>
            <a:off x="15963967" y="8302318"/>
            <a:ext cx="2590665" cy="2180869"/>
          </a:xfrm>
          <a:custGeom>
            <a:avLst/>
            <a:gdLst/>
            <a:ahLst/>
            <a:cxnLst/>
            <a:rect l="l" t="t" r="r" b="b"/>
            <a:pathLst>
              <a:path w="2590665" h="2180869">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85E24"/>
        </a:solidFill>
        <a:effectLst/>
      </p:bgPr>
    </p:bg>
    <p:spTree>
      <p:nvGrpSpPr>
        <p:cNvPr id="1" name=""/>
        <p:cNvGrpSpPr/>
        <p:nvPr/>
      </p:nvGrpSpPr>
      <p:grpSpPr>
        <a:xfrm>
          <a:off x="0" y="0"/>
          <a:ext cx="0" cy="0"/>
          <a:chOff x="0" y="0"/>
          <a:chExt cx="0" cy="0"/>
        </a:xfrm>
      </p:grpSpPr>
      <p:sp>
        <p:nvSpPr>
          <p:cNvPr id="2" name="TextBox 2"/>
          <p:cNvSpPr txBox="1"/>
          <p:nvPr/>
        </p:nvSpPr>
        <p:spPr>
          <a:xfrm>
            <a:off x="1028700" y="2529475"/>
            <a:ext cx="16789883" cy="7137781"/>
          </a:xfrm>
          <a:prstGeom prst="rect">
            <a:avLst/>
          </a:prstGeom>
        </p:spPr>
        <p:txBody>
          <a:bodyPr lIns="0" tIns="0" rIns="0" bIns="0" rtlCol="0" anchor="t">
            <a:spAutoFit/>
          </a:bodyPr>
          <a:lstStyle/>
          <a:p>
            <a:pPr algn="just">
              <a:lnSpc>
                <a:spcPts val="3317"/>
              </a:lnSpc>
            </a:pPr>
            <a:r>
              <a:rPr lang="en-US" sz="3100">
                <a:solidFill>
                  <a:srgbClr val="FFEEE3"/>
                </a:solidFill>
                <a:latin typeface="Open Sans 1"/>
              </a:rPr>
              <a:t>Hakikat negara yang demokratis adalah rakyat memiliki kesempatan untuk Berpartisipasi dalam pembuatan Keputusan: </a:t>
            </a:r>
          </a:p>
          <a:p>
            <a:pPr algn="just">
              <a:lnSpc>
                <a:spcPts val="3317"/>
              </a:lnSpc>
            </a:pPr>
            <a:endParaRPr lang="en-US" sz="3100">
              <a:solidFill>
                <a:srgbClr val="FFEEE3"/>
              </a:solidFill>
              <a:latin typeface="Open Sans 1"/>
            </a:endParaRPr>
          </a:p>
          <a:p>
            <a:pPr algn="just">
              <a:lnSpc>
                <a:spcPts val="3317"/>
              </a:lnSpc>
            </a:pPr>
            <a:r>
              <a:rPr lang="en-US" sz="3100">
                <a:solidFill>
                  <a:srgbClr val="FFEEE3"/>
                </a:solidFill>
                <a:latin typeface="Open Sans 1"/>
              </a:rPr>
              <a:t>1. Kekuasaan tertinggi berada di tangan rakyat dan pemerintahan dijalankan          berdasarkan kehendak rakyat;</a:t>
            </a:r>
          </a:p>
          <a:p>
            <a:pPr algn="just">
              <a:lnSpc>
                <a:spcPts val="3317"/>
              </a:lnSpc>
            </a:pPr>
            <a:r>
              <a:rPr lang="en-US" sz="3100">
                <a:solidFill>
                  <a:srgbClr val="FFEEE3"/>
                </a:solidFill>
                <a:latin typeface="Open Sans 1"/>
              </a:rPr>
              <a:t> </a:t>
            </a:r>
          </a:p>
          <a:p>
            <a:pPr algn="just">
              <a:lnSpc>
                <a:spcPts val="3317"/>
              </a:lnSpc>
            </a:pPr>
            <a:r>
              <a:rPr lang="en-US" sz="3100">
                <a:solidFill>
                  <a:srgbClr val="FFEEE3"/>
                </a:solidFill>
                <a:latin typeface="Open Sans 1"/>
              </a:rPr>
              <a:t>2. Aspirasi dan kemauan rakyat harus dipenuhi dan pemerintahan dijalankan berdasarkan konstitusi yang merupakan arah dan pedoman dalam melaksanakan hidup bernegara; </a:t>
            </a:r>
          </a:p>
          <a:p>
            <a:pPr algn="just">
              <a:lnSpc>
                <a:spcPts val="3317"/>
              </a:lnSpc>
            </a:pPr>
            <a:endParaRPr lang="en-US" sz="3100">
              <a:solidFill>
                <a:srgbClr val="FFEEE3"/>
              </a:solidFill>
              <a:latin typeface="Open Sans 1"/>
            </a:endParaRPr>
          </a:p>
          <a:p>
            <a:pPr algn="just">
              <a:lnSpc>
                <a:spcPts val="3317"/>
              </a:lnSpc>
            </a:pPr>
            <a:r>
              <a:rPr lang="en-US" sz="3100">
                <a:solidFill>
                  <a:srgbClr val="FFEEE3"/>
                </a:solidFill>
                <a:latin typeface="Open Sans 1"/>
              </a:rPr>
              <a:t>3. Para pembuat kebijakan memperhatikan seluruh aspirasi rakyat yang berkembang. Kebijakan yang dikeluarkan harus dapat mewakili berbagai keinginan masyarakat yang beragam. </a:t>
            </a:r>
          </a:p>
          <a:p>
            <a:pPr algn="just">
              <a:lnSpc>
                <a:spcPts val="3317"/>
              </a:lnSpc>
            </a:pPr>
            <a:endParaRPr lang="en-US" sz="3100">
              <a:solidFill>
                <a:srgbClr val="FFEEE3"/>
              </a:solidFill>
              <a:latin typeface="Open Sans 1"/>
            </a:endParaRPr>
          </a:p>
          <a:p>
            <a:pPr algn="just">
              <a:lnSpc>
                <a:spcPts val="3317"/>
              </a:lnSpc>
            </a:pPr>
            <a:r>
              <a:rPr lang="en-US" sz="3100">
                <a:solidFill>
                  <a:srgbClr val="FFEEE3"/>
                </a:solidFill>
                <a:latin typeface="Open Sans 1"/>
              </a:rPr>
              <a:t>4.  Memiliki persamaan kedudukan di muka hukum </a:t>
            </a:r>
          </a:p>
          <a:p>
            <a:pPr algn="just">
              <a:lnSpc>
                <a:spcPts val="3317"/>
              </a:lnSpc>
            </a:pPr>
            <a:endParaRPr lang="en-US" sz="3100">
              <a:solidFill>
                <a:srgbClr val="FFEEE3"/>
              </a:solidFill>
              <a:latin typeface="Open Sans 1"/>
            </a:endParaRPr>
          </a:p>
          <a:p>
            <a:pPr algn="just">
              <a:lnSpc>
                <a:spcPts val="3317"/>
              </a:lnSpc>
            </a:pPr>
            <a:endParaRPr lang="en-US" sz="3100">
              <a:solidFill>
                <a:srgbClr val="FFEEE3"/>
              </a:solidFill>
              <a:latin typeface="Open Sans 1"/>
            </a:endParaRPr>
          </a:p>
          <a:p>
            <a:pPr algn="just">
              <a:lnSpc>
                <a:spcPts val="3317"/>
              </a:lnSpc>
            </a:pPr>
            <a:endParaRPr lang="en-US" sz="3100">
              <a:solidFill>
                <a:srgbClr val="FFEEE3"/>
              </a:solidFill>
              <a:latin typeface="Open Sans 1"/>
            </a:endParaRPr>
          </a:p>
        </p:txBody>
      </p:sp>
      <p:sp>
        <p:nvSpPr>
          <p:cNvPr id="3" name="Freeform 3"/>
          <p:cNvSpPr/>
          <p:nvPr/>
        </p:nvSpPr>
        <p:spPr>
          <a:xfrm>
            <a:off x="0"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68623" y="1047750"/>
            <a:ext cx="14350754" cy="1113776"/>
          </a:xfrm>
          <a:prstGeom prst="rect">
            <a:avLst/>
          </a:prstGeom>
        </p:spPr>
        <p:txBody>
          <a:bodyPr lIns="0" tIns="0" rIns="0" bIns="0" rtlCol="0" anchor="t">
            <a:spAutoFit/>
          </a:bodyPr>
          <a:lstStyle/>
          <a:p>
            <a:pPr>
              <a:lnSpc>
                <a:spcPts val="7982"/>
              </a:lnSpc>
            </a:pPr>
            <a:r>
              <a:rPr lang="en-US" sz="7460">
                <a:solidFill>
                  <a:srgbClr val="FFEEE3"/>
                </a:solidFill>
                <a:latin typeface="Scripter"/>
              </a:rPr>
              <a:t>Praksis Kehidupan yang Demokratis </a:t>
            </a:r>
          </a:p>
        </p:txBody>
      </p:sp>
      <p:sp>
        <p:nvSpPr>
          <p:cNvPr id="5" name="Freeform 5"/>
          <p:cNvSpPr/>
          <p:nvPr/>
        </p:nvSpPr>
        <p:spPr>
          <a:xfrm>
            <a:off x="5072020" y="8903718"/>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14403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521605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263131"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808889"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880909" y="-1737864"/>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3952928"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85E24"/>
        </a:solidFill>
        <a:effectLst/>
      </p:bgPr>
    </p:bg>
    <p:spTree>
      <p:nvGrpSpPr>
        <p:cNvPr id="1" name=""/>
        <p:cNvGrpSpPr/>
        <p:nvPr/>
      </p:nvGrpSpPr>
      <p:grpSpPr>
        <a:xfrm>
          <a:off x="0" y="0"/>
          <a:ext cx="0" cy="0"/>
          <a:chOff x="0" y="0"/>
          <a:chExt cx="0" cy="0"/>
        </a:xfrm>
      </p:grpSpPr>
      <p:sp>
        <p:nvSpPr>
          <p:cNvPr id="2" name="TextBox 2"/>
          <p:cNvSpPr txBox="1"/>
          <p:nvPr/>
        </p:nvSpPr>
        <p:spPr>
          <a:xfrm>
            <a:off x="1965925" y="2633593"/>
            <a:ext cx="14353452" cy="5836158"/>
          </a:xfrm>
          <a:prstGeom prst="rect">
            <a:avLst/>
          </a:prstGeom>
        </p:spPr>
        <p:txBody>
          <a:bodyPr lIns="0" tIns="0" rIns="0" bIns="0" rtlCol="0" anchor="t">
            <a:spAutoFit/>
          </a:bodyPr>
          <a:lstStyle/>
          <a:p>
            <a:pPr algn="just">
              <a:lnSpc>
                <a:spcPts val="3531"/>
              </a:lnSpc>
            </a:pPr>
            <a:r>
              <a:rPr lang="en-US" sz="3300">
                <a:solidFill>
                  <a:srgbClr val="FFEEE3"/>
                </a:solidFill>
                <a:latin typeface="Open Sans 1"/>
              </a:rPr>
              <a:t>5. Hukum mengatur bagaimana seharusnya penguasa bertindak, bagaimana hak dan kewajiban dari penguasa dan juga rakyatnya; </a:t>
            </a:r>
          </a:p>
          <a:p>
            <a:pPr algn="just">
              <a:lnSpc>
                <a:spcPts val="3531"/>
              </a:lnSpc>
            </a:pPr>
            <a:endParaRPr lang="en-US" sz="3300">
              <a:solidFill>
                <a:srgbClr val="FFEEE3"/>
              </a:solidFill>
              <a:latin typeface="Open Sans 1"/>
            </a:endParaRPr>
          </a:p>
          <a:p>
            <a:pPr algn="just">
              <a:lnSpc>
                <a:spcPts val="3531"/>
              </a:lnSpc>
            </a:pPr>
            <a:r>
              <a:rPr lang="en-US" sz="3300">
                <a:solidFill>
                  <a:srgbClr val="FFEEE3"/>
                </a:solidFill>
                <a:latin typeface="Open Sans 1"/>
              </a:rPr>
              <a:t>6. Adanya aparat penegak hukum yang tegas dan bijaksana, bebas dari pengaruh pemerintahan yang berkuasa, dan berani menghukum siapa saja yang bersalah Mendapatkan distribusi pendapatan yang adil</a:t>
            </a:r>
          </a:p>
          <a:p>
            <a:pPr algn="just">
              <a:lnSpc>
                <a:spcPts val="3531"/>
              </a:lnSpc>
            </a:pPr>
            <a:endParaRPr lang="en-US" sz="3300">
              <a:solidFill>
                <a:srgbClr val="FFEEE3"/>
              </a:solidFill>
              <a:latin typeface="Open Sans 1"/>
            </a:endParaRPr>
          </a:p>
          <a:p>
            <a:pPr algn="just">
              <a:lnSpc>
                <a:spcPts val="3531"/>
              </a:lnSpc>
            </a:pPr>
            <a:r>
              <a:rPr lang="en-US" sz="3300">
                <a:solidFill>
                  <a:srgbClr val="FFEEE3"/>
                </a:solidFill>
                <a:latin typeface="Open Sans 1"/>
              </a:rPr>
              <a:t>7.  Semua warga negara berhak memperoleh pendapatan yang layak; </a:t>
            </a:r>
          </a:p>
          <a:p>
            <a:pPr algn="just">
              <a:lnSpc>
                <a:spcPts val="3531"/>
              </a:lnSpc>
            </a:pPr>
            <a:endParaRPr lang="en-US" sz="3300">
              <a:solidFill>
                <a:srgbClr val="FFEEE3"/>
              </a:solidFill>
              <a:latin typeface="Open Sans 1"/>
            </a:endParaRPr>
          </a:p>
          <a:p>
            <a:pPr algn="just">
              <a:lnSpc>
                <a:spcPts val="3531"/>
              </a:lnSpc>
            </a:pPr>
            <a:r>
              <a:rPr lang="en-US" sz="3300">
                <a:solidFill>
                  <a:srgbClr val="FFEEE3"/>
                </a:solidFill>
                <a:latin typeface="Open Sans 1"/>
              </a:rPr>
              <a:t>8. Pajak merupakan salah satu sarana untuk mendorong tercapainya kesejah teraan dan keadilan bagi rakyat, yang dilakukan antara lain melalui pemerataan alokasi dan distribusi pendapatan </a:t>
            </a:r>
          </a:p>
          <a:p>
            <a:pPr algn="just">
              <a:lnSpc>
                <a:spcPts val="3531"/>
              </a:lnSpc>
            </a:pPr>
            <a:endParaRPr lang="en-US" sz="3300">
              <a:solidFill>
                <a:srgbClr val="FFEEE3"/>
              </a:solidFill>
              <a:latin typeface="Open Sans 1"/>
            </a:endParaRPr>
          </a:p>
        </p:txBody>
      </p:sp>
      <p:sp>
        <p:nvSpPr>
          <p:cNvPr id="3" name="Freeform 3"/>
          <p:cNvSpPr/>
          <p:nvPr/>
        </p:nvSpPr>
        <p:spPr>
          <a:xfrm>
            <a:off x="0"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968623" y="1047750"/>
            <a:ext cx="14350754" cy="1113776"/>
          </a:xfrm>
          <a:prstGeom prst="rect">
            <a:avLst/>
          </a:prstGeom>
        </p:spPr>
        <p:txBody>
          <a:bodyPr lIns="0" tIns="0" rIns="0" bIns="0" rtlCol="0" anchor="t">
            <a:spAutoFit/>
          </a:bodyPr>
          <a:lstStyle/>
          <a:p>
            <a:pPr>
              <a:lnSpc>
                <a:spcPts val="7982"/>
              </a:lnSpc>
            </a:pPr>
            <a:r>
              <a:rPr lang="en-US" sz="7460">
                <a:solidFill>
                  <a:srgbClr val="FFEEE3"/>
                </a:solidFill>
                <a:latin typeface="Scripter"/>
              </a:rPr>
              <a:t>Praksis Kehidupan yang Demokratis </a:t>
            </a:r>
          </a:p>
        </p:txBody>
      </p:sp>
      <p:sp>
        <p:nvSpPr>
          <p:cNvPr id="5" name="Freeform 5"/>
          <p:cNvSpPr/>
          <p:nvPr/>
        </p:nvSpPr>
        <p:spPr>
          <a:xfrm>
            <a:off x="5072020" y="8903718"/>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14403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521605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263131"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808889"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880909" y="-1737864"/>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3952928"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grpSp>
        <p:nvGrpSpPr>
          <p:cNvPr id="2" name="Group 2"/>
          <p:cNvGrpSpPr/>
          <p:nvPr/>
        </p:nvGrpSpPr>
        <p:grpSpPr>
          <a:xfrm>
            <a:off x="302746" y="2998589"/>
            <a:ext cx="9249331" cy="2144911"/>
            <a:chOff x="0" y="0"/>
            <a:chExt cx="2607853" cy="604758"/>
          </a:xfrm>
        </p:grpSpPr>
        <p:sp>
          <p:nvSpPr>
            <p:cNvPr id="3" name="Freeform 3"/>
            <p:cNvSpPr/>
            <p:nvPr/>
          </p:nvSpPr>
          <p:spPr>
            <a:xfrm>
              <a:off x="0" y="0"/>
              <a:ext cx="2607853" cy="604758"/>
            </a:xfrm>
            <a:custGeom>
              <a:avLst/>
              <a:gdLst/>
              <a:ahLst/>
              <a:cxnLst/>
              <a:rect l="l" t="t" r="r" b="b"/>
              <a:pathLst>
                <a:path w="2607853" h="604758">
                  <a:moveTo>
                    <a:pt x="42688" y="0"/>
                  </a:moveTo>
                  <a:lnTo>
                    <a:pt x="2565165" y="0"/>
                  </a:lnTo>
                  <a:cubicBezTo>
                    <a:pt x="2588741" y="0"/>
                    <a:pt x="2607853" y="19112"/>
                    <a:pt x="2607853" y="42688"/>
                  </a:cubicBezTo>
                  <a:lnTo>
                    <a:pt x="2607853" y="562070"/>
                  </a:lnTo>
                  <a:cubicBezTo>
                    <a:pt x="2607853" y="573392"/>
                    <a:pt x="2603355" y="584250"/>
                    <a:pt x="2595350" y="592255"/>
                  </a:cubicBezTo>
                  <a:cubicBezTo>
                    <a:pt x="2587344" y="600261"/>
                    <a:pt x="2576486" y="604758"/>
                    <a:pt x="2565165" y="604758"/>
                  </a:cubicBezTo>
                  <a:lnTo>
                    <a:pt x="42688" y="604758"/>
                  </a:lnTo>
                  <a:cubicBezTo>
                    <a:pt x="19112" y="604758"/>
                    <a:pt x="0" y="585646"/>
                    <a:pt x="0" y="562070"/>
                  </a:cubicBezTo>
                  <a:lnTo>
                    <a:pt x="0" y="42688"/>
                  </a:lnTo>
                  <a:cubicBezTo>
                    <a:pt x="0" y="19112"/>
                    <a:pt x="19112" y="0"/>
                    <a:pt x="42688" y="0"/>
                  </a:cubicBezTo>
                  <a:close/>
                </a:path>
              </a:pathLst>
            </a:custGeom>
            <a:solidFill>
              <a:srgbClr val="743812"/>
            </a:solidFill>
          </p:spPr>
        </p:sp>
        <p:sp>
          <p:nvSpPr>
            <p:cNvPr id="4" name="TextBox 4"/>
            <p:cNvSpPr txBox="1"/>
            <p:nvPr/>
          </p:nvSpPr>
          <p:spPr>
            <a:xfrm>
              <a:off x="0" y="-76200"/>
              <a:ext cx="2607853" cy="68095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5284003" y="8329522"/>
            <a:ext cx="4454656" cy="3372546"/>
          </a:xfrm>
          <a:custGeom>
            <a:avLst/>
            <a:gdLst/>
            <a:ahLst/>
            <a:cxnLst/>
            <a:rect l="l" t="t" r="r" b="b"/>
            <a:pathLst>
              <a:path w="4454656" h="3372546">
                <a:moveTo>
                  <a:pt x="0" y="0"/>
                </a:moveTo>
                <a:lnTo>
                  <a:pt x="4454656" y="0"/>
                </a:lnTo>
                <a:lnTo>
                  <a:pt x="4454656" y="3372546"/>
                </a:lnTo>
                <a:lnTo>
                  <a:pt x="0" y="3372546"/>
                </a:lnTo>
                <a:lnTo>
                  <a:pt x="0" y="0"/>
                </a:lnTo>
                <a:close/>
              </a:path>
            </a:pathLst>
          </a:custGeom>
          <a:blipFill>
            <a:blip r:embed="rId2"/>
            <a:stretch>
              <a:fillRect/>
            </a:stretch>
          </a:blipFill>
        </p:spPr>
      </p:sp>
      <p:sp>
        <p:nvSpPr>
          <p:cNvPr id="6" name="TextBox 6"/>
          <p:cNvSpPr txBox="1"/>
          <p:nvPr/>
        </p:nvSpPr>
        <p:spPr>
          <a:xfrm>
            <a:off x="693717" y="3255016"/>
            <a:ext cx="8084389" cy="1571455"/>
          </a:xfrm>
          <a:prstGeom prst="rect">
            <a:avLst/>
          </a:prstGeom>
        </p:spPr>
        <p:txBody>
          <a:bodyPr lIns="0" tIns="0" rIns="0" bIns="0" rtlCol="0" anchor="t">
            <a:spAutoFit/>
          </a:bodyPr>
          <a:lstStyle/>
          <a:p>
            <a:pPr algn="just">
              <a:lnSpc>
                <a:spcPts val="3075"/>
              </a:lnSpc>
            </a:pPr>
            <a:r>
              <a:rPr lang="en-US" sz="2874">
                <a:solidFill>
                  <a:srgbClr val="FFEEE3"/>
                </a:solidFill>
                <a:latin typeface="Open Sans 1"/>
              </a:rPr>
              <a:t>Seorang pemimpin memang harus yang memiliki kemampuan memadai, sehingga ia mampu melindungi dan mengayomi rakyatnya dengan baik Diharapkan Pemimpin itu harus :</a:t>
            </a:r>
          </a:p>
        </p:txBody>
      </p:sp>
      <p:sp>
        <p:nvSpPr>
          <p:cNvPr id="7" name="TextBox 7"/>
          <p:cNvSpPr txBox="1"/>
          <p:nvPr/>
        </p:nvSpPr>
        <p:spPr>
          <a:xfrm>
            <a:off x="2956065" y="867193"/>
            <a:ext cx="14555266" cy="1647684"/>
          </a:xfrm>
          <a:prstGeom prst="rect">
            <a:avLst/>
          </a:prstGeom>
        </p:spPr>
        <p:txBody>
          <a:bodyPr lIns="0" tIns="0" rIns="0" bIns="0" rtlCol="0" anchor="t">
            <a:spAutoFit/>
          </a:bodyPr>
          <a:lstStyle/>
          <a:p>
            <a:pPr algn="ctr">
              <a:lnSpc>
                <a:spcPts val="6163"/>
              </a:lnSpc>
            </a:pPr>
            <a:r>
              <a:rPr lang="en-US" sz="5760">
                <a:solidFill>
                  <a:srgbClr val="743812"/>
                </a:solidFill>
                <a:latin typeface="Scripter"/>
              </a:rPr>
              <a:t>Penerapan Demokrasi dalam Pemilihan Pemimpin Politik dan Pejabat Negara</a:t>
            </a:r>
          </a:p>
        </p:txBody>
      </p:sp>
      <p:sp>
        <p:nvSpPr>
          <p:cNvPr id="8" name="Freeform 8"/>
          <p:cNvSpPr/>
          <p:nvPr/>
        </p:nvSpPr>
        <p:spPr>
          <a:xfrm flipV="1">
            <a:off x="-1198628" y="-1686273"/>
            <a:ext cx="4454656" cy="3372546"/>
          </a:xfrm>
          <a:custGeom>
            <a:avLst/>
            <a:gdLst/>
            <a:ahLst/>
            <a:cxnLst/>
            <a:rect l="l" t="t" r="r" b="b"/>
            <a:pathLst>
              <a:path w="4454656" h="3372546">
                <a:moveTo>
                  <a:pt x="0" y="3372546"/>
                </a:moveTo>
                <a:lnTo>
                  <a:pt x="4454656" y="3372546"/>
                </a:lnTo>
                <a:lnTo>
                  <a:pt x="4454656" y="0"/>
                </a:lnTo>
                <a:lnTo>
                  <a:pt x="0" y="0"/>
                </a:lnTo>
                <a:lnTo>
                  <a:pt x="0" y="3372546"/>
                </a:lnTo>
                <a:close/>
              </a:path>
            </a:pathLst>
          </a:custGeom>
          <a:blipFill>
            <a:blip r:embed="rId2"/>
            <a:stretch>
              <a:fillRect/>
            </a:stretch>
          </a:blipFill>
        </p:spPr>
      </p:sp>
      <p:grpSp>
        <p:nvGrpSpPr>
          <p:cNvPr id="9" name="Group 9"/>
          <p:cNvGrpSpPr/>
          <p:nvPr/>
        </p:nvGrpSpPr>
        <p:grpSpPr>
          <a:xfrm>
            <a:off x="3698477" y="5407920"/>
            <a:ext cx="10159259" cy="4607875"/>
            <a:chOff x="0" y="0"/>
            <a:chExt cx="2675690" cy="1213597"/>
          </a:xfrm>
        </p:grpSpPr>
        <p:sp>
          <p:nvSpPr>
            <p:cNvPr id="10" name="Freeform 10"/>
            <p:cNvSpPr/>
            <p:nvPr/>
          </p:nvSpPr>
          <p:spPr>
            <a:xfrm>
              <a:off x="0" y="0"/>
              <a:ext cx="2675690" cy="1213597"/>
            </a:xfrm>
            <a:custGeom>
              <a:avLst/>
              <a:gdLst/>
              <a:ahLst/>
              <a:cxnLst/>
              <a:rect l="l" t="t" r="r" b="b"/>
              <a:pathLst>
                <a:path w="2675690" h="1213597">
                  <a:moveTo>
                    <a:pt x="38865" y="0"/>
                  </a:moveTo>
                  <a:lnTo>
                    <a:pt x="2636825" y="0"/>
                  </a:lnTo>
                  <a:cubicBezTo>
                    <a:pt x="2658289" y="0"/>
                    <a:pt x="2675690" y="17400"/>
                    <a:pt x="2675690" y="38865"/>
                  </a:cubicBezTo>
                  <a:lnTo>
                    <a:pt x="2675690" y="1174732"/>
                  </a:lnTo>
                  <a:cubicBezTo>
                    <a:pt x="2675690" y="1196196"/>
                    <a:pt x="2658289" y="1213597"/>
                    <a:pt x="2636825" y="1213597"/>
                  </a:cubicBezTo>
                  <a:lnTo>
                    <a:pt x="38865" y="1213597"/>
                  </a:lnTo>
                  <a:cubicBezTo>
                    <a:pt x="28557" y="1213597"/>
                    <a:pt x="18672" y="1209502"/>
                    <a:pt x="11383" y="1202213"/>
                  </a:cubicBezTo>
                  <a:cubicBezTo>
                    <a:pt x="4095" y="1194925"/>
                    <a:pt x="0" y="1185039"/>
                    <a:pt x="0" y="1174732"/>
                  </a:cubicBezTo>
                  <a:lnTo>
                    <a:pt x="0" y="38865"/>
                  </a:lnTo>
                  <a:cubicBezTo>
                    <a:pt x="0" y="28557"/>
                    <a:pt x="4095" y="18672"/>
                    <a:pt x="11383" y="11383"/>
                  </a:cubicBezTo>
                  <a:cubicBezTo>
                    <a:pt x="18672" y="4095"/>
                    <a:pt x="28557" y="0"/>
                    <a:pt x="38865" y="0"/>
                  </a:cubicBezTo>
                  <a:close/>
                </a:path>
              </a:pathLst>
            </a:custGeom>
            <a:solidFill>
              <a:srgbClr val="743812"/>
            </a:solidFill>
          </p:spPr>
        </p:sp>
        <p:sp>
          <p:nvSpPr>
            <p:cNvPr id="11" name="TextBox 11"/>
            <p:cNvSpPr txBox="1"/>
            <p:nvPr/>
          </p:nvSpPr>
          <p:spPr>
            <a:xfrm>
              <a:off x="0" y="-76200"/>
              <a:ext cx="2675690" cy="1289797"/>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4008255" y="5673344"/>
            <a:ext cx="9244377" cy="4613656"/>
          </a:xfrm>
          <a:prstGeom prst="rect">
            <a:avLst/>
          </a:prstGeom>
        </p:spPr>
        <p:txBody>
          <a:bodyPr lIns="0" tIns="0" rIns="0" bIns="0" rtlCol="0" anchor="t">
            <a:spAutoFit/>
          </a:bodyPr>
          <a:lstStyle/>
          <a:p>
            <a:pPr>
              <a:lnSpc>
                <a:spcPts val="3316"/>
              </a:lnSpc>
            </a:pPr>
            <a:r>
              <a:rPr lang="en-US" sz="3099">
                <a:solidFill>
                  <a:srgbClr val="FFEEE3"/>
                </a:solidFill>
                <a:latin typeface="Open Sans 1"/>
              </a:rPr>
              <a:t>1.     Beriman dan bertawa, kepemimpinannya itu akan disyukuri sebagai amanah dan sebagai kewajiban mulia agar mampu dilaksanakan dengan baik; </a:t>
            </a:r>
          </a:p>
          <a:p>
            <a:pPr>
              <a:lnSpc>
                <a:spcPts val="3316"/>
              </a:lnSpc>
            </a:pPr>
            <a:r>
              <a:rPr lang="en-US" sz="3099">
                <a:solidFill>
                  <a:srgbClr val="FFEEE3"/>
                </a:solidFill>
                <a:latin typeface="Open Sans 1"/>
              </a:rPr>
              <a:t>2.     Bermoral, mempunyai pertimbangan baik buruk yang berarti pemimpin yang berakhlak baik; </a:t>
            </a:r>
          </a:p>
          <a:p>
            <a:pPr>
              <a:lnSpc>
                <a:spcPts val="3316"/>
              </a:lnSpc>
            </a:pPr>
            <a:r>
              <a:rPr lang="en-US" sz="3099">
                <a:solidFill>
                  <a:srgbClr val="FFEEE3"/>
                </a:solidFill>
                <a:latin typeface="Open Sans 1"/>
              </a:rPr>
              <a:t>3.    Berilmu;</a:t>
            </a:r>
          </a:p>
          <a:p>
            <a:pPr>
              <a:lnSpc>
                <a:spcPts val="3316"/>
              </a:lnSpc>
            </a:pPr>
            <a:r>
              <a:rPr lang="en-US" sz="3099">
                <a:solidFill>
                  <a:srgbClr val="FFEEE3"/>
                </a:solidFill>
                <a:latin typeface="Open Sans 1"/>
              </a:rPr>
              <a:t>4.    Terampil dan</a:t>
            </a:r>
          </a:p>
          <a:p>
            <a:pPr>
              <a:lnSpc>
                <a:spcPts val="3316"/>
              </a:lnSpc>
            </a:pPr>
            <a:r>
              <a:rPr lang="en-US" sz="3099">
                <a:solidFill>
                  <a:srgbClr val="FFEEE3"/>
                </a:solidFill>
                <a:latin typeface="Open Sans 1"/>
              </a:rPr>
              <a:t>5.    Demokratis</a:t>
            </a:r>
          </a:p>
          <a:p>
            <a:pPr>
              <a:lnSpc>
                <a:spcPts val="3316"/>
              </a:lnSpc>
            </a:pPr>
            <a:endParaRPr lang="en-US" sz="3099">
              <a:solidFill>
                <a:srgbClr val="FFEEE3"/>
              </a:solidFill>
              <a:latin typeface="Open Sans 1"/>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Freeform 2"/>
          <p:cNvSpPr/>
          <p:nvPr/>
        </p:nvSpPr>
        <p:spPr>
          <a:xfrm>
            <a:off x="-266633" y="8657737"/>
            <a:ext cx="2590665" cy="1201127"/>
          </a:xfrm>
          <a:custGeom>
            <a:avLst/>
            <a:gdLst/>
            <a:ahLst/>
            <a:cxnLst/>
            <a:rect l="l" t="t" r="r" b="b"/>
            <a:pathLst>
              <a:path w="2590665" h="1201127">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63967" y="551606"/>
            <a:ext cx="2590665" cy="1201127"/>
          </a:xfrm>
          <a:custGeom>
            <a:avLst/>
            <a:gdLst/>
            <a:ahLst/>
            <a:cxnLst/>
            <a:rect l="l" t="t" r="r" b="b"/>
            <a:pathLst>
              <a:path w="2590665" h="1201127">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191954" y="2832694"/>
            <a:ext cx="16331834" cy="7026170"/>
          </a:xfrm>
          <a:prstGeom prst="rect">
            <a:avLst/>
          </a:prstGeom>
        </p:spPr>
        <p:txBody>
          <a:bodyPr lIns="0" tIns="0" rIns="0" bIns="0" rtlCol="0" anchor="t">
            <a:spAutoFit/>
          </a:bodyPr>
          <a:lstStyle/>
          <a:p>
            <a:pPr>
              <a:lnSpc>
                <a:spcPts val="3491"/>
              </a:lnSpc>
            </a:pPr>
            <a:r>
              <a:rPr lang="en-US" sz="3262">
                <a:solidFill>
                  <a:srgbClr val="743812"/>
                </a:solidFill>
                <a:latin typeface="Open Sans 1"/>
              </a:rPr>
              <a:t> Instrumentasi demokrasi Indonesia tergambar dalam Undang-Undang Dasar 1945. Dokumen ini memberikan kerangka kerja hukum untuk penyelenggaraan pemerintahan dan sistem demokrasi. Salah satu instrumen utama adalah sistem pemilihan umum, yang memberikan hak suara kepada seluruh warga negara untuk memilih pemimpin dan wakilnya. Dewan Perwakilan Rakyat (DPR), Dewan Perwakilan Daerah (DPD), dan presiden dipilih melalui mekanisme demokratis ini, memastikan representasi yang adil dan partisipasi rakyat dalam proses pengambilan keputusan.</a:t>
            </a:r>
          </a:p>
          <a:p>
            <a:pPr>
              <a:lnSpc>
                <a:spcPts val="3491"/>
              </a:lnSpc>
            </a:pPr>
            <a:r>
              <a:rPr lang="en-US" sz="3262">
                <a:solidFill>
                  <a:srgbClr val="743812"/>
                </a:solidFill>
                <a:latin typeface="Open Sans 1"/>
              </a:rPr>
              <a:t>                Selain itu, instrumentasi demokrasi Indonesia melibatkan lembaga-lembaga negara seperti Komisi Pemilihan Umum (KPU) dan Badan Pengawas Pemilihan Umum (Bawaslu) serta Majelis Permusyawaratan Rakyat yang bertugas menjaga integritas dan transparansi proses pemilihan. Instrumen lain termasuk kebebasan pers, hak asasi manusia, serta sistem peradilan yang independen, yang semuanya mendukung demokrasi yang kuat dan berlandaskan prinsip-prinsip Pancasila.</a:t>
            </a:r>
          </a:p>
          <a:p>
            <a:pPr>
              <a:lnSpc>
                <a:spcPts val="3491"/>
              </a:lnSpc>
            </a:pPr>
            <a:endParaRPr lang="en-US" sz="3262">
              <a:solidFill>
                <a:srgbClr val="743812"/>
              </a:solidFill>
              <a:latin typeface="Open Sans 1"/>
            </a:endParaRPr>
          </a:p>
        </p:txBody>
      </p:sp>
      <p:sp>
        <p:nvSpPr>
          <p:cNvPr id="5" name="Freeform 5"/>
          <p:cNvSpPr/>
          <p:nvPr/>
        </p:nvSpPr>
        <p:spPr>
          <a:xfrm>
            <a:off x="-266633" y="-428137"/>
            <a:ext cx="2590665" cy="2180869"/>
          </a:xfrm>
          <a:custGeom>
            <a:avLst/>
            <a:gdLst/>
            <a:ahLst/>
            <a:cxnLst/>
            <a:rect l="l" t="t" r="r" b="b"/>
            <a:pathLst>
              <a:path w="2590665" h="2180869">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060941" y="1481302"/>
            <a:ext cx="14166117" cy="1048371"/>
          </a:xfrm>
          <a:prstGeom prst="rect">
            <a:avLst/>
          </a:prstGeom>
        </p:spPr>
        <p:txBody>
          <a:bodyPr lIns="0" tIns="0" rIns="0" bIns="0" rtlCol="0" anchor="t">
            <a:spAutoFit/>
          </a:bodyPr>
          <a:lstStyle/>
          <a:p>
            <a:pPr>
              <a:lnSpc>
                <a:spcPts val="7447"/>
              </a:lnSpc>
            </a:pPr>
            <a:r>
              <a:rPr lang="en-US" sz="6960">
                <a:solidFill>
                  <a:srgbClr val="743812"/>
                </a:solidFill>
                <a:latin typeface="Scripter"/>
              </a:rPr>
              <a:t>Instrumen Demokrasi Indonesia</a:t>
            </a:r>
          </a:p>
        </p:txBody>
      </p:sp>
      <p:sp>
        <p:nvSpPr>
          <p:cNvPr id="7" name="Freeform 7"/>
          <p:cNvSpPr/>
          <p:nvPr/>
        </p:nvSpPr>
        <p:spPr>
          <a:xfrm>
            <a:off x="15963967" y="8302318"/>
            <a:ext cx="2590665" cy="2180869"/>
          </a:xfrm>
          <a:custGeom>
            <a:avLst/>
            <a:gdLst/>
            <a:ahLst/>
            <a:cxnLst/>
            <a:rect l="l" t="t" r="r" b="b"/>
            <a:pathLst>
              <a:path w="2590665" h="2180869">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Freeform 2"/>
          <p:cNvSpPr/>
          <p:nvPr/>
        </p:nvSpPr>
        <p:spPr>
          <a:xfrm>
            <a:off x="-266633" y="8302318"/>
            <a:ext cx="2590665" cy="1201127"/>
          </a:xfrm>
          <a:custGeom>
            <a:avLst/>
            <a:gdLst/>
            <a:ahLst/>
            <a:cxnLst/>
            <a:rect l="l" t="t" r="r" b="b"/>
            <a:pathLst>
              <a:path w="2590665" h="1201127">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256163" y="428137"/>
            <a:ext cx="2590665" cy="1201127"/>
          </a:xfrm>
          <a:custGeom>
            <a:avLst/>
            <a:gdLst/>
            <a:ahLst/>
            <a:cxnLst/>
            <a:rect l="l" t="t" r="r" b="b"/>
            <a:pathLst>
              <a:path w="2590665" h="1201127">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6739487">
            <a:off x="15421913" y="6290820"/>
            <a:ext cx="5732173" cy="5816781"/>
          </a:xfrm>
          <a:custGeom>
            <a:avLst/>
            <a:gdLst/>
            <a:ahLst/>
            <a:cxnLst/>
            <a:rect l="l" t="t" r="r" b="b"/>
            <a:pathLst>
              <a:path w="5732173" h="5816781">
                <a:moveTo>
                  <a:pt x="0" y="0"/>
                </a:moveTo>
                <a:lnTo>
                  <a:pt x="5732174" y="0"/>
                </a:lnTo>
                <a:lnTo>
                  <a:pt x="5732174" y="5816781"/>
                </a:lnTo>
                <a:lnTo>
                  <a:pt x="0" y="581678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2343965" y="3961407"/>
            <a:ext cx="15207530" cy="5745163"/>
          </a:xfrm>
          <a:prstGeom prst="rect">
            <a:avLst/>
          </a:prstGeom>
        </p:spPr>
        <p:txBody>
          <a:bodyPr lIns="0" tIns="0" rIns="0" bIns="0" rtlCol="0" anchor="t">
            <a:spAutoFit/>
          </a:bodyPr>
          <a:lstStyle/>
          <a:p>
            <a:pPr>
              <a:lnSpc>
                <a:spcPts val="5573"/>
              </a:lnSpc>
            </a:pPr>
            <a:r>
              <a:rPr lang="en-US" sz="5208" dirty="0">
                <a:solidFill>
                  <a:srgbClr val="743812"/>
                </a:solidFill>
                <a:latin typeface="Open Sans 1"/>
              </a:rPr>
              <a:t>•  MISHBAHUDDIN FAHMI RAHMAT (21110413)</a:t>
            </a:r>
          </a:p>
          <a:p>
            <a:pPr>
              <a:lnSpc>
                <a:spcPts val="5573"/>
              </a:lnSpc>
            </a:pPr>
            <a:r>
              <a:rPr lang="en-US" sz="5208" dirty="0">
                <a:solidFill>
                  <a:srgbClr val="743812"/>
                </a:solidFill>
                <a:latin typeface="Open Sans 1"/>
              </a:rPr>
              <a:t>•  HADI PERMANA (21110407)</a:t>
            </a:r>
          </a:p>
          <a:p>
            <a:pPr>
              <a:lnSpc>
                <a:spcPts val="5573"/>
              </a:lnSpc>
            </a:pPr>
            <a:r>
              <a:rPr lang="en-US" sz="5208" dirty="0">
                <a:solidFill>
                  <a:srgbClr val="743812"/>
                </a:solidFill>
                <a:latin typeface="Open Sans 1"/>
              </a:rPr>
              <a:t>•  RAMDAN HAMDANI (21110495)</a:t>
            </a:r>
          </a:p>
          <a:p>
            <a:pPr>
              <a:lnSpc>
                <a:spcPts val="5573"/>
              </a:lnSpc>
            </a:pPr>
            <a:r>
              <a:rPr lang="en-US" sz="5208" dirty="0">
                <a:solidFill>
                  <a:srgbClr val="743812"/>
                </a:solidFill>
                <a:latin typeface="Open Sans 1"/>
              </a:rPr>
              <a:t>•  RIFALIA AFRIDA(21110424)</a:t>
            </a:r>
          </a:p>
          <a:p>
            <a:pPr>
              <a:lnSpc>
                <a:spcPts val="5573"/>
              </a:lnSpc>
            </a:pPr>
            <a:r>
              <a:rPr lang="en-US" sz="5208" dirty="0">
                <a:solidFill>
                  <a:srgbClr val="743812"/>
                </a:solidFill>
                <a:latin typeface="Open Sans 1"/>
              </a:rPr>
              <a:t>•  HAYKAL MERDIKA </a:t>
            </a:r>
            <a:r>
              <a:rPr lang="en-US" sz="5208">
                <a:solidFill>
                  <a:srgbClr val="743812"/>
                </a:solidFill>
                <a:latin typeface="Open Sans 1"/>
              </a:rPr>
              <a:t>CHANDRA(21110518)</a:t>
            </a:r>
            <a:endParaRPr lang="en-US" sz="5208" dirty="0">
              <a:solidFill>
                <a:srgbClr val="743812"/>
              </a:solidFill>
              <a:latin typeface="Open Sans 1"/>
            </a:endParaRPr>
          </a:p>
          <a:p>
            <a:pPr marL="685800" indent="-685800">
              <a:lnSpc>
                <a:spcPts val="5573"/>
              </a:lnSpc>
              <a:buFont typeface="Arial" panose="020B0604020202020204" pitchFamily="34" charset="0"/>
              <a:buChar char="•"/>
            </a:pPr>
            <a:r>
              <a:rPr lang="en-US" sz="5208" dirty="0">
                <a:solidFill>
                  <a:srgbClr val="743812"/>
                </a:solidFill>
                <a:latin typeface="Open Sans 1"/>
              </a:rPr>
              <a:t>NURUL AINUR(21110493) </a:t>
            </a:r>
          </a:p>
          <a:p>
            <a:pPr>
              <a:lnSpc>
                <a:spcPts val="5573"/>
              </a:lnSpc>
            </a:pPr>
            <a:r>
              <a:rPr lang="en-US" sz="5208" dirty="0">
                <a:solidFill>
                  <a:srgbClr val="743812"/>
                </a:solidFill>
                <a:latin typeface="Open Sans 1"/>
              </a:rPr>
              <a:t>•  SITI NURSYAIKHAH ARIBAH (21110513)</a:t>
            </a:r>
          </a:p>
          <a:p>
            <a:pPr>
              <a:lnSpc>
                <a:spcPts val="5573"/>
              </a:lnSpc>
            </a:pPr>
            <a:endParaRPr lang="en-US" sz="5208" dirty="0">
              <a:solidFill>
                <a:srgbClr val="743812"/>
              </a:solidFill>
              <a:latin typeface="Open Sans 1"/>
            </a:endParaRPr>
          </a:p>
        </p:txBody>
      </p:sp>
      <p:sp>
        <p:nvSpPr>
          <p:cNvPr id="6" name="Freeform 6"/>
          <p:cNvSpPr/>
          <p:nvPr/>
        </p:nvSpPr>
        <p:spPr>
          <a:xfrm rot="-2311817">
            <a:off x="-1493892" y="-2908390"/>
            <a:ext cx="5732173" cy="5816781"/>
          </a:xfrm>
          <a:custGeom>
            <a:avLst/>
            <a:gdLst/>
            <a:ahLst/>
            <a:cxnLst/>
            <a:rect l="l" t="t" r="r" b="b"/>
            <a:pathLst>
              <a:path w="5732173" h="5816781">
                <a:moveTo>
                  <a:pt x="0" y="0"/>
                </a:moveTo>
                <a:lnTo>
                  <a:pt x="5732173" y="0"/>
                </a:lnTo>
                <a:lnTo>
                  <a:pt x="5732173" y="5816780"/>
                </a:lnTo>
                <a:lnTo>
                  <a:pt x="0" y="58167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3362308" y="8724806"/>
            <a:ext cx="5484520" cy="1066988"/>
          </a:xfrm>
          <a:custGeom>
            <a:avLst/>
            <a:gdLst/>
            <a:ahLst/>
            <a:cxnLst/>
            <a:rect l="l" t="t" r="r" b="b"/>
            <a:pathLst>
              <a:path w="5484520" h="1066988">
                <a:moveTo>
                  <a:pt x="0" y="0"/>
                </a:moveTo>
                <a:lnTo>
                  <a:pt x="5484520" y="0"/>
                </a:lnTo>
                <a:lnTo>
                  <a:pt x="5484520"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TextBox 8"/>
          <p:cNvSpPr txBox="1"/>
          <p:nvPr/>
        </p:nvSpPr>
        <p:spPr>
          <a:xfrm>
            <a:off x="5812693" y="2215565"/>
            <a:ext cx="6979031" cy="1329035"/>
          </a:xfrm>
          <a:prstGeom prst="rect">
            <a:avLst/>
          </a:prstGeom>
        </p:spPr>
        <p:txBody>
          <a:bodyPr lIns="0" tIns="0" rIns="0" bIns="0" rtlCol="0" anchor="t">
            <a:spAutoFit/>
          </a:bodyPr>
          <a:lstStyle/>
          <a:p>
            <a:pPr>
              <a:lnSpc>
                <a:spcPts val="9587"/>
              </a:lnSpc>
            </a:pPr>
            <a:r>
              <a:rPr lang="en-US" sz="8960">
                <a:solidFill>
                  <a:srgbClr val="743812"/>
                </a:solidFill>
                <a:latin typeface="Scripter"/>
              </a:rPr>
              <a:t>Anggota Tim: </a:t>
            </a:r>
          </a:p>
        </p:txBody>
      </p:sp>
      <p:sp>
        <p:nvSpPr>
          <p:cNvPr id="9" name="Freeform 9"/>
          <p:cNvSpPr/>
          <p:nvPr/>
        </p:nvSpPr>
        <p:spPr>
          <a:xfrm>
            <a:off x="-1370066" y="562275"/>
            <a:ext cx="5484520" cy="1066988"/>
          </a:xfrm>
          <a:custGeom>
            <a:avLst/>
            <a:gdLst/>
            <a:ahLst/>
            <a:cxnLst/>
            <a:rect l="l" t="t" r="r" b="b"/>
            <a:pathLst>
              <a:path w="5484520" h="1066988">
                <a:moveTo>
                  <a:pt x="0" y="0"/>
                </a:moveTo>
                <a:lnTo>
                  <a:pt x="5484521" y="0"/>
                </a:lnTo>
                <a:lnTo>
                  <a:pt x="5484521" y="1066988"/>
                </a:lnTo>
                <a:lnTo>
                  <a:pt x="0" y="106698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B85E24"/>
        </a:solidFill>
        <a:effectLst/>
      </p:bgPr>
    </p:bg>
    <p:spTree>
      <p:nvGrpSpPr>
        <p:cNvPr id="1" name=""/>
        <p:cNvGrpSpPr/>
        <p:nvPr/>
      </p:nvGrpSpPr>
      <p:grpSpPr>
        <a:xfrm>
          <a:off x="0" y="0"/>
          <a:ext cx="0" cy="0"/>
          <a:chOff x="0" y="0"/>
          <a:chExt cx="0" cy="0"/>
        </a:xfrm>
      </p:grpSpPr>
      <p:sp>
        <p:nvSpPr>
          <p:cNvPr id="2" name="Freeform 2"/>
          <p:cNvSpPr/>
          <p:nvPr/>
        </p:nvSpPr>
        <p:spPr>
          <a:xfrm>
            <a:off x="0"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273576" y="3412649"/>
            <a:ext cx="15740926" cy="2691262"/>
          </a:xfrm>
          <a:prstGeom prst="rect">
            <a:avLst/>
          </a:prstGeom>
        </p:spPr>
        <p:txBody>
          <a:bodyPr lIns="0" tIns="0" rIns="0" bIns="0" rtlCol="0" anchor="t">
            <a:spAutoFit/>
          </a:bodyPr>
          <a:lstStyle/>
          <a:p>
            <a:pPr>
              <a:lnSpc>
                <a:spcPts val="6855"/>
              </a:lnSpc>
            </a:pPr>
            <a:r>
              <a:rPr lang="en-US" sz="6407">
                <a:solidFill>
                  <a:srgbClr val="FFEEE3"/>
                </a:solidFill>
                <a:latin typeface="Scripter"/>
              </a:rPr>
              <a:t>perbandingan aturan dasar dalam naskah asli UUD 1945 dan bagaimana perubahannya berkaitan dengan MPR, DPR, dan DPD</a:t>
            </a:r>
          </a:p>
        </p:txBody>
      </p:sp>
      <p:sp>
        <p:nvSpPr>
          <p:cNvPr id="4" name="Freeform 4"/>
          <p:cNvSpPr/>
          <p:nvPr/>
        </p:nvSpPr>
        <p:spPr>
          <a:xfrm>
            <a:off x="5072020" y="8903718"/>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14403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21605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263131"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3808889"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8880909" y="-1737864"/>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13952928"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B85E24"/>
        </a:solidFill>
        <a:effectLst/>
      </p:bgPr>
    </p:bg>
    <p:spTree>
      <p:nvGrpSpPr>
        <p:cNvPr id="1" name=""/>
        <p:cNvGrpSpPr/>
        <p:nvPr/>
      </p:nvGrpSpPr>
      <p:grpSpPr>
        <a:xfrm>
          <a:off x="0" y="0"/>
          <a:ext cx="0" cy="0"/>
          <a:chOff x="0" y="0"/>
          <a:chExt cx="0" cy="0"/>
        </a:xfrm>
      </p:grpSpPr>
      <p:sp>
        <p:nvSpPr>
          <p:cNvPr id="2" name="TextBox 2"/>
          <p:cNvSpPr txBox="1"/>
          <p:nvPr/>
        </p:nvSpPr>
        <p:spPr>
          <a:xfrm>
            <a:off x="1954347" y="3325148"/>
            <a:ext cx="14166117" cy="4397270"/>
          </a:xfrm>
          <a:prstGeom prst="rect">
            <a:avLst/>
          </a:prstGeom>
        </p:spPr>
        <p:txBody>
          <a:bodyPr lIns="0" tIns="0" rIns="0" bIns="0" rtlCol="0" anchor="t">
            <a:spAutoFit/>
          </a:bodyPr>
          <a:lstStyle/>
          <a:p>
            <a:pPr algn="just">
              <a:lnSpc>
                <a:spcPts val="3491"/>
              </a:lnSpc>
            </a:pPr>
            <a:r>
              <a:rPr lang="en-US" sz="3262">
                <a:solidFill>
                  <a:srgbClr val="FFEEE3"/>
                </a:solidFill>
                <a:latin typeface="Open Sans 1"/>
              </a:rPr>
              <a:t>Amandemen UUD 1945 membawa perubahan signifikan terhadap MPR dan sistem ketatanegaraan Indonesia. Sebelumnya, MPR memiliki supremasi, tetapi setelah amandemen, terjadi perubahan ke sistem horizontal dengan prinsip checks and balances antar lembaga negara. Beberapa perubahan utama melibatkan MPR, termasuk pemilihan Presiden dan Wakil Presiden secara langsung, kewenangan MPR untuk melantik dan memberhentikan Presiden dan/atau Wakil Presiden, serta pengisian lowongan jabatan Presiden dan Wakil Presiden. Ini mengubah dinamika kekuasaan dan pemerintahan menuju keseimbangan antar lembaga negara.</a:t>
            </a:r>
          </a:p>
        </p:txBody>
      </p:sp>
      <p:sp>
        <p:nvSpPr>
          <p:cNvPr id="3" name="Freeform 3"/>
          <p:cNvSpPr/>
          <p:nvPr/>
        </p:nvSpPr>
        <p:spPr>
          <a:xfrm>
            <a:off x="0"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590422" y="1967921"/>
            <a:ext cx="15793173" cy="2130186"/>
          </a:xfrm>
          <a:prstGeom prst="rect">
            <a:avLst/>
          </a:prstGeom>
        </p:spPr>
        <p:txBody>
          <a:bodyPr lIns="0" tIns="0" rIns="0" bIns="0" rtlCol="0" anchor="t">
            <a:spAutoFit/>
          </a:bodyPr>
          <a:lstStyle/>
          <a:p>
            <a:pPr>
              <a:lnSpc>
                <a:spcPts val="8026"/>
              </a:lnSpc>
            </a:pPr>
            <a:r>
              <a:rPr lang="en-US" sz="7501">
                <a:solidFill>
                  <a:srgbClr val="FFEEE3"/>
                </a:solidFill>
                <a:latin typeface="Scripter"/>
              </a:rPr>
              <a:t> Majelis Permusyawaratan Rakyat</a:t>
            </a:r>
          </a:p>
          <a:p>
            <a:pPr>
              <a:lnSpc>
                <a:spcPts val="8026"/>
              </a:lnSpc>
            </a:pPr>
            <a:endParaRPr lang="en-US" sz="7501">
              <a:solidFill>
                <a:srgbClr val="FFEEE3"/>
              </a:solidFill>
              <a:latin typeface="Scripter"/>
            </a:endParaRPr>
          </a:p>
        </p:txBody>
      </p:sp>
      <p:sp>
        <p:nvSpPr>
          <p:cNvPr id="5" name="Freeform 5"/>
          <p:cNvSpPr/>
          <p:nvPr/>
        </p:nvSpPr>
        <p:spPr>
          <a:xfrm>
            <a:off x="5072020" y="8903718"/>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14403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521605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263131"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808889"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880909" y="-1737864"/>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3952928"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Freeform 2"/>
          <p:cNvSpPr/>
          <p:nvPr/>
        </p:nvSpPr>
        <p:spPr>
          <a:xfrm>
            <a:off x="-266633" y="8657737"/>
            <a:ext cx="2590665" cy="1201127"/>
          </a:xfrm>
          <a:custGeom>
            <a:avLst/>
            <a:gdLst/>
            <a:ahLst/>
            <a:cxnLst/>
            <a:rect l="l" t="t" r="r" b="b"/>
            <a:pathLst>
              <a:path w="2590665" h="1201127">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63967" y="551606"/>
            <a:ext cx="2590665" cy="1201127"/>
          </a:xfrm>
          <a:custGeom>
            <a:avLst/>
            <a:gdLst/>
            <a:ahLst/>
            <a:cxnLst/>
            <a:rect l="l" t="t" r="r" b="b"/>
            <a:pathLst>
              <a:path w="2590665" h="1201127">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324033" y="3752548"/>
            <a:ext cx="14166117" cy="3959120"/>
          </a:xfrm>
          <a:prstGeom prst="rect">
            <a:avLst/>
          </a:prstGeom>
        </p:spPr>
        <p:txBody>
          <a:bodyPr lIns="0" tIns="0" rIns="0" bIns="0" rtlCol="0" anchor="t">
            <a:spAutoFit/>
          </a:bodyPr>
          <a:lstStyle/>
          <a:p>
            <a:pPr algn="just">
              <a:lnSpc>
                <a:spcPts val="3491"/>
              </a:lnSpc>
            </a:pPr>
            <a:r>
              <a:rPr lang="en-US" sz="3262">
                <a:solidFill>
                  <a:srgbClr val="743812"/>
                </a:solidFill>
                <a:latin typeface="Open Sans 1"/>
              </a:rPr>
              <a:t>Amandemen UUD 1945 mengubah peran Dewan Perwakilan Rakyat (DPR) dengan fokus pada pemilihan anggota. DPR tetap memiliki tiga fungsi utama: legislasi, anggaran, dan pengawasan. Hak-hak DPR, seperti interpelasi, angket, dan menyatakan pendapat, digunakan untuk mengawasi pemerintah. Anggota DPR memiliki hak tertentu, seperti mengajukan rancangan undang-undang, pertanyaan, dan menyampaikan usul. Amandemen ini bertujuan memperjelas pembagian kekuasaan, menerapkan prinsip saling mengawasi, dan meningkatkan transparansi dalam sistem politik Indonesia.</a:t>
            </a:r>
          </a:p>
        </p:txBody>
      </p:sp>
      <p:sp>
        <p:nvSpPr>
          <p:cNvPr id="5" name="Freeform 5"/>
          <p:cNvSpPr/>
          <p:nvPr/>
        </p:nvSpPr>
        <p:spPr>
          <a:xfrm>
            <a:off x="-266633" y="-428137"/>
            <a:ext cx="2590665" cy="2180869"/>
          </a:xfrm>
          <a:custGeom>
            <a:avLst/>
            <a:gdLst/>
            <a:ahLst/>
            <a:cxnLst/>
            <a:rect l="l" t="t" r="r" b="b"/>
            <a:pathLst>
              <a:path w="2590665" h="2180869">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324033" y="1648313"/>
            <a:ext cx="13956988" cy="2548235"/>
          </a:xfrm>
          <a:prstGeom prst="rect">
            <a:avLst/>
          </a:prstGeom>
        </p:spPr>
        <p:txBody>
          <a:bodyPr lIns="0" tIns="0" rIns="0" bIns="0" rtlCol="0" anchor="t">
            <a:spAutoFit/>
          </a:bodyPr>
          <a:lstStyle/>
          <a:p>
            <a:pPr>
              <a:lnSpc>
                <a:spcPts val="9587"/>
              </a:lnSpc>
            </a:pPr>
            <a:r>
              <a:rPr lang="en-US" sz="8960">
                <a:solidFill>
                  <a:srgbClr val="743812"/>
                </a:solidFill>
                <a:latin typeface="Scripter"/>
              </a:rPr>
              <a:t>Dewan Perwakilan Rakyat</a:t>
            </a:r>
          </a:p>
          <a:p>
            <a:pPr>
              <a:lnSpc>
                <a:spcPts val="9587"/>
              </a:lnSpc>
            </a:pPr>
            <a:endParaRPr lang="en-US" sz="8960">
              <a:solidFill>
                <a:srgbClr val="743812"/>
              </a:solidFill>
              <a:latin typeface="Scripter"/>
            </a:endParaRPr>
          </a:p>
        </p:txBody>
      </p:sp>
      <p:sp>
        <p:nvSpPr>
          <p:cNvPr id="7" name="Freeform 7"/>
          <p:cNvSpPr/>
          <p:nvPr/>
        </p:nvSpPr>
        <p:spPr>
          <a:xfrm>
            <a:off x="15963967" y="8302318"/>
            <a:ext cx="2590665" cy="2180869"/>
          </a:xfrm>
          <a:custGeom>
            <a:avLst/>
            <a:gdLst/>
            <a:ahLst/>
            <a:cxnLst/>
            <a:rect l="l" t="t" r="r" b="b"/>
            <a:pathLst>
              <a:path w="2590665" h="2180869">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Freeform 2"/>
          <p:cNvSpPr/>
          <p:nvPr/>
        </p:nvSpPr>
        <p:spPr>
          <a:xfrm>
            <a:off x="-266633" y="8657737"/>
            <a:ext cx="2590665" cy="1201127"/>
          </a:xfrm>
          <a:custGeom>
            <a:avLst/>
            <a:gdLst/>
            <a:ahLst/>
            <a:cxnLst/>
            <a:rect l="l" t="t" r="r" b="b"/>
            <a:pathLst>
              <a:path w="2590665" h="1201127">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63967" y="551606"/>
            <a:ext cx="2590665" cy="1201127"/>
          </a:xfrm>
          <a:custGeom>
            <a:avLst/>
            <a:gdLst/>
            <a:ahLst/>
            <a:cxnLst/>
            <a:rect l="l" t="t" r="r" b="b"/>
            <a:pathLst>
              <a:path w="2590665" h="1201127">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324033" y="3196423"/>
            <a:ext cx="14166117" cy="3959120"/>
          </a:xfrm>
          <a:prstGeom prst="rect">
            <a:avLst/>
          </a:prstGeom>
        </p:spPr>
        <p:txBody>
          <a:bodyPr lIns="0" tIns="0" rIns="0" bIns="0" rtlCol="0" anchor="t">
            <a:spAutoFit/>
          </a:bodyPr>
          <a:lstStyle/>
          <a:p>
            <a:pPr algn="just">
              <a:lnSpc>
                <a:spcPts val="3491"/>
              </a:lnSpc>
            </a:pPr>
            <a:r>
              <a:rPr lang="en-US" sz="3262">
                <a:solidFill>
                  <a:srgbClr val="743812"/>
                </a:solidFill>
                <a:latin typeface="Open Sans 1"/>
              </a:rPr>
              <a:t>Dewan Perwakilan Daerah (DPD) diatur dalam UUD 1945 dengan ketentuan terdiri dari Pasal 22 C dan Pasal 22 D. Sistem perwakilan di Indonesia unik karena selain DPR sebagai lembaga perwakilan nasional, ada juga DPD sebagai lembaga yang menampung aspirasi daerah. Dinamika ini memengaruhi kehidupan demokrasi dan diharapkan memberikan kontribusi positif untuk konsolidasi menuju demokrasi yang matang. Sebagai peluang dan tantangan, hal ini diharapkan dapat meningkatkan kesehatan dan dinamisme Demokrasi Pancasila di Indonesia.</a:t>
            </a:r>
          </a:p>
        </p:txBody>
      </p:sp>
      <p:sp>
        <p:nvSpPr>
          <p:cNvPr id="5" name="Freeform 5"/>
          <p:cNvSpPr/>
          <p:nvPr/>
        </p:nvSpPr>
        <p:spPr>
          <a:xfrm>
            <a:off x="-266633" y="-428137"/>
            <a:ext cx="2590665" cy="2180869"/>
          </a:xfrm>
          <a:custGeom>
            <a:avLst/>
            <a:gdLst/>
            <a:ahLst/>
            <a:cxnLst/>
            <a:rect l="l" t="t" r="r" b="b"/>
            <a:pathLst>
              <a:path w="2590665" h="2180869">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324033" y="1648313"/>
            <a:ext cx="14935267" cy="2548235"/>
          </a:xfrm>
          <a:prstGeom prst="rect">
            <a:avLst/>
          </a:prstGeom>
        </p:spPr>
        <p:txBody>
          <a:bodyPr lIns="0" tIns="0" rIns="0" bIns="0" rtlCol="0" anchor="t">
            <a:spAutoFit/>
          </a:bodyPr>
          <a:lstStyle/>
          <a:p>
            <a:pPr>
              <a:lnSpc>
                <a:spcPts val="9587"/>
              </a:lnSpc>
            </a:pPr>
            <a:r>
              <a:rPr lang="en-US" sz="8960">
                <a:solidFill>
                  <a:srgbClr val="743812"/>
                </a:solidFill>
                <a:latin typeface="Scripter"/>
              </a:rPr>
              <a:t>Dewan Perwakilan Daerah</a:t>
            </a:r>
          </a:p>
          <a:p>
            <a:pPr>
              <a:lnSpc>
                <a:spcPts val="9587"/>
              </a:lnSpc>
            </a:pPr>
            <a:endParaRPr lang="en-US" sz="8960">
              <a:solidFill>
                <a:srgbClr val="743812"/>
              </a:solidFill>
              <a:latin typeface="Scripter"/>
            </a:endParaRPr>
          </a:p>
        </p:txBody>
      </p:sp>
      <p:sp>
        <p:nvSpPr>
          <p:cNvPr id="7" name="Freeform 7"/>
          <p:cNvSpPr/>
          <p:nvPr/>
        </p:nvSpPr>
        <p:spPr>
          <a:xfrm>
            <a:off x="15963967" y="8302318"/>
            <a:ext cx="2590665" cy="2180869"/>
          </a:xfrm>
          <a:custGeom>
            <a:avLst/>
            <a:gdLst/>
            <a:ahLst/>
            <a:cxnLst/>
            <a:rect l="l" t="t" r="r" b="b"/>
            <a:pathLst>
              <a:path w="2590665" h="2180869">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B85E24"/>
        </a:solidFill>
        <a:effectLst/>
      </p:bgPr>
    </p:bg>
    <p:spTree>
      <p:nvGrpSpPr>
        <p:cNvPr id="1" name=""/>
        <p:cNvGrpSpPr/>
        <p:nvPr/>
      </p:nvGrpSpPr>
      <p:grpSpPr>
        <a:xfrm>
          <a:off x="0" y="0"/>
          <a:ext cx="0" cy="0"/>
          <a:chOff x="0" y="0"/>
          <a:chExt cx="0" cy="0"/>
        </a:xfrm>
      </p:grpSpPr>
      <p:sp>
        <p:nvSpPr>
          <p:cNvPr id="2" name="TextBox 2"/>
          <p:cNvSpPr txBox="1"/>
          <p:nvPr/>
        </p:nvSpPr>
        <p:spPr>
          <a:xfrm>
            <a:off x="2324033" y="3024973"/>
            <a:ext cx="12891741" cy="6811774"/>
          </a:xfrm>
          <a:prstGeom prst="rect">
            <a:avLst/>
          </a:prstGeom>
        </p:spPr>
        <p:txBody>
          <a:bodyPr lIns="0" tIns="0" rIns="0" bIns="0" rtlCol="0" anchor="t">
            <a:spAutoFit/>
          </a:bodyPr>
          <a:lstStyle/>
          <a:p>
            <a:pPr algn="just">
              <a:lnSpc>
                <a:spcPts val="3177"/>
              </a:lnSpc>
            </a:pPr>
            <a:r>
              <a:rPr lang="en-US" sz="2969">
                <a:solidFill>
                  <a:srgbClr val="FFEEE3"/>
                </a:solidFill>
                <a:latin typeface="Open Sans 1"/>
              </a:rPr>
              <a:t>Berdasarkan pembahasan makalah mengenai Hakikat, Instrumentasi dan Praksis Demokrasi Indonesia Berlandaskan Pancasila dan UUD NKRI 1945 dapat disimpulkan sebagai berikut :</a:t>
            </a:r>
          </a:p>
          <a:p>
            <a:pPr algn="just">
              <a:lnSpc>
                <a:spcPts val="3177"/>
              </a:lnSpc>
            </a:pPr>
            <a:r>
              <a:rPr lang="en-US" sz="2969">
                <a:solidFill>
                  <a:srgbClr val="FFEEE3"/>
                </a:solidFill>
                <a:latin typeface="Open Sans 1"/>
              </a:rPr>
              <a:t>a.    Hakikat demokrasi Indonesia berlandaskan pancasila dan UUD NKRI 1945 adalah peran utama rakyat dalam proses sosial politik, hal ini sesuai dengan tiga pilar penegak demokrasi yaitu pemerintahan dari rakyat, pemerintahan oleh rakyat dan pemerintahan untuk rakyat.</a:t>
            </a:r>
          </a:p>
          <a:p>
            <a:pPr algn="just">
              <a:lnSpc>
                <a:spcPts val="3177"/>
              </a:lnSpc>
            </a:pPr>
            <a:r>
              <a:rPr lang="en-US" sz="2969">
                <a:solidFill>
                  <a:srgbClr val="FFEEE3"/>
                </a:solidFill>
                <a:latin typeface="Open Sans 1"/>
              </a:rPr>
              <a:t>b.    Instrumentasi demokrasi Indonesia berlandaskan pancasila dan UUD NKRI 1945 adalah Majelis Permusyawaratan Rakyat (MPR), Dewan Perwakilan Rakyat (DPR), dan Dewan Perwakilan Daerah (DPD).</a:t>
            </a:r>
          </a:p>
          <a:p>
            <a:pPr algn="just">
              <a:lnSpc>
                <a:spcPts val="3177"/>
              </a:lnSpc>
            </a:pPr>
            <a:r>
              <a:rPr lang="en-US" sz="2969">
                <a:solidFill>
                  <a:srgbClr val="FFEEE3"/>
                </a:solidFill>
                <a:latin typeface="Open Sans 1"/>
              </a:rPr>
              <a:t>c.    Praktik demokrasi Pancasila berjalan sesuai dengan dinamika perkembangan kehidupan kenegaraan Indonesia. Prinsip-prinsip demokrasi Pancasila secara ideal telah terumuskan, sedang dalam tataran empiris mengalami pasang surut.</a:t>
            </a:r>
          </a:p>
          <a:p>
            <a:pPr algn="just">
              <a:lnSpc>
                <a:spcPts val="3177"/>
              </a:lnSpc>
            </a:pPr>
            <a:endParaRPr lang="en-US" sz="2969">
              <a:solidFill>
                <a:srgbClr val="FFEEE3"/>
              </a:solidFill>
              <a:latin typeface="Open Sans 1"/>
            </a:endParaRPr>
          </a:p>
          <a:p>
            <a:pPr algn="just">
              <a:lnSpc>
                <a:spcPts val="3177"/>
              </a:lnSpc>
            </a:pPr>
            <a:endParaRPr lang="en-US" sz="2969">
              <a:solidFill>
                <a:srgbClr val="FFEEE3"/>
              </a:solidFill>
              <a:latin typeface="Open Sans 1"/>
            </a:endParaRPr>
          </a:p>
          <a:p>
            <a:pPr algn="just">
              <a:lnSpc>
                <a:spcPts val="3177"/>
              </a:lnSpc>
            </a:pPr>
            <a:endParaRPr lang="en-US" sz="2969">
              <a:solidFill>
                <a:srgbClr val="FFEEE3"/>
              </a:solidFill>
              <a:latin typeface="Open Sans 1"/>
            </a:endParaRPr>
          </a:p>
        </p:txBody>
      </p:sp>
      <p:sp>
        <p:nvSpPr>
          <p:cNvPr id="3" name="Freeform 3"/>
          <p:cNvSpPr/>
          <p:nvPr/>
        </p:nvSpPr>
        <p:spPr>
          <a:xfrm>
            <a:off x="0"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324033" y="1648313"/>
            <a:ext cx="6819967" cy="1338560"/>
          </a:xfrm>
          <a:prstGeom prst="rect">
            <a:avLst/>
          </a:prstGeom>
        </p:spPr>
        <p:txBody>
          <a:bodyPr lIns="0" tIns="0" rIns="0" bIns="0" rtlCol="0" anchor="t">
            <a:spAutoFit/>
          </a:bodyPr>
          <a:lstStyle/>
          <a:p>
            <a:pPr>
              <a:lnSpc>
                <a:spcPts val="9587"/>
              </a:lnSpc>
            </a:pPr>
            <a:r>
              <a:rPr lang="en-US" sz="8960">
                <a:solidFill>
                  <a:srgbClr val="FFEEE3"/>
                </a:solidFill>
                <a:latin typeface="Scripter"/>
              </a:rPr>
              <a:t>kesimpulan</a:t>
            </a:r>
          </a:p>
        </p:txBody>
      </p:sp>
      <p:sp>
        <p:nvSpPr>
          <p:cNvPr id="5" name="Freeform 5"/>
          <p:cNvSpPr/>
          <p:nvPr/>
        </p:nvSpPr>
        <p:spPr>
          <a:xfrm>
            <a:off x="5072020" y="8903718"/>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14403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521605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263131"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808889"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880909" y="-1737864"/>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3952928"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B85E24"/>
        </a:solidFill>
        <a:effectLst/>
      </p:bgPr>
    </p:bg>
    <p:spTree>
      <p:nvGrpSpPr>
        <p:cNvPr id="1" name=""/>
        <p:cNvGrpSpPr/>
        <p:nvPr/>
      </p:nvGrpSpPr>
      <p:grpSpPr>
        <a:xfrm>
          <a:off x="0" y="0"/>
          <a:ext cx="0" cy="0"/>
          <a:chOff x="0" y="0"/>
          <a:chExt cx="0" cy="0"/>
        </a:xfrm>
      </p:grpSpPr>
      <p:grpSp>
        <p:nvGrpSpPr>
          <p:cNvPr id="2" name="Group 2"/>
          <p:cNvGrpSpPr/>
          <p:nvPr/>
        </p:nvGrpSpPr>
        <p:grpSpPr>
          <a:xfrm>
            <a:off x="3553387" y="2955900"/>
            <a:ext cx="11035556" cy="3567465"/>
            <a:chOff x="0" y="0"/>
            <a:chExt cx="14714074" cy="4756620"/>
          </a:xfrm>
        </p:grpSpPr>
        <p:grpSp>
          <p:nvGrpSpPr>
            <p:cNvPr id="3" name="Group 3"/>
            <p:cNvGrpSpPr/>
            <p:nvPr/>
          </p:nvGrpSpPr>
          <p:grpSpPr>
            <a:xfrm>
              <a:off x="0" y="0"/>
              <a:ext cx="14714074" cy="4756620"/>
              <a:chOff x="0" y="0"/>
              <a:chExt cx="2906484" cy="939579"/>
            </a:xfrm>
          </p:grpSpPr>
          <p:sp>
            <p:nvSpPr>
              <p:cNvPr id="4" name="Freeform 4"/>
              <p:cNvSpPr/>
              <p:nvPr/>
            </p:nvSpPr>
            <p:spPr>
              <a:xfrm>
                <a:off x="0" y="0"/>
                <a:ext cx="2906484" cy="939579"/>
              </a:xfrm>
              <a:custGeom>
                <a:avLst/>
                <a:gdLst/>
                <a:ahLst/>
                <a:cxnLst/>
                <a:rect l="l" t="t" r="r" b="b"/>
                <a:pathLst>
                  <a:path w="2906484" h="939579">
                    <a:moveTo>
                      <a:pt x="35779" y="0"/>
                    </a:moveTo>
                    <a:lnTo>
                      <a:pt x="2870705" y="0"/>
                    </a:lnTo>
                    <a:cubicBezTo>
                      <a:pt x="2890465" y="0"/>
                      <a:pt x="2906484" y="16019"/>
                      <a:pt x="2906484" y="35779"/>
                    </a:cubicBezTo>
                    <a:lnTo>
                      <a:pt x="2906484" y="903801"/>
                    </a:lnTo>
                    <a:cubicBezTo>
                      <a:pt x="2906484" y="923561"/>
                      <a:pt x="2890465" y="939579"/>
                      <a:pt x="2870705" y="939579"/>
                    </a:cubicBezTo>
                    <a:lnTo>
                      <a:pt x="35779" y="939579"/>
                    </a:lnTo>
                    <a:cubicBezTo>
                      <a:pt x="16019" y="939579"/>
                      <a:pt x="0" y="923561"/>
                      <a:pt x="0" y="903801"/>
                    </a:cubicBezTo>
                    <a:lnTo>
                      <a:pt x="0" y="35779"/>
                    </a:lnTo>
                    <a:cubicBezTo>
                      <a:pt x="0" y="16019"/>
                      <a:pt x="16019" y="0"/>
                      <a:pt x="35779" y="0"/>
                    </a:cubicBezTo>
                    <a:close/>
                  </a:path>
                </a:pathLst>
              </a:custGeom>
              <a:solidFill>
                <a:srgbClr val="743812"/>
              </a:solidFill>
            </p:spPr>
          </p:sp>
          <p:sp>
            <p:nvSpPr>
              <p:cNvPr id="5" name="TextBox 5"/>
              <p:cNvSpPr txBox="1"/>
              <p:nvPr/>
            </p:nvSpPr>
            <p:spPr>
              <a:xfrm>
                <a:off x="0" y="-76200"/>
                <a:ext cx="2906484" cy="101577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850098" y="1067853"/>
              <a:ext cx="13013879" cy="2565115"/>
            </a:xfrm>
            <a:prstGeom prst="rect">
              <a:avLst/>
            </a:prstGeom>
          </p:spPr>
          <p:txBody>
            <a:bodyPr lIns="0" tIns="0" rIns="0" bIns="0" rtlCol="0" anchor="t">
              <a:spAutoFit/>
            </a:bodyPr>
            <a:lstStyle/>
            <a:p>
              <a:pPr algn="ctr">
                <a:lnSpc>
                  <a:spcPts val="13721"/>
                </a:lnSpc>
              </a:pPr>
              <a:r>
                <a:rPr lang="en-US" sz="12823">
                  <a:solidFill>
                    <a:srgbClr val="FFEEE3"/>
                  </a:solidFill>
                  <a:latin typeface="Scripter"/>
                </a:rPr>
                <a:t>Terima Kasih</a:t>
              </a:r>
            </a:p>
          </p:txBody>
        </p:sp>
      </p:grpSp>
      <p:sp>
        <p:nvSpPr>
          <p:cNvPr id="7" name="Freeform 7"/>
          <p:cNvSpPr/>
          <p:nvPr/>
        </p:nvSpPr>
        <p:spPr>
          <a:xfrm>
            <a:off x="2697093" y="4210681"/>
            <a:ext cx="1841737" cy="2312684"/>
          </a:xfrm>
          <a:custGeom>
            <a:avLst/>
            <a:gdLst/>
            <a:ahLst/>
            <a:cxnLst/>
            <a:rect l="l" t="t" r="r" b="b"/>
            <a:pathLst>
              <a:path w="1841737" h="2312684">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3668074" y="5680625"/>
            <a:ext cx="1841737" cy="2312684"/>
          </a:xfrm>
          <a:custGeom>
            <a:avLst/>
            <a:gdLst/>
            <a:ahLst/>
            <a:cxnLst/>
            <a:rect l="l" t="t" r="r" b="b"/>
            <a:pathLst>
              <a:path w="1841737" h="2312684">
                <a:moveTo>
                  <a:pt x="0" y="0"/>
                </a:moveTo>
                <a:lnTo>
                  <a:pt x="1841737" y="0"/>
                </a:lnTo>
                <a:lnTo>
                  <a:pt x="1841737" y="2312684"/>
                </a:lnTo>
                <a:lnTo>
                  <a:pt x="0" y="23126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814441" y="8410239"/>
            <a:ext cx="2590665" cy="1201127"/>
          </a:xfrm>
          <a:custGeom>
            <a:avLst/>
            <a:gdLst/>
            <a:ahLst/>
            <a:cxnLst/>
            <a:rect l="l" t="t" r="r" b="b"/>
            <a:pathLst>
              <a:path w="2590665" h="1201127">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6239504" y="648992"/>
            <a:ext cx="2590665" cy="1201127"/>
          </a:xfrm>
          <a:custGeom>
            <a:avLst/>
            <a:gdLst/>
            <a:ahLst/>
            <a:cxnLst/>
            <a:rect l="l" t="t" r="r" b="b"/>
            <a:pathLst>
              <a:path w="2590665" h="1201127">
                <a:moveTo>
                  <a:pt x="0" y="0"/>
                </a:moveTo>
                <a:lnTo>
                  <a:pt x="2590665" y="0"/>
                </a:lnTo>
                <a:lnTo>
                  <a:pt x="2590665"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480891" y="-187526"/>
            <a:ext cx="1987408" cy="1673036"/>
          </a:xfrm>
          <a:custGeom>
            <a:avLst/>
            <a:gdLst/>
            <a:ahLst/>
            <a:cxnLst/>
            <a:rect l="l" t="t" r="r" b="b"/>
            <a:pathLst>
              <a:path w="1987408" h="1673036">
                <a:moveTo>
                  <a:pt x="0" y="0"/>
                </a:moveTo>
                <a:lnTo>
                  <a:pt x="1987409" y="0"/>
                </a:lnTo>
                <a:lnTo>
                  <a:pt x="1987409"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5865942" y="8421782"/>
            <a:ext cx="1987408" cy="1673036"/>
          </a:xfrm>
          <a:custGeom>
            <a:avLst/>
            <a:gdLst/>
            <a:ahLst/>
            <a:cxnLst/>
            <a:rect l="l" t="t" r="r" b="b"/>
            <a:pathLst>
              <a:path w="1987408" h="1673036">
                <a:moveTo>
                  <a:pt x="0" y="0"/>
                </a:moveTo>
                <a:lnTo>
                  <a:pt x="1987408" y="0"/>
                </a:lnTo>
                <a:lnTo>
                  <a:pt x="1987408" y="1673036"/>
                </a:lnTo>
                <a:lnTo>
                  <a:pt x="0" y="1673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43812"/>
        </a:solidFill>
        <a:effectLst/>
      </p:bgPr>
    </p:bg>
    <p:spTree>
      <p:nvGrpSpPr>
        <p:cNvPr id="1" name=""/>
        <p:cNvGrpSpPr/>
        <p:nvPr/>
      </p:nvGrpSpPr>
      <p:grpSpPr>
        <a:xfrm>
          <a:off x="0" y="0"/>
          <a:ext cx="0" cy="0"/>
          <a:chOff x="0" y="0"/>
          <a:chExt cx="0" cy="0"/>
        </a:xfrm>
      </p:grpSpPr>
      <p:sp>
        <p:nvSpPr>
          <p:cNvPr id="2" name="TextBox 2"/>
          <p:cNvSpPr txBox="1"/>
          <p:nvPr/>
        </p:nvSpPr>
        <p:spPr>
          <a:xfrm>
            <a:off x="1478561" y="3227579"/>
            <a:ext cx="15971384" cy="5644219"/>
          </a:xfrm>
          <a:prstGeom prst="rect">
            <a:avLst/>
          </a:prstGeom>
        </p:spPr>
        <p:txBody>
          <a:bodyPr lIns="0" tIns="0" rIns="0" bIns="0" rtlCol="0" anchor="t">
            <a:spAutoFit/>
          </a:bodyPr>
          <a:lstStyle/>
          <a:p>
            <a:pPr algn="just">
              <a:lnSpc>
                <a:spcPts val="3384"/>
              </a:lnSpc>
            </a:pPr>
            <a:r>
              <a:rPr lang="en-US" sz="3162">
                <a:solidFill>
                  <a:srgbClr val="FFEEE3"/>
                </a:solidFill>
                <a:latin typeface="Open Sans 1"/>
              </a:rPr>
              <a:t>Setiap warga negara mendambakan pemerintahan demokratis yang menjamin tegaknya kedaulatan rakyat. Hasrat ini dilandasi pemahaman bahwa pemerintahan demokratis memberi peluang bagi tumbuhnya prinsip menghargai keberadaan individu untuk berpartisipasi dalam kehidupan bernegara secara maksimal. Karena itu, demokrasi perlu ditumbuhkan, dipelihara, dan dihormati oleh setiap warga negara.</a:t>
            </a:r>
          </a:p>
          <a:p>
            <a:pPr algn="just">
              <a:lnSpc>
                <a:spcPts val="3384"/>
              </a:lnSpc>
            </a:pPr>
            <a:endParaRPr lang="en-US" sz="3162">
              <a:solidFill>
                <a:srgbClr val="FFEEE3"/>
              </a:solidFill>
              <a:latin typeface="Open Sans 1"/>
            </a:endParaRPr>
          </a:p>
          <a:p>
            <a:pPr algn="just">
              <a:lnSpc>
                <a:spcPts val="3491"/>
              </a:lnSpc>
            </a:pPr>
            <a:r>
              <a:rPr lang="en-US" sz="3262">
                <a:solidFill>
                  <a:srgbClr val="FFEEE3"/>
                </a:solidFill>
                <a:latin typeface="Open Sans 1"/>
              </a:rPr>
              <a:t>Demokrasi Pancasila adalah suatu paham demokrasi yang bersumber dari pandangan hidup atau falsafah hidup bangsa Indonesia yang digali berdasarkan kepribadian rakyat Indonesia sendiri. Dari falsafah hidup bangsa Indonesia, kemudian akan timbul dasar falsafah negara yang disebut dengan Pancasila yang terdapat, tercermin, terkandung dalam Pembukaan UUD 1945. </a:t>
            </a:r>
          </a:p>
          <a:p>
            <a:pPr algn="just">
              <a:lnSpc>
                <a:spcPts val="3491"/>
              </a:lnSpc>
            </a:pPr>
            <a:endParaRPr lang="en-US" sz="3262">
              <a:solidFill>
                <a:srgbClr val="FFEEE3"/>
              </a:solidFill>
              <a:latin typeface="Open Sans 1"/>
            </a:endParaRPr>
          </a:p>
        </p:txBody>
      </p:sp>
      <p:sp>
        <p:nvSpPr>
          <p:cNvPr id="3" name="Freeform 3"/>
          <p:cNvSpPr/>
          <p:nvPr/>
        </p:nvSpPr>
        <p:spPr>
          <a:xfrm>
            <a:off x="15923464" y="0"/>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167536" y="7520436"/>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90645" y="-225531"/>
            <a:ext cx="1676110" cy="1862344"/>
          </a:xfrm>
          <a:custGeom>
            <a:avLst/>
            <a:gdLst/>
            <a:ahLst/>
            <a:cxnLst/>
            <a:rect l="l" t="t" r="r" b="b"/>
            <a:pathLst>
              <a:path w="1676110" h="1862344">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930542" y="1655863"/>
            <a:ext cx="8426915" cy="1338560"/>
          </a:xfrm>
          <a:prstGeom prst="rect">
            <a:avLst/>
          </a:prstGeom>
        </p:spPr>
        <p:txBody>
          <a:bodyPr lIns="0" tIns="0" rIns="0" bIns="0" rtlCol="0" anchor="t">
            <a:spAutoFit/>
          </a:bodyPr>
          <a:lstStyle/>
          <a:p>
            <a:pPr algn="ctr">
              <a:lnSpc>
                <a:spcPts val="9587"/>
              </a:lnSpc>
            </a:pPr>
            <a:r>
              <a:rPr lang="en-US" sz="8960">
                <a:solidFill>
                  <a:srgbClr val="FFBB8F"/>
                </a:solidFill>
                <a:latin typeface="Scripter"/>
              </a:rPr>
              <a:t>Latar Belakang</a:t>
            </a:r>
          </a:p>
        </p:txBody>
      </p:sp>
      <p:sp>
        <p:nvSpPr>
          <p:cNvPr id="7" name="Freeform 7"/>
          <p:cNvSpPr/>
          <p:nvPr/>
        </p:nvSpPr>
        <p:spPr>
          <a:xfrm>
            <a:off x="16611890" y="8501149"/>
            <a:ext cx="1676110" cy="1862344"/>
          </a:xfrm>
          <a:custGeom>
            <a:avLst/>
            <a:gdLst/>
            <a:ahLst/>
            <a:cxnLst/>
            <a:rect l="l" t="t" r="r" b="b"/>
            <a:pathLst>
              <a:path w="1676110" h="1862344">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43812"/>
        </a:solidFill>
        <a:effectLst/>
      </p:bgPr>
    </p:bg>
    <p:spTree>
      <p:nvGrpSpPr>
        <p:cNvPr id="1" name=""/>
        <p:cNvGrpSpPr/>
        <p:nvPr/>
      </p:nvGrpSpPr>
      <p:grpSpPr>
        <a:xfrm>
          <a:off x="0" y="0"/>
          <a:ext cx="0" cy="0"/>
          <a:chOff x="0" y="0"/>
          <a:chExt cx="0" cy="0"/>
        </a:xfrm>
      </p:grpSpPr>
      <p:sp>
        <p:nvSpPr>
          <p:cNvPr id="2" name="TextBox 2"/>
          <p:cNvSpPr txBox="1"/>
          <p:nvPr/>
        </p:nvSpPr>
        <p:spPr>
          <a:xfrm>
            <a:off x="2739252" y="3867450"/>
            <a:ext cx="13558929" cy="3959120"/>
          </a:xfrm>
          <a:prstGeom prst="rect">
            <a:avLst/>
          </a:prstGeom>
        </p:spPr>
        <p:txBody>
          <a:bodyPr lIns="0" tIns="0" rIns="0" bIns="0" rtlCol="0" anchor="t">
            <a:spAutoFit/>
          </a:bodyPr>
          <a:lstStyle/>
          <a:p>
            <a:pPr algn="just">
              <a:lnSpc>
                <a:spcPts val="3491"/>
              </a:lnSpc>
            </a:pPr>
            <a:r>
              <a:rPr lang="en-US" sz="3262">
                <a:solidFill>
                  <a:srgbClr val="FFEEE3"/>
                </a:solidFill>
                <a:latin typeface="Open Sans 1"/>
              </a:rPr>
              <a:t>Negara Republik Indonesia merupakan salah satu negara yang menganut demokrasi yang bersumber kepada nilai-nilai kehidupan yang berakar dari budaya bangsa Indonesia sendiri. Demokrasi Pancasila adalah demokrasi yang dihayati oleh bangsa dan negara Indonesia, dihayati dan diintegrasikan oleh nilai-nilai luhur Pancasila yang tidak lepas dari rasa kekeluargaan. Para pakar berpendapat bahwa demokrasi Pancasila itu salah satu bentuk demokrasi yang mampu menjawab tantangan zaman. </a:t>
            </a:r>
          </a:p>
          <a:p>
            <a:pPr algn="just">
              <a:lnSpc>
                <a:spcPts val="3491"/>
              </a:lnSpc>
            </a:pPr>
            <a:endParaRPr lang="en-US" sz="3262">
              <a:solidFill>
                <a:srgbClr val="FFEEE3"/>
              </a:solidFill>
              <a:latin typeface="Open Sans 1"/>
            </a:endParaRPr>
          </a:p>
        </p:txBody>
      </p:sp>
      <p:sp>
        <p:nvSpPr>
          <p:cNvPr id="3" name="Freeform 3"/>
          <p:cNvSpPr/>
          <p:nvPr/>
        </p:nvSpPr>
        <p:spPr>
          <a:xfrm>
            <a:off x="15923464" y="0"/>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167536" y="7520436"/>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90645" y="-225531"/>
            <a:ext cx="1676110" cy="1862344"/>
          </a:xfrm>
          <a:custGeom>
            <a:avLst/>
            <a:gdLst/>
            <a:ahLst/>
            <a:cxnLst/>
            <a:rect l="l" t="t" r="r" b="b"/>
            <a:pathLst>
              <a:path w="1676110" h="1862344">
                <a:moveTo>
                  <a:pt x="0" y="0"/>
                </a:moveTo>
                <a:lnTo>
                  <a:pt x="1676110" y="0"/>
                </a:lnTo>
                <a:lnTo>
                  <a:pt x="1676110" y="1862344"/>
                </a:lnTo>
                <a:lnTo>
                  <a:pt x="0" y="18623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4930542" y="1655863"/>
            <a:ext cx="8426915" cy="1338560"/>
          </a:xfrm>
          <a:prstGeom prst="rect">
            <a:avLst/>
          </a:prstGeom>
        </p:spPr>
        <p:txBody>
          <a:bodyPr lIns="0" tIns="0" rIns="0" bIns="0" rtlCol="0" anchor="t">
            <a:spAutoFit/>
          </a:bodyPr>
          <a:lstStyle/>
          <a:p>
            <a:pPr algn="ctr">
              <a:lnSpc>
                <a:spcPts val="9587"/>
              </a:lnSpc>
            </a:pPr>
            <a:r>
              <a:rPr lang="en-US" sz="8960">
                <a:solidFill>
                  <a:srgbClr val="FFBB8F"/>
                </a:solidFill>
                <a:latin typeface="Scripter"/>
              </a:rPr>
              <a:t>Latar Belakang</a:t>
            </a:r>
          </a:p>
        </p:txBody>
      </p:sp>
      <p:sp>
        <p:nvSpPr>
          <p:cNvPr id="7" name="Freeform 7"/>
          <p:cNvSpPr/>
          <p:nvPr/>
        </p:nvSpPr>
        <p:spPr>
          <a:xfrm>
            <a:off x="16611890" y="8501149"/>
            <a:ext cx="1676110" cy="1862344"/>
          </a:xfrm>
          <a:custGeom>
            <a:avLst/>
            <a:gdLst/>
            <a:ahLst/>
            <a:cxnLst/>
            <a:rect l="l" t="t" r="r" b="b"/>
            <a:pathLst>
              <a:path w="1676110" h="1862344">
                <a:moveTo>
                  <a:pt x="0" y="0"/>
                </a:moveTo>
                <a:lnTo>
                  <a:pt x="1676110" y="0"/>
                </a:lnTo>
                <a:lnTo>
                  <a:pt x="1676110" y="1862344"/>
                </a:lnTo>
                <a:lnTo>
                  <a:pt x="0" y="18623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B8F"/>
        </a:solidFill>
        <a:effectLst/>
      </p:bgPr>
    </p:bg>
    <p:spTree>
      <p:nvGrpSpPr>
        <p:cNvPr id="1" name=""/>
        <p:cNvGrpSpPr/>
        <p:nvPr/>
      </p:nvGrpSpPr>
      <p:grpSpPr>
        <a:xfrm>
          <a:off x="0" y="0"/>
          <a:ext cx="0" cy="0"/>
          <a:chOff x="0" y="0"/>
          <a:chExt cx="0" cy="0"/>
        </a:xfrm>
      </p:grpSpPr>
      <p:sp>
        <p:nvSpPr>
          <p:cNvPr id="2" name="TextBox 2"/>
          <p:cNvSpPr txBox="1"/>
          <p:nvPr/>
        </p:nvSpPr>
        <p:spPr>
          <a:xfrm>
            <a:off x="4002921" y="3510370"/>
            <a:ext cx="11278589" cy="1330220"/>
          </a:xfrm>
          <a:prstGeom prst="rect">
            <a:avLst/>
          </a:prstGeom>
        </p:spPr>
        <p:txBody>
          <a:bodyPr lIns="0" tIns="0" rIns="0" bIns="0" rtlCol="0" anchor="t">
            <a:spAutoFit/>
          </a:bodyPr>
          <a:lstStyle/>
          <a:p>
            <a:pPr>
              <a:lnSpc>
                <a:spcPts val="3491"/>
              </a:lnSpc>
            </a:pPr>
            <a:r>
              <a:rPr lang="en-US" sz="3262">
                <a:solidFill>
                  <a:srgbClr val="743812"/>
                </a:solidFill>
                <a:latin typeface="Open Sans 1"/>
              </a:rPr>
              <a:t>Bagaimana Hakikat Indonesia Berlandaskan Pancasila dan UUD NKRI 1945 ?</a:t>
            </a:r>
          </a:p>
          <a:p>
            <a:pPr>
              <a:lnSpc>
                <a:spcPts val="3491"/>
              </a:lnSpc>
            </a:pPr>
            <a:endParaRPr lang="en-US" sz="3262">
              <a:solidFill>
                <a:srgbClr val="743812"/>
              </a:solidFill>
              <a:latin typeface="Open Sans 1"/>
            </a:endParaRPr>
          </a:p>
        </p:txBody>
      </p:sp>
      <p:sp>
        <p:nvSpPr>
          <p:cNvPr id="3" name="Freeform 3"/>
          <p:cNvSpPr/>
          <p:nvPr/>
        </p:nvSpPr>
        <p:spPr>
          <a:xfrm>
            <a:off x="15923464" y="-983310"/>
            <a:ext cx="5732173" cy="5816781"/>
          </a:xfrm>
          <a:custGeom>
            <a:avLst/>
            <a:gdLst/>
            <a:ahLst/>
            <a:cxnLst/>
            <a:rect l="l" t="t" r="r" b="b"/>
            <a:pathLst>
              <a:path w="5732173" h="5816781">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367638" y="5845314"/>
            <a:ext cx="5732173" cy="5816781"/>
          </a:xfrm>
          <a:custGeom>
            <a:avLst/>
            <a:gdLst/>
            <a:ahLst/>
            <a:cxnLst/>
            <a:rect l="l" t="t" r="r" b="b"/>
            <a:pathLst>
              <a:path w="5732173" h="5816781">
                <a:moveTo>
                  <a:pt x="0" y="0"/>
                </a:moveTo>
                <a:lnTo>
                  <a:pt x="5732174" y="0"/>
                </a:lnTo>
                <a:lnTo>
                  <a:pt x="5732174" y="5816781"/>
                </a:lnTo>
                <a:lnTo>
                  <a:pt x="0" y="58167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5260786" y="723954"/>
            <a:ext cx="2590665" cy="1201127"/>
          </a:xfrm>
          <a:custGeom>
            <a:avLst/>
            <a:gdLst/>
            <a:ahLst/>
            <a:cxnLst/>
            <a:rect l="l" t="t" r="r" b="b"/>
            <a:pathLst>
              <a:path w="2590665" h="1201127">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28700" y="8657737"/>
            <a:ext cx="2590665" cy="1201127"/>
          </a:xfrm>
          <a:custGeom>
            <a:avLst/>
            <a:gdLst/>
            <a:ahLst/>
            <a:cxnLst/>
            <a:rect l="l" t="t" r="r" b="b"/>
            <a:pathLst>
              <a:path w="2590665" h="1201127">
                <a:moveTo>
                  <a:pt x="0" y="0"/>
                </a:moveTo>
                <a:lnTo>
                  <a:pt x="2590665" y="0"/>
                </a:lnTo>
                <a:lnTo>
                  <a:pt x="2590665" y="1201126"/>
                </a:lnTo>
                <a:lnTo>
                  <a:pt x="0" y="12011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2996966" y="3472270"/>
            <a:ext cx="626307" cy="62630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id="9" name="TextBox 9"/>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4466463" y="1469533"/>
            <a:ext cx="9355075" cy="1329035"/>
          </a:xfrm>
          <a:prstGeom prst="rect">
            <a:avLst/>
          </a:prstGeom>
        </p:spPr>
        <p:txBody>
          <a:bodyPr lIns="0" tIns="0" rIns="0" bIns="0" rtlCol="0" anchor="t">
            <a:spAutoFit/>
          </a:bodyPr>
          <a:lstStyle/>
          <a:p>
            <a:pPr algn="ctr">
              <a:lnSpc>
                <a:spcPts val="9587"/>
              </a:lnSpc>
            </a:pPr>
            <a:r>
              <a:rPr lang="en-US" sz="8960">
                <a:solidFill>
                  <a:srgbClr val="743812"/>
                </a:solidFill>
                <a:latin typeface="Scripter"/>
              </a:rPr>
              <a:t>RumusAN Masalah</a:t>
            </a:r>
          </a:p>
        </p:txBody>
      </p:sp>
      <p:grpSp>
        <p:nvGrpSpPr>
          <p:cNvPr id="11" name="Group 11"/>
          <p:cNvGrpSpPr/>
          <p:nvPr/>
        </p:nvGrpSpPr>
        <p:grpSpPr>
          <a:xfrm>
            <a:off x="2996966" y="5398448"/>
            <a:ext cx="626307" cy="6263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id="13" name="TextBox 13"/>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3982197" y="5181600"/>
            <a:ext cx="11278589" cy="1330220"/>
          </a:xfrm>
          <a:prstGeom prst="rect">
            <a:avLst/>
          </a:prstGeom>
        </p:spPr>
        <p:txBody>
          <a:bodyPr lIns="0" tIns="0" rIns="0" bIns="0" rtlCol="0" anchor="t">
            <a:spAutoFit/>
          </a:bodyPr>
          <a:lstStyle/>
          <a:p>
            <a:pPr>
              <a:lnSpc>
                <a:spcPts val="3491"/>
              </a:lnSpc>
            </a:pPr>
            <a:r>
              <a:rPr lang="en-US" sz="3262">
                <a:solidFill>
                  <a:srgbClr val="743812"/>
                </a:solidFill>
                <a:latin typeface="Open Sans 1"/>
              </a:rPr>
              <a:t>Bagaimana Instrumentasi Indonesia Berlandaskan Pancasila dan UUD NKRI 1945 ?</a:t>
            </a:r>
          </a:p>
          <a:p>
            <a:pPr>
              <a:lnSpc>
                <a:spcPts val="3491"/>
              </a:lnSpc>
            </a:pPr>
            <a:endParaRPr lang="en-US" sz="3262">
              <a:solidFill>
                <a:srgbClr val="743812"/>
              </a:solidFill>
              <a:latin typeface="Open Sans 1"/>
            </a:endParaRPr>
          </a:p>
        </p:txBody>
      </p:sp>
      <p:grpSp>
        <p:nvGrpSpPr>
          <p:cNvPr id="15" name="Group 15"/>
          <p:cNvGrpSpPr/>
          <p:nvPr/>
        </p:nvGrpSpPr>
        <p:grpSpPr>
          <a:xfrm>
            <a:off x="2996966" y="7071568"/>
            <a:ext cx="626307" cy="626307"/>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43812"/>
            </a:solidFill>
          </p:spPr>
        </p:sp>
        <p:sp>
          <p:nvSpPr>
            <p:cNvPr id="17" name="TextBox 17"/>
            <p:cNvSpPr txBox="1"/>
            <p:nvPr/>
          </p:nvSpPr>
          <p:spPr>
            <a:xfrm>
              <a:off x="76200" y="0"/>
              <a:ext cx="660400" cy="7366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3982197" y="6854720"/>
            <a:ext cx="11299312" cy="1330220"/>
          </a:xfrm>
          <a:prstGeom prst="rect">
            <a:avLst/>
          </a:prstGeom>
        </p:spPr>
        <p:txBody>
          <a:bodyPr lIns="0" tIns="0" rIns="0" bIns="0" rtlCol="0" anchor="t">
            <a:spAutoFit/>
          </a:bodyPr>
          <a:lstStyle/>
          <a:p>
            <a:pPr>
              <a:lnSpc>
                <a:spcPts val="3491"/>
              </a:lnSpc>
            </a:pPr>
            <a:r>
              <a:rPr lang="en-US" sz="3262">
                <a:solidFill>
                  <a:srgbClr val="743812"/>
                </a:solidFill>
                <a:latin typeface="Open Sans 1"/>
              </a:rPr>
              <a:t>Bagaimana Praksis Demokrasi Indonesia Berlandaskan Pancasila dan UUD NKRI 1945 ?</a:t>
            </a:r>
          </a:p>
          <a:p>
            <a:pPr>
              <a:lnSpc>
                <a:spcPts val="3491"/>
              </a:lnSpc>
            </a:pPr>
            <a:endParaRPr lang="en-US" sz="3262">
              <a:solidFill>
                <a:srgbClr val="743812"/>
              </a:solidFill>
              <a:latin typeface="Open Sans 1"/>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Freeform 2"/>
          <p:cNvSpPr/>
          <p:nvPr/>
        </p:nvSpPr>
        <p:spPr>
          <a:xfrm>
            <a:off x="-266633" y="8657737"/>
            <a:ext cx="2590665" cy="1201127"/>
          </a:xfrm>
          <a:custGeom>
            <a:avLst/>
            <a:gdLst/>
            <a:ahLst/>
            <a:cxnLst/>
            <a:rect l="l" t="t" r="r" b="b"/>
            <a:pathLst>
              <a:path w="2590665" h="1201127">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63967" y="551606"/>
            <a:ext cx="2590665" cy="1201127"/>
          </a:xfrm>
          <a:custGeom>
            <a:avLst/>
            <a:gdLst/>
            <a:ahLst/>
            <a:cxnLst/>
            <a:rect l="l" t="t" r="r" b="b"/>
            <a:pathLst>
              <a:path w="2590665" h="1201127">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797850" y="3684086"/>
            <a:ext cx="14166117" cy="3959120"/>
          </a:xfrm>
          <a:prstGeom prst="rect">
            <a:avLst/>
          </a:prstGeom>
        </p:spPr>
        <p:txBody>
          <a:bodyPr lIns="0" tIns="0" rIns="0" bIns="0" rtlCol="0" anchor="t">
            <a:spAutoFit/>
          </a:bodyPr>
          <a:lstStyle/>
          <a:p>
            <a:pPr algn="just">
              <a:lnSpc>
                <a:spcPts val="3491"/>
              </a:lnSpc>
            </a:pPr>
            <a:r>
              <a:rPr lang="en-US" sz="3262">
                <a:solidFill>
                  <a:srgbClr val="743812"/>
                </a:solidFill>
                <a:latin typeface="Open Sans 1"/>
              </a:rPr>
              <a:t>Secara etimologis, demokrasi berasal dari bahasa Yunani yaitu demos yang berarti rakyat dan cratos atau cratein yang berarti pemerintahan atau kekuasaan. Jadi, demos-cratein atau demos-cratos berarti pemerintahan rakyat atau kekuasaan rakyat. Abraham Lincoln mantan Presiden Amerika Serikat, yang menyatakan bahwa “demokrasi adalah suatu pemerintahan dari rakyat, oleh rakyat, dan untuk rakyat” atau “the government from the people, by the people, and for the people”.</a:t>
            </a:r>
          </a:p>
          <a:p>
            <a:pPr>
              <a:lnSpc>
                <a:spcPts val="3491"/>
              </a:lnSpc>
            </a:pPr>
            <a:endParaRPr lang="en-US" sz="3262">
              <a:solidFill>
                <a:srgbClr val="743812"/>
              </a:solidFill>
              <a:latin typeface="Open Sans 1"/>
            </a:endParaRPr>
          </a:p>
          <a:p>
            <a:pPr>
              <a:lnSpc>
                <a:spcPts val="3491"/>
              </a:lnSpc>
            </a:pPr>
            <a:endParaRPr lang="en-US" sz="3262">
              <a:solidFill>
                <a:srgbClr val="743812"/>
              </a:solidFill>
              <a:latin typeface="Open Sans 1"/>
            </a:endParaRPr>
          </a:p>
        </p:txBody>
      </p:sp>
      <p:sp>
        <p:nvSpPr>
          <p:cNvPr id="5" name="Freeform 5"/>
          <p:cNvSpPr/>
          <p:nvPr/>
        </p:nvSpPr>
        <p:spPr>
          <a:xfrm>
            <a:off x="-266633" y="-428137"/>
            <a:ext cx="2590665" cy="2180869"/>
          </a:xfrm>
          <a:custGeom>
            <a:avLst/>
            <a:gdLst/>
            <a:ahLst/>
            <a:cxnLst/>
            <a:rect l="l" t="t" r="r" b="b"/>
            <a:pathLst>
              <a:path w="2590665" h="2180869">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2324033" y="1648313"/>
            <a:ext cx="9256398" cy="1338560"/>
          </a:xfrm>
          <a:prstGeom prst="rect">
            <a:avLst/>
          </a:prstGeom>
        </p:spPr>
        <p:txBody>
          <a:bodyPr lIns="0" tIns="0" rIns="0" bIns="0" rtlCol="0" anchor="t">
            <a:spAutoFit/>
          </a:bodyPr>
          <a:lstStyle/>
          <a:p>
            <a:pPr>
              <a:lnSpc>
                <a:spcPts val="9587"/>
              </a:lnSpc>
            </a:pPr>
            <a:r>
              <a:rPr lang="en-US" sz="8960">
                <a:solidFill>
                  <a:srgbClr val="743812"/>
                </a:solidFill>
                <a:latin typeface="Scripter"/>
              </a:rPr>
              <a:t>Definisi Demokrasi</a:t>
            </a:r>
          </a:p>
        </p:txBody>
      </p:sp>
      <p:sp>
        <p:nvSpPr>
          <p:cNvPr id="7" name="Freeform 7"/>
          <p:cNvSpPr/>
          <p:nvPr/>
        </p:nvSpPr>
        <p:spPr>
          <a:xfrm>
            <a:off x="15963967" y="8302318"/>
            <a:ext cx="2590665" cy="2180869"/>
          </a:xfrm>
          <a:custGeom>
            <a:avLst/>
            <a:gdLst/>
            <a:ahLst/>
            <a:cxnLst/>
            <a:rect l="l" t="t" r="r" b="b"/>
            <a:pathLst>
              <a:path w="2590665" h="2180869">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85E24"/>
        </a:solidFill>
        <a:effectLst/>
      </p:bgPr>
    </p:bg>
    <p:spTree>
      <p:nvGrpSpPr>
        <p:cNvPr id="1" name=""/>
        <p:cNvGrpSpPr/>
        <p:nvPr/>
      </p:nvGrpSpPr>
      <p:grpSpPr>
        <a:xfrm>
          <a:off x="0" y="0"/>
          <a:ext cx="0" cy="0"/>
          <a:chOff x="0" y="0"/>
          <a:chExt cx="0" cy="0"/>
        </a:xfrm>
      </p:grpSpPr>
      <p:sp>
        <p:nvSpPr>
          <p:cNvPr id="2" name="TextBox 2"/>
          <p:cNvSpPr txBox="1"/>
          <p:nvPr/>
        </p:nvSpPr>
        <p:spPr>
          <a:xfrm>
            <a:off x="1028700" y="3196423"/>
            <a:ext cx="15461450" cy="5711720"/>
          </a:xfrm>
          <a:prstGeom prst="rect">
            <a:avLst/>
          </a:prstGeom>
        </p:spPr>
        <p:txBody>
          <a:bodyPr lIns="0" tIns="0" rIns="0" bIns="0" rtlCol="0" anchor="t">
            <a:spAutoFit/>
          </a:bodyPr>
          <a:lstStyle/>
          <a:p>
            <a:pPr algn="just">
              <a:lnSpc>
                <a:spcPts val="3491"/>
              </a:lnSpc>
            </a:pPr>
            <a:r>
              <a:rPr lang="en-US" sz="3262">
                <a:solidFill>
                  <a:srgbClr val="FFEEE3"/>
                </a:solidFill>
                <a:latin typeface="Open Sans 1 Bold"/>
              </a:rPr>
              <a:t>A.</a:t>
            </a:r>
            <a:r>
              <a:rPr lang="en-US" sz="3262">
                <a:solidFill>
                  <a:srgbClr val="FFEEE3"/>
                </a:solidFill>
                <a:latin typeface="Open Sans 1"/>
              </a:rPr>
              <a:t> </a:t>
            </a:r>
            <a:r>
              <a:rPr lang="en-US" sz="3262">
                <a:solidFill>
                  <a:srgbClr val="FFEEE3"/>
                </a:solidFill>
                <a:latin typeface="Open Sans 1 Bold"/>
              </a:rPr>
              <a:t> Teori Aristotelian Klasik</a:t>
            </a:r>
          </a:p>
          <a:p>
            <a:pPr algn="just">
              <a:lnSpc>
                <a:spcPts val="3491"/>
              </a:lnSpc>
            </a:pPr>
            <a:r>
              <a:rPr lang="en-US" sz="3262">
                <a:solidFill>
                  <a:srgbClr val="FFEEE3"/>
                </a:solidFill>
                <a:latin typeface="Open Sans 1"/>
              </a:rPr>
              <a:t>Demokrasi merupakan salah satu bentuk pemerintahan, yakni pemerintahan oleh seluruh warganegara yang memenuhi syarat kewarganegaraan.</a:t>
            </a:r>
          </a:p>
          <a:p>
            <a:pPr algn="just">
              <a:lnSpc>
                <a:spcPts val="3491"/>
              </a:lnSpc>
            </a:pPr>
            <a:endParaRPr lang="en-US" sz="3262">
              <a:solidFill>
                <a:srgbClr val="FFEEE3"/>
              </a:solidFill>
              <a:latin typeface="Open Sans 1"/>
            </a:endParaRPr>
          </a:p>
          <a:p>
            <a:pPr algn="just">
              <a:lnSpc>
                <a:spcPts val="3491"/>
              </a:lnSpc>
            </a:pPr>
            <a:r>
              <a:rPr lang="en-US" sz="3262">
                <a:solidFill>
                  <a:srgbClr val="FFEEE3"/>
                </a:solidFill>
                <a:latin typeface="Open Sans 1 Bold"/>
              </a:rPr>
              <a:t>B. Teori Abad Pertengahan</a:t>
            </a:r>
          </a:p>
          <a:p>
            <a:pPr algn="just">
              <a:lnSpc>
                <a:spcPts val="3491"/>
              </a:lnSpc>
            </a:pPr>
            <a:r>
              <a:rPr lang="en-US" sz="3262">
                <a:solidFill>
                  <a:srgbClr val="FFEEE3"/>
                </a:solidFill>
                <a:latin typeface="Open Sans 1"/>
              </a:rPr>
              <a:t>Demokrasi yang pada dasarnya menerapkan “Roman law” dan konsep “popular souvereignity” menempatkan suatu landasan pelaksanaan kekuasaan tertinggi di tangan rakyat</a:t>
            </a:r>
          </a:p>
          <a:p>
            <a:pPr algn="just">
              <a:lnSpc>
                <a:spcPts val="3491"/>
              </a:lnSpc>
            </a:pPr>
            <a:endParaRPr lang="en-US" sz="3262">
              <a:solidFill>
                <a:srgbClr val="FFEEE3"/>
              </a:solidFill>
              <a:latin typeface="Open Sans 1"/>
            </a:endParaRPr>
          </a:p>
          <a:p>
            <a:pPr algn="just">
              <a:lnSpc>
                <a:spcPts val="3491"/>
              </a:lnSpc>
            </a:pPr>
            <a:r>
              <a:rPr lang="en-US" sz="3262">
                <a:solidFill>
                  <a:srgbClr val="FFEEE3"/>
                </a:solidFill>
                <a:latin typeface="Open Sans 1 Bold"/>
              </a:rPr>
              <a:t>C. Doktrin kontemporer</a:t>
            </a:r>
          </a:p>
          <a:p>
            <a:pPr algn="just">
              <a:lnSpc>
                <a:spcPts val="3491"/>
              </a:lnSpc>
            </a:pPr>
            <a:r>
              <a:rPr lang="en-US" sz="3262">
                <a:solidFill>
                  <a:srgbClr val="FFEEE3"/>
                </a:solidFill>
                <a:latin typeface="Open Sans 1"/>
              </a:rPr>
              <a:t>Demokrasi menerapkan konsep “republik” dipandang sebagai bentuk pemerintahan rakyat yang murni.</a:t>
            </a:r>
          </a:p>
          <a:p>
            <a:pPr algn="just">
              <a:lnSpc>
                <a:spcPts val="3491"/>
              </a:lnSpc>
            </a:pPr>
            <a:endParaRPr lang="en-US" sz="3262">
              <a:solidFill>
                <a:srgbClr val="FFEEE3"/>
              </a:solidFill>
              <a:latin typeface="Open Sans 1"/>
            </a:endParaRPr>
          </a:p>
        </p:txBody>
      </p:sp>
      <p:sp>
        <p:nvSpPr>
          <p:cNvPr id="3" name="Freeform 3"/>
          <p:cNvSpPr/>
          <p:nvPr/>
        </p:nvSpPr>
        <p:spPr>
          <a:xfrm>
            <a:off x="0"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904405" y="1451430"/>
            <a:ext cx="17383595" cy="2123426"/>
          </a:xfrm>
          <a:prstGeom prst="rect">
            <a:avLst/>
          </a:prstGeom>
        </p:spPr>
        <p:txBody>
          <a:bodyPr lIns="0" tIns="0" rIns="0" bIns="0" rtlCol="0" anchor="t">
            <a:spAutoFit/>
          </a:bodyPr>
          <a:lstStyle/>
          <a:p>
            <a:pPr>
              <a:lnSpc>
                <a:spcPts val="7982"/>
              </a:lnSpc>
            </a:pPr>
            <a:r>
              <a:rPr lang="en-US" sz="7460">
                <a:solidFill>
                  <a:srgbClr val="FFEEE3"/>
                </a:solidFill>
                <a:latin typeface="Scripter"/>
              </a:rPr>
              <a:t> Tiga Tradisi Pemikiran Politik Demokrasi</a:t>
            </a:r>
          </a:p>
          <a:p>
            <a:pPr>
              <a:lnSpc>
                <a:spcPts val="7982"/>
              </a:lnSpc>
            </a:pPr>
            <a:endParaRPr lang="en-US" sz="7460">
              <a:solidFill>
                <a:srgbClr val="FFEEE3"/>
              </a:solidFill>
              <a:latin typeface="Scripter"/>
            </a:endParaRPr>
          </a:p>
        </p:txBody>
      </p:sp>
      <p:sp>
        <p:nvSpPr>
          <p:cNvPr id="5" name="Freeform 5"/>
          <p:cNvSpPr/>
          <p:nvPr/>
        </p:nvSpPr>
        <p:spPr>
          <a:xfrm>
            <a:off x="5072020" y="8903718"/>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14403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5216059" y="8903718"/>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263131"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808889"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880909" y="-1737864"/>
            <a:ext cx="4335072" cy="2766564"/>
          </a:xfrm>
          <a:custGeom>
            <a:avLst/>
            <a:gdLst/>
            <a:ahLst/>
            <a:cxnLst/>
            <a:rect l="l" t="t" r="r" b="b"/>
            <a:pathLst>
              <a:path w="4335072" h="2766564">
                <a:moveTo>
                  <a:pt x="0" y="0"/>
                </a:moveTo>
                <a:lnTo>
                  <a:pt x="4335071" y="0"/>
                </a:lnTo>
                <a:lnTo>
                  <a:pt x="4335071"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3952928" y="-1737864"/>
            <a:ext cx="4335072" cy="2766564"/>
          </a:xfrm>
          <a:custGeom>
            <a:avLst/>
            <a:gdLst/>
            <a:ahLst/>
            <a:cxnLst/>
            <a:rect l="l" t="t" r="r" b="b"/>
            <a:pathLst>
              <a:path w="4335072" h="2766564">
                <a:moveTo>
                  <a:pt x="0" y="0"/>
                </a:moveTo>
                <a:lnTo>
                  <a:pt x="4335072" y="0"/>
                </a:lnTo>
                <a:lnTo>
                  <a:pt x="4335072" y="2766564"/>
                </a:lnTo>
                <a:lnTo>
                  <a:pt x="0" y="27665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Freeform 2"/>
          <p:cNvSpPr/>
          <p:nvPr/>
        </p:nvSpPr>
        <p:spPr>
          <a:xfrm>
            <a:off x="-266633" y="8657737"/>
            <a:ext cx="2590665" cy="1201127"/>
          </a:xfrm>
          <a:custGeom>
            <a:avLst/>
            <a:gdLst/>
            <a:ahLst/>
            <a:cxnLst/>
            <a:rect l="l" t="t" r="r" b="b"/>
            <a:pathLst>
              <a:path w="2590665" h="1201127">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63967" y="551606"/>
            <a:ext cx="2590665" cy="1201127"/>
          </a:xfrm>
          <a:custGeom>
            <a:avLst/>
            <a:gdLst/>
            <a:ahLst/>
            <a:cxnLst/>
            <a:rect l="l" t="t" r="r" b="b"/>
            <a:pathLst>
              <a:path w="2590665" h="1201127">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797850" y="3384167"/>
            <a:ext cx="14166117" cy="5273570"/>
          </a:xfrm>
          <a:prstGeom prst="rect">
            <a:avLst/>
          </a:prstGeom>
        </p:spPr>
        <p:txBody>
          <a:bodyPr lIns="0" tIns="0" rIns="0" bIns="0" rtlCol="0" anchor="t">
            <a:spAutoFit/>
          </a:bodyPr>
          <a:lstStyle/>
          <a:p>
            <a:pPr algn="just">
              <a:lnSpc>
                <a:spcPts val="3491"/>
              </a:lnSpc>
            </a:pPr>
            <a:r>
              <a:rPr lang="en-US" sz="3262">
                <a:solidFill>
                  <a:srgbClr val="743812"/>
                </a:solidFill>
                <a:latin typeface="Open Sans 1 Bold"/>
              </a:rPr>
              <a:t>1. Demokrasi Protektif</a:t>
            </a:r>
          </a:p>
          <a:p>
            <a:pPr algn="just">
              <a:lnSpc>
                <a:spcPts val="3491"/>
              </a:lnSpc>
            </a:pPr>
            <a:r>
              <a:rPr lang="en-US" sz="3262">
                <a:solidFill>
                  <a:srgbClr val="743812"/>
                </a:solidFill>
                <a:latin typeface="Open Sans 1"/>
              </a:rPr>
              <a:t>Kekuasaan ekonomi pasar, di mana proses pemilihan umum dilakukan secara reguler sebagai upaya yakni untuk memajukan kepentingan pasar dan melindunginya dari tirani negara.</a:t>
            </a:r>
          </a:p>
          <a:p>
            <a:pPr algn="just">
              <a:lnSpc>
                <a:spcPts val="3491"/>
              </a:lnSpc>
            </a:pPr>
            <a:endParaRPr lang="en-US" sz="3262">
              <a:solidFill>
                <a:srgbClr val="743812"/>
              </a:solidFill>
              <a:latin typeface="Open Sans 1"/>
            </a:endParaRPr>
          </a:p>
          <a:p>
            <a:pPr algn="just">
              <a:lnSpc>
                <a:spcPts val="3491"/>
              </a:lnSpc>
            </a:pPr>
            <a:r>
              <a:rPr lang="en-US" sz="3262">
                <a:solidFill>
                  <a:srgbClr val="743812"/>
                </a:solidFill>
                <a:latin typeface="Open Sans 1 Bold"/>
              </a:rPr>
              <a:t>2. Demokrasi Pembangunan</a:t>
            </a:r>
          </a:p>
          <a:p>
            <a:pPr algn="just">
              <a:lnSpc>
                <a:spcPts val="3491"/>
              </a:lnSpc>
            </a:pPr>
            <a:r>
              <a:rPr lang="en-US" sz="3262">
                <a:solidFill>
                  <a:srgbClr val="743812"/>
                </a:solidFill>
                <a:latin typeface="Open Sans 1"/>
              </a:rPr>
              <a:t>Demokrasi yang ditandai oleh konsepsi atau model manusia sebagai individu yang posesif, yakni manusia sebagai yang dikompromikan dengan konsepsi mahluk yang mampu mengembangkan kekuasaan atau kemampuannya. Di samping itu, juga menempatkan "Partisipasi demokratis" sebagai “jalur pusat menuju pengembangan diri”.</a:t>
            </a:r>
          </a:p>
          <a:p>
            <a:pPr algn="just">
              <a:lnSpc>
                <a:spcPts val="3491"/>
              </a:lnSpc>
            </a:pPr>
            <a:endParaRPr lang="en-US" sz="3262">
              <a:solidFill>
                <a:srgbClr val="743812"/>
              </a:solidFill>
              <a:latin typeface="Open Sans 1"/>
            </a:endParaRPr>
          </a:p>
        </p:txBody>
      </p:sp>
      <p:sp>
        <p:nvSpPr>
          <p:cNvPr id="5" name="Freeform 5"/>
          <p:cNvSpPr/>
          <p:nvPr/>
        </p:nvSpPr>
        <p:spPr>
          <a:xfrm>
            <a:off x="-266633" y="-428137"/>
            <a:ext cx="2590665" cy="2180869"/>
          </a:xfrm>
          <a:custGeom>
            <a:avLst/>
            <a:gdLst/>
            <a:ahLst/>
            <a:cxnLst/>
            <a:rect l="l" t="t" r="r" b="b"/>
            <a:pathLst>
              <a:path w="2590665" h="2180869">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290395" y="1629263"/>
            <a:ext cx="18214589" cy="1435100"/>
          </a:xfrm>
          <a:prstGeom prst="rect">
            <a:avLst/>
          </a:prstGeom>
        </p:spPr>
        <p:txBody>
          <a:bodyPr lIns="0" tIns="0" rIns="0" bIns="0" rtlCol="0" anchor="t">
            <a:spAutoFit/>
          </a:bodyPr>
          <a:lstStyle/>
          <a:p>
            <a:pPr>
              <a:lnSpc>
                <a:spcPts val="5350"/>
              </a:lnSpc>
            </a:pPr>
            <a:r>
              <a:rPr lang="en-US" sz="5000">
                <a:solidFill>
                  <a:srgbClr val="743812"/>
                </a:solidFill>
                <a:latin typeface="Scripter"/>
              </a:rPr>
              <a:t>Proses demokrasi  dapat diidentifikasi dalam empat bentuk demokrasi</a:t>
            </a:r>
          </a:p>
        </p:txBody>
      </p:sp>
      <p:sp>
        <p:nvSpPr>
          <p:cNvPr id="7" name="Freeform 7"/>
          <p:cNvSpPr/>
          <p:nvPr/>
        </p:nvSpPr>
        <p:spPr>
          <a:xfrm>
            <a:off x="15963967" y="8302318"/>
            <a:ext cx="2590665" cy="2180869"/>
          </a:xfrm>
          <a:custGeom>
            <a:avLst/>
            <a:gdLst/>
            <a:ahLst/>
            <a:cxnLst/>
            <a:rect l="l" t="t" r="r" b="b"/>
            <a:pathLst>
              <a:path w="2590665" h="2180869">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EE3"/>
        </a:solidFill>
        <a:effectLst/>
      </p:bgPr>
    </p:bg>
    <p:spTree>
      <p:nvGrpSpPr>
        <p:cNvPr id="1" name=""/>
        <p:cNvGrpSpPr/>
        <p:nvPr/>
      </p:nvGrpSpPr>
      <p:grpSpPr>
        <a:xfrm>
          <a:off x="0" y="0"/>
          <a:ext cx="0" cy="0"/>
          <a:chOff x="0" y="0"/>
          <a:chExt cx="0" cy="0"/>
        </a:xfrm>
      </p:grpSpPr>
      <p:sp>
        <p:nvSpPr>
          <p:cNvPr id="2" name="Freeform 2"/>
          <p:cNvSpPr/>
          <p:nvPr/>
        </p:nvSpPr>
        <p:spPr>
          <a:xfrm>
            <a:off x="-266633" y="8657737"/>
            <a:ext cx="2590665" cy="1201127"/>
          </a:xfrm>
          <a:custGeom>
            <a:avLst/>
            <a:gdLst/>
            <a:ahLst/>
            <a:cxnLst/>
            <a:rect l="l" t="t" r="r" b="b"/>
            <a:pathLst>
              <a:path w="2590665" h="1201127">
                <a:moveTo>
                  <a:pt x="0" y="0"/>
                </a:moveTo>
                <a:lnTo>
                  <a:pt x="2590666" y="0"/>
                </a:lnTo>
                <a:lnTo>
                  <a:pt x="2590666" y="1201126"/>
                </a:lnTo>
                <a:lnTo>
                  <a:pt x="0" y="12011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963967" y="551606"/>
            <a:ext cx="2590665" cy="1201127"/>
          </a:xfrm>
          <a:custGeom>
            <a:avLst/>
            <a:gdLst/>
            <a:ahLst/>
            <a:cxnLst/>
            <a:rect l="l" t="t" r="r" b="b"/>
            <a:pathLst>
              <a:path w="2590665" h="1201127">
                <a:moveTo>
                  <a:pt x="0" y="0"/>
                </a:moveTo>
                <a:lnTo>
                  <a:pt x="2590666" y="0"/>
                </a:lnTo>
                <a:lnTo>
                  <a:pt x="2590666" y="1201127"/>
                </a:lnTo>
                <a:lnTo>
                  <a:pt x="0" y="120112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90395" y="3639411"/>
            <a:ext cx="15667352" cy="5273570"/>
          </a:xfrm>
          <a:prstGeom prst="rect">
            <a:avLst/>
          </a:prstGeom>
        </p:spPr>
        <p:txBody>
          <a:bodyPr lIns="0" tIns="0" rIns="0" bIns="0" rtlCol="0" anchor="t">
            <a:spAutoFit/>
          </a:bodyPr>
          <a:lstStyle/>
          <a:p>
            <a:pPr algn="just">
              <a:lnSpc>
                <a:spcPts val="3491"/>
              </a:lnSpc>
            </a:pPr>
            <a:r>
              <a:rPr lang="en-US" sz="3262">
                <a:solidFill>
                  <a:srgbClr val="743812"/>
                </a:solidFill>
                <a:latin typeface="Open Sans 1 Bold"/>
              </a:rPr>
              <a:t>3. Demokrasi Ekuilibrium</a:t>
            </a:r>
          </a:p>
          <a:p>
            <a:pPr algn="just">
              <a:lnSpc>
                <a:spcPts val="3491"/>
              </a:lnSpc>
            </a:pPr>
            <a:r>
              <a:rPr lang="en-US" sz="3262">
                <a:solidFill>
                  <a:srgbClr val="743812"/>
                </a:solidFill>
                <a:latin typeface="Open Sans 1"/>
              </a:rPr>
              <a:t>Penyeimbangan nilai partisipasi dan pentingnya apatisme, dengan alasan bahwa apatisme di kalangan mayoritas warga negara menjadi fungsional bagi demokrasi karena partisipasi yang intensif sesungguhnya dipandang tidak efisien bagi individu yang rasional.</a:t>
            </a:r>
          </a:p>
          <a:p>
            <a:pPr algn="just">
              <a:lnSpc>
                <a:spcPts val="3491"/>
              </a:lnSpc>
            </a:pPr>
            <a:endParaRPr lang="en-US" sz="3262">
              <a:solidFill>
                <a:srgbClr val="743812"/>
              </a:solidFill>
              <a:latin typeface="Open Sans 1"/>
            </a:endParaRPr>
          </a:p>
          <a:p>
            <a:pPr algn="just">
              <a:lnSpc>
                <a:spcPts val="3491"/>
              </a:lnSpc>
            </a:pPr>
            <a:r>
              <a:rPr lang="en-US" sz="3262">
                <a:solidFill>
                  <a:srgbClr val="743812"/>
                </a:solidFill>
                <a:latin typeface="Open Sans 1 Bold"/>
              </a:rPr>
              <a:t>4. Demokrasi Partisipatoris</a:t>
            </a:r>
          </a:p>
          <a:p>
            <a:pPr algn="just">
              <a:lnSpc>
                <a:spcPts val="3491"/>
              </a:lnSpc>
            </a:pPr>
            <a:r>
              <a:rPr lang="en-US" sz="3262">
                <a:solidFill>
                  <a:srgbClr val="743812"/>
                </a:solidFill>
                <a:latin typeface="Open Sans 1"/>
              </a:rPr>
              <a:t>Yakni bahwa kita tidak dapat mencapai partisipasi yang demokratis tanpa perubahan lebih dulu dalam ketakseimbangan sosial dan kesadaran sosial, tetapi kita juga tidak dapat mencapai perubahan dalam ketakseimbangan sosial dan kesadaran sosial tanpa peningkatan partisipasi lebih dulu.</a:t>
            </a:r>
          </a:p>
          <a:p>
            <a:pPr algn="just">
              <a:lnSpc>
                <a:spcPts val="3491"/>
              </a:lnSpc>
            </a:pPr>
            <a:endParaRPr lang="en-US" sz="3262">
              <a:solidFill>
                <a:srgbClr val="743812"/>
              </a:solidFill>
              <a:latin typeface="Open Sans 1"/>
            </a:endParaRPr>
          </a:p>
        </p:txBody>
      </p:sp>
      <p:sp>
        <p:nvSpPr>
          <p:cNvPr id="5" name="Freeform 5"/>
          <p:cNvSpPr/>
          <p:nvPr/>
        </p:nvSpPr>
        <p:spPr>
          <a:xfrm>
            <a:off x="-266633" y="-428137"/>
            <a:ext cx="2590665" cy="2180869"/>
          </a:xfrm>
          <a:custGeom>
            <a:avLst/>
            <a:gdLst/>
            <a:ahLst/>
            <a:cxnLst/>
            <a:rect l="l" t="t" r="r" b="b"/>
            <a:pathLst>
              <a:path w="2590665" h="2180869">
                <a:moveTo>
                  <a:pt x="0" y="0"/>
                </a:moveTo>
                <a:lnTo>
                  <a:pt x="2590666" y="0"/>
                </a:lnTo>
                <a:lnTo>
                  <a:pt x="2590666" y="2180870"/>
                </a:lnTo>
                <a:lnTo>
                  <a:pt x="0" y="21808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5963967" y="8302318"/>
            <a:ext cx="2590665" cy="2180869"/>
          </a:xfrm>
          <a:custGeom>
            <a:avLst/>
            <a:gdLst/>
            <a:ahLst/>
            <a:cxnLst/>
            <a:rect l="l" t="t" r="r" b="b"/>
            <a:pathLst>
              <a:path w="2590665" h="2180869">
                <a:moveTo>
                  <a:pt x="0" y="0"/>
                </a:moveTo>
                <a:lnTo>
                  <a:pt x="2590666" y="0"/>
                </a:lnTo>
                <a:lnTo>
                  <a:pt x="2590666" y="2180869"/>
                </a:lnTo>
                <a:lnTo>
                  <a:pt x="0" y="2180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1290395" y="1629263"/>
            <a:ext cx="18214589" cy="1435100"/>
          </a:xfrm>
          <a:prstGeom prst="rect">
            <a:avLst/>
          </a:prstGeom>
        </p:spPr>
        <p:txBody>
          <a:bodyPr lIns="0" tIns="0" rIns="0" bIns="0" rtlCol="0" anchor="t">
            <a:spAutoFit/>
          </a:bodyPr>
          <a:lstStyle/>
          <a:p>
            <a:pPr>
              <a:lnSpc>
                <a:spcPts val="5350"/>
              </a:lnSpc>
            </a:pPr>
            <a:r>
              <a:rPr lang="en-US" sz="5000">
                <a:solidFill>
                  <a:srgbClr val="743812"/>
                </a:solidFill>
                <a:latin typeface="Scripter"/>
              </a:rPr>
              <a:t>Proses demokrasi  dapat diidentifikasi dalam empat bentuk demokrasi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2074</Words>
  <Application>Microsoft Office PowerPoint</Application>
  <PresentationFormat>Custom</PresentationFormat>
  <Paragraphs>120</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Scripter</vt:lpstr>
      <vt:lpstr>Arial</vt:lpstr>
      <vt:lpstr>Open Sans 1 Bold</vt:lpstr>
      <vt:lpstr>Open Sans 1</vt:lpstr>
      <vt:lpstr>Open Sans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Cokelat dan Krem Estetik Lucu Tugas Kelompok Presentasi</dc:title>
  <cp:lastModifiedBy>MISFARA °</cp:lastModifiedBy>
  <cp:revision>5</cp:revision>
  <dcterms:created xsi:type="dcterms:W3CDTF">2006-08-16T00:00:00Z</dcterms:created>
  <dcterms:modified xsi:type="dcterms:W3CDTF">2024-01-15T03:41:21Z</dcterms:modified>
  <dc:identifier>DAF56eON6Jk</dc:identifier>
</cp:coreProperties>
</file>