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09" autoAdjust="0"/>
    <p:restoredTop sz="94660"/>
  </p:normalViewPr>
  <p:slideViewPr>
    <p:cSldViewPr>
      <p:cViewPr>
        <p:scale>
          <a:sx n="75" d="100"/>
          <a:sy n="75" d="100"/>
        </p:scale>
        <p:origin x="-1530"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365A24-FC22-4634-A665-BB6245D0CB54}" type="datetimeFigureOut">
              <a:rPr lang="en-US" smtClean="0"/>
              <a:t>1/2/2022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A29C02-BDE2-44A9-9D12-5E9844066B0A}" type="slidenum">
              <a:rPr lang="en-US" smtClean="0"/>
              <a:t>‹#›</a:t>
            </a:fld>
            <a:endParaRPr lang="en-US"/>
          </a:p>
        </p:txBody>
      </p:sp>
    </p:spTree>
    <p:extLst>
      <p:ext uri="{BB962C8B-B14F-4D97-AF65-F5344CB8AC3E}">
        <p14:creationId xmlns:p14="http://schemas.microsoft.com/office/powerpoint/2010/main" val="3923363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A29C02-BDE2-44A9-9D12-5E9844066B0A}" type="slidenum">
              <a:rPr lang="en-US" smtClean="0"/>
              <a:t>4</a:t>
            </a:fld>
            <a:endParaRPr lang="en-US"/>
          </a:p>
        </p:txBody>
      </p:sp>
    </p:spTree>
    <p:extLst>
      <p:ext uri="{BB962C8B-B14F-4D97-AF65-F5344CB8AC3E}">
        <p14:creationId xmlns:p14="http://schemas.microsoft.com/office/powerpoint/2010/main" val="3994074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BCD7F4-BFB5-4D53-B821-A980D7080DD9}" type="datetimeFigureOut">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861175-5F6D-400D-BC35-8C44FA2028C1}" type="slidenum">
              <a:rPr lang="en-US" smtClean="0"/>
              <a:t>‹#›</a:t>
            </a:fld>
            <a:endParaRPr lang="en-US"/>
          </a:p>
        </p:txBody>
      </p:sp>
    </p:spTree>
    <p:extLst>
      <p:ext uri="{BB962C8B-B14F-4D97-AF65-F5344CB8AC3E}">
        <p14:creationId xmlns:p14="http://schemas.microsoft.com/office/powerpoint/2010/main" val="3649801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BCD7F4-BFB5-4D53-B821-A980D7080DD9}" type="datetimeFigureOut">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861175-5F6D-400D-BC35-8C44FA2028C1}" type="slidenum">
              <a:rPr lang="en-US" smtClean="0"/>
              <a:t>‹#›</a:t>
            </a:fld>
            <a:endParaRPr lang="en-US"/>
          </a:p>
        </p:txBody>
      </p:sp>
    </p:spTree>
    <p:extLst>
      <p:ext uri="{BB962C8B-B14F-4D97-AF65-F5344CB8AC3E}">
        <p14:creationId xmlns:p14="http://schemas.microsoft.com/office/powerpoint/2010/main" val="3588225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BCD7F4-BFB5-4D53-B821-A980D7080DD9}" type="datetimeFigureOut">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861175-5F6D-400D-BC35-8C44FA2028C1}" type="slidenum">
              <a:rPr lang="en-US" smtClean="0"/>
              <a:t>‹#›</a:t>
            </a:fld>
            <a:endParaRPr lang="en-US"/>
          </a:p>
        </p:txBody>
      </p:sp>
    </p:spTree>
    <p:extLst>
      <p:ext uri="{BB962C8B-B14F-4D97-AF65-F5344CB8AC3E}">
        <p14:creationId xmlns:p14="http://schemas.microsoft.com/office/powerpoint/2010/main" val="3876522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BCD7F4-BFB5-4D53-B821-A980D7080DD9}" type="datetimeFigureOut">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861175-5F6D-400D-BC35-8C44FA2028C1}" type="slidenum">
              <a:rPr lang="en-US" smtClean="0"/>
              <a:t>‹#›</a:t>
            </a:fld>
            <a:endParaRPr lang="en-US"/>
          </a:p>
        </p:txBody>
      </p:sp>
    </p:spTree>
    <p:extLst>
      <p:ext uri="{BB962C8B-B14F-4D97-AF65-F5344CB8AC3E}">
        <p14:creationId xmlns:p14="http://schemas.microsoft.com/office/powerpoint/2010/main" val="1159297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BCD7F4-BFB5-4D53-B821-A980D7080DD9}" type="datetimeFigureOut">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861175-5F6D-400D-BC35-8C44FA2028C1}" type="slidenum">
              <a:rPr lang="en-US" smtClean="0"/>
              <a:t>‹#›</a:t>
            </a:fld>
            <a:endParaRPr lang="en-US"/>
          </a:p>
        </p:txBody>
      </p:sp>
    </p:spTree>
    <p:extLst>
      <p:ext uri="{BB962C8B-B14F-4D97-AF65-F5344CB8AC3E}">
        <p14:creationId xmlns:p14="http://schemas.microsoft.com/office/powerpoint/2010/main" val="2692482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5BCD7F4-BFB5-4D53-B821-A980D7080DD9}" type="datetimeFigureOut">
              <a:rPr lang="en-US" smtClean="0"/>
              <a:t>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861175-5F6D-400D-BC35-8C44FA2028C1}" type="slidenum">
              <a:rPr lang="en-US" smtClean="0"/>
              <a:t>‹#›</a:t>
            </a:fld>
            <a:endParaRPr lang="en-US"/>
          </a:p>
        </p:txBody>
      </p:sp>
    </p:spTree>
    <p:extLst>
      <p:ext uri="{BB962C8B-B14F-4D97-AF65-F5344CB8AC3E}">
        <p14:creationId xmlns:p14="http://schemas.microsoft.com/office/powerpoint/2010/main" val="697332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BCD7F4-BFB5-4D53-B821-A980D7080DD9}" type="datetimeFigureOut">
              <a:rPr lang="en-US" smtClean="0"/>
              <a:t>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861175-5F6D-400D-BC35-8C44FA2028C1}" type="slidenum">
              <a:rPr lang="en-US" smtClean="0"/>
              <a:t>‹#›</a:t>
            </a:fld>
            <a:endParaRPr lang="en-US"/>
          </a:p>
        </p:txBody>
      </p:sp>
    </p:spTree>
    <p:extLst>
      <p:ext uri="{BB962C8B-B14F-4D97-AF65-F5344CB8AC3E}">
        <p14:creationId xmlns:p14="http://schemas.microsoft.com/office/powerpoint/2010/main" val="2707266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BCD7F4-BFB5-4D53-B821-A980D7080DD9}" type="datetimeFigureOut">
              <a:rPr lang="en-US" smtClean="0"/>
              <a:t>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861175-5F6D-400D-BC35-8C44FA2028C1}" type="slidenum">
              <a:rPr lang="en-US" smtClean="0"/>
              <a:t>‹#›</a:t>
            </a:fld>
            <a:endParaRPr lang="en-US"/>
          </a:p>
        </p:txBody>
      </p:sp>
    </p:spTree>
    <p:extLst>
      <p:ext uri="{BB962C8B-B14F-4D97-AF65-F5344CB8AC3E}">
        <p14:creationId xmlns:p14="http://schemas.microsoft.com/office/powerpoint/2010/main" val="3895632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BCD7F4-BFB5-4D53-B821-A980D7080DD9}" type="datetimeFigureOut">
              <a:rPr lang="en-US" smtClean="0"/>
              <a:t>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861175-5F6D-400D-BC35-8C44FA2028C1}" type="slidenum">
              <a:rPr lang="en-US" smtClean="0"/>
              <a:t>‹#›</a:t>
            </a:fld>
            <a:endParaRPr lang="en-US"/>
          </a:p>
        </p:txBody>
      </p:sp>
    </p:spTree>
    <p:extLst>
      <p:ext uri="{BB962C8B-B14F-4D97-AF65-F5344CB8AC3E}">
        <p14:creationId xmlns:p14="http://schemas.microsoft.com/office/powerpoint/2010/main" val="3989614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BCD7F4-BFB5-4D53-B821-A980D7080DD9}" type="datetimeFigureOut">
              <a:rPr lang="en-US" smtClean="0"/>
              <a:t>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861175-5F6D-400D-BC35-8C44FA2028C1}" type="slidenum">
              <a:rPr lang="en-US" smtClean="0"/>
              <a:t>‹#›</a:t>
            </a:fld>
            <a:endParaRPr lang="en-US"/>
          </a:p>
        </p:txBody>
      </p:sp>
    </p:spTree>
    <p:extLst>
      <p:ext uri="{BB962C8B-B14F-4D97-AF65-F5344CB8AC3E}">
        <p14:creationId xmlns:p14="http://schemas.microsoft.com/office/powerpoint/2010/main" val="210134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BCD7F4-BFB5-4D53-B821-A980D7080DD9}" type="datetimeFigureOut">
              <a:rPr lang="en-US" smtClean="0"/>
              <a:t>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861175-5F6D-400D-BC35-8C44FA2028C1}" type="slidenum">
              <a:rPr lang="en-US" smtClean="0"/>
              <a:t>‹#›</a:t>
            </a:fld>
            <a:endParaRPr lang="en-US"/>
          </a:p>
        </p:txBody>
      </p:sp>
    </p:spTree>
    <p:extLst>
      <p:ext uri="{BB962C8B-B14F-4D97-AF65-F5344CB8AC3E}">
        <p14:creationId xmlns:p14="http://schemas.microsoft.com/office/powerpoint/2010/main" val="3543399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BCD7F4-BFB5-4D53-B821-A980D7080DD9}" type="datetimeFigureOut">
              <a:rPr lang="en-US" smtClean="0"/>
              <a:t>1/2/2022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861175-5F6D-400D-BC35-8C44FA2028C1}" type="slidenum">
              <a:rPr lang="en-US" smtClean="0"/>
              <a:t>‹#›</a:t>
            </a:fld>
            <a:endParaRPr lang="en-US"/>
          </a:p>
        </p:txBody>
      </p:sp>
    </p:spTree>
    <p:extLst>
      <p:ext uri="{BB962C8B-B14F-4D97-AF65-F5344CB8AC3E}">
        <p14:creationId xmlns:p14="http://schemas.microsoft.com/office/powerpoint/2010/main" val="28181781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15616" y="4509120"/>
            <a:ext cx="6400800" cy="1968624"/>
          </a:xfrm>
        </p:spPr>
        <p:txBody>
          <a:bodyPr>
            <a:normAutofit fontScale="62500" lnSpcReduction="20000"/>
          </a:bodyPr>
          <a:lstStyle/>
          <a:p>
            <a:r>
              <a:rPr lang="en-US" sz="5100" dirty="0" smtClean="0">
                <a:solidFill>
                  <a:schemeClr val="tx2">
                    <a:lumMod val="50000"/>
                  </a:schemeClr>
                </a:solidFill>
                <a:latin typeface="Arial Black" pitchFamily="34" charset="0"/>
              </a:rPr>
              <a:t>Project Scope Management</a:t>
            </a:r>
            <a:r>
              <a:rPr lang="en-US" sz="5100" dirty="0" smtClean="0">
                <a:solidFill>
                  <a:schemeClr val="accent1">
                    <a:lumMod val="50000"/>
                  </a:schemeClr>
                </a:solidFill>
                <a:latin typeface="Arial Black" pitchFamily="34" charset="0"/>
              </a:rPr>
              <a:t> </a:t>
            </a:r>
          </a:p>
          <a:p>
            <a:r>
              <a:rPr lang="en-US" sz="3800" dirty="0" smtClean="0">
                <a:solidFill>
                  <a:schemeClr val="tx2">
                    <a:lumMod val="50000"/>
                  </a:schemeClr>
                </a:solidFill>
                <a:latin typeface="Arial Black" pitchFamily="34" charset="0"/>
              </a:rPr>
              <a:t>Group 1</a:t>
            </a:r>
          </a:p>
          <a:p>
            <a:r>
              <a:rPr lang="en-US" sz="3800" dirty="0" err="1" smtClean="0">
                <a:solidFill>
                  <a:schemeClr val="tx2">
                    <a:lumMod val="50000"/>
                  </a:schemeClr>
                </a:solidFill>
                <a:latin typeface="Arial Black" pitchFamily="34" charset="0"/>
              </a:rPr>
              <a:t>Rola</a:t>
            </a:r>
            <a:r>
              <a:rPr lang="en-US" sz="3800" dirty="0" smtClean="0">
                <a:solidFill>
                  <a:schemeClr val="tx2">
                    <a:lumMod val="50000"/>
                  </a:schemeClr>
                </a:solidFill>
                <a:latin typeface="Arial Black" pitchFamily="34" charset="0"/>
              </a:rPr>
              <a:t> </a:t>
            </a:r>
            <a:r>
              <a:rPr lang="en-US" sz="3800" dirty="0" err="1" smtClean="0">
                <a:solidFill>
                  <a:schemeClr val="tx2">
                    <a:lumMod val="50000"/>
                  </a:schemeClr>
                </a:solidFill>
                <a:latin typeface="Arial Black" pitchFamily="34" charset="0"/>
              </a:rPr>
              <a:t>AlaaEldeen</a:t>
            </a:r>
            <a:r>
              <a:rPr lang="en-US" sz="3800" dirty="0" smtClean="0">
                <a:solidFill>
                  <a:schemeClr val="tx2">
                    <a:lumMod val="50000"/>
                  </a:schemeClr>
                </a:solidFill>
                <a:latin typeface="Arial Black" pitchFamily="34" charset="0"/>
              </a:rPr>
              <a:t> </a:t>
            </a:r>
            <a:r>
              <a:rPr lang="en-US" sz="3800" dirty="0" err="1" smtClean="0">
                <a:solidFill>
                  <a:schemeClr val="tx2">
                    <a:lumMod val="50000"/>
                  </a:schemeClr>
                </a:solidFill>
                <a:latin typeface="Arial Black" pitchFamily="34" charset="0"/>
              </a:rPr>
              <a:t>Abdelkareem</a:t>
            </a:r>
            <a:endParaRPr lang="en-US" sz="3800" dirty="0" smtClean="0">
              <a:solidFill>
                <a:schemeClr val="tx2">
                  <a:lumMod val="50000"/>
                </a:schemeClr>
              </a:solidFill>
              <a:latin typeface="Arial Black" pitchFamily="34" charset="0"/>
            </a:endParaRPr>
          </a:p>
          <a:p>
            <a:r>
              <a:rPr lang="en-US" sz="3800" dirty="0" err="1" smtClean="0">
                <a:solidFill>
                  <a:schemeClr val="tx2">
                    <a:lumMod val="50000"/>
                  </a:schemeClr>
                </a:solidFill>
                <a:latin typeface="Arial Black" pitchFamily="34" charset="0"/>
              </a:rPr>
              <a:t>Soha</a:t>
            </a:r>
            <a:r>
              <a:rPr lang="en-US" sz="3800" dirty="0" smtClean="0">
                <a:solidFill>
                  <a:schemeClr val="tx2">
                    <a:lumMod val="50000"/>
                  </a:schemeClr>
                </a:solidFill>
                <a:latin typeface="Arial Black" pitchFamily="34" charset="0"/>
              </a:rPr>
              <a:t> Mohamed Ahmed Mahmoud</a:t>
            </a:r>
          </a:p>
          <a:p>
            <a:r>
              <a:rPr lang="en-US" sz="3800" dirty="0" err="1" smtClean="0">
                <a:solidFill>
                  <a:schemeClr val="tx2">
                    <a:lumMod val="50000"/>
                  </a:schemeClr>
                </a:solidFill>
                <a:latin typeface="Arial Black" pitchFamily="34" charset="0"/>
              </a:rPr>
              <a:t>Aya</a:t>
            </a:r>
            <a:r>
              <a:rPr lang="en-US" sz="3800" dirty="0" smtClean="0">
                <a:solidFill>
                  <a:schemeClr val="tx2">
                    <a:lumMod val="50000"/>
                  </a:schemeClr>
                </a:solidFill>
                <a:latin typeface="Arial Black" pitchFamily="34" charset="0"/>
              </a:rPr>
              <a:t> </a:t>
            </a:r>
            <a:r>
              <a:rPr lang="en-US" sz="3800" dirty="0" err="1" smtClean="0">
                <a:solidFill>
                  <a:schemeClr val="tx2">
                    <a:lumMod val="50000"/>
                  </a:schemeClr>
                </a:solidFill>
                <a:latin typeface="Arial Black" pitchFamily="34" charset="0"/>
              </a:rPr>
              <a:t>Khaled</a:t>
            </a:r>
            <a:r>
              <a:rPr lang="en-US" sz="3800" dirty="0" smtClean="0">
                <a:solidFill>
                  <a:schemeClr val="tx2">
                    <a:lumMod val="50000"/>
                  </a:schemeClr>
                </a:solidFill>
                <a:latin typeface="Arial Black" pitchFamily="34" charset="0"/>
              </a:rPr>
              <a:t> </a:t>
            </a:r>
            <a:r>
              <a:rPr lang="en-US" sz="3800" dirty="0" err="1" smtClean="0">
                <a:solidFill>
                  <a:schemeClr val="tx2">
                    <a:lumMod val="50000"/>
                  </a:schemeClr>
                </a:solidFill>
                <a:latin typeface="Arial Black" pitchFamily="34" charset="0"/>
              </a:rPr>
              <a:t>Abdellah</a:t>
            </a:r>
            <a:r>
              <a:rPr lang="en-US" sz="3800" dirty="0" smtClean="0">
                <a:solidFill>
                  <a:schemeClr val="tx2">
                    <a:lumMod val="50000"/>
                  </a:schemeClr>
                </a:solidFill>
                <a:latin typeface="Arial Black" pitchFamily="34" charset="0"/>
              </a:rPr>
              <a:t> </a:t>
            </a:r>
            <a:r>
              <a:rPr lang="en-US" sz="3800" dirty="0" err="1" smtClean="0">
                <a:solidFill>
                  <a:schemeClr val="tx2">
                    <a:lumMod val="50000"/>
                  </a:schemeClr>
                </a:solidFill>
                <a:latin typeface="Arial Black" pitchFamily="34" charset="0"/>
              </a:rPr>
              <a:t>Abdallah</a:t>
            </a:r>
            <a:endParaRPr lang="en-US" sz="3800" dirty="0">
              <a:solidFill>
                <a:schemeClr val="tx2">
                  <a:lumMod val="50000"/>
                </a:schemeClr>
              </a:solidFill>
              <a:latin typeface="Arial Black"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15416"/>
            <a:ext cx="9144000" cy="4680520"/>
          </a:xfrm>
          <a:prstGeom prst="rect">
            <a:avLst/>
          </a:prstGeom>
        </p:spPr>
      </p:pic>
    </p:spTree>
    <p:extLst>
      <p:ext uri="{BB962C8B-B14F-4D97-AF65-F5344CB8AC3E}">
        <p14:creationId xmlns:p14="http://schemas.microsoft.com/office/powerpoint/2010/main" val="3437109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buNone/>
            </a:pPr>
            <a:r>
              <a:rPr lang="en-US" b="1" u="sng" dirty="0" smtClean="0">
                <a:solidFill>
                  <a:schemeClr val="tx2">
                    <a:lumMod val="50000"/>
                  </a:schemeClr>
                </a:solidFill>
              </a:rPr>
              <a:t>Meaning of the project in the project management:</a:t>
            </a:r>
          </a:p>
          <a:p>
            <a:pPr marL="0" indent="0">
              <a:buNone/>
            </a:pPr>
            <a:r>
              <a:rPr lang="en-US" sz="2400" dirty="0"/>
              <a:t>A project is defined as a sequence of tasks that must be completed to attain a certain outcome. According to the Project Management Institute </a:t>
            </a:r>
            <a:r>
              <a:rPr lang="en-US" sz="2400" dirty="0" smtClean="0"/>
              <a:t>, the </a:t>
            </a:r>
            <a:r>
              <a:rPr lang="en-US" sz="2400" dirty="0"/>
              <a:t>term Project refers to ” to any temporary endeavor with a definite beginning and end”. Depending on its complexity, it can be managed by a single person or </a:t>
            </a:r>
            <a:r>
              <a:rPr lang="en-US" sz="2400" dirty="0" smtClean="0"/>
              <a:t>hundreds</a:t>
            </a:r>
            <a:endParaRPr lang="en-US" sz="2400" b="1" u="sng" dirty="0">
              <a:solidFill>
                <a:schemeClr val="tx2">
                  <a:lumMod val="50000"/>
                </a:schemeClr>
              </a:solidFill>
            </a:endParaRPr>
          </a:p>
          <a:p>
            <a:pPr marL="0" indent="0">
              <a:buNone/>
            </a:pPr>
            <a:r>
              <a:rPr lang="en-US" b="1" u="sng" dirty="0">
                <a:solidFill>
                  <a:schemeClr val="tx2">
                    <a:lumMod val="50000"/>
                  </a:schemeClr>
                </a:solidFill>
              </a:rPr>
              <a:t>Project Scope Management</a:t>
            </a:r>
            <a:r>
              <a:rPr lang="en-US" b="1" u="sng" dirty="0" smtClean="0">
                <a:solidFill>
                  <a:schemeClr val="tx2">
                    <a:lumMod val="50000"/>
                  </a:schemeClr>
                </a:solidFill>
              </a:rPr>
              <a:t>:</a:t>
            </a:r>
          </a:p>
          <a:p>
            <a:pPr marL="0" indent="0">
              <a:buNone/>
            </a:pPr>
            <a:r>
              <a:rPr lang="en-US" sz="2400" dirty="0"/>
              <a:t>Project scope management is a process that helps in determining and documenting the list of all the project goals, tasks, deliverables, deadlines, and budgets as a part of the planning </a:t>
            </a:r>
            <a:r>
              <a:rPr lang="en-US" sz="2400" dirty="0" smtClean="0"/>
              <a:t>process.</a:t>
            </a:r>
          </a:p>
          <a:p>
            <a:pPr marL="0" indent="0">
              <a:buNone/>
            </a:pPr>
            <a:r>
              <a:rPr lang="en-US" b="1" u="sng" dirty="0">
                <a:solidFill>
                  <a:schemeClr val="tx2">
                    <a:lumMod val="50000"/>
                  </a:schemeClr>
                </a:solidFill>
              </a:rPr>
              <a:t>Importantance of the Project Scope Management</a:t>
            </a:r>
            <a:r>
              <a:rPr lang="en-US" b="1" u="sng" dirty="0" smtClean="0">
                <a:solidFill>
                  <a:schemeClr val="tx2">
                    <a:lumMod val="50000"/>
                  </a:schemeClr>
                </a:solidFill>
              </a:rPr>
              <a:t>:</a:t>
            </a:r>
          </a:p>
          <a:p>
            <a:pPr marL="0" indent="0">
              <a:buNone/>
            </a:pPr>
            <a:r>
              <a:rPr lang="en-US" sz="2400" dirty="0"/>
              <a:t>For a </a:t>
            </a:r>
            <a:r>
              <a:rPr lang="en-US" sz="2400" b="1" dirty="0">
                <a:solidFill>
                  <a:schemeClr val="tx1">
                    <a:lumMod val="95000"/>
                    <a:lumOff val="5000"/>
                  </a:schemeClr>
                </a:solidFill>
              </a:rPr>
              <a:t>project </a:t>
            </a:r>
            <a:r>
              <a:rPr lang="en-US" sz="2400" b="1" dirty="0" smtClean="0">
                <a:solidFill>
                  <a:schemeClr val="tx1">
                    <a:lumMod val="95000"/>
                    <a:lumOff val="5000"/>
                  </a:schemeClr>
                </a:solidFill>
              </a:rPr>
              <a:t> manager </a:t>
            </a:r>
            <a:r>
              <a:rPr lang="en-US" sz="2400" dirty="0" smtClean="0">
                <a:solidFill>
                  <a:schemeClr val="tx1">
                    <a:lumMod val="95000"/>
                    <a:lumOff val="5000"/>
                  </a:schemeClr>
                </a:solidFill>
              </a:rPr>
              <a:t>,</a:t>
            </a:r>
            <a:r>
              <a:rPr lang="en-US" sz="2400" dirty="0" smtClean="0"/>
              <a:t>the </a:t>
            </a:r>
            <a:r>
              <a:rPr lang="en-US" sz="2400" dirty="0"/>
              <a:t>most challenging tasks. With a definite project scope, managers can easily stay on track and ensure that all the deadlines are being followed throughout the </a:t>
            </a:r>
            <a:r>
              <a:rPr lang="en-US" sz="2400" b="1" dirty="0" smtClean="0"/>
              <a:t>project life cycle</a:t>
            </a:r>
            <a:r>
              <a:rPr lang="en-US" sz="2400" dirty="0" smtClean="0"/>
              <a:t>.</a:t>
            </a:r>
            <a:endParaRPr lang="en-US" sz="2400" dirty="0"/>
          </a:p>
          <a:p>
            <a:pPr marL="0" indent="0">
              <a:buNone/>
            </a:pPr>
            <a:endParaRPr lang="en-US" b="1" u="sng" dirty="0">
              <a:solidFill>
                <a:schemeClr val="tx2">
                  <a:lumMod val="50000"/>
                </a:schemeClr>
              </a:solidFill>
            </a:endParaRPr>
          </a:p>
        </p:txBody>
      </p:sp>
    </p:spTree>
    <p:extLst>
      <p:ext uri="{BB962C8B-B14F-4D97-AF65-F5344CB8AC3E}">
        <p14:creationId xmlns:p14="http://schemas.microsoft.com/office/powerpoint/2010/main" val="2414543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pPr marL="0" indent="0">
              <a:buNone/>
            </a:pPr>
            <a:r>
              <a:rPr lang="en-US" b="1" u="sng" dirty="0">
                <a:solidFill>
                  <a:schemeClr val="tx2">
                    <a:lumMod val="50000"/>
                  </a:schemeClr>
                </a:solidFill>
              </a:rPr>
              <a:t>A well-defined project scope management helps avoid common issues like</a:t>
            </a:r>
            <a:r>
              <a:rPr lang="en-US" b="1" u="sng" dirty="0" smtClean="0">
                <a:solidFill>
                  <a:schemeClr val="tx2">
                    <a:lumMod val="50000"/>
                  </a:schemeClr>
                </a:solidFill>
              </a:rPr>
              <a:t>:</a:t>
            </a:r>
          </a:p>
          <a:p>
            <a:r>
              <a:rPr lang="en-US" sz="2400" dirty="0" smtClean="0"/>
              <a:t>Constantly </a:t>
            </a:r>
            <a:r>
              <a:rPr lang="en-US" sz="2400" dirty="0"/>
              <a:t>changing requirements</a:t>
            </a:r>
          </a:p>
          <a:p>
            <a:r>
              <a:rPr lang="en-US" sz="2400" dirty="0"/>
              <a:t>Pivoting the project direction </a:t>
            </a:r>
            <a:r>
              <a:rPr lang="en-US" sz="2400" dirty="0" smtClean="0"/>
              <a:t>when</a:t>
            </a:r>
          </a:p>
          <a:p>
            <a:pPr marL="0" indent="0">
              <a:buNone/>
            </a:pPr>
            <a:r>
              <a:rPr lang="en-US" sz="2400" dirty="0" smtClean="0"/>
              <a:t> </a:t>
            </a:r>
            <a:r>
              <a:rPr lang="en-US" sz="2400" dirty="0"/>
              <a:t>you are already mid-way</a:t>
            </a:r>
          </a:p>
          <a:p>
            <a:r>
              <a:rPr lang="en-US" sz="2400" dirty="0"/>
              <a:t>Realizing that the final outcome </a:t>
            </a:r>
            <a:endParaRPr lang="en-US" sz="2400" dirty="0" smtClean="0"/>
          </a:p>
          <a:p>
            <a:r>
              <a:rPr lang="en-US" sz="2400" dirty="0"/>
              <a:t> </a:t>
            </a:r>
            <a:r>
              <a:rPr lang="en-US" sz="2400" dirty="0" smtClean="0"/>
              <a:t>Establishes a smooth workflow                  </a:t>
            </a:r>
            <a:endParaRPr lang="en-US" sz="2400" dirty="0" smtClean="0"/>
          </a:p>
          <a:p>
            <a:pPr marL="0" indent="0">
              <a:buNone/>
            </a:pPr>
            <a:r>
              <a:rPr lang="en-US" sz="2400" dirty="0" smtClean="0"/>
              <a:t>isn’t </a:t>
            </a:r>
            <a:r>
              <a:rPr lang="en-US" sz="2400" dirty="0"/>
              <a:t>what was expected</a:t>
            </a:r>
          </a:p>
          <a:p>
            <a:r>
              <a:rPr lang="en-US" sz="2400" dirty="0"/>
              <a:t>Going over the discussed budget</a:t>
            </a:r>
          </a:p>
          <a:p>
            <a:r>
              <a:rPr lang="en-US" sz="2400" dirty="0"/>
              <a:t>Falling behind the </a:t>
            </a:r>
            <a:r>
              <a:rPr lang="en-US" sz="2400" dirty="0" smtClean="0"/>
              <a:t>project</a:t>
            </a:r>
          </a:p>
          <a:p>
            <a:pPr marL="0" indent="0">
              <a:buNone/>
            </a:pPr>
            <a:r>
              <a:rPr lang="en-US" sz="2400" dirty="0" smtClean="0"/>
              <a:t> deadlines             </a:t>
            </a:r>
          </a:p>
          <a:p>
            <a:pPr marL="0" indent="0">
              <a:buNone/>
            </a:pPr>
            <a:r>
              <a:rPr lang="en-US" sz="2400" dirty="0" smtClean="0"/>
              <a:t>Effective </a:t>
            </a:r>
            <a:r>
              <a:rPr lang="en-US" sz="2400" dirty="0"/>
              <a:t>project scope management gives a clear idea about the time, labor, and cost involved in the project. It helps to distinguish between what is needed and what isn’t needed for accomplishing the project. Scope in project management also establishes the control factors of the project to address elements that might change during the project life </a:t>
            </a:r>
            <a:r>
              <a:rPr lang="en-US" sz="2400" dirty="0" smtClean="0"/>
              <a:t>cycle.</a:t>
            </a:r>
            <a:endParaRPr lang="en-US" b="1" u="sng" dirty="0">
              <a:solidFill>
                <a:schemeClr val="tx2">
                  <a:lumMod val="50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8083" y="489426"/>
            <a:ext cx="3312369" cy="3024336"/>
          </a:xfrm>
          <a:prstGeom prst="rect">
            <a:avLst/>
          </a:prstGeom>
        </p:spPr>
      </p:pic>
      <p:sp>
        <p:nvSpPr>
          <p:cNvPr id="6" name="TextBox 5"/>
          <p:cNvSpPr txBox="1"/>
          <p:nvPr/>
        </p:nvSpPr>
        <p:spPr>
          <a:xfrm>
            <a:off x="6012160" y="3753906"/>
            <a:ext cx="2304256" cy="707886"/>
          </a:xfrm>
          <a:prstGeom prst="rect">
            <a:avLst/>
          </a:prstGeom>
          <a:noFill/>
        </p:spPr>
        <p:txBody>
          <a:bodyPr wrap="square" rtlCol="0">
            <a:spAutoFit/>
          </a:bodyPr>
          <a:lstStyle/>
          <a:p>
            <a:r>
              <a:rPr lang="en-US" sz="2000" b="1" dirty="0" smtClean="0">
                <a:solidFill>
                  <a:schemeClr val="accent1">
                    <a:lumMod val="50000"/>
                  </a:schemeClr>
                </a:solidFill>
              </a:rPr>
              <a:t>Establish a smooth    work flow </a:t>
            </a:r>
            <a:endParaRPr lang="en-US" sz="2000" b="1" dirty="0">
              <a:solidFill>
                <a:schemeClr val="accent1">
                  <a:lumMod val="50000"/>
                </a:schemeClr>
              </a:solidFill>
            </a:endParaRPr>
          </a:p>
        </p:txBody>
      </p:sp>
    </p:spTree>
    <p:extLst>
      <p:ext uri="{BB962C8B-B14F-4D97-AF65-F5344CB8AC3E}">
        <p14:creationId xmlns:p14="http://schemas.microsoft.com/office/powerpoint/2010/main" val="3211341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r>
              <a:rPr lang="en-US" sz="2400" dirty="0"/>
              <a:t>You can also define it as a process that simplifies your scope documentation process. It simply streamlines the workflow and maintains the focus on the scope</a:t>
            </a:r>
            <a:r>
              <a:rPr lang="en-US" dirty="0" smtClean="0"/>
              <a:t>.</a:t>
            </a:r>
          </a:p>
          <a:p>
            <a:pPr marL="0" indent="0">
              <a:buNone/>
            </a:pPr>
            <a:r>
              <a:rPr lang="en-US" b="1" u="sng" dirty="0">
                <a:solidFill>
                  <a:schemeClr val="tx2">
                    <a:lumMod val="50000"/>
                  </a:schemeClr>
                </a:solidFill>
              </a:rPr>
              <a:t>Steps Involved in Project Scope Management</a:t>
            </a:r>
            <a:r>
              <a:rPr lang="en-US" b="1" u="sng" dirty="0" smtClean="0">
                <a:solidFill>
                  <a:schemeClr val="tx2">
                    <a:lumMod val="50000"/>
                  </a:schemeClr>
                </a:solidFill>
              </a:rPr>
              <a:t>:</a:t>
            </a:r>
          </a:p>
          <a:p>
            <a:pPr marL="514350" indent="-514350">
              <a:buAutoNum type="arabicPeriod"/>
            </a:pPr>
            <a:r>
              <a:rPr lang="en-US" b="1" dirty="0" smtClean="0"/>
              <a:t>Plan </a:t>
            </a:r>
            <a:r>
              <a:rPr lang="en-US" b="1" dirty="0"/>
              <a:t>scope management</a:t>
            </a:r>
            <a:r>
              <a:rPr lang="en-US" b="1" dirty="0" smtClean="0"/>
              <a:t>:</a:t>
            </a:r>
          </a:p>
          <a:p>
            <a:pPr marL="0" indent="0">
              <a:buNone/>
            </a:pPr>
            <a:r>
              <a:rPr lang="en-US" sz="2400" dirty="0"/>
              <a:t>Undoubtedly there are various ways to </a:t>
            </a:r>
            <a:endParaRPr lang="en-US" sz="2400" dirty="0" smtClean="0"/>
          </a:p>
          <a:p>
            <a:pPr marL="0" indent="0">
              <a:buNone/>
            </a:pPr>
            <a:r>
              <a:rPr lang="en-US" sz="2400" dirty="0" smtClean="0"/>
              <a:t>create </a:t>
            </a:r>
            <a:r>
              <a:rPr lang="en-US" sz="2400" dirty="0"/>
              <a:t>a scope document. In this phase</a:t>
            </a:r>
            <a:r>
              <a:rPr lang="en-US" sz="2400" dirty="0" smtClean="0"/>
              <a:t>,</a:t>
            </a:r>
          </a:p>
          <a:p>
            <a:pPr marL="0" indent="0">
              <a:buNone/>
            </a:pPr>
            <a:r>
              <a:rPr lang="en-US" sz="2400" dirty="0" smtClean="0"/>
              <a:t> </a:t>
            </a:r>
            <a:r>
              <a:rPr lang="en-US" sz="2400" dirty="0"/>
              <a:t>the </a:t>
            </a:r>
            <a:r>
              <a:rPr lang="en-US" sz="2400" b="1" dirty="0" smtClean="0"/>
              <a:t>project manager </a:t>
            </a:r>
            <a:r>
              <a:rPr lang="en-US" sz="2400" dirty="0" smtClean="0"/>
              <a:t>defines the</a:t>
            </a:r>
          </a:p>
          <a:p>
            <a:pPr marL="0" indent="0">
              <a:buNone/>
            </a:pPr>
            <a:r>
              <a:rPr lang="en-US" sz="2400" dirty="0" smtClean="0"/>
              <a:t> </a:t>
            </a:r>
            <a:r>
              <a:rPr lang="en-US" sz="2400" dirty="0"/>
              <a:t>scope to suit the </a:t>
            </a:r>
            <a:r>
              <a:rPr lang="en-US" sz="2400" dirty="0" smtClean="0"/>
              <a:t>organization’s</a:t>
            </a:r>
          </a:p>
          <a:p>
            <a:pPr marL="0" indent="0">
              <a:buNone/>
            </a:pPr>
            <a:r>
              <a:rPr lang="en-US" sz="2400" dirty="0" smtClean="0"/>
              <a:t> </a:t>
            </a:r>
            <a:r>
              <a:rPr lang="en-US" sz="2400" dirty="0"/>
              <a:t>standards. </a:t>
            </a:r>
            <a:r>
              <a:rPr lang="en-US" sz="2400" dirty="0" smtClean="0"/>
              <a:t>The </a:t>
            </a:r>
            <a:r>
              <a:rPr lang="en-US" sz="2400" dirty="0"/>
              <a:t>scope </a:t>
            </a:r>
            <a:endParaRPr lang="en-US" sz="2400" dirty="0" smtClean="0"/>
          </a:p>
          <a:p>
            <a:pPr marL="0" indent="0">
              <a:buNone/>
            </a:pPr>
            <a:r>
              <a:rPr lang="en-US" sz="2400" dirty="0" smtClean="0"/>
              <a:t>management </a:t>
            </a:r>
            <a:r>
              <a:rPr lang="en-US" sz="2400" dirty="0"/>
              <a:t>plan reduces </a:t>
            </a:r>
            <a:endParaRPr lang="en-US" sz="2400" dirty="0" smtClean="0"/>
          </a:p>
          <a:p>
            <a:pPr marL="0" indent="0">
              <a:buNone/>
            </a:pPr>
            <a:r>
              <a:rPr lang="en-US" sz="2400" dirty="0" smtClean="0"/>
              <a:t>future </a:t>
            </a:r>
            <a:r>
              <a:rPr lang="en-US" sz="2400" dirty="0"/>
              <a:t>risks to the scope. It </a:t>
            </a:r>
            <a:r>
              <a:rPr lang="en-US" sz="2400" dirty="0" smtClean="0"/>
              <a:t>identifies </a:t>
            </a:r>
            <a:r>
              <a:rPr lang="en-US" sz="2400" dirty="0"/>
              <a:t>areas that might cause serious damage to the scope and rectifies it. </a:t>
            </a:r>
            <a:r>
              <a:rPr lang="en-US" sz="2400" dirty="0"/>
              <a:t>This is the initial step that says how you will maintain the scope throughout the project.</a:t>
            </a:r>
          </a:p>
          <a:p>
            <a:pPr marL="0" indent="0">
              <a:buNone/>
            </a:pPr>
            <a:endParaRPr lang="en-US" b="1" u="sng" dirty="0">
              <a:solidFill>
                <a:schemeClr val="tx2">
                  <a:lumMod val="50000"/>
                </a:schemeClr>
              </a:solidFill>
            </a:endParaRPr>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2040" y="1855740"/>
            <a:ext cx="3970412" cy="3143250"/>
          </a:xfrm>
          <a:prstGeom prst="rect">
            <a:avLst/>
          </a:prstGeom>
        </p:spPr>
      </p:pic>
    </p:spTree>
    <p:extLst>
      <p:ext uri="{BB962C8B-B14F-4D97-AF65-F5344CB8AC3E}">
        <p14:creationId xmlns:p14="http://schemas.microsoft.com/office/powerpoint/2010/main" val="1037367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a:ln>
            <a:solidFill>
              <a:schemeClr val="accent1"/>
            </a:solidFill>
          </a:ln>
        </p:spPr>
        <p:txBody>
          <a:bodyPr>
            <a:normAutofit fontScale="92500" lnSpcReduction="10000"/>
          </a:bodyPr>
          <a:lstStyle/>
          <a:p>
            <a:pPr marL="0" indent="0">
              <a:buNone/>
            </a:pPr>
            <a:r>
              <a:rPr lang="en-US" b="1" dirty="0"/>
              <a:t>2</a:t>
            </a:r>
            <a:r>
              <a:rPr lang="en-US" dirty="0" smtClean="0"/>
              <a:t>. </a:t>
            </a:r>
            <a:r>
              <a:rPr lang="en-US" b="1" dirty="0"/>
              <a:t>Collect requirements</a:t>
            </a:r>
            <a:r>
              <a:rPr lang="en-US" b="1" dirty="0" smtClean="0"/>
              <a:t>:</a:t>
            </a:r>
          </a:p>
          <a:p>
            <a:pPr marL="0" indent="0">
              <a:buNone/>
            </a:pPr>
            <a:r>
              <a:rPr lang="en-US" sz="2400" dirty="0" smtClean="0"/>
              <a:t>In </a:t>
            </a:r>
            <a:r>
              <a:rPr lang="en-US" sz="2400" dirty="0"/>
              <a:t>an organization, there are a lot of parties involved who make the decision. </a:t>
            </a:r>
            <a:r>
              <a:rPr lang="en-US" sz="2400" dirty="0"/>
              <a:t>It is not just between the manager and the client. The project manager must collect the requirements from all the authorities involved. </a:t>
            </a:r>
            <a:r>
              <a:rPr lang="en-US" sz="2400" dirty="0"/>
              <a:t>You can also start making prototypes to see whether it fits the client’s </a:t>
            </a:r>
            <a:r>
              <a:rPr lang="en-US" sz="2400" dirty="0" smtClean="0"/>
              <a:t>requirements.</a:t>
            </a:r>
          </a:p>
          <a:p>
            <a:pPr marL="0" indent="0">
              <a:buNone/>
            </a:pPr>
            <a:r>
              <a:rPr lang="en-US" b="1" dirty="0"/>
              <a:t>3. </a:t>
            </a:r>
            <a:r>
              <a:rPr lang="en-US" b="1" dirty="0"/>
              <a:t>Define </a:t>
            </a:r>
            <a:r>
              <a:rPr lang="en-US" b="1" dirty="0" smtClean="0"/>
              <a:t>scope:</a:t>
            </a:r>
          </a:p>
          <a:p>
            <a:pPr marL="0" indent="0">
              <a:buNone/>
            </a:pPr>
            <a:r>
              <a:rPr lang="en-US" sz="2100" dirty="0"/>
              <a:t>After making these plans, </a:t>
            </a:r>
            <a:endParaRPr lang="en-US" sz="2100" dirty="0" smtClean="0"/>
          </a:p>
          <a:p>
            <a:pPr marL="0" indent="0">
              <a:buNone/>
            </a:pPr>
            <a:r>
              <a:rPr lang="en-US" sz="2100" dirty="0" smtClean="0"/>
              <a:t>you </a:t>
            </a:r>
            <a:r>
              <a:rPr lang="en-US" sz="2100" dirty="0"/>
              <a:t>must start scrutinizing each step</a:t>
            </a:r>
            <a:r>
              <a:rPr lang="en-US" sz="2100" dirty="0" smtClean="0"/>
              <a:t>.</a:t>
            </a:r>
          </a:p>
          <a:p>
            <a:pPr marL="0" indent="0">
              <a:buNone/>
            </a:pPr>
            <a:r>
              <a:rPr lang="en-US" sz="2100" dirty="0" smtClean="0"/>
              <a:t> </a:t>
            </a:r>
            <a:r>
              <a:rPr lang="en-US" sz="2100" dirty="0"/>
              <a:t>You must make sure that all the </a:t>
            </a:r>
            <a:r>
              <a:rPr lang="en-US" sz="2100" dirty="0" smtClean="0"/>
              <a:t>steps</a:t>
            </a:r>
          </a:p>
          <a:p>
            <a:pPr marL="0" indent="0">
              <a:buNone/>
            </a:pPr>
            <a:r>
              <a:rPr lang="en-US" sz="2100" dirty="0" smtClean="0"/>
              <a:t> </a:t>
            </a:r>
            <a:r>
              <a:rPr lang="en-US" sz="2100" dirty="0"/>
              <a:t>carried out favor the scope. In this phase</a:t>
            </a:r>
            <a:r>
              <a:rPr lang="en-US" sz="2100" dirty="0" smtClean="0"/>
              <a:t>,</a:t>
            </a:r>
          </a:p>
          <a:p>
            <a:pPr marL="0" indent="0">
              <a:buNone/>
            </a:pPr>
            <a:r>
              <a:rPr lang="en-US" sz="2100" dirty="0" smtClean="0"/>
              <a:t> </a:t>
            </a:r>
            <a:r>
              <a:rPr lang="en-US" sz="2100" dirty="0"/>
              <a:t>you will draft your final project </a:t>
            </a:r>
            <a:endParaRPr lang="en-US" sz="2100" dirty="0" smtClean="0"/>
          </a:p>
          <a:p>
            <a:pPr marL="0" indent="0">
              <a:buNone/>
            </a:pPr>
            <a:r>
              <a:rPr lang="en-US" sz="2100" dirty="0" smtClean="0"/>
              <a:t>scope </a:t>
            </a:r>
            <a:r>
              <a:rPr lang="en-US" sz="2100" dirty="0"/>
              <a:t>statement. </a:t>
            </a:r>
            <a:r>
              <a:rPr lang="en-US" sz="2100" dirty="0" smtClean="0"/>
              <a:t>It </a:t>
            </a:r>
            <a:r>
              <a:rPr lang="en-US" sz="2100" dirty="0"/>
              <a:t>must contain all </a:t>
            </a:r>
            <a:r>
              <a:rPr lang="en-US" sz="2100" dirty="0" smtClean="0"/>
              <a:t>the</a:t>
            </a:r>
          </a:p>
          <a:p>
            <a:pPr marL="0" indent="0">
              <a:buNone/>
            </a:pPr>
            <a:r>
              <a:rPr lang="en-US" sz="2100" dirty="0" smtClean="0"/>
              <a:t> </a:t>
            </a:r>
            <a:r>
              <a:rPr lang="en-US" sz="2100" dirty="0"/>
              <a:t>elements </a:t>
            </a:r>
            <a:r>
              <a:rPr lang="en-US" sz="2100" dirty="0" smtClean="0"/>
              <a:t>mentioned earlier </a:t>
            </a:r>
            <a:r>
              <a:rPr lang="en-US" sz="2100" dirty="0"/>
              <a:t>in this blog.</a:t>
            </a:r>
            <a:br>
              <a:rPr lang="en-US" sz="2100" dirty="0"/>
            </a:br>
            <a:r>
              <a:rPr lang="en-US" sz="2100" dirty="0" smtClean="0"/>
              <a:t>You </a:t>
            </a:r>
            <a:r>
              <a:rPr lang="en-US" sz="2100" dirty="0"/>
              <a:t>also include a list of processes that are </a:t>
            </a:r>
            <a:r>
              <a:rPr lang="en-US" sz="2100" dirty="0" smtClean="0"/>
              <a:t>unnecessary</a:t>
            </a:r>
          </a:p>
          <a:p>
            <a:pPr marL="0" indent="0">
              <a:buNone/>
            </a:pPr>
            <a:r>
              <a:rPr lang="en-US" sz="2100" dirty="0" smtClean="0"/>
              <a:t> </a:t>
            </a:r>
            <a:r>
              <a:rPr lang="en-US" sz="2100" dirty="0"/>
              <a:t>for the project. It is an important document that avoids future confusion in the project.</a:t>
            </a:r>
            <a:br>
              <a:rPr lang="en-US" sz="2100" dirty="0"/>
            </a:br>
            <a:r>
              <a:rPr lang="en-US" sz="2100" dirty="0" smtClean="0"/>
              <a:t>As </a:t>
            </a:r>
            <a:r>
              <a:rPr lang="en-US" sz="2100" dirty="0"/>
              <a:t>a scope of project example, consider an aircraft manufacturing unit. The client specifies that the aircraft must have a heat-resistant coating. But it is a necessity to mention to avoid certain heat-resistant coating procedures. This is where the scope document becomes useful. The employee can easily look at the scope statement and find the excluded processes list.</a:t>
            </a:r>
          </a:p>
          <a:p>
            <a:pPr marL="0" indent="0">
              <a:buNone/>
            </a:pPr>
            <a:endParaRPr lang="en-US" b="1" dirty="0"/>
          </a:p>
          <a:p>
            <a:pPr marL="0" indent="0">
              <a:buNone/>
            </a:pPr>
            <a:endParaRPr lang="en-US" sz="2400"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4088" y="1893493"/>
            <a:ext cx="3456384" cy="2592288"/>
          </a:xfrm>
          <a:prstGeom prst="rect">
            <a:avLst/>
          </a:prstGeom>
        </p:spPr>
      </p:pic>
    </p:spTree>
    <p:extLst>
      <p:ext uri="{BB962C8B-B14F-4D97-AF65-F5344CB8AC3E}">
        <p14:creationId xmlns:p14="http://schemas.microsoft.com/office/powerpoint/2010/main" val="2811926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lnSpc>
                <a:spcPct val="90000"/>
              </a:lnSpc>
              <a:buNone/>
            </a:pPr>
            <a:r>
              <a:rPr lang="en-US" sz="3000" b="1" dirty="0"/>
              <a:t>4. </a:t>
            </a:r>
            <a:r>
              <a:rPr lang="en-US" sz="3000" b="1" dirty="0"/>
              <a:t>Create a Work Breakdown Structure</a:t>
            </a:r>
            <a:r>
              <a:rPr lang="en-US" sz="3000" b="1" dirty="0" smtClean="0"/>
              <a:t>:</a:t>
            </a:r>
          </a:p>
          <a:p>
            <a:pPr marL="0" indent="0">
              <a:buNone/>
            </a:pPr>
            <a:r>
              <a:rPr lang="en-US" sz="2400" dirty="0"/>
              <a:t>By referring to the plan and scope document, it is time to create a WBS. Work breakdown structure enables the project manager to break the project into smaller tasks. It is a part of scope management because even the small tasks must remain inside the project’s scope.</a:t>
            </a:r>
            <a:br>
              <a:rPr lang="en-US" sz="2400" dirty="0"/>
            </a:br>
            <a:r>
              <a:rPr lang="en-US" sz="2400" dirty="0"/>
              <a:t>WBS prevents the straying of small tasks. It also prevents the isolation of tasks. </a:t>
            </a:r>
            <a:r>
              <a:rPr lang="en-US" sz="2400" dirty="0"/>
              <a:t>Establishing WBS is a critical step in keeping the team engaged on the right path</a:t>
            </a:r>
            <a:r>
              <a:rPr lang="en-US" sz="2400" dirty="0" smtClean="0"/>
              <a:t>.</a:t>
            </a:r>
          </a:p>
          <a:p>
            <a:pPr marL="0" indent="0">
              <a:buNone/>
            </a:pPr>
            <a:endParaRPr lang="en-US" sz="2400" dirty="0"/>
          </a:p>
          <a:p>
            <a:pPr marL="0" indent="0">
              <a:lnSpc>
                <a:spcPct val="90000"/>
              </a:lnSpc>
              <a:buNone/>
            </a:pPr>
            <a:endParaRPr lang="en-US" sz="3000" b="1"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3080734"/>
            <a:ext cx="6696744" cy="3528392"/>
          </a:xfrm>
          <a:prstGeom prst="rect">
            <a:avLst/>
          </a:prstGeom>
        </p:spPr>
      </p:pic>
    </p:spTree>
    <p:extLst>
      <p:ext uri="{BB962C8B-B14F-4D97-AF65-F5344CB8AC3E}">
        <p14:creationId xmlns:p14="http://schemas.microsoft.com/office/powerpoint/2010/main" val="1863432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pPr marL="0" indent="0">
              <a:buNone/>
            </a:pPr>
            <a:r>
              <a:rPr lang="en-US" sz="3000" b="1" dirty="0"/>
              <a:t>5. Validate scope:</a:t>
            </a:r>
          </a:p>
          <a:p>
            <a:pPr marL="0" indent="0">
              <a:buNone/>
            </a:pPr>
            <a:r>
              <a:rPr lang="en-US" sz="2400" dirty="0"/>
              <a:t>Until now, the project scope has been nothing more than a draft. To become an official document, you have to get it approved by the respective authorities. The draft may receive change requests from either the client or the stakeholder. </a:t>
            </a:r>
            <a:r>
              <a:rPr lang="en-US" sz="2400" dirty="0"/>
              <a:t>Only after it gets the final approval, it transforms into a proper scope document that your employees can refer to</a:t>
            </a:r>
            <a:r>
              <a:rPr lang="en-US" sz="2400" dirty="0" smtClean="0"/>
              <a:t>.</a:t>
            </a:r>
            <a:endParaRPr lang="en-US" dirty="0" smtClean="0"/>
          </a:p>
          <a:p>
            <a:pPr marL="0" indent="0">
              <a:buNone/>
            </a:pPr>
            <a:r>
              <a:rPr lang="en-US" sz="3000" b="1" dirty="0"/>
              <a:t>6. Control scope:</a:t>
            </a:r>
          </a:p>
          <a:p>
            <a:pPr marL="0" indent="0">
              <a:buNone/>
            </a:pPr>
            <a:r>
              <a:rPr lang="en-US" sz="2500" dirty="0"/>
              <a:t>This is an important part of project scope management. The primary aim is to keep the project within the scope. It is exactly what the control phase strives to achieve. By laying out guidelines to monitor the project, it effectively manages to keep the project within its scope.</a:t>
            </a:r>
            <a:br>
              <a:rPr lang="en-US" sz="2500" dirty="0"/>
            </a:br>
            <a:endParaRPr lang="en-US" sz="2500" dirty="0"/>
          </a:p>
          <a:p>
            <a:pPr marL="0" indent="0">
              <a:buNone/>
            </a:pPr>
            <a:r>
              <a:rPr lang="en-US" sz="2500" dirty="0"/>
              <a:t>Sometimes you may need to change the scope or alter it according to customer requests. By creating detailed reports, you must see whether the new scope fits your business goals. Thus, constantly filling any gaps in the efficiency of the project.</a:t>
            </a:r>
            <a:br>
              <a:rPr lang="en-US" sz="2500" dirty="0"/>
            </a:br>
            <a:endParaRPr lang="en-US" sz="2500" dirty="0"/>
          </a:p>
          <a:p>
            <a:pPr marL="0" indent="0">
              <a:buNone/>
            </a:pPr>
            <a:r>
              <a:rPr lang="en-US" sz="2500" dirty="0"/>
              <a:t>Good scope management improves communication between the organization and the client. You can retain clients for future projects by delivering successful projects. Client satisfaction increases when the project is just what they expected.</a:t>
            </a:r>
          </a:p>
          <a:p>
            <a:pPr marL="0" indent="0">
              <a:buNone/>
            </a:pPr>
            <a:endParaRPr lang="en-US" dirty="0"/>
          </a:p>
        </p:txBody>
      </p:sp>
    </p:spTree>
    <p:extLst>
      <p:ext uri="{BB962C8B-B14F-4D97-AF65-F5344CB8AC3E}">
        <p14:creationId xmlns:p14="http://schemas.microsoft.com/office/powerpoint/2010/main" val="36433893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567</Words>
  <Application>Microsoft Office PowerPoint</Application>
  <PresentationFormat>On-screen Show (4:3)</PresentationFormat>
  <Paragraphs>55</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ALB7ERY</dc:creator>
  <cp:lastModifiedBy>ALB7ERY</cp:lastModifiedBy>
  <cp:revision>34</cp:revision>
  <dcterms:created xsi:type="dcterms:W3CDTF">2022-01-02T15:25:52Z</dcterms:created>
  <dcterms:modified xsi:type="dcterms:W3CDTF">2022-01-02T16:36:04Z</dcterms:modified>
</cp:coreProperties>
</file>