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95" r:id="rId7"/>
    <p:sldId id="296" r:id="rId8"/>
    <p:sldId id="297" r:id="rId9"/>
    <p:sldId id="331" r:id="rId10"/>
    <p:sldId id="332" r:id="rId11"/>
    <p:sldId id="299" r:id="rId12"/>
    <p:sldId id="338" r:id="rId13"/>
    <p:sldId id="333" r:id="rId14"/>
    <p:sldId id="301" r:id="rId15"/>
    <p:sldId id="339" r:id="rId16"/>
    <p:sldId id="334" r:id="rId17"/>
    <p:sldId id="302" r:id="rId18"/>
    <p:sldId id="335" r:id="rId19"/>
    <p:sldId id="336" r:id="rId20"/>
    <p:sldId id="303" r:id="rId21"/>
    <p:sldId id="337" r:id="rId22"/>
    <p:sldId id="340" r:id="rId23"/>
    <p:sldId id="304" r:id="rId24"/>
    <p:sldId id="341" r:id="rId25"/>
    <p:sldId id="342" r:id="rId26"/>
    <p:sldId id="305" r:id="rId27"/>
    <p:sldId id="344" r:id="rId28"/>
    <p:sldId id="345" r:id="rId29"/>
    <p:sldId id="306" r:id="rId30"/>
    <p:sldId id="307" r:id="rId31"/>
    <p:sldId id="308" r:id="rId32"/>
    <p:sldId id="346" r:id="rId33"/>
    <p:sldId id="347" r:id="rId34"/>
    <p:sldId id="309" r:id="rId35"/>
    <p:sldId id="348" r:id="rId36"/>
    <p:sldId id="349" r:id="rId37"/>
    <p:sldId id="310" r:id="rId38"/>
    <p:sldId id="350" r:id="rId39"/>
    <p:sldId id="351" r:id="rId40"/>
    <p:sldId id="311" r:id="rId41"/>
    <p:sldId id="352" r:id="rId42"/>
    <p:sldId id="353" r:id="rId43"/>
    <p:sldId id="313" r:id="rId44"/>
    <p:sldId id="354" r:id="rId45"/>
    <p:sldId id="355" r:id="rId46"/>
    <p:sldId id="314" r:id="rId47"/>
    <p:sldId id="356" r:id="rId48"/>
    <p:sldId id="357" r:id="rId49"/>
    <p:sldId id="315" r:id="rId50"/>
    <p:sldId id="358" r:id="rId51"/>
    <p:sldId id="359" r:id="rId52"/>
    <p:sldId id="316" r:id="rId53"/>
    <p:sldId id="360" r:id="rId54"/>
    <p:sldId id="361" r:id="rId55"/>
    <p:sldId id="317" r:id="rId56"/>
    <p:sldId id="362" r:id="rId57"/>
    <p:sldId id="363" r:id="rId58"/>
    <p:sldId id="318" r:id="rId59"/>
    <p:sldId id="364" r:id="rId60"/>
    <p:sldId id="365" r:id="rId61"/>
    <p:sldId id="320" r:id="rId62"/>
    <p:sldId id="366" r:id="rId63"/>
    <p:sldId id="367" r:id="rId64"/>
    <p:sldId id="321" r:id="rId65"/>
    <p:sldId id="368" r:id="rId66"/>
    <p:sldId id="369" r:id="rId67"/>
    <p:sldId id="322" r:id="rId68"/>
    <p:sldId id="370" r:id="rId69"/>
    <p:sldId id="371" r:id="rId70"/>
    <p:sldId id="324" r:id="rId71"/>
    <p:sldId id="372" r:id="rId72"/>
    <p:sldId id="373" r:id="rId73"/>
    <p:sldId id="325" r:id="rId74"/>
    <p:sldId id="374" r:id="rId75"/>
    <p:sldId id="375" r:id="rId76"/>
    <p:sldId id="326" r:id="rId77"/>
    <p:sldId id="376" r:id="rId78"/>
    <p:sldId id="377" r:id="rId79"/>
    <p:sldId id="328" r:id="rId80"/>
    <p:sldId id="378" r:id="rId81"/>
    <p:sldId id="294" r:id="rId82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-168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printerSettings" Target="printerSettings/printerSettings1.bin"/><Relationship Id="rId84" Type="http://schemas.openxmlformats.org/officeDocument/2006/relationships/presProps" Target="presProps.xml"/><Relationship Id="rId85" Type="http://schemas.openxmlformats.org/officeDocument/2006/relationships/viewProps" Target="viewProps.xml"/><Relationship Id="rId86" Type="http://schemas.openxmlformats.org/officeDocument/2006/relationships/theme" Target="theme/theme1.xml"/><Relationship Id="rId8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C715C-5B84-424A-BF7C-02DB014949ED}" type="datetimeFigureOut">
              <a:rPr kumimoji="1" lang="ja-JP" altLang="en-US" smtClean="0"/>
              <a:t>2014/08/29</a:t>
            </a:fld>
            <a:endParaRPr kumimoji="1" lang="ja-JP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EEDC68F-0BAA-DE4E-B93A-C011EEC4AB0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C715C-5B84-424A-BF7C-02DB014949ED}" type="datetimeFigureOut">
              <a:rPr kumimoji="1" lang="ja-JP" altLang="en-US" smtClean="0"/>
              <a:t>2014/08/29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DC68F-0BAA-DE4E-B93A-C011EEC4AB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C715C-5B84-424A-BF7C-02DB014949ED}" type="datetimeFigureOut">
              <a:rPr kumimoji="1" lang="ja-JP" altLang="en-US" smtClean="0"/>
              <a:t>2014/08/29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DC68F-0BAA-DE4E-B93A-C011EEC4AB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C715C-5B84-424A-BF7C-02DB014949ED}" type="datetimeFigureOut">
              <a:rPr kumimoji="1" lang="ja-JP" altLang="en-US" smtClean="0"/>
              <a:t>2014/08/29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DC68F-0BAA-DE4E-B93A-C011EEC4AB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C715C-5B84-424A-BF7C-02DB014949ED}" type="datetimeFigureOut">
              <a:rPr kumimoji="1" lang="ja-JP" altLang="en-US" smtClean="0"/>
              <a:t>2014/08/29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DC68F-0BAA-DE4E-B93A-C011EEC4AB0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C715C-5B84-424A-BF7C-02DB014949ED}" type="datetimeFigureOut">
              <a:rPr kumimoji="1" lang="ja-JP" altLang="en-US" smtClean="0"/>
              <a:t>2014/08/29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DC68F-0BAA-DE4E-B93A-C011EEC4AB0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C715C-5B84-424A-BF7C-02DB014949ED}" type="datetimeFigureOut">
              <a:rPr kumimoji="1" lang="ja-JP" altLang="en-US" smtClean="0"/>
              <a:t>2014/08/29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DC68F-0BAA-DE4E-B93A-C011EEC4AB0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C715C-5B84-424A-BF7C-02DB014949ED}" type="datetimeFigureOut">
              <a:rPr kumimoji="1" lang="ja-JP" altLang="en-US" smtClean="0"/>
              <a:t>2014/08/29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DC68F-0BAA-DE4E-B93A-C011EEC4AB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C715C-5B84-424A-BF7C-02DB014949ED}" type="datetimeFigureOut">
              <a:rPr kumimoji="1" lang="ja-JP" altLang="en-US" smtClean="0"/>
              <a:t>2014/08/29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DC68F-0BAA-DE4E-B93A-C011EEC4AB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C715C-5B84-424A-BF7C-02DB014949ED}" type="datetimeFigureOut">
              <a:rPr kumimoji="1" lang="ja-JP" altLang="en-US" smtClean="0"/>
              <a:t>2014/08/29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DC68F-0BAA-DE4E-B93A-C011EEC4AB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C715C-5B84-424A-BF7C-02DB014949ED}" type="datetimeFigureOut">
              <a:rPr kumimoji="1" lang="ja-JP" altLang="en-US" smtClean="0"/>
              <a:t>2014/08/29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DC68F-0BAA-DE4E-B93A-C011EEC4AB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68BC715C-5B84-424A-BF7C-02DB014949ED}" type="datetimeFigureOut">
              <a:rPr kumimoji="1" lang="ja-JP" altLang="en-US" smtClean="0"/>
              <a:t>2014/08/29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9EEDC68F-0BAA-DE4E-B93A-C011EEC4AB0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kumimoji="1"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kumimoji="1"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kumimoji="1"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kumimoji="1"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kumimoji="1"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19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4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4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Relationship Id="rId3" Type="http://schemas.openxmlformats.org/officeDocument/2006/relationships/image" Target="../media/image32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4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4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png"/><Relationship Id="rId3" Type="http://schemas.openxmlformats.org/officeDocument/2006/relationships/image" Target="../media/image38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4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3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3.png"/><Relationship Id="rId3" Type="http://schemas.openxmlformats.org/officeDocument/2006/relationships/image" Target="../media/image4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4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5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4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5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6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7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4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7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8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9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4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9.png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1.png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1.png"/><Relationship Id="rId3" Type="http://schemas.openxmlformats.org/officeDocument/2006/relationships/image" Target="../media/image50.png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2.png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3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4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3.png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4.png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5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4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5.png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6.png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7.png"/><Relationship Id="rId3" Type="http://schemas.openxmlformats.org/officeDocument/2006/relationships/image" Target="../media/image56.png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204376" y="2107768"/>
            <a:ext cx="8850666" cy="2642465"/>
          </a:xfrm>
        </p:spPr>
        <p:txBody>
          <a:bodyPr anchor="ctr">
            <a:noAutofit/>
          </a:bodyPr>
          <a:lstStyle/>
          <a:p>
            <a:r>
              <a:rPr lang="en-US" altLang="ja-JP" dirty="0" smtClean="0">
                <a:solidFill>
                  <a:srgbClr val="10253F"/>
                </a:solidFill>
                <a:latin typeface="HG丸ｺﾞｼｯｸM-PRO"/>
                <a:ea typeface="HG丸ｺﾞｼｯｸM-PRO"/>
                <a:cs typeface="HG丸ｺﾞｼｯｸM-PRO"/>
              </a:rPr>
              <a:t>ggplot2</a:t>
            </a:r>
            <a:r>
              <a:rPr lang="ja-JP" altLang="en-US" dirty="0" smtClean="0">
                <a:solidFill>
                  <a:srgbClr val="10253F"/>
                </a:solidFill>
                <a:latin typeface="HG丸ｺﾞｼｯｸM-PRO"/>
                <a:ea typeface="HG丸ｺﾞｼｯｸM-PRO"/>
                <a:cs typeface="HG丸ｺﾞｼｯｸM-PRO"/>
              </a:rPr>
              <a:t>によるデータ可視化</a:t>
            </a:r>
            <a:endParaRPr kumimoji="1" lang="ja-JP" altLang="en-US" dirty="0">
              <a:solidFill>
                <a:srgbClr val="10253F"/>
              </a:solidFill>
              <a:latin typeface="HG丸ｺﾞｼｯｸM-PRO"/>
              <a:ea typeface="HG丸ｺﾞｼｯｸM-PRO"/>
              <a:cs typeface="HG丸ｺﾞｼｯｸM-PRO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5230381"/>
            <a:ext cx="6400800" cy="1219200"/>
          </a:xfrm>
        </p:spPr>
        <p:txBody>
          <a:bodyPr>
            <a:noAutofit/>
          </a:bodyPr>
          <a:lstStyle/>
          <a:p>
            <a:r>
              <a:rPr kumimoji="1" lang="ja-JP" altLang="en-US" sz="2800" dirty="0" smtClean="0">
                <a:latin typeface="HG丸ｺﾞｼｯｸM-PRO"/>
                <a:ea typeface="HG丸ｺﾞｼｯｸM-PRO"/>
                <a:cs typeface="HG丸ｺﾞｼｯｸM-PRO"/>
              </a:rPr>
              <a:t>里　洋平</a:t>
            </a:r>
            <a:r>
              <a:rPr kumimoji="1" lang="en-US" altLang="ja-JP" sz="2800" dirty="0" smtClean="0">
                <a:latin typeface="HG丸ｺﾞｼｯｸM-PRO"/>
                <a:ea typeface="HG丸ｺﾞｼｯｸM-PRO"/>
                <a:cs typeface="HG丸ｺﾞｼｯｸM-PRO"/>
              </a:rPr>
              <a:t> </a:t>
            </a:r>
            <a:r>
              <a:rPr kumimoji="1" lang="ja-JP" altLang="en-US" sz="2800" dirty="0" smtClean="0">
                <a:latin typeface="HG丸ｺﾞｼｯｸM-PRO"/>
                <a:ea typeface="HG丸ｺﾞｼｯｸM-PRO"/>
                <a:cs typeface="HG丸ｺﾞｼｯｸM-PRO"/>
              </a:rPr>
              <a:t>（</a:t>
            </a:r>
            <a:r>
              <a:rPr kumimoji="1" lang="en-US" altLang="ja-JP" sz="2800" dirty="0" smtClean="0">
                <a:latin typeface="HG丸ｺﾞｼｯｸM-PRO"/>
                <a:ea typeface="HG丸ｺﾞｼｯｸM-PRO"/>
                <a:cs typeface="HG丸ｺﾞｼｯｸM-PRO"/>
              </a:rPr>
              <a:t>@</a:t>
            </a:r>
            <a:r>
              <a:rPr kumimoji="1" lang="en-US" altLang="ja-JP" sz="2800" dirty="0" err="1" smtClean="0">
                <a:latin typeface="HG丸ｺﾞｼｯｸM-PRO"/>
                <a:ea typeface="HG丸ｺﾞｼｯｸM-PRO"/>
                <a:cs typeface="HG丸ｺﾞｼｯｸM-PRO"/>
              </a:rPr>
              <a:t>yokkuns</a:t>
            </a:r>
            <a:r>
              <a:rPr kumimoji="1" lang="ja-JP" altLang="en-US" sz="2800" dirty="0" smtClean="0">
                <a:latin typeface="HG丸ｺﾞｼｯｸM-PRO"/>
                <a:ea typeface="HG丸ｺﾞｼｯｸM-PRO"/>
                <a:cs typeface="HG丸ｺﾞｼｯｸM-PRO"/>
              </a:rPr>
              <a:t>）</a:t>
            </a:r>
            <a:endParaRPr kumimoji="1" lang="en-US" altLang="ja-JP" sz="2800" dirty="0" smtClean="0">
              <a:latin typeface="HG丸ｺﾞｼｯｸM-PRO"/>
              <a:ea typeface="HG丸ｺﾞｼｯｸM-PRO"/>
              <a:cs typeface="HG丸ｺﾞｼｯｸM-PRO"/>
            </a:endParaRPr>
          </a:p>
          <a:p>
            <a:r>
              <a:rPr lang="ja-JP" altLang="en-US" sz="2800" dirty="0" smtClean="0">
                <a:latin typeface="HG丸ｺﾞｼｯｸM-PRO"/>
                <a:ea typeface="HG丸ｺﾞｼｯｸM-PRO"/>
                <a:cs typeface="HG丸ｺﾞｼｯｸM-PRO"/>
              </a:rPr>
              <a:t>第４２回</a:t>
            </a:r>
            <a:r>
              <a:rPr lang="en-US" altLang="ja-JP" sz="2800" dirty="0" err="1" smtClean="0">
                <a:latin typeface="HG丸ｺﾞｼｯｸM-PRO"/>
                <a:ea typeface="HG丸ｺﾞｼｯｸM-PRO"/>
                <a:cs typeface="HG丸ｺﾞｼｯｸM-PRO"/>
              </a:rPr>
              <a:t>Tokyo.R</a:t>
            </a:r>
            <a:r>
              <a:rPr lang="en-US" altLang="ja-JP" sz="2800" dirty="0" smtClean="0">
                <a:latin typeface="HG丸ｺﾞｼｯｸM-PRO"/>
                <a:ea typeface="HG丸ｺﾞｼｯｸM-PRO"/>
                <a:cs typeface="HG丸ｺﾞｼｯｸM-PRO"/>
              </a:rPr>
              <a:t> 2014.08.30</a:t>
            </a:r>
            <a:endParaRPr kumimoji="1" lang="ja-JP" altLang="en-US" sz="2800" dirty="0">
              <a:latin typeface="HG丸ｺﾞｼｯｸM-PRO"/>
              <a:ea typeface="HG丸ｺﾞｼｯｸM-PRO"/>
              <a:cs typeface="HG丸ｺﾞｼｯｸM-PRO"/>
            </a:endParaRPr>
          </a:p>
        </p:txBody>
      </p:sp>
      <p:cxnSp>
        <p:nvCxnSpPr>
          <p:cNvPr id="7" name="直線コネクタ 6"/>
          <p:cNvCxnSpPr/>
          <p:nvPr/>
        </p:nvCxnSpPr>
        <p:spPr>
          <a:xfrm>
            <a:off x="88958" y="613169"/>
            <a:ext cx="8966084" cy="0"/>
          </a:xfrm>
          <a:prstGeom prst="line">
            <a:avLst/>
          </a:prstGeom>
          <a:ln w="12700" cmpd="sng">
            <a:gradFill flip="none" rotWithShape="1">
              <a:gsLst>
                <a:gs pos="97000">
                  <a:schemeClr val="tx2">
                    <a:lumMod val="50000"/>
                  </a:schemeClr>
                </a:gs>
                <a:gs pos="100000">
                  <a:srgbClr val="FFFFFF"/>
                </a:gs>
              </a:gsLst>
              <a:path path="shape">
                <a:fillToRect l="50000" t="50000" r="50000" b="50000"/>
              </a:path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04291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7917" y="55653"/>
            <a:ext cx="8788167" cy="557516"/>
          </a:xfrm>
        </p:spPr>
        <p:txBody>
          <a:bodyPr>
            <a:normAutofit fontScale="90000"/>
          </a:bodyPr>
          <a:lstStyle/>
          <a:p>
            <a:pPr algn="l"/>
            <a:r>
              <a:rPr kumimoji="1" lang="ja-JP" altLang="en-US" sz="2400" b="1" dirty="0" smtClean="0">
                <a:solidFill>
                  <a:schemeClr val="tx2"/>
                </a:solidFill>
                <a:latin typeface="HG丸ｺﾞｼｯｸM-PRO"/>
                <a:ea typeface="HG丸ｺﾞｼｯｸM-PRO"/>
                <a:cs typeface="HG丸ｺﾞｼｯｸM-PRO"/>
              </a:rPr>
              <a:t>背景色の変更</a:t>
            </a:r>
            <a:endParaRPr kumimoji="1" lang="ja-JP" altLang="en-US" sz="2400" b="1" dirty="0">
              <a:solidFill>
                <a:schemeClr val="tx2"/>
              </a:solidFill>
              <a:latin typeface="HG丸ｺﾞｼｯｸM-PRO"/>
              <a:ea typeface="HG丸ｺﾞｼｯｸM-PRO"/>
              <a:cs typeface="HG丸ｺﾞｼｯｸM-PRO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75179" y="788365"/>
            <a:ext cx="8788167" cy="58477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en-US" sz="3200" b="1" dirty="0" smtClean="0">
                <a:solidFill>
                  <a:schemeClr val="tx2">
                    <a:lumMod val="50000"/>
                  </a:schemeClr>
                </a:solidFill>
                <a:latin typeface="HG丸ｺﾞｼｯｸM-PRO"/>
                <a:ea typeface="HG丸ｺﾞｼｯｸM-PRO"/>
                <a:cs typeface="HG丸ｺﾞｼｯｸM-PRO"/>
              </a:rPr>
              <a:t>背景色を白にしたい</a:t>
            </a:r>
            <a:endParaRPr kumimoji="1" lang="ja-JP" altLang="en-US" sz="3200" b="1" dirty="0">
              <a:solidFill>
                <a:schemeClr val="tx2">
                  <a:lumMod val="50000"/>
                </a:schemeClr>
              </a:solidFill>
              <a:latin typeface="HG丸ｺﾞｼｯｸM-PRO"/>
              <a:ea typeface="HG丸ｺﾞｼｯｸM-PRO"/>
              <a:cs typeface="HG丸ｺﾞｼｯｸM-PRO"/>
            </a:endParaRPr>
          </a:p>
        </p:txBody>
      </p:sp>
      <p:cxnSp>
        <p:nvCxnSpPr>
          <p:cNvPr id="6" name="直線コネクタ 5"/>
          <p:cNvCxnSpPr/>
          <p:nvPr/>
        </p:nvCxnSpPr>
        <p:spPr>
          <a:xfrm>
            <a:off x="88958" y="613169"/>
            <a:ext cx="8966084" cy="0"/>
          </a:xfrm>
          <a:prstGeom prst="line">
            <a:avLst/>
          </a:prstGeom>
          <a:ln w="12700" cmpd="sng">
            <a:gradFill flip="none" rotWithShape="1">
              <a:gsLst>
                <a:gs pos="97000">
                  <a:schemeClr val="tx2">
                    <a:lumMod val="50000"/>
                  </a:schemeClr>
                </a:gs>
                <a:gs pos="100000">
                  <a:srgbClr val="FFFFFF"/>
                </a:gs>
              </a:gsLst>
              <a:path path="shape">
                <a:fillToRect l="50000" t="50000" r="50000" b="50000"/>
              </a:path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08" y="1555168"/>
            <a:ext cx="6934185" cy="5200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0228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7917" y="55653"/>
            <a:ext cx="8788167" cy="557516"/>
          </a:xfrm>
        </p:spPr>
        <p:txBody>
          <a:bodyPr>
            <a:normAutofit fontScale="90000"/>
          </a:bodyPr>
          <a:lstStyle/>
          <a:p>
            <a:pPr algn="l"/>
            <a:r>
              <a:rPr lang="ja-JP" altLang="en-US" sz="2400" b="1" dirty="0" smtClean="0">
                <a:latin typeface="HG丸ｺﾞｼｯｸM-PRO"/>
                <a:ea typeface="HG丸ｺﾞｼｯｸM-PRO"/>
                <a:cs typeface="HG丸ｺﾞｼｯｸM-PRO"/>
              </a:rPr>
              <a:t>背景色の変更（</a:t>
            </a:r>
            <a:r>
              <a:rPr lang="en-US" altLang="ja-JP" sz="2400" b="1" dirty="0" smtClean="0">
                <a:latin typeface="HG丸ｺﾞｼｯｸM-PRO"/>
                <a:ea typeface="HG丸ｺﾞｼｯｸM-PRO"/>
                <a:cs typeface="HG丸ｺﾞｼｯｸM-PRO"/>
              </a:rPr>
              <a:t>R</a:t>
            </a:r>
            <a:r>
              <a:rPr lang="ja-JP" altLang="en-US" sz="2400" b="1" dirty="0" smtClean="0">
                <a:latin typeface="HG丸ｺﾞｼｯｸM-PRO"/>
                <a:ea typeface="HG丸ｺﾞｼｯｸM-PRO"/>
                <a:cs typeface="HG丸ｺﾞｼｯｸM-PRO"/>
              </a:rPr>
              <a:t>コード）</a:t>
            </a:r>
            <a:endParaRPr kumimoji="1" lang="ja-JP" altLang="en-US" sz="2400" b="1" dirty="0">
              <a:solidFill>
                <a:schemeClr val="tx2"/>
              </a:solidFill>
              <a:latin typeface="HG丸ｺﾞｼｯｸM-PRO"/>
              <a:ea typeface="HG丸ｺﾞｼｯｸM-PRO"/>
              <a:cs typeface="HG丸ｺﾞｼｯｸM-PRO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75179" y="788365"/>
            <a:ext cx="8788167" cy="58477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ja-JP" sz="3200" b="1" dirty="0" err="1" smtClean="0">
                <a:solidFill>
                  <a:schemeClr val="tx2">
                    <a:lumMod val="50000"/>
                  </a:schemeClr>
                </a:solidFill>
                <a:latin typeface="HG丸ｺﾞｼｯｸM-PRO"/>
                <a:ea typeface="HG丸ｺﾞｼｯｸM-PRO"/>
                <a:cs typeface="HG丸ｺﾞｼｯｸM-PRO"/>
              </a:rPr>
              <a:t>theme_bw</a:t>
            </a:r>
            <a:r>
              <a:rPr lang="ja-JP" altLang="en-US" sz="3200" b="1" dirty="0" smtClean="0">
                <a:solidFill>
                  <a:schemeClr val="tx2">
                    <a:lumMod val="50000"/>
                  </a:schemeClr>
                </a:solidFill>
                <a:latin typeface="HG丸ｺﾞｼｯｸM-PRO"/>
                <a:ea typeface="HG丸ｺﾞｼｯｸM-PRO"/>
                <a:cs typeface="HG丸ｺﾞｼｯｸM-PRO"/>
              </a:rPr>
              <a:t>関数を使う</a:t>
            </a:r>
            <a:endParaRPr kumimoji="1" lang="ja-JP" altLang="en-US" sz="3200" b="1" dirty="0">
              <a:solidFill>
                <a:schemeClr val="tx2">
                  <a:lumMod val="50000"/>
                </a:schemeClr>
              </a:solidFill>
              <a:latin typeface="HG丸ｺﾞｼｯｸM-PRO"/>
              <a:ea typeface="HG丸ｺﾞｼｯｸM-PRO"/>
              <a:cs typeface="HG丸ｺﾞｼｯｸM-PRO"/>
            </a:endParaRPr>
          </a:p>
        </p:txBody>
      </p:sp>
      <p:cxnSp>
        <p:nvCxnSpPr>
          <p:cNvPr id="6" name="直線コネクタ 5"/>
          <p:cNvCxnSpPr/>
          <p:nvPr/>
        </p:nvCxnSpPr>
        <p:spPr>
          <a:xfrm>
            <a:off x="88958" y="613169"/>
            <a:ext cx="8966084" cy="0"/>
          </a:xfrm>
          <a:prstGeom prst="line">
            <a:avLst/>
          </a:prstGeom>
          <a:ln w="12700" cmpd="sng">
            <a:gradFill flip="none" rotWithShape="1">
              <a:gsLst>
                <a:gs pos="97000">
                  <a:schemeClr val="tx2">
                    <a:lumMod val="50000"/>
                  </a:schemeClr>
                </a:gs>
                <a:gs pos="100000">
                  <a:srgbClr val="FFFFFF"/>
                </a:gs>
              </a:gsLst>
              <a:path path="shape">
                <a:fillToRect l="50000" t="50000" r="50000" b="50000"/>
              </a:path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179" y="2763497"/>
            <a:ext cx="8775700" cy="143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5889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7917" y="55653"/>
            <a:ext cx="8788167" cy="557516"/>
          </a:xfrm>
        </p:spPr>
        <p:txBody>
          <a:bodyPr>
            <a:normAutofit fontScale="90000"/>
          </a:bodyPr>
          <a:lstStyle/>
          <a:p>
            <a:pPr algn="l"/>
            <a:r>
              <a:rPr lang="ja-JP" altLang="en-US" sz="2400" b="1" dirty="0" smtClean="0">
                <a:latin typeface="HG丸ｺﾞｼｯｸM-PRO"/>
                <a:ea typeface="HG丸ｺﾞｼｯｸM-PRO"/>
                <a:cs typeface="HG丸ｺﾞｼｯｸM-PRO"/>
              </a:rPr>
              <a:t>背景色の変更（結果）</a:t>
            </a:r>
            <a:endParaRPr kumimoji="1" lang="ja-JP" altLang="en-US" sz="2400" b="1" dirty="0">
              <a:solidFill>
                <a:schemeClr val="tx2"/>
              </a:solidFill>
              <a:latin typeface="HG丸ｺﾞｼｯｸM-PRO"/>
              <a:ea typeface="HG丸ｺﾞｼｯｸM-PRO"/>
              <a:cs typeface="HG丸ｺﾞｼｯｸM-PRO"/>
            </a:endParaRPr>
          </a:p>
        </p:txBody>
      </p:sp>
      <p:cxnSp>
        <p:nvCxnSpPr>
          <p:cNvPr id="6" name="直線コネクタ 5"/>
          <p:cNvCxnSpPr/>
          <p:nvPr/>
        </p:nvCxnSpPr>
        <p:spPr>
          <a:xfrm>
            <a:off x="88958" y="613169"/>
            <a:ext cx="8966084" cy="0"/>
          </a:xfrm>
          <a:prstGeom prst="line">
            <a:avLst/>
          </a:prstGeom>
          <a:ln w="12700" cmpd="sng">
            <a:gradFill flip="none" rotWithShape="1">
              <a:gsLst>
                <a:gs pos="97000">
                  <a:schemeClr val="tx2">
                    <a:lumMod val="50000"/>
                  </a:schemeClr>
                </a:gs>
                <a:gs pos="100000">
                  <a:srgbClr val="FFFFFF"/>
                </a:gs>
              </a:gsLst>
              <a:path path="shape">
                <a:fillToRect l="50000" t="50000" r="50000" b="50000"/>
              </a:path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00" y="1142977"/>
            <a:ext cx="8775700" cy="1435100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4455" y="3022043"/>
            <a:ext cx="4238651" cy="3178988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040452"/>
            <a:ext cx="4214105" cy="3160579"/>
          </a:xfrm>
          <a:prstGeom prst="rect">
            <a:avLst/>
          </a:prstGeom>
        </p:spPr>
      </p:pic>
      <p:sp>
        <p:nvSpPr>
          <p:cNvPr id="5" name="二等辺三角形 4"/>
          <p:cNvSpPr/>
          <p:nvPr/>
        </p:nvSpPr>
        <p:spPr>
          <a:xfrm rot="5400000">
            <a:off x="3391808" y="4485553"/>
            <a:ext cx="2299253" cy="218989"/>
          </a:xfrm>
          <a:prstGeom prst="triangle">
            <a:avLst/>
          </a:prstGeom>
          <a:gradFill flip="none" rotWithShape="1">
            <a:gsLst>
              <a:gs pos="0">
                <a:schemeClr val="accent1"/>
              </a:gs>
              <a:gs pos="100000">
                <a:srgbClr val="FFFF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86375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7917" y="55653"/>
            <a:ext cx="8788167" cy="557516"/>
          </a:xfrm>
        </p:spPr>
        <p:txBody>
          <a:bodyPr>
            <a:normAutofit fontScale="90000"/>
          </a:bodyPr>
          <a:lstStyle/>
          <a:p>
            <a:pPr algn="l"/>
            <a:r>
              <a:rPr lang="ja-JP" altLang="en-US" sz="2400" b="1" dirty="0" smtClean="0">
                <a:latin typeface="HG丸ｺﾞｼｯｸM-PRO"/>
                <a:ea typeface="HG丸ｺﾞｼｯｸM-PRO"/>
                <a:cs typeface="HG丸ｺﾞｼｯｸM-PRO"/>
              </a:rPr>
              <a:t>軸ラベル・タイトルの変更</a:t>
            </a:r>
            <a:endParaRPr kumimoji="1" lang="ja-JP" altLang="en-US" sz="2400" b="1" dirty="0">
              <a:solidFill>
                <a:schemeClr val="tx2"/>
              </a:solidFill>
              <a:latin typeface="HG丸ｺﾞｼｯｸM-PRO"/>
              <a:ea typeface="HG丸ｺﾞｼｯｸM-PRO"/>
              <a:cs typeface="HG丸ｺﾞｼｯｸM-PRO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75179" y="788365"/>
            <a:ext cx="8788167" cy="58477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en-US" sz="3200" b="1" dirty="0" smtClean="0">
                <a:solidFill>
                  <a:schemeClr val="tx2">
                    <a:lumMod val="50000"/>
                  </a:schemeClr>
                </a:solidFill>
                <a:latin typeface="HG丸ｺﾞｼｯｸM-PRO"/>
                <a:ea typeface="HG丸ｺﾞｼｯｸM-PRO"/>
                <a:cs typeface="HG丸ｺﾞｼｯｸM-PRO"/>
              </a:rPr>
              <a:t>軸ラベルやタイトルを日本語にしたい</a:t>
            </a:r>
            <a:endParaRPr kumimoji="1" lang="ja-JP" altLang="en-US" sz="3200" b="1" dirty="0">
              <a:solidFill>
                <a:schemeClr val="tx2">
                  <a:lumMod val="50000"/>
                </a:schemeClr>
              </a:solidFill>
              <a:latin typeface="HG丸ｺﾞｼｯｸM-PRO"/>
              <a:ea typeface="HG丸ｺﾞｼｯｸM-PRO"/>
              <a:cs typeface="HG丸ｺﾞｼｯｸM-PRO"/>
            </a:endParaRPr>
          </a:p>
        </p:txBody>
      </p:sp>
      <p:cxnSp>
        <p:nvCxnSpPr>
          <p:cNvPr id="6" name="直線コネクタ 5"/>
          <p:cNvCxnSpPr/>
          <p:nvPr/>
        </p:nvCxnSpPr>
        <p:spPr>
          <a:xfrm>
            <a:off x="88958" y="613169"/>
            <a:ext cx="8966084" cy="0"/>
          </a:xfrm>
          <a:prstGeom prst="line">
            <a:avLst/>
          </a:prstGeom>
          <a:ln w="12700" cmpd="sng">
            <a:gradFill flip="none" rotWithShape="1">
              <a:gsLst>
                <a:gs pos="97000">
                  <a:schemeClr val="tx2">
                    <a:lumMod val="50000"/>
                  </a:schemeClr>
                </a:gs>
                <a:gs pos="100000">
                  <a:srgbClr val="FFFFFF"/>
                </a:gs>
              </a:gsLst>
              <a:path path="shape">
                <a:fillToRect l="50000" t="50000" r="50000" b="50000"/>
              </a:path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421" y="1493130"/>
            <a:ext cx="7153159" cy="5364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8615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7917" y="55653"/>
            <a:ext cx="8788167" cy="557516"/>
          </a:xfrm>
        </p:spPr>
        <p:txBody>
          <a:bodyPr>
            <a:normAutofit fontScale="90000"/>
          </a:bodyPr>
          <a:lstStyle/>
          <a:p>
            <a:pPr algn="l"/>
            <a:r>
              <a:rPr lang="ja-JP" altLang="en-US" sz="2400" b="1" dirty="0">
                <a:latin typeface="HG丸ｺﾞｼｯｸM-PRO"/>
                <a:ea typeface="HG丸ｺﾞｼｯｸM-PRO"/>
                <a:cs typeface="HG丸ｺﾞｼｯｸM-PRO"/>
              </a:rPr>
              <a:t>軸ラベル・タイトルの</a:t>
            </a:r>
            <a:r>
              <a:rPr lang="ja-JP" altLang="en-US" sz="2400" b="1" dirty="0" smtClean="0">
                <a:latin typeface="HG丸ｺﾞｼｯｸM-PRO"/>
                <a:ea typeface="HG丸ｺﾞｼｯｸM-PRO"/>
                <a:cs typeface="HG丸ｺﾞｼｯｸM-PRO"/>
              </a:rPr>
              <a:t>変更</a:t>
            </a:r>
            <a:r>
              <a:rPr lang="ja-JP" altLang="en-US" sz="2400" b="1" dirty="0" smtClean="0">
                <a:latin typeface="HG丸ｺﾞｼｯｸM-PRO"/>
                <a:ea typeface="HG丸ｺﾞｼｯｸM-PRO"/>
                <a:cs typeface="HG丸ｺﾞｼｯｸM-PRO"/>
              </a:rPr>
              <a:t>（</a:t>
            </a:r>
            <a:r>
              <a:rPr lang="en-US" altLang="ja-JP" sz="2400" b="1" dirty="0" smtClean="0">
                <a:latin typeface="HG丸ｺﾞｼｯｸM-PRO"/>
                <a:ea typeface="HG丸ｺﾞｼｯｸM-PRO"/>
                <a:cs typeface="HG丸ｺﾞｼｯｸM-PRO"/>
              </a:rPr>
              <a:t>R</a:t>
            </a:r>
            <a:r>
              <a:rPr lang="ja-JP" altLang="en-US" sz="2400" b="1" dirty="0" smtClean="0">
                <a:latin typeface="HG丸ｺﾞｼｯｸM-PRO"/>
                <a:ea typeface="HG丸ｺﾞｼｯｸM-PRO"/>
                <a:cs typeface="HG丸ｺﾞｼｯｸM-PRO"/>
              </a:rPr>
              <a:t>コード）</a:t>
            </a:r>
            <a:endParaRPr kumimoji="1" lang="ja-JP" altLang="en-US" sz="2400" b="1" dirty="0">
              <a:solidFill>
                <a:schemeClr val="tx2"/>
              </a:solidFill>
              <a:latin typeface="HG丸ｺﾞｼｯｸM-PRO"/>
              <a:ea typeface="HG丸ｺﾞｼｯｸM-PRO"/>
              <a:cs typeface="HG丸ｺﾞｼｯｸM-PRO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75179" y="788365"/>
            <a:ext cx="8788167" cy="58477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ja-JP" sz="3200" b="1" dirty="0" err="1" smtClean="0">
                <a:solidFill>
                  <a:schemeClr val="tx2">
                    <a:lumMod val="50000"/>
                  </a:schemeClr>
                </a:solidFill>
                <a:latin typeface="HG丸ｺﾞｼｯｸM-PRO"/>
                <a:ea typeface="HG丸ｺﾞｼｯｸM-PRO"/>
                <a:cs typeface="HG丸ｺﾞｼｯｸM-PRO"/>
              </a:rPr>
              <a:t>xlab</a:t>
            </a:r>
            <a:r>
              <a:rPr lang="ja-JP" altLang="en-US" sz="3200" b="1" dirty="0" smtClean="0">
                <a:solidFill>
                  <a:schemeClr val="tx2">
                    <a:lumMod val="50000"/>
                  </a:schemeClr>
                </a:solidFill>
                <a:latin typeface="HG丸ｺﾞｼｯｸM-PRO"/>
                <a:ea typeface="HG丸ｺﾞｼｯｸM-PRO"/>
                <a:cs typeface="HG丸ｺﾞｼｯｸM-PRO"/>
              </a:rPr>
              <a:t>、</a:t>
            </a:r>
            <a:r>
              <a:rPr lang="en-US" altLang="ja-JP" sz="3200" b="1" dirty="0" err="1" smtClean="0">
                <a:solidFill>
                  <a:schemeClr val="tx2">
                    <a:lumMod val="50000"/>
                  </a:schemeClr>
                </a:solidFill>
                <a:latin typeface="HG丸ｺﾞｼｯｸM-PRO"/>
                <a:ea typeface="HG丸ｺﾞｼｯｸM-PRO"/>
                <a:cs typeface="HG丸ｺﾞｼｯｸM-PRO"/>
              </a:rPr>
              <a:t>ylab</a:t>
            </a:r>
            <a:r>
              <a:rPr lang="ja-JP" altLang="en-US" sz="3200" b="1" dirty="0" smtClean="0">
                <a:solidFill>
                  <a:schemeClr val="tx2">
                    <a:lumMod val="50000"/>
                  </a:schemeClr>
                </a:solidFill>
                <a:latin typeface="HG丸ｺﾞｼｯｸM-PRO"/>
                <a:ea typeface="HG丸ｺﾞｼｯｸM-PRO"/>
                <a:cs typeface="HG丸ｺﾞｼｯｸM-PRO"/>
              </a:rPr>
              <a:t>、</a:t>
            </a:r>
            <a:r>
              <a:rPr lang="en-US" altLang="ja-JP" sz="3200" b="1" dirty="0" err="1" smtClean="0">
                <a:solidFill>
                  <a:schemeClr val="tx2">
                    <a:lumMod val="50000"/>
                  </a:schemeClr>
                </a:solidFill>
                <a:latin typeface="HG丸ｺﾞｼｯｸM-PRO"/>
                <a:ea typeface="HG丸ｺﾞｼｯｸM-PRO"/>
                <a:cs typeface="HG丸ｺﾞｼｯｸM-PRO"/>
              </a:rPr>
              <a:t>ggtitle</a:t>
            </a:r>
            <a:r>
              <a:rPr lang="ja-JP" altLang="en-US" sz="3200" b="1" dirty="0" smtClean="0">
                <a:solidFill>
                  <a:schemeClr val="tx2">
                    <a:lumMod val="50000"/>
                  </a:schemeClr>
                </a:solidFill>
                <a:latin typeface="HG丸ｺﾞｼｯｸM-PRO"/>
                <a:ea typeface="HG丸ｺﾞｼｯｸM-PRO"/>
                <a:cs typeface="HG丸ｺﾞｼｯｸM-PRO"/>
              </a:rPr>
              <a:t>関数を使う</a:t>
            </a:r>
            <a:endParaRPr kumimoji="1" lang="ja-JP" altLang="en-US" sz="3200" b="1" dirty="0">
              <a:solidFill>
                <a:schemeClr val="tx2">
                  <a:lumMod val="50000"/>
                </a:schemeClr>
              </a:solidFill>
              <a:latin typeface="HG丸ｺﾞｼｯｸM-PRO"/>
              <a:ea typeface="HG丸ｺﾞｼｯｸM-PRO"/>
              <a:cs typeface="HG丸ｺﾞｼｯｸM-PRO"/>
            </a:endParaRPr>
          </a:p>
        </p:txBody>
      </p:sp>
      <p:cxnSp>
        <p:nvCxnSpPr>
          <p:cNvPr id="6" name="直線コネクタ 5"/>
          <p:cNvCxnSpPr/>
          <p:nvPr/>
        </p:nvCxnSpPr>
        <p:spPr>
          <a:xfrm>
            <a:off x="88958" y="613169"/>
            <a:ext cx="8966084" cy="0"/>
          </a:xfrm>
          <a:prstGeom prst="line">
            <a:avLst/>
          </a:prstGeom>
          <a:ln w="12700" cmpd="sng">
            <a:gradFill flip="none" rotWithShape="1">
              <a:gsLst>
                <a:gs pos="97000">
                  <a:schemeClr val="tx2">
                    <a:lumMod val="50000"/>
                  </a:schemeClr>
                </a:gs>
                <a:gs pos="100000">
                  <a:srgbClr val="FFFFFF"/>
                </a:gs>
              </a:gsLst>
              <a:path path="shape">
                <a:fillToRect l="50000" t="50000" r="50000" b="50000"/>
              </a:path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179" y="2570280"/>
            <a:ext cx="876300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5889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7917" y="55653"/>
            <a:ext cx="8788167" cy="557516"/>
          </a:xfrm>
        </p:spPr>
        <p:txBody>
          <a:bodyPr>
            <a:normAutofit fontScale="90000"/>
          </a:bodyPr>
          <a:lstStyle/>
          <a:p>
            <a:pPr algn="l"/>
            <a:r>
              <a:rPr lang="ja-JP" altLang="en-US" sz="2400" b="1" dirty="0">
                <a:latin typeface="HG丸ｺﾞｼｯｸM-PRO"/>
                <a:ea typeface="HG丸ｺﾞｼｯｸM-PRO"/>
                <a:cs typeface="HG丸ｺﾞｼｯｸM-PRO"/>
              </a:rPr>
              <a:t>軸ラベル・タイトルの</a:t>
            </a:r>
            <a:r>
              <a:rPr lang="ja-JP" altLang="en-US" sz="2400" b="1" dirty="0" smtClean="0">
                <a:latin typeface="HG丸ｺﾞｼｯｸM-PRO"/>
                <a:ea typeface="HG丸ｺﾞｼｯｸM-PRO"/>
                <a:cs typeface="HG丸ｺﾞｼｯｸM-PRO"/>
              </a:rPr>
              <a:t>変更</a:t>
            </a:r>
            <a:r>
              <a:rPr lang="ja-JP" altLang="en-US" sz="2400" b="1" dirty="0" smtClean="0">
                <a:latin typeface="HG丸ｺﾞｼｯｸM-PRO"/>
                <a:ea typeface="HG丸ｺﾞｼｯｸM-PRO"/>
                <a:cs typeface="HG丸ｺﾞｼｯｸM-PRO"/>
              </a:rPr>
              <a:t>（結果）</a:t>
            </a:r>
            <a:endParaRPr kumimoji="1" lang="ja-JP" altLang="en-US" sz="2400" b="1" dirty="0">
              <a:solidFill>
                <a:schemeClr val="tx2"/>
              </a:solidFill>
              <a:latin typeface="HG丸ｺﾞｼｯｸM-PRO"/>
              <a:ea typeface="HG丸ｺﾞｼｯｸM-PRO"/>
              <a:cs typeface="HG丸ｺﾞｼｯｸM-PRO"/>
            </a:endParaRPr>
          </a:p>
        </p:txBody>
      </p:sp>
      <p:cxnSp>
        <p:nvCxnSpPr>
          <p:cNvPr id="6" name="直線コネクタ 5"/>
          <p:cNvCxnSpPr/>
          <p:nvPr/>
        </p:nvCxnSpPr>
        <p:spPr>
          <a:xfrm>
            <a:off x="88958" y="613169"/>
            <a:ext cx="8966084" cy="0"/>
          </a:xfrm>
          <a:prstGeom prst="line">
            <a:avLst/>
          </a:prstGeom>
          <a:ln w="12700" cmpd="sng">
            <a:gradFill flip="none" rotWithShape="1">
              <a:gsLst>
                <a:gs pos="97000">
                  <a:schemeClr val="tx2">
                    <a:lumMod val="50000"/>
                  </a:schemeClr>
                </a:gs>
                <a:gs pos="100000">
                  <a:srgbClr val="FFFFFF"/>
                </a:gs>
              </a:gsLst>
              <a:path path="shape">
                <a:fillToRect l="50000" t="50000" r="50000" b="50000"/>
              </a:path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731" y="949760"/>
            <a:ext cx="8763000" cy="1981200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59" y="3401628"/>
            <a:ext cx="3966736" cy="2975052"/>
          </a:xfrm>
          <a:prstGeom prst="rect">
            <a:avLst/>
          </a:prstGeom>
        </p:spPr>
      </p:pic>
      <p:sp>
        <p:nvSpPr>
          <p:cNvPr id="8" name="二等辺三角形 7"/>
          <p:cNvSpPr/>
          <p:nvPr/>
        </p:nvSpPr>
        <p:spPr>
          <a:xfrm rot="5400000">
            <a:off x="3422374" y="4865138"/>
            <a:ext cx="2299253" cy="218989"/>
          </a:xfrm>
          <a:prstGeom prst="triangle">
            <a:avLst/>
          </a:prstGeom>
          <a:gradFill flip="none" rotWithShape="1">
            <a:gsLst>
              <a:gs pos="0">
                <a:schemeClr val="accent1"/>
              </a:gs>
              <a:gs pos="100000">
                <a:srgbClr val="FFFF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9755" y="3401628"/>
            <a:ext cx="3975287" cy="2981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0905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7917" y="55653"/>
            <a:ext cx="8788167" cy="557516"/>
          </a:xfrm>
        </p:spPr>
        <p:txBody>
          <a:bodyPr>
            <a:normAutofit fontScale="90000"/>
          </a:bodyPr>
          <a:lstStyle/>
          <a:p>
            <a:pPr algn="l"/>
            <a:r>
              <a:rPr lang="ja-JP" altLang="en-US" sz="2400" b="1" dirty="0" smtClean="0">
                <a:latin typeface="HG丸ｺﾞｼｯｸM-PRO"/>
                <a:ea typeface="HG丸ｺﾞｼｯｸM-PRO"/>
                <a:cs typeface="HG丸ｺﾞｼｯｸM-PRO"/>
              </a:rPr>
              <a:t>数字フォーマットの変更</a:t>
            </a:r>
            <a:endParaRPr kumimoji="1" lang="ja-JP" altLang="en-US" sz="2400" b="1" dirty="0">
              <a:solidFill>
                <a:schemeClr val="tx2"/>
              </a:solidFill>
              <a:latin typeface="HG丸ｺﾞｼｯｸM-PRO"/>
              <a:ea typeface="HG丸ｺﾞｼｯｸM-PRO"/>
              <a:cs typeface="HG丸ｺﾞｼｯｸM-PRO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75179" y="788365"/>
            <a:ext cx="8788167" cy="58477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ja-JP" sz="3200" b="1" dirty="0" smtClean="0">
                <a:solidFill>
                  <a:schemeClr val="tx2">
                    <a:lumMod val="50000"/>
                  </a:schemeClr>
                </a:solidFill>
                <a:latin typeface="HG丸ｺﾞｼｯｸM-PRO"/>
                <a:ea typeface="HG丸ｺﾞｼｯｸM-PRO"/>
                <a:cs typeface="HG丸ｺﾞｼｯｸM-PRO"/>
              </a:rPr>
              <a:t>y</a:t>
            </a:r>
            <a:r>
              <a:rPr lang="ja-JP" altLang="en-US" sz="3200" b="1" dirty="0" smtClean="0">
                <a:solidFill>
                  <a:schemeClr val="tx2">
                    <a:lumMod val="50000"/>
                  </a:schemeClr>
                </a:solidFill>
                <a:latin typeface="HG丸ｺﾞｼｯｸM-PRO"/>
                <a:ea typeface="HG丸ｺﾞｼｯｸM-PRO"/>
                <a:cs typeface="HG丸ｺﾞｼｯｸM-PRO"/>
              </a:rPr>
              <a:t>軸の数字をカンマ区切りにしたい</a:t>
            </a:r>
            <a:endParaRPr kumimoji="1" lang="ja-JP" altLang="en-US" sz="3200" b="1" dirty="0">
              <a:solidFill>
                <a:schemeClr val="tx2">
                  <a:lumMod val="50000"/>
                </a:schemeClr>
              </a:solidFill>
              <a:latin typeface="HG丸ｺﾞｼｯｸM-PRO"/>
              <a:ea typeface="HG丸ｺﾞｼｯｸM-PRO"/>
              <a:cs typeface="HG丸ｺﾞｼｯｸM-PRO"/>
            </a:endParaRPr>
          </a:p>
        </p:txBody>
      </p:sp>
      <p:cxnSp>
        <p:nvCxnSpPr>
          <p:cNvPr id="6" name="直線コネクタ 5"/>
          <p:cNvCxnSpPr/>
          <p:nvPr/>
        </p:nvCxnSpPr>
        <p:spPr>
          <a:xfrm>
            <a:off x="88958" y="613169"/>
            <a:ext cx="8966084" cy="0"/>
          </a:xfrm>
          <a:prstGeom prst="line">
            <a:avLst/>
          </a:prstGeom>
          <a:ln w="12700" cmpd="sng">
            <a:gradFill flip="none" rotWithShape="1">
              <a:gsLst>
                <a:gs pos="97000">
                  <a:schemeClr val="tx2">
                    <a:lumMod val="50000"/>
                  </a:schemeClr>
                </a:gs>
                <a:gs pos="100000">
                  <a:srgbClr val="FFFFFF"/>
                </a:gs>
              </a:gsLst>
              <a:path path="shape">
                <a:fillToRect l="50000" t="50000" r="50000" b="50000"/>
              </a:path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427" y="1373141"/>
            <a:ext cx="7313146" cy="5484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5448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7917" y="55653"/>
            <a:ext cx="8788167" cy="557516"/>
          </a:xfrm>
        </p:spPr>
        <p:txBody>
          <a:bodyPr>
            <a:normAutofit fontScale="90000"/>
          </a:bodyPr>
          <a:lstStyle/>
          <a:p>
            <a:pPr algn="l"/>
            <a:r>
              <a:rPr lang="ja-JP" altLang="en-US" sz="2400" b="1" dirty="0">
                <a:latin typeface="HG丸ｺﾞｼｯｸM-PRO"/>
                <a:ea typeface="HG丸ｺﾞｼｯｸM-PRO"/>
                <a:cs typeface="HG丸ｺﾞｼｯｸM-PRO"/>
              </a:rPr>
              <a:t>数字フォーマットの</a:t>
            </a:r>
            <a:r>
              <a:rPr lang="ja-JP" altLang="en-US" sz="2400" b="1" dirty="0" smtClean="0">
                <a:latin typeface="HG丸ｺﾞｼｯｸM-PRO"/>
                <a:ea typeface="HG丸ｺﾞｼｯｸM-PRO"/>
                <a:cs typeface="HG丸ｺﾞｼｯｸM-PRO"/>
              </a:rPr>
              <a:t>変更</a:t>
            </a:r>
            <a:r>
              <a:rPr lang="ja-JP" altLang="en-US" sz="2400" b="1" dirty="0" smtClean="0">
                <a:latin typeface="HG丸ｺﾞｼｯｸM-PRO"/>
                <a:ea typeface="HG丸ｺﾞｼｯｸM-PRO"/>
                <a:cs typeface="HG丸ｺﾞｼｯｸM-PRO"/>
              </a:rPr>
              <a:t>（</a:t>
            </a:r>
            <a:r>
              <a:rPr lang="en-US" altLang="ja-JP" sz="2400" b="1" dirty="0" smtClean="0">
                <a:latin typeface="HG丸ｺﾞｼｯｸM-PRO"/>
                <a:ea typeface="HG丸ｺﾞｼｯｸM-PRO"/>
                <a:cs typeface="HG丸ｺﾞｼｯｸM-PRO"/>
              </a:rPr>
              <a:t>R</a:t>
            </a:r>
            <a:r>
              <a:rPr lang="ja-JP" altLang="en-US" sz="2400" b="1" dirty="0" smtClean="0">
                <a:latin typeface="HG丸ｺﾞｼｯｸM-PRO"/>
                <a:ea typeface="HG丸ｺﾞｼｯｸM-PRO"/>
                <a:cs typeface="HG丸ｺﾞｼｯｸM-PRO"/>
              </a:rPr>
              <a:t>コード）</a:t>
            </a:r>
            <a:endParaRPr kumimoji="1" lang="ja-JP" altLang="en-US" sz="2400" b="1" dirty="0">
              <a:solidFill>
                <a:schemeClr val="tx2"/>
              </a:solidFill>
              <a:latin typeface="HG丸ｺﾞｼｯｸM-PRO"/>
              <a:ea typeface="HG丸ｺﾞｼｯｸM-PRO"/>
              <a:cs typeface="HG丸ｺﾞｼｯｸM-PRO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75179" y="788365"/>
            <a:ext cx="8788167" cy="58477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ja-JP" sz="3200" b="1" dirty="0" smtClean="0">
                <a:solidFill>
                  <a:schemeClr val="tx2">
                    <a:lumMod val="50000"/>
                  </a:schemeClr>
                </a:solidFill>
                <a:latin typeface="HG丸ｺﾞｼｯｸM-PRO"/>
                <a:ea typeface="HG丸ｺﾞｼｯｸM-PRO"/>
                <a:cs typeface="HG丸ｺﾞｼｯｸM-PRO"/>
              </a:rPr>
              <a:t>scales</a:t>
            </a:r>
            <a:r>
              <a:rPr lang="ja-JP" altLang="en-US" sz="3200" b="1" dirty="0" smtClean="0">
                <a:solidFill>
                  <a:schemeClr val="tx2">
                    <a:lumMod val="50000"/>
                  </a:schemeClr>
                </a:solidFill>
                <a:latin typeface="HG丸ｺﾞｼｯｸM-PRO"/>
                <a:ea typeface="HG丸ｺﾞｼｯｸM-PRO"/>
                <a:cs typeface="HG丸ｺﾞｼｯｸM-PRO"/>
              </a:rPr>
              <a:t>パッケージの</a:t>
            </a:r>
            <a:r>
              <a:rPr lang="en-US" altLang="ja-JP" sz="3200" b="1" dirty="0" smtClean="0">
                <a:solidFill>
                  <a:schemeClr val="tx2">
                    <a:lumMod val="50000"/>
                  </a:schemeClr>
                </a:solidFill>
                <a:latin typeface="HG丸ｺﾞｼｯｸM-PRO"/>
                <a:ea typeface="HG丸ｺﾞｼｯｸM-PRO"/>
                <a:cs typeface="HG丸ｺﾞｼｯｸM-PRO"/>
              </a:rPr>
              <a:t>comma</a:t>
            </a:r>
            <a:r>
              <a:rPr lang="ja-JP" altLang="en-US" sz="3200" b="1" dirty="0" smtClean="0">
                <a:solidFill>
                  <a:schemeClr val="tx2">
                    <a:lumMod val="50000"/>
                  </a:schemeClr>
                </a:solidFill>
                <a:latin typeface="HG丸ｺﾞｼｯｸM-PRO"/>
                <a:ea typeface="HG丸ｺﾞｼｯｸM-PRO"/>
                <a:cs typeface="HG丸ｺﾞｼｯｸM-PRO"/>
              </a:rPr>
              <a:t>関数を使う</a:t>
            </a:r>
            <a:endParaRPr kumimoji="1" lang="ja-JP" altLang="en-US" sz="3200" b="1" dirty="0">
              <a:solidFill>
                <a:schemeClr val="tx2">
                  <a:lumMod val="50000"/>
                </a:schemeClr>
              </a:solidFill>
              <a:latin typeface="HG丸ｺﾞｼｯｸM-PRO"/>
              <a:ea typeface="HG丸ｺﾞｼｯｸM-PRO"/>
              <a:cs typeface="HG丸ｺﾞｼｯｸM-PRO"/>
            </a:endParaRPr>
          </a:p>
        </p:txBody>
      </p:sp>
      <p:cxnSp>
        <p:nvCxnSpPr>
          <p:cNvPr id="6" name="直線コネクタ 5"/>
          <p:cNvCxnSpPr/>
          <p:nvPr/>
        </p:nvCxnSpPr>
        <p:spPr>
          <a:xfrm>
            <a:off x="88958" y="613169"/>
            <a:ext cx="8966084" cy="0"/>
          </a:xfrm>
          <a:prstGeom prst="line">
            <a:avLst/>
          </a:prstGeom>
          <a:ln w="12700" cmpd="sng">
            <a:gradFill flip="none" rotWithShape="1">
              <a:gsLst>
                <a:gs pos="97000">
                  <a:schemeClr val="tx2">
                    <a:lumMod val="50000"/>
                  </a:schemeClr>
                </a:gs>
                <a:gs pos="100000">
                  <a:srgbClr val="FFFFFF"/>
                </a:gs>
              </a:gsLst>
              <a:path path="shape">
                <a:fillToRect l="50000" t="50000" r="50000" b="50000"/>
              </a:path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" y="2247127"/>
            <a:ext cx="8763000" cy="303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5889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7917" y="55653"/>
            <a:ext cx="8788167" cy="557516"/>
          </a:xfrm>
        </p:spPr>
        <p:txBody>
          <a:bodyPr>
            <a:normAutofit fontScale="90000"/>
          </a:bodyPr>
          <a:lstStyle/>
          <a:p>
            <a:pPr algn="l"/>
            <a:r>
              <a:rPr lang="ja-JP" altLang="en-US" sz="2400" b="1" dirty="0">
                <a:latin typeface="HG丸ｺﾞｼｯｸM-PRO"/>
                <a:ea typeface="HG丸ｺﾞｼｯｸM-PRO"/>
                <a:cs typeface="HG丸ｺﾞｼｯｸM-PRO"/>
              </a:rPr>
              <a:t>数字フォーマットの</a:t>
            </a:r>
            <a:r>
              <a:rPr lang="ja-JP" altLang="en-US" sz="2400" b="1" dirty="0" smtClean="0">
                <a:latin typeface="HG丸ｺﾞｼｯｸM-PRO"/>
                <a:ea typeface="HG丸ｺﾞｼｯｸM-PRO"/>
                <a:cs typeface="HG丸ｺﾞｼｯｸM-PRO"/>
              </a:rPr>
              <a:t>変更</a:t>
            </a:r>
            <a:r>
              <a:rPr lang="ja-JP" altLang="en-US" sz="2400" b="1" dirty="0" smtClean="0">
                <a:latin typeface="HG丸ｺﾞｼｯｸM-PRO"/>
                <a:ea typeface="HG丸ｺﾞｼｯｸM-PRO"/>
                <a:cs typeface="HG丸ｺﾞｼｯｸM-PRO"/>
              </a:rPr>
              <a:t>（結果）</a:t>
            </a:r>
            <a:endParaRPr kumimoji="1" lang="ja-JP" altLang="en-US" sz="2400" b="1" dirty="0">
              <a:solidFill>
                <a:schemeClr val="tx2"/>
              </a:solidFill>
              <a:latin typeface="HG丸ｺﾞｼｯｸM-PRO"/>
              <a:ea typeface="HG丸ｺﾞｼｯｸM-PRO"/>
              <a:cs typeface="HG丸ｺﾞｼｯｸM-PRO"/>
            </a:endParaRPr>
          </a:p>
        </p:txBody>
      </p:sp>
      <p:cxnSp>
        <p:nvCxnSpPr>
          <p:cNvPr id="6" name="直線コネクタ 5"/>
          <p:cNvCxnSpPr/>
          <p:nvPr/>
        </p:nvCxnSpPr>
        <p:spPr>
          <a:xfrm>
            <a:off x="88958" y="613169"/>
            <a:ext cx="8966084" cy="0"/>
          </a:xfrm>
          <a:prstGeom prst="line">
            <a:avLst/>
          </a:prstGeom>
          <a:ln w="12700" cmpd="sng">
            <a:gradFill flip="none" rotWithShape="1">
              <a:gsLst>
                <a:gs pos="97000">
                  <a:schemeClr val="tx2">
                    <a:lumMod val="50000"/>
                  </a:schemeClr>
                </a:gs>
                <a:gs pos="100000">
                  <a:srgbClr val="FFFFFF"/>
                </a:gs>
              </a:gsLst>
              <a:path path="shape">
                <a:fillToRect l="50000" t="50000" r="50000" b="50000"/>
              </a:path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" name="図形グループ 4"/>
          <p:cNvGrpSpPr/>
          <p:nvPr/>
        </p:nvGrpSpPr>
        <p:grpSpPr>
          <a:xfrm>
            <a:off x="177917" y="3569956"/>
            <a:ext cx="8873017" cy="2981465"/>
            <a:chOff x="177917" y="3474623"/>
            <a:chExt cx="8873017" cy="2981465"/>
          </a:xfrm>
        </p:grpSpPr>
        <p:sp>
          <p:nvSpPr>
            <p:cNvPr id="7" name="二等辺三角形 6"/>
            <p:cNvSpPr/>
            <p:nvPr/>
          </p:nvSpPr>
          <p:spPr>
            <a:xfrm rot="5400000">
              <a:off x="3422374" y="4855861"/>
              <a:ext cx="2299253" cy="218989"/>
            </a:xfrm>
            <a:prstGeom prst="triangle">
              <a:avLst/>
            </a:prstGeom>
            <a:gradFill flip="none" rotWithShape="1">
              <a:gsLst>
                <a:gs pos="0">
                  <a:schemeClr val="accent1"/>
                </a:gs>
                <a:gs pos="100000">
                  <a:srgbClr val="FFFFFF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pic>
          <p:nvPicPr>
            <p:cNvPr id="8" name="図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7917" y="3474623"/>
              <a:ext cx="3975287" cy="2981465"/>
            </a:xfrm>
            <a:prstGeom prst="rect">
              <a:avLst/>
            </a:prstGeom>
          </p:spPr>
        </p:pic>
        <p:pic>
          <p:nvPicPr>
            <p:cNvPr id="9" name="図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75935" y="3474731"/>
              <a:ext cx="3974999" cy="2981249"/>
            </a:xfrm>
            <a:prstGeom prst="rect">
              <a:avLst/>
            </a:prstGeom>
          </p:spPr>
        </p:pic>
      </p:grpSp>
      <p:pic>
        <p:nvPicPr>
          <p:cNvPr id="12" name="図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310" y="817555"/>
            <a:ext cx="7239380" cy="2507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6796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7917" y="55653"/>
            <a:ext cx="8788167" cy="557516"/>
          </a:xfrm>
        </p:spPr>
        <p:txBody>
          <a:bodyPr>
            <a:normAutofit fontScale="90000"/>
          </a:bodyPr>
          <a:lstStyle/>
          <a:p>
            <a:pPr algn="l"/>
            <a:r>
              <a:rPr lang="ja-JP" altLang="en-US" sz="2400" b="1" dirty="0" smtClean="0">
                <a:latin typeface="HG丸ｺﾞｼｯｸM-PRO"/>
                <a:ea typeface="HG丸ｺﾞｼｯｸM-PRO"/>
                <a:cs typeface="HG丸ｺﾞｼｯｸM-PRO"/>
              </a:rPr>
              <a:t>テキストの追加</a:t>
            </a:r>
            <a:endParaRPr kumimoji="1" lang="ja-JP" altLang="en-US" sz="2400" b="1" dirty="0">
              <a:solidFill>
                <a:schemeClr val="tx2"/>
              </a:solidFill>
              <a:latin typeface="HG丸ｺﾞｼｯｸM-PRO"/>
              <a:ea typeface="HG丸ｺﾞｼｯｸM-PRO"/>
              <a:cs typeface="HG丸ｺﾞｼｯｸM-PRO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75179" y="788365"/>
            <a:ext cx="8788167" cy="58477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en-US" sz="3200" b="1" dirty="0" smtClean="0">
                <a:solidFill>
                  <a:schemeClr val="tx2">
                    <a:lumMod val="50000"/>
                  </a:schemeClr>
                </a:solidFill>
                <a:latin typeface="HG丸ｺﾞｼｯｸM-PRO"/>
                <a:ea typeface="HG丸ｺﾞｼｯｸM-PRO"/>
                <a:cs typeface="HG丸ｺﾞｼｯｸM-PRO"/>
              </a:rPr>
              <a:t>棒グラフの上に数字を</a:t>
            </a:r>
            <a:r>
              <a:rPr lang="ja-JP" altLang="en-US" sz="3200" b="1" dirty="0" smtClean="0">
                <a:solidFill>
                  <a:schemeClr val="tx2">
                    <a:lumMod val="50000"/>
                  </a:schemeClr>
                </a:solidFill>
                <a:latin typeface="HG丸ｺﾞｼｯｸM-PRO"/>
                <a:ea typeface="HG丸ｺﾞｼｯｸM-PRO"/>
                <a:cs typeface="HG丸ｺﾞｼｯｸM-PRO"/>
              </a:rPr>
              <a:t>載せたい</a:t>
            </a:r>
            <a:endParaRPr kumimoji="1" lang="ja-JP" altLang="en-US" sz="3200" b="1" dirty="0">
              <a:solidFill>
                <a:schemeClr val="tx2">
                  <a:lumMod val="50000"/>
                </a:schemeClr>
              </a:solidFill>
              <a:latin typeface="HG丸ｺﾞｼｯｸM-PRO"/>
              <a:ea typeface="HG丸ｺﾞｼｯｸM-PRO"/>
              <a:cs typeface="HG丸ｺﾞｼｯｸM-PRO"/>
            </a:endParaRPr>
          </a:p>
        </p:txBody>
      </p:sp>
      <p:cxnSp>
        <p:nvCxnSpPr>
          <p:cNvPr id="6" name="直線コネクタ 5"/>
          <p:cNvCxnSpPr/>
          <p:nvPr/>
        </p:nvCxnSpPr>
        <p:spPr>
          <a:xfrm>
            <a:off x="88958" y="613169"/>
            <a:ext cx="8966084" cy="0"/>
          </a:xfrm>
          <a:prstGeom prst="line">
            <a:avLst/>
          </a:prstGeom>
          <a:ln w="12700" cmpd="sng">
            <a:gradFill flip="none" rotWithShape="1">
              <a:gsLst>
                <a:gs pos="97000">
                  <a:schemeClr val="tx2">
                    <a:lumMod val="50000"/>
                  </a:schemeClr>
                </a:gs>
                <a:gs pos="100000">
                  <a:srgbClr val="FFFFFF"/>
                </a:gs>
              </a:gsLst>
              <a:path path="shape">
                <a:fillToRect l="50000" t="50000" r="50000" b="50000"/>
              </a:path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08" y="1657361"/>
            <a:ext cx="6934185" cy="5200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4176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7917" y="55653"/>
            <a:ext cx="8788167" cy="557516"/>
          </a:xfrm>
        </p:spPr>
        <p:txBody>
          <a:bodyPr>
            <a:normAutofit fontScale="90000"/>
          </a:bodyPr>
          <a:lstStyle/>
          <a:p>
            <a:pPr algn="l"/>
            <a:r>
              <a:rPr kumimoji="1" lang="ja-JP" altLang="en-US" sz="2400" b="1" dirty="0" smtClean="0">
                <a:solidFill>
                  <a:schemeClr val="tx2"/>
                </a:solidFill>
                <a:latin typeface="HG丸ｺﾞｼｯｸM-PRO"/>
                <a:ea typeface="HG丸ｺﾞｼｯｸM-PRO"/>
                <a:cs typeface="HG丸ｺﾞｼｯｸM-PRO"/>
              </a:rPr>
              <a:t>タイトル</a:t>
            </a:r>
            <a:endParaRPr kumimoji="1" lang="ja-JP" altLang="en-US" sz="2400" b="1" dirty="0">
              <a:solidFill>
                <a:schemeClr val="tx2"/>
              </a:solidFill>
              <a:latin typeface="HG丸ｺﾞｼｯｸM-PRO"/>
              <a:ea typeface="HG丸ｺﾞｼｯｸM-PRO"/>
              <a:cs typeface="HG丸ｺﾞｼｯｸM-PRO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75179" y="788365"/>
            <a:ext cx="8788167" cy="58477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ja-JP" altLang="en-US" sz="3200" b="1" dirty="0" smtClean="0">
                <a:solidFill>
                  <a:schemeClr val="tx2">
                    <a:lumMod val="50000"/>
                  </a:schemeClr>
                </a:solidFill>
                <a:latin typeface="HG丸ｺﾞｼｯｸM-PRO"/>
                <a:ea typeface="HG丸ｺﾞｼｯｸM-PRO"/>
                <a:cs typeface="HG丸ｺﾞｼｯｸM-PRO"/>
              </a:rPr>
              <a:t>メッセージライン</a:t>
            </a:r>
            <a:endParaRPr kumimoji="1" lang="ja-JP" altLang="en-US" sz="3200" b="1" dirty="0">
              <a:solidFill>
                <a:schemeClr val="tx2">
                  <a:lumMod val="50000"/>
                </a:schemeClr>
              </a:solidFill>
              <a:latin typeface="HG丸ｺﾞｼｯｸM-PRO"/>
              <a:ea typeface="HG丸ｺﾞｼｯｸM-PRO"/>
              <a:cs typeface="HG丸ｺﾞｼｯｸM-PRO"/>
            </a:endParaRPr>
          </a:p>
        </p:txBody>
      </p:sp>
      <p:cxnSp>
        <p:nvCxnSpPr>
          <p:cNvPr id="6" name="直線コネクタ 5"/>
          <p:cNvCxnSpPr/>
          <p:nvPr/>
        </p:nvCxnSpPr>
        <p:spPr>
          <a:xfrm>
            <a:off x="88958" y="613169"/>
            <a:ext cx="8966084" cy="0"/>
          </a:xfrm>
          <a:prstGeom prst="line">
            <a:avLst/>
          </a:prstGeom>
          <a:ln w="12700" cmpd="sng">
            <a:gradFill flip="none" rotWithShape="1">
              <a:gsLst>
                <a:gs pos="97000">
                  <a:schemeClr val="tx2">
                    <a:lumMod val="50000"/>
                  </a:schemeClr>
                </a:gs>
                <a:gs pos="100000">
                  <a:srgbClr val="FFFFFF"/>
                </a:gs>
              </a:gsLst>
              <a:path path="shape">
                <a:fillToRect l="50000" t="50000" r="50000" b="50000"/>
              </a:path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12882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7917" y="55653"/>
            <a:ext cx="8788167" cy="557516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en-US" sz="2400" b="1" dirty="0" smtClean="0">
                <a:latin typeface="HG丸ｺﾞｼｯｸM-PRO"/>
                <a:ea typeface="HG丸ｺﾞｼｯｸM-PRO"/>
                <a:cs typeface="HG丸ｺﾞｼｯｸM-PRO"/>
              </a:rPr>
              <a:t>テキスト</a:t>
            </a:r>
            <a:r>
              <a:rPr lang="ja-JP" altLang="en-US" sz="2400" b="1" dirty="0" smtClean="0">
                <a:latin typeface="HG丸ｺﾞｼｯｸM-PRO"/>
                <a:ea typeface="HG丸ｺﾞｼｯｸM-PRO"/>
                <a:cs typeface="HG丸ｺﾞｼｯｸM-PRO"/>
              </a:rPr>
              <a:t>の追加（</a:t>
            </a:r>
            <a:r>
              <a:rPr lang="en-US" altLang="ja-JP" sz="2400" b="1" dirty="0" smtClean="0">
                <a:latin typeface="HG丸ｺﾞｼｯｸM-PRO"/>
                <a:ea typeface="HG丸ｺﾞｼｯｸM-PRO"/>
                <a:cs typeface="HG丸ｺﾞｼｯｸM-PRO"/>
              </a:rPr>
              <a:t>R</a:t>
            </a:r>
            <a:r>
              <a:rPr lang="ja-JP" altLang="en-US" sz="2400" b="1" dirty="0" smtClean="0">
                <a:latin typeface="HG丸ｺﾞｼｯｸM-PRO"/>
                <a:ea typeface="HG丸ｺﾞｼｯｸM-PRO"/>
                <a:cs typeface="HG丸ｺﾞｼｯｸM-PRO"/>
              </a:rPr>
              <a:t>コード）</a:t>
            </a:r>
            <a:endParaRPr kumimoji="1" lang="ja-JP" altLang="en-US" sz="2400" b="1" dirty="0">
              <a:solidFill>
                <a:schemeClr val="tx2"/>
              </a:solidFill>
              <a:latin typeface="HG丸ｺﾞｼｯｸM-PRO"/>
              <a:ea typeface="HG丸ｺﾞｼｯｸM-PRO"/>
              <a:cs typeface="HG丸ｺﾞｼｯｸM-PRO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75179" y="788365"/>
            <a:ext cx="8788167" cy="58477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ja-JP" sz="3200" b="1" dirty="0" err="1" smtClean="0">
                <a:solidFill>
                  <a:schemeClr val="tx2">
                    <a:lumMod val="50000"/>
                  </a:schemeClr>
                </a:solidFill>
                <a:latin typeface="HG丸ｺﾞｼｯｸM-PRO"/>
                <a:ea typeface="HG丸ｺﾞｼｯｸM-PRO"/>
                <a:cs typeface="HG丸ｺﾞｼｯｸM-PRO"/>
              </a:rPr>
              <a:t>geom_text</a:t>
            </a:r>
            <a:r>
              <a:rPr lang="ja-JP" altLang="en-US" sz="3200" b="1" dirty="0" smtClean="0">
                <a:solidFill>
                  <a:schemeClr val="tx2">
                    <a:lumMod val="50000"/>
                  </a:schemeClr>
                </a:solidFill>
                <a:latin typeface="HG丸ｺﾞｼｯｸM-PRO"/>
                <a:ea typeface="HG丸ｺﾞｼｯｸM-PRO"/>
                <a:cs typeface="HG丸ｺﾞｼｯｸM-PRO"/>
              </a:rPr>
              <a:t>関数を使う</a:t>
            </a:r>
            <a:endParaRPr kumimoji="1" lang="ja-JP" altLang="en-US" sz="3200" b="1" dirty="0">
              <a:solidFill>
                <a:schemeClr val="tx2">
                  <a:lumMod val="50000"/>
                </a:schemeClr>
              </a:solidFill>
              <a:latin typeface="HG丸ｺﾞｼｯｸM-PRO"/>
              <a:ea typeface="HG丸ｺﾞｼｯｸM-PRO"/>
              <a:cs typeface="HG丸ｺﾞｼｯｸM-PRO"/>
            </a:endParaRPr>
          </a:p>
        </p:txBody>
      </p:sp>
      <p:cxnSp>
        <p:nvCxnSpPr>
          <p:cNvPr id="6" name="直線コネクタ 5"/>
          <p:cNvCxnSpPr/>
          <p:nvPr/>
        </p:nvCxnSpPr>
        <p:spPr>
          <a:xfrm>
            <a:off x="88958" y="613169"/>
            <a:ext cx="8966084" cy="0"/>
          </a:xfrm>
          <a:prstGeom prst="line">
            <a:avLst/>
          </a:prstGeom>
          <a:ln w="12700" cmpd="sng">
            <a:gradFill flip="none" rotWithShape="1">
              <a:gsLst>
                <a:gs pos="97000">
                  <a:schemeClr val="tx2">
                    <a:lumMod val="50000"/>
                  </a:schemeClr>
                </a:gs>
                <a:gs pos="100000">
                  <a:srgbClr val="FFFFFF"/>
                </a:gs>
              </a:gsLst>
              <a:path path="shape">
                <a:fillToRect l="50000" t="50000" r="50000" b="50000"/>
              </a:path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00" y="2051050"/>
            <a:ext cx="8775700" cy="275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5889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7917" y="55653"/>
            <a:ext cx="8788167" cy="557516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en-US" sz="2400" b="1" dirty="0" smtClean="0">
                <a:latin typeface="HG丸ｺﾞｼｯｸM-PRO"/>
                <a:ea typeface="HG丸ｺﾞｼｯｸM-PRO"/>
                <a:cs typeface="HG丸ｺﾞｼｯｸM-PRO"/>
              </a:rPr>
              <a:t>テキスト</a:t>
            </a:r>
            <a:r>
              <a:rPr lang="ja-JP" altLang="en-US" sz="2400" b="1" dirty="0" smtClean="0">
                <a:latin typeface="HG丸ｺﾞｼｯｸM-PRO"/>
                <a:ea typeface="HG丸ｺﾞｼｯｸM-PRO"/>
                <a:cs typeface="HG丸ｺﾞｼｯｸM-PRO"/>
              </a:rPr>
              <a:t>の追加（結果）</a:t>
            </a:r>
            <a:endParaRPr kumimoji="1" lang="ja-JP" altLang="en-US" sz="2400" b="1" dirty="0">
              <a:solidFill>
                <a:schemeClr val="tx2"/>
              </a:solidFill>
              <a:latin typeface="HG丸ｺﾞｼｯｸM-PRO"/>
              <a:ea typeface="HG丸ｺﾞｼｯｸM-PRO"/>
              <a:cs typeface="HG丸ｺﾞｼｯｸM-PRO"/>
            </a:endParaRPr>
          </a:p>
        </p:txBody>
      </p:sp>
      <p:cxnSp>
        <p:nvCxnSpPr>
          <p:cNvPr id="6" name="直線コネクタ 5"/>
          <p:cNvCxnSpPr/>
          <p:nvPr/>
        </p:nvCxnSpPr>
        <p:spPr>
          <a:xfrm>
            <a:off x="88958" y="613169"/>
            <a:ext cx="8966084" cy="0"/>
          </a:xfrm>
          <a:prstGeom prst="line">
            <a:avLst/>
          </a:prstGeom>
          <a:ln w="12700" cmpd="sng">
            <a:gradFill flip="none" rotWithShape="1">
              <a:gsLst>
                <a:gs pos="97000">
                  <a:schemeClr val="tx2">
                    <a:lumMod val="50000"/>
                  </a:schemeClr>
                </a:gs>
                <a:gs pos="100000">
                  <a:srgbClr val="FFFFFF"/>
                </a:gs>
              </a:gsLst>
              <a:path path="shape">
                <a:fillToRect l="50000" t="50000" r="50000" b="50000"/>
              </a:path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073" y="819090"/>
            <a:ext cx="7865854" cy="2470174"/>
          </a:xfrm>
          <a:prstGeom prst="rect">
            <a:avLst/>
          </a:prstGeom>
        </p:spPr>
      </p:pic>
      <p:sp>
        <p:nvSpPr>
          <p:cNvPr id="8" name="二等辺三角形 7"/>
          <p:cNvSpPr/>
          <p:nvPr/>
        </p:nvSpPr>
        <p:spPr>
          <a:xfrm rot="5400000">
            <a:off x="3422374" y="4951194"/>
            <a:ext cx="2299253" cy="218989"/>
          </a:xfrm>
          <a:prstGeom prst="triangle">
            <a:avLst/>
          </a:prstGeom>
          <a:gradFill flip="none" rotWithShape="1">
            <a:gsLst>
              <a:gs pos="0">
                <a:schemeClr val="accent1"/>
              </a:gs>
              <a:gs pos="100000">
                <a:srgbClr val="FFFF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917" y="3570064"/>
            <a:ext cx="3974999" cy="2981249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4592" y="3570064"/>
            <a:ext cx="3981491" cy="2986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7886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7917" y="55653"/>
            <a:ext cx="8788167" cy="557516"/>
          </a:xfrm>
        </p:spPr>
        <p:txBody>
          <a:bodyPr>
            <a:normAutofit fontScale="90000"/>
          </a:bodyPr>
          <a:lstStyle/>
          <a:p>
            <a:pPr algn="l"/>
            <a:r>
              <a:rPr kumimoji="1" lang="ja-JP" altLang="en-US" sz="2400" b="1" dirty="0" smtClean="0">
                <a:solidFill>
                  <a:schemeClr val="tx2"/>
                </a:solidFill>
                <a:latin typeface="HG丸ｺﾞｼｯｸM-PRO"/>
                <a:ea typeface="HG丸ｺﾞｼｯｸM-PRO"/>
                <a:cs typeface="HG丸ｺﾞｼｯｸM-PRO"/>
              </a:rPr>
              <a:t>追加的ストの加工</a:t>
            </a:r>
            <a:endParaRPr kumimoji="1" lang="ja-JP" altLang="en-US" sz="2400" b="1" dirty="0">
              <a:solidFill>
                <a:schemeClr val="tx2"/>
              </a:solidFill>
              <a:latin typeface="HG丸ｺﾞｼｯｸM-PRO"/>
              <a:ea typeface="HG丸ｺﾞｼｯｸM-PRO"/>
              <a:cs typeface="HG丸ｺﾞｼｯｸM-PRO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75179" y="788365"/>
            <a:ext cx="8788167" cy="58477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en-US" sz="3200" b="1" dirty="0" smtClean="0">
                <a:solidFill>
                  <a:schemeClr val="tx2">
                    <a:lumMod val="50000"/>
                  </a:schemeClr>
                </a:solidFill>
                <a:latin typeface="HG丸ｺﾞｼｯｸM-PRO"/>
                <a:ea typeface="HG丸ｺﾞｼｯｸM-PRO"/>
                <a:cs typeface="HG丸ｺﾞｼｯｸM-PRO"/>
              </a:rPr>
              <a:t>テキスト（数字）をカンマ区切りにしたい</a:t>
            </a:r>
            <a:endParaRPr kumimoji="1" lang="ja-JP" altLang="en-US" sz="3200" b="1" dirty="0">
              <a:solidFill>
                <a:schemeClr val="tx2">
                  <a:lumMod val="50000"/>
                </a:schemeClr>
              </a:solidFill>
              <a:latin typeface="HG丸ｺﾞｼｯｸM-PRO"/>
              <a:ea typeface="HG丸ｺﾞｼｯｸM-PRO"/>
              <a:cs typeface="HG丸ｺﾞｼｯｸM-PRO"/>
            </a:endParaRPr>
          </a:p>
        </p:txBody>
      </p:sp>
      <p:cxnSp>
        <p:nvCxnSpPr>
          <p:cNvPr id="6" name="直線コネクタ 5"/>
          <p:cNvCxnSpPr/>
          <p:nvPr/>
        </p:nvCxnSpPr>
        <p:spPr>
          <a:xfrm>
            <a:off x="88958" y="613169"/>
            <a:ext cx="8966084" cy="0"/>
          </a:xfrm>
          <a:prstGeom prst="line">
            <a:avLst/>
          </a:prstGeom>
          <a:ln w="12700" cmpd="sng">
            <a:gradFill flip="none" rotWithShape="1">
              <a:gsLst>
                <a:gs pos="97000">
                  <a:schemeClr val="tx2">
                    <a:lumMod val="50000"/>
                  </a:schemeClr>
                </a:gs>
                <a:gs pos="100000">
                  <a:srgbClr val="FFFFFF"/>
                </a:gs>
              </a:gsLst>
              <a:path path="shape">
                <a:fillToRect l="50000" t="50000" r="50000" b="50000"/>
              </a:path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805" y="1620516"/>
            <a:ext cx="6890390" cy="5167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4137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7917" y="55653"/>
            <a:ext cx="8788167" cy="557516"/>
          </a:xfrm>
        </p:spPr>
        <p:txBody>
          <a:bodyPr>
            <a:normAutofit fontScale="90000"/>
          </a:bodyPr>
          <a:lstStyle/>
          <a:p>
            <a:pPr algn="l"/>
            <a:r>
              <a:rPr lang="ja-JP" altLang="en-US" sz="2400" b="1" dirty="0" smtClean="0">
                <a:latin typeface="HG丸ｺﾞｼｯｸM-PRO"/>
                <a:ea typeface="HG丸ｺﾞｼｯｸM-PRO"/>
                <a:cs typeface="HG丸ｺﾞｼｯｸM-PRO"/>
              </a:rPr>
              <a:t>追加的ストの加工（</a:t>
            </a:r>
            <a:r>
              <a:rPr lang="en-US" altLang="ja-JP" sz="2400" b="1" dirty="0" smtClean="0">
                <a:latin typeface="HG丸ｺﾞｼｯｸM-PRO"/>
                <a:ea typeface="HG丸ｺﾞｼｯｸM-PRO"/>
                <a:cs typeface="HG丸ｺﾞｼｯｸM-PRO"/>
              </a:rPr>
              <a:t>R</a:t>
            </a:r>
            <a:r>
              <a:rPr lang="ja-JP" altLang="en-US" sz="2400" b="1" dirty="0" smtClean="0">
                <a:latin typeface="HG丸ｺﾞｼｯｸM-PRO"/>
                <a:ea typeface="HG丸ｺﾞｼｯｸM-PRO"/>
                <a:cs typeface="HG丸ｺﾞｼｯｸM-PRO"/>
              </a:rPr>
              <a:t>コード）</a:t>
            </a:r>
            <a:endParaRPr kumimoji="1" lang="ja-JP" altLang="en-US" sz="2400" b="1" dirty="0">
              <a:solidFill>
                <a:schemeClr val="tx2"/>
              </a:solidFill>
              <a:latin typeface="HG丸ｺﾞｼｯｸM-PRO"/>
              <a:ea typeface="HG丸ｺﾞｼｯｸM-PRO"/>
              <a:cs typeface="HG丸ｺﾞｼｯｸM-PRO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75179" y="788365"/>
            <a:ext cx="8788167" cy="58477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ja-JP" sz="3200" b="1" dirty="0" smtClean="0">
                <a:solidFill>
                  <a:schemeClr val="tx2">
                    <a:lumMod val="50000"/>
                  </a:schemeClr>
                </a:solidFill>
                <a:latin typeface="HG丸ｺﾞｼｯｸM-PRO"/>
                <a:ea typeface="HG丸ｺﾞｼｯｸM-PRO"/>
                <a:cs typeface="HG丸ｺﾞｼｯｸM-PRO"/>
              </a:rPr>
              <a:t>scales</a:t>
            </a:r>
            <a:r>
              <a:rPr lang="ja-JP" altLang="en-US" sz="3200" b="1" dirty="0" smtClean="0">
                <a:solidFill>
                  <a:schemeClr val="tx2">
                    <a:lumMod val="50000"/>
                  </a:schemeClr>
                </a:solidFill>
                <a:latin typeface="HG丸ｺﾞｼｯｸM-PRO"/>
                <a:ea typeface="HG丸ｺﾞｼｯｸM-PRO"/>
                <a:cs typeface="HG丸ｺﾞｼｯｸM-PRO"/>
              </a:rPr>
              <a:t>パッケージの</a:t>
            </a:r>
            <a:r>
              <a:rPr lang="en-US" altLang="ja-JP" sz="3200" b="1" dirty="0" smtClean="0">
                <a:solidFill>
                  <a:schemeClr val="tx2">
                    <a:lumMod val="50000"/>
                  </a:schemeClr>
                </a:solidFill>
                <a:latin typeface="HG丸ｺﾞｼｯｸM-PRO"/>
                <a:ea typeface="HG丸ｺﾞｼｯｸM-PRO"/>
                <a:cs typeface="HG丸ｺﾞｼｯｸM-PRO"/>
              </a:rPr>
              <a:t>comma</a:t>
            </a:r>
            <a:r>
              <a:rPr lang="ja-JP" altLang="en-US" sz="3200" b="1" dirty="0" smtClean="0">
                <a:solidFill>
                  <a:schemeClr val="tx2">
                    <a:lumMod val="50000"/>
                  </a:schemeClr>
                </a:solidFill>
                <a:latin typeface="HG丸ｺﾞｼｯｸM-PRO"/>
                <a:ea typeface="HG丸ｺﾞｼｯｸM-PRO"/>
                <a:cs typeface="HG丸ｺﾞｼｯｸM-PRO"/>
              </a:rPr>
              <a:t>関数を使う</a:t>
            </a:r>
            <a:endParaRPr kumimoji="1" lang="ja-JP" altLang="en-US" sz="3200" b="1" dirty="0">
              <a:solidFill>
                <a:schemeClr val="tx2">
                  <a:lumMod val="50000"/>
                </a:schemeClr>
              </a:solidFill>
              <a:latin typeface="HG丸ｺﾞｼｯｸM-PRO"/>
              <a:ea typeface="HG丸ｺﾞｼｯｸM-PRO"/>
              <a:cs typeface="HG丸ｺﾞｼｯｸM-PRO"/>
            </a:endParaRPr>
          </a:p>
        </p:txBody>
      </p:sp>
      <p:cxnSp>
        <p:nvCxnSpPr>
          <p:cNvPr id="6" name="直線コネクタ 5"/>
          <p:cNvCxnSpPr/>
          <p:nvPr/>
        </p:nvCxnSpPr>
        <p:spPr>
          <a:xfrm>
            <a:off x="88958" y="613169"/>
            <a:ext cx="8966084" cy="0"/>
          </a:xfrm>
          <a:prstGeom prst="line">
            <a:avLst/>
          </a:prstGeom>
          <a:ln w="12700" cmpd="sng">
            <a:gradFill flip="none" rotWithShape="1">
              <a:gsLst>
                <a:gs pos="97000">
                  <a:schemeClr val="tx2">
                    <a:lumMod val="50000"/>
                  </a:schemeClr>
                </a:gs>
                <a:gs pos="100000">
                  <a:srgbClr val="FFFFFF"/>
                </a:gs>
              </a:gsLst>
              <a:path path="shape">
                <a:fillToRect l="50000" t="50000" r="50000" b="50000"/>
              </a:path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" y="2044700"/>
            <a:ext cx="8763000" cy="276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5237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7917" y="55653"/>
            <a:ext cx="8788167" cy="557516"/>
          </a:xfrm>
        </p:spPr>
        <p:txBody>
          <a:bodyPr>
            <a:normAutofit fontScale="90000"/>
          </a:bodyPr>
          <a:lstStyle/>
          <a:p>
            <a:pPr algn="l"/>
            <a:r>
              <a:rPr lang="ja-JP" altLang="en-US" sz="2400" b="1" dirty="0" smtClean="0">
                <a:latin typeface="HG丸ｺﾞｼｯｸM-PRO"/>
                <a:ea typeface="HG丸ｺﾞｼｯｸM-PRO"/>
                <a:cs typeface="HG丸ｺﾞｼｯｸM-PRO"/>
              </a:rPr>
              <a:t>追加的ストの加工（結果）</a:t>
            </a:r>
            <a:endParaRPr kumimoji="1" lang="ja-JP" altLang="en-US" sz="2400" b="1" dirty="0">
              <a:solidFill>
                <a:schemeClr val="tx2"/>
              </a:solidFill>
              <a:latin typeface="HG丸ｺﾞｼｯｸM-PRO"/>
              <a:ea typeface="HG丸ｺﾞｼｯｸM-PRO"/>
              <a:cs typeface="HG丸ｺﾞｼｯｸM-PRO"/>
            </a:endParaRPr>
          </a:p>
        </p:txBody>
      </p:sp>
      <p:cxnSp>
        <p:nvCxnSpPr>
          <p:cNvPr id="6" name="直線コネクタ 5"/>
          <p:cNvCxnSpPr/>
          <p:nvPr/>
        </p:nvCxnSpPr>
        <p:spPr>
          <a:xfrm>
            <a:off x="88958" y="613169"/>
            <a:ext cx="8966084" cy="0"/>
          </a:xfrm>
          <a:prstGeom prst="line">
            <a:avLst/>
          </a:prstGeom>
          <a:ln w="12700" cmpd="sng">
            <a:gradFill flip="none" rotWithShape="1">
              <a:gsLst>
                <a:gs pos="97000">
                  <a:schemeClr val="tx2">
                    <a:lumMod val="50000"/>
                  </a:schemeClr>
                </a:gs>
                <a:gs pos="100000">
                  <a:srgbClr val="FFFFFF"/>
                </a:gs>
              </a:gsLst>
              <a:path path="shape">
                <a:fillToRect l="50000" t="50000" r="50000" b="50000"/>
              </a:path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912" y="879385"/>
            <a:ext cx="7782177" cy="2458717"/>
          </a:xfrm>
          <a:prstGeom prst="rect">
            <a:avLst/>
          </a:prstGeom>
        </p:spPr>
      </p:pic>
      <p:sp>
        <p:nvSpPr>
          <p:cNvPr id="7" name="二等辺三角形 6"/>
          <p:cNvSpPr/>
          <p:nvPr/>
        </p:nvSpPr>
        <p:spPr>
          <a:xfrm rot="5400000">
            <a:off x="3422374" y="4951194"/>
            <a:ext cx="2299253" cy="218989"/>
          </a:xfrm>
          <a:prstGeom prst="triangle">
            <a:avLst/>
          </a:prstGeom>
          <a:gradFill flip="none" rotWithShape="1">
            <a:gsLst>
              <a:gs pos="0">
                <a:schemeClr val="accent1"/>
              </a:gs>
              <a:gs pos="100000">
                <a:srgbClr val="FFFF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543" y="3570064"/>
            <a:ext cx="3981491" cy="2986119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4041" y="3570064"/>
            <a:ext cx="3981491" cy="2986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4908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7917" y="55653"/>
            <a:ext cx="8788167" cy="557516"/>
          </a:xfrm>
        </p:spPr>
        <p:txBody>
          <a:bodyPr>
            <a:normAutofit fontScale="90000"/>
          </a:bodyPr>
          <a:lstStyle/>
          <a:p>
            <a:pPr algn="l"/>
            <a:r>
              <a:rPr lang="ja-JP" altLang="en-US" sz="2400" b="1" dirty="0" smtClean="0">
                <a:latin typeface="HG丸ｺﾞｼｯｸM-PRO"/>
                <a:ea typeface="HG丸ｺﾞｼｯｸM-PRO"/>
                <a:cs typeface="HG丸ｺﾞｼｯｸM-PRO"/>
              </a:rPr>
              <a:t>積み上げ棒グラフの作成</a:t>
            </a:r>
            <a:endParaRPr kumimoji="1" lang="ja-JP" altLang="en-US" sz="2400" b="1" dirty="0">
              <a:solidFill>
                <a:schemeClr val="tx2"/>
              </a:solidFill>
              <a:latin typeface="HG丸ｺﾞｼｯｸM-PRO"/>
              <a:ea typeface="HG丸ｺﾞｼｯｸM-PRO"/>
              <a:cs typeface="HG丸ｺﾞｼｯｸM-PRO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75179" y="788365"/>
            <a:ext cx="8788167" cy="58477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en-US" sz="3200" b="1" dirty="0" smtClean="0">
                <a:solidFill>
                  <a:schemeClr val="tx2">
                    <a:lumMod val="50000"/>
                  </a:schemeClr>
                </a:solidFill>
                <a:latin typeface="HG丸ｺﾞｼｯｸM-PRO"/>
                <a:ea typeface="HG丸ｺﾞｼｯｸM-PRO"/>
                <a:cs typeface="HG丸ｺﾞｼｯｸM-PRO"/>
              </a:rPr>
              <a:t>積み上げ棒グラフを作りたい</a:t>
            </a:r>
            <a:endParaRPr kumimoji="1" lang="ja-JP" altLang="en-US" sz="3200" b="1" dirty="0">
              <a:solidFill>
                <a:schemeClr val="tx2">
                  <a:lumMod val="50000"/>
                </a:schemeClr>
              </a:solidFill>
              <a:latin typeface="HG丸ｺﾞｼｯｸM-PRO"/>
              <a:ea typeface="HG丸ｺﾞｼｯｸM-PRO"/>
              <a:cs typeface="HG丸ｺﾞｼｯｸM-PRO"/>
            </a:endParaRPr>
          </a:p>
        </p:txBody>
      </p:sp>
      <p:cxnSp>
        <p:nvCxnSpPr>
          <p:cNvPr id="6" name="直線コネクタ 5"/>
          <p:cNvCxnSpPr/>
          <p:nvPr/>
        </p:nvCxnSpPr>
        <p:spPr>
          <a:xfrm>
            <a:off x="88958" y="613169"/>
            <a:ext cx="8966084" cy="0"/>
          </a:xfrm>
          <a:prstGeom prst="line">
            <a:avLst/>
          </a:prstGeom>
          <a:ln w="12700" cmpd="sng">
            <a:gradFill flip="none" rotWithShape="1">
              <a:gsLst>
                <a:gs pos="97000">
                  <a:schemeClr val="tx2">
                    <a:lumMod val="50000"/>
                  </a:schemeClr>
                </a:gs>
                <a:gs pos="100000">
                  <a:srgbClr val="FFFFFF"/>
                </a:gs>
              </a:gsLst>
              <a:path path="shape">
                <a:fillToRect l="50000" t="50000" r="50000" b="50000"/>
              </a:path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576" y="1562931"/>
            <a:ext cx="6890848" cy="5168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1072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7917" y="55653"/>
            <a:ext cx="8788167" cy="557516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en-US" sz="2400" b="1" dirty="0" err="1" smtClean="0">
                <a:latin typeface="HG丸ｺﾞｼｯｸM-PRO"/>
                <a:ea typeface="HG丸ｺﾞｼｯｸM-PRO"/>
                <a:cs typeface="HG丸ｺﾞｼｯｸM-PRO"/>
              </a:rPr>
              <a:t>積み上げ棒グラフの作成（R</a:t>
            </a:r>
            <a:r>
              <a:rPr lang="ja-JP" altLang="en-US" sz="2400" b="1" dirty="0" smtClean="0">
                <a:latin typeface="HG丸ｺﾞｼｯｸM-PRO"/>
                <a:ea typeface="HG丸ｺﾞｼｯｸM-PRO"/>
                <a:cs typeface="HG丸ｺﾞｼｯｸM-PRO"/>
              </a:rPr>
              <a:t>コード</a:t>
            </a:r>
            <a:r>
              <a:rPr lang="en-US" altLang="en-US" sz="2400" b="1" dirty="0" smtClean="0">
                <a:latin typeface="HG丸ｺﾞｼｯｸM-PRO"/>
                <a:ea typeface="HG丸ｺﾞｼｯｸM-PRO"/>
                <a:cs typeface="HG丸ｺﾞｼｯｸM-PRO"/>
              </a:rPr>
              <a:t>）</a:t>
            </a:r>
            <a:endParaRPr kumimoji="1" lang="ja-JP" altLang="en-US" sz="2400" b="1" dirty="0">
              <a:solidFill>
                <a:schemeClr val="tx2"/>
              </a:solidFill>
              <a:latin typeface="HG丸ｺﾞｼｯｸM-PRO"/>
              <a:ea typeface="HG丸ｺﾞｼｯｸM-PRO"/>
              <a:cs typeface="HG丸ｺﾞｼｯｸM-PRO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75179" y="788365"/>
            <a:ext cx="8788167" cy="58477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ja-JP" sz="3200" b="1" dirty="0" smtClean="0">
                <a:solidFill>
                  <a:schemeClr val="tx2">
                    <a:lumMod val="50000"/>
                  </a:schemeClr>
                </a:solidFill>
                <a:latin typeface="HG丸ｺﾞｼｯｸM-PRO"/>
                <a:ea typeface="HG丸ｺﾞｼｯｸM-PRO"/>
                <a:cs typeface="HG丸ｺﾞｼｯｸM-PRO"/>
              </a:rPr>
              <a:t>fill</a:t>
            </a:r>
            <a:r>
              <a:rPr lang="ja-JP" altLang="en-US" sz="3200" b="1" dirty="0" smtClean="0">
                <a:solidFill>
                  <a:schemeClr val="tx2">
                    <a:lumMod val="50000"/>
                  </a:schemeClr>
                </a:solidFill>
                <a:latin typeface="HG丸ｺﾞｼｯｸM-PRO"/>
                <a:ea typeface="HG丸ｺﾞｼｯｸM-PRO"/>
                <a:cs typeface="HG丸ｺﾞｼｯｸM-PRO"/>
              </a:rPr>
              <a:t>オプションにグループとなる変数を指定する</a:t>
            </a:r>
            <a:endParaRPr kumimoji="1" lang="ja-JP" altLang="en-US" sz="3200" b="1" dirty="0">
              <a:solidFill>
                <a:schemeClr val="tx2">
                  <a:lumMod val="50000"/>
                </a:schemeClr>
              </a:solidFill>
              <a:latin typeface="HG丸ｺﾞｼｯｸM-PRO"/>
              <a:ea typeface="HG丸ｺﾞｼｯｸM-PRO"/>
              <a:cs typeface="HG丸ｺﾞｼｯｸM-PRO"/>
            </a:endParaRPr>
          </a:p>
        </p:txBody>
      </p:sp>
      <p:cxnSp>
        <p:nvCxnSpPr>
          <p:cNvPr id="6" name="直線コネクタ 5"/>
          <p:cNvCxnSpPr/>
          <p:nvPr/>
        </p:nvCxnSpPr>
        <p:spPr>
          <a:xfrm>
            <a:off x="88958" y="613169"/>
            <a:ext cx="8966084" cy="0"/>
          </a:xfrm>
          <a:prstGeom prst="line">
            <a:avLst/>
          </a:prstGeom>
          <a:ln w="12700" cmpd="sng">
            <a:gradFill flip="none" rotWithShape="1">
              <a:gsLst>
                <a:gs pos="97000">
                  <a:schemeClr val="tx2">
                    <a:lumMod val="50000"/>
                  </a:schemeClr>
                </a:gs>
                <a:gs pos="100000">
                  <a:srgbClr val="FFFFFF"/>
                </a:gs>
              </a:gsLst>
              <a:path path="shape">
                <a:fillToRect l="50000" t="50000" r="50000" b="50000"/>
              </a:path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" y="2171700"/>
            <a:ext cx="8763000" cy="250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5237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7917" y="55653"/>
            <a:ext cx="8788167" cy="557516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en-US" sz="2400" b="1" dirty="0" smtClean="0">
                <a:latin typeface="HG丸ｺﾞｼｯｸM-PRO"/>
                <a:ea typeface="HG丸ｺﾞｼｯｸM-PRO"/>
                <a:cs typeface="HG丸ｺﾞｼｯｸM-PRO"/>
              </a:rPr>
              <a:t>積み上げ棒グラフの作成（</a:t>
            </a:r>
            <a:r>
              <a:rPr lang="ja-JP" altLang="en-US" sz="2400" b="1" dirty="0" smtClean="0">
                <a:latin typeface="HG丸ｺﾞｼｯｸM-PRO"/>
                <a:ea typeface="HG丸ｺﾞｼｯｸM-PRO"/>
                <a:cs typeface="HG丸ｺﾞｼｯｸM-PRO"/>
              </a:rPr>
              <a:t>結果</a:t>
            </a:r>
            <a:r>
              <a:rPr lang="en-US" altLang="en-US" sz="2400" b="1" dirty="0" smtClean="0">
                <a:latin typeface="HG丸ｺﾞｼｯｸM-PRO"/>
                <a:ea typeface="HG丸ｺﾞｼｯｸM-PRO"/>
                <a:cs typeface="HG丸ｺﾞｼｯｸM-PRO"/>
              </a:rPr>
              <a:t>）</a:t>
            </a:r>
            <a:endParaRPr kumimoji="1" lang="ja-JP" altLang="en-US" sz="2400" b="1" dirty="0">
              <a:solidFill>
                <a:schemeClr val="tx2"/>
              </a:solidFill>
              <a:latin typeface="HG丸ｺﾞｼｯｸM-PRO"/>
              <a:ea typeface="HG丸ｺﾞｼｯｸM-PRO"/>
              <a:cs typeface="HG丸ｺﾞｼｯｸM-PRO"/>
            </a:endParaRPr>
          </a:p>
        </p:txBody>
      </p:sp>
      <p:cxnSp>
        <p:nvCxnSpPr>
          <p:cNvPr id="6" name="直線コネクタ 5"/>
          <p:cNvCxnSpPr/>
          <p:nvPr/>
        </p:nvCxnSpPr>
        <p:spPr>
          <a:xfrm>
            <a:off x="88958" y="613169"/>
            <a:ext cx="8966084" cy="0"/>
          </a:xfrm>
          <a:prstGeom prst="line">
            <a:avLst/>
          </a:prstGeom>
          <a:ln w="12700" cmpd="sng">
            <a:gradFill flip="none" rotWithShape="1">
              <a:gsLst>
                <a:gs pos="97000">
                  <a:schemeClr val="tx2">
                    <a:lumMod val="50000"/>
                  </a:schemeClr>
                </a:gs>
                <a:gs pos="100000">
                  <a:srgbClr val="FFFFFF"/>
                </a:gs>
              </a:gsLst>
              <a:path path="shape">
                <a:fillToRect l="50000" t="50000" r="50000" b="50000"/>
              </a:path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671" y="847755"/>
            <a:ext cx="6962659" cy="1987890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0965" y="2835645"/>
            <a:ext cx="5282071" cy="3961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1775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7917" y="55653"/>
            <a:ext cx="8788167" cy="557516"/>
          </a:xfrm>
        </p:spPr>
        <p:txBody>
          <a:bodyPr>
            <a:normAutofit fontScale="90000"/>
          </a:bodyPr>
          <a:lstStyle/>
          <a:p>
            <a:pPr algn="l"/>
            <a:r>
              <a:rPr lang="ja-JP" altLang="en-US" sz="2400" b="1" dirty="0" smtClean="0">
                <a:latin typeface="HG丸ｺﾞｼｯｸM-PRO"/>
                <a:ea typeface="HG丸ｺﾞｼｯｸM-PRO"/>
                <a:cs typeface="HG丸ｺﾞｼｯｸM-PRO"/>
              </a:rPr>
              <a:t>色セットの変更</a:t>
            </a:r>
            <a:endParaRPr kumimoji="1" lang="ja-JP" altLang="en-US" sz="2400" b="1" dirty="0">
              <a:solidFill>
                <a:schemeClr val="tx2"/>
              </a:solidFill>
              <a:latin typeface="HG丸ｺﾞｼｯｸM-PRO"/>
              <a:ea typeface="HG丸ｺﾞｼｯｸM-PRO"/>
              <a:cs typeface="HG丸ｺﾞｼｯｸM-PRO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75179" y="788365"/>
            <a:ext cx="8788167" cy="58477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ja-JP" altLang="en-US" sz="3200" b="1" dirty="0" smtClean="0">
                <a:solidFill>
                  <a:schemeClr val="tx2">
                    <a:lumMod val="50000"/>
                  </a:schemeClr>
                </a:solidFill>
                <a:latin typeface="HG丸ｺﾞｼｯｸM-PRO"/>
                <a:ea typeface="HG丸ｺﾞｼｯｸM-PRO"/>
                <a:cs typeface="HG丸ｺﾞｼｯｸM-PRO"/>
              </a:rPr>
              <a:t>棒の色セットを変更したい</a:t>
            </a:r>
            <a:endParaRPr kumimoji="1" lang="ja-JP" altLang="en-US" sz="3200" b="1" dirty="0">
              <a:solidFill>
                <a:schemeClr val="tx2">
                  <a:lumMod val="50000"/>
                </a:schemeClr>
              </a:solidFill>
              <a:latin typeface="HG丸ｺﾞｼｯｸM-PRO"/>
              <a:ea typeface="HG丸ｺﾞｼｯｸM-PRO"/>
              <a:cs typeface="HG丸ｺﾞｼｯｸM-PRO"/>
            </a:endParaRPr>
          </a:p>
        </p:txBody>
      </p:sp>
      <p:cxnSp>
        <p:nvCxnSpPr>
          <p:cNvPr id="6" name="直線コネクタ 5"/>
          <p:cNvCxnSpPr/>
          <p:nvPr/>
        </p:nvCxnSpPr>
        <p:spPr>
          <a:xfrm>
            <a:off x="88958" y="613169"/>
            <a:ext cx="8966084" cy="0"/>
          </a:xfrm>
          <a:prstGeom prst="line">
            <a:avLst/>
          </a:prstGeom>
          <a:ln w="12700" cmpd="sng">
            <a:gradFill flip="none" rotWithShape="1">
              <a:gsLst>
                <a:gs pos="97000">
                  <a:schemeClr val="tx2">
                    <a:lumMod val="50000"/>
                  </a:schemeClr>
                </a:gs>
                <a:gs pos="100000">
                  <a:srgbClr val="FFFFFF"/>
                </a:gs>
              </a:gsLst>
              <a:path path="shape">
                <a:fillToRect l="50000" t="50000" r="50000" b="50000"/>
              </a:path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891" y="1781109"/>
            <a:ext cx="6642219" cy="4981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167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7917" y="55653"/>
            <a:ext cx="8788167" cy="557516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en-US" sz="2400" b="1" dirty="0" smtClean="0">
                <a:latin typeface="HG丸ｺﾞｼｯｸM-PRO"/>
                <a:ea typeface="HG丸ｺﾞｼｯｸM-PRO"/>
                <a:cs typeface="HG丸ｺﾞｼｯｸM-PRO"/>
              </a:rPr>
              <a:t>色セットの変更</a:t>
            </a:r>
            <a:r>
              <a:rPr lang="ja-JP" altLang="en-US" sz="2400" b="1" dirty="0" smtClean="0">
                <a:latin typeface="HG丸ｺﾞｼｯｸM-PRO"/>
                <a:ea typeface="HG丸ｺﾞｼｯｸM-PRO"/>
                <a:cs typeface="HG丸ｺﾞｼｯｸM-PRO"/>
              </a:rPr>
              <a:t>（パレットの確認）</a:t>
            </a:r>
            <a:endParaRPr kumimoji="1" lang="ja-JP" altLang="en-US" sz="2400" b="1" dirty="0">
              <a:solidFill>
                <a:schemeClr val="tx2"/>
              </a:solidFill>
              <a:latin typeface="HG丸ｺﾞｼｯｸM-PRO"/>
              <a:ea typeface="HG丸ｺﾞｼｯｸM-PRO"/>
              <a:cs typeface="HG丸ｺﾞｼｯｸM-PRO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75179" y="788365"/>
            <a:ext cx="8788167" cy="58477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ja-JP" sz="3200" b="1" dirty="0" err="1" smtClean="0">
                <a:solidFill>
                  <a:schemeClr val="tx2">
                    <a:lumMod val="50000"/>
                  </a:schemeClr>
                </a:solidFill>
                <a:latin typeface="HG丸ｺﾞｼｯｸM-PRO"/>
                <a:ea typeface="HG丸ｺﾞｼｯｸM-PRO"/>
                <a:cs typeface="HG丸ｺﾞｼｯｸM-PRO"/>
              </a:rPr>
              <a:t>RColorBrewer</a:t>
            </a:r>
            <a:r>
              <a:rPr lang="ja-JP" altLang="en-US" sz="3200" b="1" dirty="0" smtClean="0">
                <a:solidFill>
                  <a:schemeClr val="tx2">
                    <a:lumMod val="50000"/>
                  </a:schemeClr>
                </a:solidFill>
                <a:latin typeface="HG丸ｺﾞｼｯｸM-PRO"/>
                <a:ea typeface="HG丸ｺﾞｼｯｸM-PRO"/>
                <a:cs typeface="HG丸ｺﾞｼｯｸM-PRO"/>
              </a:rPr>
              <a:t>パッケージ</a:t>
            </a:r>
            <a:endParaRPr kumimoji="1" lang="ja-JP" altLang="en-US" sz="3200" b="1" dirty="0">
              <a:solidFill>
                <a:schemeClr val="tx2">
                  <a:lumMod val="50000"/>
                </a:schemeClr>
              </a:solidFill>
              <a:latin typeface="HG丸ｺﾞｼｯｸM-PRO"/>
              <a:ea typeface="HG丸ｺﾞｼｯｸM-PRO"/>
              <a:cs typeface="HG丸ｺﾞｼｯｸM-PRO"/>
            </a:endParaRPr>
          </a:p>
        </p:txBody>
      </p:sp>
      <p:cxnSp>
        <p:nvCxnSpPr>
          <p:cNvPr id="6" name="直線コネクタ 5"/>
          <p:cNvCxnSpPr/>
          <p:nvPr/>
        </p:nvCxnSpPr>
        <p:spPr>
          <a:xfrm>
            <a:off x="88958" y="613169"/>
            <a:ext cx="8966084" cy="0"/>
          </a:xfrm>
          <a:prstGeom prst="line">
            <a:avLst/>
          </a:prstGeom>
          <a:ln w="12700" cmpd="sng">
            <a:gradFill flip="none" rotWithShape="1">
              <a:gsLst>
                <a:gs pos="97000">
                  <a:schemeClr val="tx2">
                    <a:lumMod val="50000"/>
                  </a:schemeClr>
                </a:gs>
                <a:gs pos="100000">
                  <a:srgbClr val="FFFFFF"/>
                </a:gs>
              </a:gsLst>
              <a:path path="shape">
                <a:fillToRect l="50000" t="50000" r="50000" b="50000"/>
              </a:path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" y="2307493"/>
            <a:ext cx="8801100" cy="290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5237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7917" y="55653"/>
            <a:ext cx="8788167" cy="557516"/>
          </a:xfrm>
        </p:spPr>
        <p:txBody>
          <a:bodyPr>
            <a:normAutofit fontScale="90000"/>
          </a:bodyPr>
          <a:lstStyle/>
          <a:p>
            <a:pPr algn="l"/>
            <a:r>
              <a:rPr kumimoji="1" lang="ja-JP" altLang="en-US" sz="2400" b="1" dirty="0" smtClean="0">
                <a:solidFill>
                  <a:schemeClr val="tx2"/>
                </a:solidFill>
                <a:latin typeface="HG丸ｺﾞｼｯｸM-PRO"/>
                <a:ea typeface="HG丸ｺﾞｼｯｸM-PRO"/>
                <a:cs typeface="HG丸ｺﾞｼｯｸM-PRO"/>
              </a:rPr>
              <a:t>タイトル</a:t>
            </a:r>
            <a:endParaRPr kumimoji="1" lang="ja-JP" altLang="en-US" sz="2400" b="1" dirty="0">
              <a:solidFill>
                <a:schemeClr val="tx2"/>
              </a:solidFill>
              <a:latin typeface="HG丸ｺﾞｼｯｸM-PRO"/>
              <a:ea typeface="HG丸ｺﾞｼｯｸM-PRO"/>
              <a:cs typeface="HG丸ｺﾞｼｯｸM-PRO"/>
            </a:endParaRPr>
          </a:p>
        </p:txBody>
      </p:sp>
      <p:cxnSp>
        <p:nvCxnSpPr>
          <p:cNvPr id="6" name="直線コネクタ 5"/>
          <p:cNvCxnSpPr/>
          <p:nvPr/>
        </p:nvCxnSpPr>
        <p:spPr>
          <a:xfrm>
            <a:off x="88958" y="613169"/>
            <a:ext cx="8966084" cy="0"/>
          </a:xfrm>
          <a:prstGeom prst="line">
            <a:avLst/>
          </a:prstGeom>
          <a:ln w="12700" cmpd="sng">
            <a:gradFill flip="none" rotWithShape="1">
              <a:gsLst>
                <a:gs pos="97000">
                  <a:schemeClr val="tx2">
                    <a:lumMod val="50000"/>
                  </a:schemeClr>
                </a:gs>
                <a:gs pos="100000">
                  <a:srgbClr val="FFFFFF"/>
                </a:gs>
              </a:gsLst>
              <a:path path="shape">
                <a:fillToRect l="50000" t="50000" r="50000" b="50000"/>
              </a:path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49" y="776369"/>
            <a:ext cx="8350219" cy="5932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790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7917" y="55653"/>
            <a:ext cx="8788167" cy="557516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en-US" sz="2400" b="1" dirty="0">
                <a:latin typeface="HG丸ｺﾞｼｯｸM-PRO"/>
                <a:ea typeface="HG丸ｺﾞｼｯｸM-PRO"/>
                <a:cs typeface="HG丸ｺﾞｼｯｸM-PRO"/>
              </a:rPr>
              <a:t>色セットの変更</a:t>
            </a:r>
            <a:r>
              <a:rPr lang="ja-JP" altLang="en-US" sz="2400" b="1" dirty="0">
                <a:latin typeface="HG丸ｺﾞｼｯｸM-PRO"/>
                <a:ea typeface="HG丸ｺﾞｼｯｸM-PRO"/>
                <a:cs typeface="HG丸ｺﾞｼｯｸM-PRO"/>
              </a:rPr>
              <a:t>（パレットの確認）</a:t>
            </a:r>
            <a:endParaRPr kumimoji="1" lang="ja-JP" altLang="en-US" sz="2400" b="1" dirty="0">
              <a:solidFill>
                <a:schemeClr val="tx2"/>
              </a:solidFill>
              <a:latin typeface="HG丸ｺﾞｼｯｸM-PRO"/>
              <a:ea typeface="HG丸ｺﾞｼｯｸM-PRO"/>
              <a:cs typeface="HG丸ｺﾞｼｯｸM-PRO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75179" y="788365"/>
            <a:ext cx="8788167" cy="58477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ja-JP" sz="3200" b="1" dirty="0" err="1" smtClean="0">
                <a:solidFill>
                  <a:schemeClr val="tx2">
                    <a:lumMod val="50000"/>
                  </a:schemeClr>
                </a:solidFill>
                <a:latin typeface="HG丸ｺﾞｼｯｸM-PRO"/>
                <a:ea typeface="HG丸ｺﾞｼｯｸM-PRO"/>
                <a:cs typeface="HG丸ｺﾞｼｯｸM-PRO"/>
              </a:rPr>
              <a:t>display.brewer.all</a:t>
            </a:r>
            <a:r>
              <a:rPr lang="ja-JP" altLang="en-US" sz="3200" b="1" dirty="0" smtClean="0">
                <a:solidFill>
                  <a:schemeClr val="tx2">
                    <a:lumMod val="50000"/>
                  </a:schemeClr>
                </a:solidFill>
                <a:latin typeface="HG丸ｺﾞｼｯｸM-PRO"/>
                <a:ea typeface="HG丸ｺﾞｼｯｸM-PRO"/>
                <a:cs typeface="HG丸ｺﾞｼｯｸM-PRO"/>
              </a:rPr>
              <a:t>関数でパレットを確認</a:t>
            </a:r>
            <a:endParaRPr kumimoji="1" lang="ja-JP" altLang="en-US" sz="3200" b="1" dirty="0">
              <a:solidFill>
                <a:schemeClr val="tx2">
                  <a:lumMod val="50000"/>
                </a:schemeClr>
              </a:solidFill>
              <a:latin typeface="HG丸ｺﾞｼｯｸM-PRO"/>
              <a:ea typeface="HG丸ｺﾞｼｯｸM-PRO"/>
              <a:cs typeface="HG丸ｺﾞｼｯｸM-PRO"/>
            </a:endParaRPr>
          </a:p>
        </p:txBody>
      </p:sp>
      <p:cxnSp>
        <p:nvCxnSpPr>
          <p:cNvPr id="6" name="直線コネクタ 5"/>
          <p:cNvCxnSpPr/>
          <p:nvPr/>
        </p:nvCxnSpPr>
        <p:spPr>
          <a:xfrm>
            <a:off x="88958" y="613169"/>
            <a:ext cx="8966084" cy="0"/>
          </a:xfrm>
          <a:prstGeom prst="line">
            <a:avLst/>
          </a:prstGeom>
          <a:ln w="12700" cmpd="sng">
            <a:gradFill flip="none" rotWithShape="1">
              <a:gsLst>
                <a:gs pos="97000">
                  <a:schemeClr val="tx2">
                    <a:lumMod val="50000"/>
                  </a:schemeClr>
                </a:gs>
                <a:gs pos="100000">
                  <a:srgbClr val="FFFFFF"/>
                </a:gs>
              </a:gsLst>
              <a:path path="shape">
                <a:fillToRect l="50000" t="50000" r="50000" b="50000"/>
              </a:path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00" y="1578580"/>
            <a:ext cx="8788400" cy="635000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 rotWithShape="1">
          <a:blip r:embed="rId3"/>
          <a:srcRect t="15128" b="17661"/>
          <a:stretch/>
        </p:blipFill>
        <p:spPr>
          <a:xfrm>
            <a:off x="542873" y="2536815"/>
            <a:ext cx="8058254" cy="4062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5237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7917" y="55653"/>
            <a:ext cx="8788167" cy="557516"/>
          </a:xfrm>
        </p:spPr>
        <p:txBody>
          <a:bodyPr>
            <a:normAutofit fontScale="90000"/>
          </a:bodyPr>
          <a:lstStyle/>
          <a:p>
            <a:pPr algn="l"/>
            <a:r>
              <a:rPr kumimoji="1" lang="ja-JP" altLang="en-US" sz="2400" b="1" dirty="0" smtClean="0">
                <a:solidFill>
                  <a:schemeClr val="tx2"/>
                </a:solidFill>
                <a:latin typeface="HG丸ｺﾞｼｯｸM-PRO"/>
                <a:ea typeface="HG丸ｺﾞｼｯｸM-PRO"/>
                <a:cs typeface="HG丸ｺﾞｼｯｸM-PRO"/>
              </a:rPr>
              <a:t>色セットの変更（</a:t>
            </a:r>
            <a:r>
              <a:rPr kumimoji="1" lang="en-US" altLang="ja-JP" sz="2400" b="1" dirty="0" smtClean="0">
                <a:solidFill>
                  <a:schemeClr val="tx2"/>
                </a:solidFill>
                <a:latin typeface="HG丸ｺﾞｼｯｸM-PRO"/>
                <a:ea typeface="HG丸ｺﾞｼｯｸM-PRO"/>
                <a:cs typeface="HG丸ｺﾞｼｯｸM-PRO"/>
              </a:rPr>
              <a:t>R</a:t>
            </a:r>
            <a:r>
              <a:rPr kumimoji="1" lang="ja-JP" altLang="en-US" sz="2400" b="1" dirty="0" smtClean="0">
                <a:solidFill>
                  <a:schemeClr val="tx2"/>
                </a:solidFill>
                <a:latin typeface="HG丸ｺﾞｼｯｸM-PRO"/>
                <a:ea typeface="HG丸ｺﾞｼｯｸM-PRO"/>
                <a:cs typeface="HG丸ｺﾞｼｯｸM-PRO"/>
              </a:rPr>
              <a:t>コード）</a:t>
            </a:r>
            <a:endParaRPr kumimoji="1" lang="ja-JP" altLang="en-US" sz="2400" b="1" dirty="0">
              <a:solidFill>
                <a:schemeClr val="tx2"/>
              </a:solidFill>
              <a:latin typeface="HG丸ｺﾞｼｯｸM-PRO"/>
              <a:ea typeface="HG丸ｺﾞｼｯｸM-PRO"/>
              <a:cs typeface="HG丸ｺﾞｼｯｸM-PRO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75179" y="788365"/>
            <a:ext cx="8788167" cy="58477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ja-JP" sz="3200" b="1" dirty="0" err="1" smtClean="0">
                <a:solidFill>
                  <a:schemeClr val="tx2">
                    <a:lumMod val="50000"/>
                  </a:schemeClr>
                </a:solidFill>
                <a:latin typeface="HG丸ｺﾞｼｯｸM-PRO"/>
                <a:ea typeface="HG丸ｺﾞｼｯｸM-PRO"/>
                <a:cs typeface="HG丸ｺﾞｼｯｸM-PRO"/>
              </a:rPr>
              <a:t>scale_fill_brewer</a:t>
            </a:r>
            <a:r>
              <a:rPr lang="ja-JP" altLang="en-US" sz="3200" b="1" dirty="0" smtClean="0">
                <a:solidFill>
                  <a:schemeClr val="tx2">
                    <a:lumMod val="50000"/>
                  </a:schemeClr>
                </a:solidFill>
                <a:latin typeface="HG丸ｺﾞｼｯｸM-PRO"/>
                <a:ea typeface="HG丸ｺﾞｼｯｸM-PRO"/>
                <a:cs typeface="HG丸ｺﾞｼｯｸM-PRO"/>
              </a:rPr>
              <a:t>関数を使う</a:t>
            </a:r>
            <a:endParaRPr kumimoji="1" lang="ja-JP" altLang="en-US" sz="3200" b="1" dirty="0">
              <a:solidFill>
                <a:schemeClr val="tx2">
                  <a:lumMod val="50000"/>
                </a:schemeClr>
              </a:solidFill>
              <a:latin typeface="HG丸ｺﾞｼｯｸM-PRO"/>
              <a:ea typeface="HG丸ｺﾞｼｯｸM-PRO"/>
              <a:cs typeface="HG丸ｺﾞｼｯｸM-PRO"/>
            </a:endParaRPr>
          </a:p>
        </p:txBody>
      </p:sp>
      <p:cxnSp>
        <p:nvCxnSpPr>
          <p:cNvPr id="6" name="直線コネクタ 5"/>
          <p:cNvCxnSpPr/>
          <p:nvPr/>
        </p:nvCxnSpPr>
        <p:spPr>
          <a:xfrm>
            <a:off x="88958" y="613169"/>
            <a:ext cx="8966084" cy="0"/>
          </a:xfrm>
          <a:prstGeom prst="line">
            <a:avLst/>
          </a:prstGeom>
          <a:ln w="12700" cmpd="sng">
            <a:gradFill flip="none" rotWithShape="1">
              <a:gsLst>
                <a:gs pos="97000">
                  <a:schemeClr val="tx2">
                    <a:lumMod val="50000"/>
                  </a:schemeClr>
                </a:gs>
                <a:gs pos="100000">
                  <a:srgbClr val="FFFFFF"/>
                </a:gs>
              </a:gsLst>
              <a:path path="shape">
                <a:fillToRect l="50000" t="50000" r="50000" b="50000"/>
              </a:path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00" y="2171700"/>
            <a:ext cx="8801100" cy="250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5237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7917" y="55653"/>
            <a:ext cx="8788167" cy="557516"/>
          </a:xfrm>
        </p:spPr>
        <p:txBody>
          <a:bodyPr>
            <a:normAutofit fontScale="90000"/>
          </a:bodyPr>
          <a:lstStyle/>
          <a:p>
            <a:pPr algn="l"/>
            <a:r>
              <a:rPr kumimoji="1" lang="ja-JP" altLang="en-US" sz="2400" b="1" dirty="0" smtClean="0">
                <a:solidFill>
                  <a:schemeClr val="tx2"/>
                </a:solidFill>
                <a:latin typeface="HG丸ｺﾞｼｯｸM-PRO"/>
                <a:ea typeface="HG丸ｺﾞｼｯｸM-PRO"/>
                <a:cs typeface="HG丸ｺﾞｼｯｸM-PRO"/>
              </a:rPr>
              <a:t>色セットの変更（</a:t>
            </a:r>
            <a:r>
              <a:rPr lang="ja-JP" altLang="en-US" sz="2400" b="1" dirty="0" smtClean="0">
                <a:latin typeface="HG丸ｺﾞｼｯｸM-PRO"/>
                <a:ea typeface="HG丸ｺﾞｼｯｸM-PRO"/>
                <a:cs typeface="HG丸ｺﾞｼｯｸM-PRO"/>
              </a:rPr>
              <a:t>結果</a:t>
            </a:r>
            <a:r>
              <a:rPr kumimoji="1" lang="ja-JP" altLang="en-US" sz="2400" b="1" dirty="0" smtClean="0">
                <a:solidFill>
                  <a:schemeClr val="tx2"/>
                </a:solidFill>
                <a:latin typeface="HG丸ｺﾞｼｯｸM-PRO"/>
                <a:ea typeface="HG丸ｺﾞｼｯｸM-PRO"/>
                <a:cs typeface="HG丸ｺﾞｼｯｸM-PRO"/>
              </a:rPr>
              <a:t>）</a:t>
            </a:r>
            <a:endParaRPr kumimoji="1" lang="ja-JP" altLang="en-US" sz="2400" b="1" dirty="0">
              <a:solidFill>
                <a:schemeClr val="tx2"/>
              </a:solidFill>
              <a:latin typeface="HG丸ｺﾞｼｯｸM-PRO"/>
              <a:ea typeface="HG丸ｺﾞｼｯｸM-PRO"/>
              <a:cs typeface="HG丸ｺﾞｼｯｸM-PRO"/>
            </a:endParaRPr>
          </a:p>
        </p:txBody>
      </p:sp>
      <p:cxnSp>
        <p:nvCxnSpPr>
          <p:cNvPr id="6" name="直線コネクタ 5"/>
          <p:cNvCxnSpPr/>
          <p:nvPr/>
        </p:nvCxnSpPr>
        <p:spPr>
          <a:xfrm>
            <a:off x="88958" y="613169"/>
            <a:ext cx="8966084" cy="0"/>
          </a:xfrm>
          <a:prstGeom prst="line">
            <a:avLst/>
          </a:prstGeom>
          <a:ln w="12700" cmpd="sng">
            <a:gradFill flip="none" rotWithShape="1">
              <a:gsLst>
                <a:gs pos="97000">
                  <a:schemeClr val="tx2">
                    <a:lumMod val="50000"/>
                  </a:schemeClr>
                </a:gs>
                <a:gs pos="100000">
                  <a:srgbClr val="FFFFFF"/>
                </a:gs>
              </a:gsLst>
              <a:path path="shape">
                <a:fillToRect l="50000" t="50000" r="50000" b="50000"/>
              </a:path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525" y="770172"/>
            <a:ext cx="7748951" cy="2202804"/>
          </a:xfrm>
          <a:prstGeom prst="rect">
            <a:avLst/>
          </a:prstGeom>
        </p:spPr>
      </p:pic>
      <p:sp>
        <p:nvSpPr>
          <p:cNvPr id="7" name="二等辺三角形 6"/>
          <p:cNvSpPr/>
          <p:nvPr/>
        </p:nvSpPr>
        <p:spPr>
          <a:xfrm rot="5400000">
            <a:off x="3422374" y="4951194"/>
            <a:ext cx="2299253" cy="218989"/>
          </a:xfrm>
          <a:prstGeom prst="triangle">
            <a:avLst/>
          </a:prstGeom>
          <a:gradFill flip="none" rotWithShape="1">
            <a:gsLst>
              <a:gs pos="0">
                <a:schemeClr val="accent1"/>
              </a:gs>
              <a:gs pos="100000">
                <a:srgbClr val="FFFF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555" y="3570063"/>
            <a:ext cx="3981491" cy="2986119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4593" y="3570063"/>
            <a:ext cx="3981491" cy="2986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7873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7917" y="55653"/>
            <a:ext cx="8788167" cy="557516"/>
          </a:xfrm>
        </p:spPr>
        <p:txBody>
          <a:bodyPr>
            <a:normAutofit fontScale="90000"/>
          </a:bodyPr>
          <a:lstStyle/>
          <a:p>
            <a:pPr algn="l"/>
            <a:r>
              <a:rPr lang="ja-JP" altLang="en-US" sz="2400" b="1" dirty="0" smtClean="0">
                <a:latin typeface="HG丸ｺﾞｼｯｸM-PRO"/>
                <a:ea typeface="HG丸ｺﾞｼｯｸM-PRO"/>
                <a:cs typeface="HG丸ｺﾞｼｯｸM-PRO"/>
              </a:rPr>
              <a:t>棒に枠をつける</a:t>
            </a:r>
            <a:endParaRPr kumimoji="1" lang="ja-JP" altLang="en-US" sz="2400" b="1" dirty="0">
              <a:solidFill>
                <a:schemeClr val="tx2"/>
              </a:solidFill>
              <a:latin typeface="HG丸ｺﾞｼｯｸM-PRO"/>
              <a:ea typeface="HG丸ｺﾞｼｯｸM-PRO"/>
              <a:cs typeface="HG丸ｺﾞｼｯｸM-PRO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75179" y="788365"/>
            <a:ext cx="8788167" cy="58477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en-US" sz="3200" b="1" dirty="0" smtClean="0">
                <a:solidFill>
                  <a:schemeClr val="tx2">
                    <a:lumMod val="50000"/>
                  </a:schemeClr>
                </a:solidFill>
                <a:latin typeface="HG丸ｺﾞｼｯｸM-PRO"/>
                <a:ea typeface="HG丸ｺﾞｼｯｸM-PRO"/>
                <a:cs typeface="HG丸ｺﾞｼｯｸM-PRO"/>
              </a:rPr>
              <a:t>棒に枠をつけたい</a:t>
            </a:r>
            <a:endParaRPr kumimoji="1" lang="ja-JP" altLang="en-US" sz="3200" b="1" dirty="0">
              <a:solidFill>
                <a:schemeClr val="tx2">
                  <a:lumMod val="50000"/>
                </a:schemeClr>
              </a:solidFill>
              <a:latin typeface="HG丸ｺﾞｼｯｸM-PRO"/>
              <a:ea typeface="HG丸ｺﾞｼｯｸM-PRO"/>
              <a:cs typeface="HG丸ｺﾞｼｯｸM-PRO"/>
            </a:endParaRPr>
          </a:p>
        </p:txBody>
      </p:sp>
      <p:cxnSp>
        <p:nvCxnSpPr>
          <p:cNvPr id="6" name="直線コネクタ 5"/>
          <p:cNvCxnSpPr/>
          <p:nvPr/>
        </p:nvCxnSpPr>
        <p:spPr>
          <a:xfrm>
            <a:off x="88958" y="613169"/>
            <a:ext cx="8966084" cy="0"/>
          </a:xfrm>
          <a:prstGeom prst="line">
            <a:avLst/>
          </a:prstGeom>
          <a:ln w="12700" cmpd="sng">
            <a:gradFill flip="none" rotWithShape="1">
              <a:gsLst>
                <a:gs pos="97000">
                  <a:schemeClr val="tx2">
                    <a:lumMod val="50000"/>
                  </a:schemeClr>
                </a:gs>
                <a:gs pos="100000">
                  <a:srgbClr val="FFFFFF"/>
                </a:gs>
              </a:gsLst>
              <a:path path="shape">
                <a:fillToRect l="50000" t="50000" r="50000" b="50000"/>
              </a:path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110" y="1591316"/>
            <a:ext cx="6929780" cy="5197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5330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7917" y="55653"/>
            <a:ext cx="8788167" cy="557516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en-US" sz="2400" b="1" dirty="0" err="1" smtClean="0">
                <a:latin typeface="HG丸ｺﾞｼｯｸM-PRO"/>
                <a:ea typeface="HG丸ｺﾞｼｯｸM-PRO"/>
                <a:cs typeface="HG丸ｺﾞｼｯｸM-PRO"/>
              </a:rPr>
              <a:t>棒に枠をつける（R</a:t>
            </a:r>
            <a:r>
              <a:rPr lang="ja-JP" altLang="en-US" sz="2400" b="1" dirty="0" smtClean="0">
                <a:latin typeface="HG丸ｺﾞｼｯｸM-PRO"/>
                <a:ea typeface="HG丸ｺﾞｼｯｸM-PRO"/>
                <a:cs typeface="HG丸ｺﾞｼｯｸM-PRO"/>
              </a:rPr>
              <a:t>コード</a:t>
            </a:r>
            <a:r>
              <a:rPr lang="en-US" altLang="en-US" sz="2400" b="1" dirty="0" smtClean="0">
                <a:latin typeface="HG丸ｺﾞｼｯｸM-PRO"/>
                <a:ea typeface="HG丸ｺﾞｼｯｸM-PRO"/>
                <a:cs typeface="HG丸ｺﾞｼｯｸM-PRO"/>
              </a:rPr>
              <a:t>）</a:t>
            </a:r>
            <a:endParaRPr kumimoji="1" lang="ja-JP" altLang="en-US" sz="2400" b="1" dirty="0">
              <a:solidFill>
                <a:schemeClr val="tx2"/>
              </a:solidFill>
              <a:latin typeface="HG丸ｺﾞｼｯｸM-PRO"/>
              <a:ea typeface="HG丸ｺﾞｼｯｸM-PRO"/>
              <a:cs typeface="HG丸ｺﾞｼｯｸM-PRO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75179" y="788365"/>
            <a:ext cx="8788167" cy="58477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ja-JP" sz="3200" b="1" dirty="0" smtClean="0">
                <a:solidFill>
                  <a:schemeClr val="tx2">
                    <a:lumMod val="50000"/>
                  </a:schemeClr>
                </a:solidFill>
                <a:latin typeface="HG丸ｺﾞｼｯｸM-PRO"/>
                <a:ea typeface="HG丸ｺﾞｼｯｸM-PRO"/>
                <a:cs typeface="HG丸ｺﾞｼｯｸM-PRO"/>
              </a:rPr>
              <a:t>col</a:t>
            </a:r>
            <a:r>
              <a:rPr lang="ja-JP" altLang="en-US" sz="3200" b="1" dirty="0" smtClean="0">
                <a:solidFill>
                  <a:schemeClr val="tx2">
                    <a:lumMod val="50000"/>
                  </a:schemeClr>
                </a:solidFill>
                <a:latin typeface="HG丸ｺﾞｼｯｸM-PRO"/>
                <a:ea typeface="HG丸ｺﾞｼｯｸM-PRO"/>
                <a:cs typeface="HG丸ｺﾞｼｯｸM-PRO"/>
              </a:rPr>
              <a:t>オプションに枠色を指定する</a:t>
            </a:r>
            <a:endParaRPr kumimoji="1" lang="ja-JP" altLang="en-US" sz="3200" b="1" dirty="0">
              <a:solidFill>
                <a:schemeClr val="tx2">
                  <a:lumMod val="50000"/>
                </a:schemeClr>
              </a:solidFill>
              <a:latin typeface="HG丸ｺﾞｼｯｸM-PRO"/>
              <a:ea typeface="HG丸ｺﾞｼｯｸM-PRO"/>
              <a:cs typeface="HG丸ｺﾞｼｯｸM-PRO"/>
            </a:endParaRPr>
          </a:p>
        </p:txBody>
      </p:sp>
      <p:cxnSp>
        <p:nvCxnSpPr>
          <p:cNvPr id="6" name="直線コネクタ 5"/>
          <p:cNvCxnSpPr/>
          <p:nvPr/>
        </p:nvCxnSpPr>
        <p:spPr>
          <a:xfrm>
            <a:off x="88958" y="613169"/>
            <a:ext cx="8966084" cy="0"/>
          </a:xfrm>
          <a:prstGeom prst="line">
            <a:avLst/>
          </a:prstGeom>
          <a:ln w="12700" cmpd="sng">
            <a:gradFill flip="none" rotWithShape="1">
              <a:gsLst>
                <a:gs pos="97000">
                  <a:schemeClr val="tx2">
                    <a:lumMod val="50000"/>
                  </a:schemeClr>
                </a:gs>
                <a:gs pos="100000">
                  <a:srgbClr val="FFFFFF"/>
                </a:gs>
              </a:gsLst>
              <a:path path="shape">
                <a:fillToRect l="50000" t="50000" r="50000" b="50000"/>
              </a:path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00" y="2044700"/>
            <a:ext cx="8775700" cy="275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5237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7917" y="55653"/>
            <a:ext cx="8788167" cy="557516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en-US" sz="2400" b="1" dirty="0" smtClean="0">
                <a:latin typeface="HG丸ｺﾞｼｯｸM-PRO"/>
                <a:ea typeface="HG丸ｺﾞｼｯｸM-PRO"/>
                <a:cs typeface="HG丸ｺﾞｼｯｸM-PRO"/>
              </a:rPr>
              <a:t>棒に枠をつける（結果）</a:t>
            </a:r>
            <a:endParaRPr kumimoji="1" lang="ja-JP" altLang="en-US" sz="2400" b="1" dirty="0">
              <a:solidFill>
                <a:schemeClr val="tx2"/>
              </a:solidFill>
              <a:latin typeface="HG丸ｺﾞｼｯｸM-PRO"/>
              <a:ea typeface="HG丸ｺﾞｼｯｸM-PRO"/>
              <a:cs typeface="HG丸ｺﾞｼｯｸM-PRO"/>
            </a:endParaRPr>
          </a:p>
        </p:txBody>
      </p:sp>
      <p:cxnSp>
        <p:nvCxnSpPr>
          <p:cNvPr id="6" name="直線コネクタ 5"/>
          <p:cNvCxnSpPr/>
          <p:nvPr/>
        </p:nvCxnSpPr>
        <p:spPr>
          <a:xfrm>
            <a:off x="88958" y="613169"/>
            <a:ext cx="8966084" cy="0"/>
          </a:xfrm>
          <a:prstGeom prst="line">
            <a:avLst/>
          </a:prstGeom>
          <a:ln w="12700" cmpd="sng">
            <a:gradFill flip="none" rotWithShape="1">
              <a:gsLst>
                <a:gs pos="97000">
                  <a:schemeClr val="tx2">
                    <a:lumMod val="50000"/>
                  </a:schemeClr>
                </a:gs>
                <a:gs pos="100000">
                  <a:srgbClr val="FFFFFF"/>
                </a:gs>
              </a:gsLst>
              <a:path path="shape">
                <a:fillToRect l="50000" t="50000" r="50000" b="50000"/>
              </a:path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748" y="856541"/>
            <a:ext cx="7442504" cy="2337226"/>
          </a:xfrm>
          <a:prstGeom prst="rect">
            <a:avLst/>
          </a:prstGeom>
        </p:spPr>
      </p:pic>
      <p:sp>
        <p:nvSpPr>
          <p:cNvPr id="7" name="二等辺三角形 6"/>
          <p:cNvSpPr/>
          <p:nvPr/>
        </p:nvSpPr>
        <p:spPr>
          <a:xfrm rot="5400000">
            <a:off x="3422374" y="4951194"/>
            <a:ext cx="2299253" cy="218989"/>
          </a:xfrm>
          <a:prstGeom prst="triangle">
            <a:avLst/>
          </a:prstGeom>
          <a:gradFill flip="none" rotWithShape="1">
            <a:gsLst>
              <a:gs pos="0">
                <a:schemeClr val="accent1"/>
              </a:gs>
              <a:gs pos="100000">
                <a:srgbClr val="FFFF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535" y="3570063"/>
            <a:ext cx="3981491" cy="2986119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2184" y="3570063"/>
            <a:ext cx="3981492" cy="2986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637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7917" y="55653"/>
            <a:ext cx="8788167" cy="557516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ja-JP" sz="2400" b="1" dirty="0" smtClean="0">
                <a:latin typeface="HG丸ｺﾞｼｯｸM-PRO"/>
                <a:ea typeface="HG丸ｺﾞｼｯｸM-PRO"/>
                <a:cs typeface="HG丸ｺﾞｼｯｸM-PRO"/>
              </a:rPr>
              <a:t>100%</a:t>
            </a:r>
            <a:r>
              <a:rPr lang="ja-JP" altLang="en-US" sz="2400" b="1" dirty="0" smtClean="0">
                <a:latin typeface="HG丸ｺﾞｼｯｸM-PRO"/>
                <a:ea typeface="HG丸ｺﾞｼｯｸM-PRO"/>
                <a:cs typeface="HG丸ｺﾞｼｯｸM-PRO"/>
              </a:rPr>
              <a:t>積み上げ棒グラフの作成</a:t>
            </a:r>
            <a:endParaRPr kumimoji="1" lang="ja-JP" altLang="en-US" sz="2400" b="1" dirty="0">
              <a:solidFill>
                <a:schemeClr val="tx2"/>
              </a:solidFill>
              <a:latin typeface="HG丸ｺﾞｼｯｸM-PRO"/>
              <a:ea typeface="HG丸ｺﾞｼｯｸM-PRO"/>
              <a:cs typeface="HG丸ｺﾞｼｯｸM-PRO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75179" y="788365"/>
            <a:ext cx="8788167" cy="58477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ja-JP" sz="3200" b="1" dirty="0" smtClean="0">
                <a:solidFill>
                  <a:schemeClr val="tx2">
                    <a:lumMod val="50000"/>
                  </a:schemeClr>
                </a:solidFill>
                <a:latin typeface="HG丸ｺﾞｼｯｸM-PRO"/>
                <a:ea typeface="HG丸ｺﾞｼｯｸM-PRO"/>
                <a:cs typeface="HG丸ｺﾞｼｯｸM-PRO"/>
              </a:rPr>
              <a:t>100%</a:t>
            </a:r>
            <a:r>
              <a:rPr lang="ja-JP" altLang="en-US" sz="3200" b="1" dirty="0" smtClean="0">
                <a:solidFill>
                  <a:schemeClr val="tx2">
                    <a:lumMod val="50000"/>
                  </a:schemeClr>
                </a:solidFill>
                <a:latin typeface="HG丸ｺﾞｼｯｸM-PRO"/>
                <a:ea typeface="HG丸ｺﾞｼｯｸM-PRO"/>
                <a:cs typeface="HG丸ｺﾞｼｯｸM-PRO"/>
              </a:rPr>
              <a:t>積み上げ棒グラフを作りたい</a:t>
            </a:r>
            <a:endParaRPr kumimoji="1" lang="ja-JP" altLang="en-US" sz="3200" b="1" dirty="0">
              <a:solidFill>
                <a:schemeClr val="tx2">
                  <a:lumMod val="50000"/>
                </a:schemeClr>
              </a:solidFill>
              <a:latin typeface="HG丸ｺﾞｼｯｸM-PRO"/>
              <a:ea typeface="HG丸ｺﾞｼｯｸM-PRO"/>
              <a:cs typeface="HG丸ｺﾞｼｯｸM-PRO"/>
            </a:endParaRPr>
          </a:p>
        </p:txBody>
      </p:sp>
      <p:cxnSp>
        <p:nvCxnSpPr>
          <p:cNvPr id="6" name="直線コネクタ 5"/>
          <p:cNvCxnSpPr/>
          <p:nvPr/>
        </p:nvCxnSpPr>
        <p:spPr>
          <a:xfrm>
            <a:off x="88958" y="613169"/>
            <a:ext cx="8966084" cy="0"/>
          </a:xfrm>
          <a:prstGeom prst="line">
            <a:avLst/>
          </a:prstGeom>
          <a:ln w="12700" cmpd="sng">
            <a:gradFill flip="none" rotWithShape="1">
              <a:gsLst>
                <a:gs pos="97000">
                  <a:schemeClr val="tx2">
                    <a:lumMod val="50000"/>
                  </a:schemeClr>
                </a:gs>
                <a:gs pos="100000">
                  <a:srgbClr val="FFFFFF"/>
                </a:gs>
              </a:gsLst>
              <a:path path="shape">
                <a:fillToRect l="50000" t="50000" r="50000" b="50000"/>
              </a:path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899" y="1649716"/>
            <a:ext cx="6788202" cy="5091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5590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7917" y="55653"/>
            <a:ext cx="8788167" cy="557516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ja-JP" sz="2400" b="1" dirty="0" smtClean="0">
                <a:latin typeface="HG丸ｺﾞｼｯｸM-PRO"/>
                <a:ea typeface="HG丸ｺﾞｼｯｸM-PRO"/>
                <a:cs typeface="HG丸ｺﾞｼｯｸM-PRO"/>
              </a:rPr>
              <a:t>100%</a:t>
            </a:r>
            <a:r>
              <a:rPr lang="ja-JP" altLang="en-US" sz="2400" b="1" dirty="0" smtClean="0">
                <a:latin typeface="HG丸ｺﾞｼｯｸM-PRO"/>
                <a:ea typeface="HG丸ｺﾞｼｯｸM-PRO"/>
                <a:cs typeface="HG丸ｺﾞｼｯｸM-PRO"/>
              </a:rPr>
              <a:t>積み上げ棒グラフ</a:t>
            </a:r>
            <a:r>
              <a:rPr lang="en-US" altLang="ja-JP" sz="2400" b="1" dirty="0" smtClean="0">
                <a:latin typeface="HG丸ｺﾞｼｯｸM-PRO"/>
                <a:ea typeface="HG丸ｺﾞｼｯｸM-PRO"/>
                <a:cs typeface="HG丸ｺﾞｼｯｸM-PRO"/>
              </a:rPr>
              <a:t> </a:t>
            </a:r>
            <a:r>
              <a:rPr lang="ja-JP" altLang="en-US" sz="2400" b="1" dirty="0" smtClean="0">
                <a:latin typeface="HG丸ｺﾞｼｯｸM-PRO"/>
                <a:ea typeface="HG丸ｺﾞｼｯｸM-PRO"/>
                <a:cs typeface="HG丸ｺﾞｼｯｸM-PRO"/>
              </a:rPr>
              <a:t>（</a:t>
            </a:r>
            <a:r>
              <a:rPr lang="en-US" altLang="ja-JP" sz="2400" b="1" dirty="0" smtClean="0">
                <a:latin typeface="HG丸ｺﾞｼｯｸM-PRO"/>
                <a:ea typeface="HG丸ｺﾞｼｯｸM-PRO"/>
                <a:cs typeface="HG丸ｺﾞｼｯｸM-PRO"/>
              </a:rPr>
              <a:t>R</a:t>
            </a:r>
            <a:r>
              <a:rPr lang="ja-JP" altLang="en-US" sz="2400" b="1" dirty="0" smtClean="0">
                <a:latin typeface="HG丸ｺﾞｼｯｸM-PRO"/>
                <a:ea typeface="HG丸ｺﾞｼｯｸM-PRO"/>
                <a:cs typeface="HG丸ｺﾞｼｯｸM-PRO"/>
              </a:rPr>
              <a:t>コード）</a:t>
            </a:r>
            <a:endParaRPr kumimoji="1" lang="ja-JP" altLang="en-US" sz="2400" b="1" dirty="0">
              <a:solidFill>
                <a:schemeClr val="tx2"/>
              </a:solidFill>
              <a:latin typeface="HG丸ｺﾞｼｯｸM-PRO"/>
              <a:ea typeface="HG丸ｺﾞｼｯｸM-PRO"/>
              <a:cs typeface="HG丸ｺﾞｼｯｸM-PRO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75179" y="788365"/>
            <a:ext cx="8788167" cy="58477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ja-JP" sz="3200" b="1" dirty="0" smtClean="0">
                <a:solidFill>
                  <a:schemeClr val="tx2">
                    <a:lumMod val="50000"/>
                  </a:schemeClr>
                </a:solidFill>
                <a:latin typeface="HG丸ｺﾞｼｯｸM-PRO"/>
                <a:ea typeface="HG丸ｺﾞｼｯｸM-PRO"/>
                <a:cs typeface="HG丸ｺﾞｼｯｸM-PRO"/>
              </a:rPr>
              <a:t>position</a:t>
            </a:r>
            <a:r>
              <a:rPr lang="ja-JP" altLang="en-US" sz="3200" b="1" dirty="0" smtClean="0">
                <a:solidFill>
                  <a:schemeClr val="tx2">
                    <a:lumMod val="50000"/>
                  </a:schemeClr>
                </a:solidFill>
                <a:latin typeface="HG丸ｺﾞｼｯｸM-PRO"/>
                <a:ea typeface="HG丸ｺﾞｼｯｸM-PRO"/>
                <a:cs typeface="HG丸ｺﾞｼｯｸM-PRO"/>
              </a:rPr>
              <a:t>オプションに</a:t>
            </a:r>
            <a:r>
              <a:rPr lang="en-US" altLang="ja-JP" sz="3200" b="1" dirty="0" smtClean="0">
                <a:solidFill>
                  <a:schemeClr val="tx2">
                    <a:lumMod val="50000"/>
                  </a:schemeClr>
                </a:solidFill>
                <a:latin typeface="HG丸ｺﾞｼｯｸM-PRO"/>
                <a:ea typeface="HG丸ｺﾞｼｯｸM-PRO"/>
                <a:cs typeface="HG丸ｺﾞｼｯｸM-PRO"/>
              </a:rPr>
              <a:t>fill</a:t>
            </a:r>
            <a:r>
              <a:rPr lang="ja-JP" altLang="en-US" sz="3200" b="1" dirty="0" smtClean="0">
                <a:solidFill>
                  <a:schemeClr val="tx2">
                    <a:lumMod val="50000"/>
                  </a:schemeClr>
                </a:solidFill>
                <a:latin typeface="HG丸ｺﾞｼｯｸM-PRO"/>
                <a:ea typeface="HG丸ｺﾞｼｯｸM-PRO"/>
                <a:cs typeface="HG丸ｺﾞｼｯｸM-PRO"/>
              </a:rPr>
              <a:t>を指定する</a:t>
            </a:r>
            <a:endParaRPr kumimoji="1" lang="ja-JP" altLang="en-US" sz="3200" b="1" dirty="0">
              <a:solidFill>
                <a:schemeClr val="tx2">
                  <a:lumMod val="50000"/>
                </a:schemeClr>
              </a:solidFill>
              <a:latin typeface="HG丸ｺﾞｼｯｸM-PRO"/>
              <a:ea typeface="HG丸ｺﾞｼｯｸM-PRO"/>
              <a:cs typeface="HG丸ｺﾞｼｯｸM-PRO"/>
            </a:endParaRPr>
          </a:p>
        </p:txBody>
      </p:sp>
      <p:cxnSp>
        <p:nvCxnSpPr>
          <p:cNvPr id="6" name="直線コネクタ 5"/>
          <p:cNvCxnSpPr/>
          <p:nvPr/>
        </p:nvCxnSpPr>
        <p:spPr>
          <a:xfrm>
            <a:off x="88958" y="613169"/>
            <a:ext cx="8966084" cy="0"/>
          </a:xfrm>
          <a:prstGeom prst="line">
            <a:avLst/>
          </a:prstGeom>
          <a:ln w="12700" cmpd="sng">
            <a:gradFill flip="none" rotWithShape="1">
              <a:gsLst>
                <a:gs pos="97000">
                  <a:schemeClr val="tx2">
                    <a:lumMod val="50000"/>
                  </a:schemeClr>
                </a:gs>
                <a:gs pos="100000">
                  <a:srgbClr val="FFFFFF"/>
                </a:gs>
              </a:gsLst>
              <a:path path="shape">
                <a:fillToRect l="50000" t="50000" r="50000" b="50000"/>
              </a:path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00" y="2044700"/>
            <a:ext cx="8775700" cy="276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2479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7917" y="55653"/>
            <a:ext cx="8788167" cy="557516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ja-JP" sz="2400" b="1" dirty="0" smtClean="0">
                <a:latin typeface="HG丸ｺﾞｼｯｸM-PRO"/>
                <a:ea typeface="HG丸ｺﾞｼｯｸM-PRO"/>
                <a:cs typeface="HG丸ｺﾞｼｯｸM-PRO"/>
              </a:rPr>
              <a:t>100%</a:t>
            </a:r>
            <a:r>
              <a:rPr lang="ja-JP" altLang="en-US" sz="2400" b="1" dirty="0" smtClean="0">
                <a:latin typeface="HG丸ｺﾞｼｯｸM-PRO"/>
                <a:ea typeface="HG丸ｺﾞｼｯｸM-PRO"/>
                <a:cs typeface="HG丸ｺﾞｼｯｸM-PRO"/>
              </a:rPr>
              <a:t>積み上げ棒グラフ</a:t>
            </a:r>
            <a:r>
              <a:rPr lang="en-US" altLang="ja-JP" sz="2400" b="1" dirty="0" smtClean="0">
                <a:latin typeface="HG丸ｺﾞｼｯｸM-PRO"/>
                <a:ea typeface="HG丸ｺﾞｼｯｸM-PRO"/>
                <a:cs typeface="HG丸ｺﾞｼｯｸM-PRO"/>
              </a:rPr>
              <a:t> </a:t>
            </a:r>
            <a:r>
              <a:rPr lang="ja-JP" altLang="en-US" sz="2400" b="1" dirty="0" smtClean="0">
                <a:latin typeface="HG丸ｺﾞｼｯｸM-PRO"/>
                <a:ea typeface="HG丸ｺﾞｼｯｸM-PRO"/>
                <a:cs typeface="HG丸ｺﾞｼｯｸM-PRO"/>
              </a:rPr>
              <a:t>（結果）</a:t>
            </a:r>
            <a:endParaRPr kumimoji="1" lang="ja-JP" altLang="en-US" sz="2400" b="1" dirty="0">
              <a:solidFill>
                <a:schemeClr val="tx2"/>
              </a:solidFill>
              <a:latin typeface="HG丸ｺﾞｼｯｸM-PRO"/>
              <a:ea typeface="HG丸ｺﾞｼｯｸM-PRO"/>
              <a:cs typeface="HG丸ｺﾞｼｯｸM-PRO"/>
            </a:endParaRPr>
          </a:p>
        </p:txBody>
      </p:sp>
      <p:cxnSp>
        <p:nvCxnSpPr>
          <p:cNvPr id="6" name="直線コネクタ 5"/>
          <p:cNvCxnSpPr/>
          <p:nvPr/>
        </p:nvCxnSpPr>
        <p:spPr>
          <a:xfrm>
            <a:off x="88958" y="613169"/>
            <a:ext cx="8966084" cy="0"/>
          </a:xfrm>
          <a:prstGeom prst="line">
            <a:avLst/>
          </a:prstGeom>
          <a:ln w="12700" cmpd="sng">
            <a:gradFill flip="none" rotWithShape="1">
              <a:gsLst>
                <a:gs pos="97000">
                  <a:schemeClr val="tx2">
                    <a:lumMod val="50000"/>
                  </a:schemeClr>
                </a:gs>
                <a:gs pos="100000">
                  <a:srgbClr val="FFFFFF"/>
                </a:gs>
              </a:gsLst>
              <a:path path="shape">
                <a:fillToRect l="50000" t="50000" r="50000" b="50000"/>
              </a:path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637" y="847561"/>
            <a:ext cx="7252726" cy="2288125"/>
          </a:xfrm>
          <a:prstGeom prst="rect">
            <a:avLst/>
          </a:prstGeom>
        </p:spPr>
      </p:pic>
      <p:sp>
        <p:nvSpPr>
          <p:cNvPr id="7" name="二等辺三角形 6"/>
          <p:cNvSpPr/>
          <p:nvPr/>
        </p:nvSpPr>
        <p:spPr>
          <a:xfrm rot="5400000">
            <a:off x="3422374" y="4951194"/>
            <a:ext cx="2299253" cy="218989"/>
          </a:xfrm>
          <a:prstGeom prst="triangle">
            <a:avLst/>
          </a:prstGeom>
          <a:gradFill flip="none" rotWithShape="1">
            <a:gsLst>
              <a:gs pos="0">
                <a:schemeClr val="accent1"/>
              </a:gs>
              <a:gs pos="100000">
                <a:srgbClr val="FFFF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014" y="3570063"/>
            <a:ext cx="3981492" cy="2986119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4255" y="3570062"/>
            <a:ext cx="3981492" cy="2986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1509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7917" y="55653"/>
            <a:ext cx="8788167" cy="557516"/>
          </a:xfrm>
        </p:spPr>
        <p:txBody>
          <a:bodyPr>
            <a:normAutofit fontScale="90000"/>
          </a:bodyPr>
          <a:lstStyle/>
          <a:p>
            <a:pPr algn="l"/>
            <a:r>
              <a:rPr lang="ja-JP" altLang="en-US" sz="2400" b="1" dirty="0" smtClean="0">
                <a:latin typeface="HG丸ｺﾞｼｯｸM-PRO"/>
                <a:ea typeface="HG丸ｺﾞｼｯｸM-PRO"/>
                <a:cs typeface="HG丸ｺﾞｼｯｸM-PRO"/>
              </a:rPr>
              <a:t>棒を水平に並べる</a:t>
            </a:r>
            <a:endParaRPr kumimoji="1" lang="ja-JP" altLang="en-US" sz="2400" b="1" dirty="0">
              <a:solidFill>
                <a:schemeClr val="tx2"/>
              </a:solidFill>
              <a:latin typeface="HG丸ｺﾞｼｯｸM-PRO"/>
              <a:ea typeface="HG丸ｺﾞｼｯｸM-PRO"/>
              <a:cs typeface="HG丸ｺﾞｼｯｸM-PRO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75179" y="788365"/>
            <a:ext cx="8788167" cy="58477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ja-JP" altLang="en-US" sz="3200" b="1" dirty="0" smtClean="0">
                <a:solidFill>
                  <a:schemeClr val="tx2">
                    <a:lumMod val="50000"/>
                  </a:schemeClr>
                </a:solidFill>
                <a:latin typeface="HG丸ｺﾞｼｯｸM-PRO"/>
                <a:ea typeface="HG丸ｺﾞｼｯｸM-PRO"/>
                <a:cs typeface="HG丸ｺﾞｼｯｸM-PRO"/>
              </a:rPr>
              <a:t>棒を水平に並べたい</a:t>
            </a:r>
            <a:endParaRPr kumimoji="1" lang="ja-JP" altLang="en-US" sz="3200" b="1" dirty="0">
              <a:solidFill>
                <a:schemeClr val="tx2">
                  <a:lumMod val="50000"/>
                </a:schemeClr>
              </a:solidFill>
              <a:latin typeface="HG丸ｺﾞｼｯｸM-PRO"/>
              <a:ea typeface="HG丸ｺﾞｼｯｸM-PRO"/>
              <a:cs typeface="HG丸ｺﾞｼｯｸM-PRO"/>
            </a:endParaRPr>
          </a:p>
        </p:txBody>
      </p:sp>
      <p:cxnSp>
        <p:nvCxnSpPr>
          <p:cNvPr id="6" name="直線コネクタ 5"/>
          <p:cNvCxnSpPr/>
          <p:nvPr/>
        </p:nvCxnSpPr>
        <p:spPr>
          <a:xfrm>
            <a:off x="88958" y="613169"/>
            <a:ext cx="8966084" cy="0"/>
          </a:xfrm>
          <a:prstGeom prst="line">
            <a:avLst/>
          </a:prstGeom>
          <a:ln w="12700" cmpd="sng">
            <a:gradFill flip="none" rotWithShape="1">
              <a:gsLst>
                <a:gs pos="97000">
                  <a:schemeClr val="tx2">
                    <a:lumMod val="50000"/>
                  </a:schemeClr>
                </a:gs>
                <a:gs pos="100000">
                  <a:srgbClr val="FFFFFF"/>
                </a:gs>
              </a:gsLst>
              <a:path path="shape">
                <a:fillToRect l="50000" t="50000" r="50000" b="50000"/>
              </a:path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309" y="1576719"/>
            <a:ext cx="6963382" cy="5222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847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7917" y="55653"/>
            <a:ext cx="8788167" cy="557516"/>
          </a:xfrm>
        </p:spPr>
        <p:txBody>
          <a:bodyPr>
            <a:normAutofit fontScale="90000"/>
          </a:bodyPr>
          <a:lstStyle/>
          <a:p>
            <a:pPr algn="l"/>
            <a:r>
              <a:rPr kumimoji="1" lang="ja-JP" altLang="en-US" sz="2400" b="1" dirty="0" smtClean="0">
                <a:solidFill>
                  <a:schemeClr val="tx2"/>
                </a:solidFill>
                <a:latin typeface="HG丸ｺﾞｼｯｸM-PRO"/>
                <a:ea typeface="HG丸ｺﾞｼｯｸM-PRO"/>
                <a:cs typeface="HG丸ｺﾞｼｯｸM-PRO"/>
              </a:rPr>
              <a:t>タイトル</a:t>
            </a:r>
            <a:endParaRPr kumimoji="1" lang="ja-JP" altLang="en-US" sz="2400" b="1" dirty="0">
              <a:solidFill>
                <a:schemeClr val="tx2"/>
              </a:solidFill>
              <a:latin typeface="HG丸ｺﾞｼｯｸM-PRO"/>
              <a:ea typeface="HG丸ｺﾞｼｯｸM-PRO"/>
              <a:cs typeface="HG丸ｺﾞｼｯｸM-PRO"/>
            </a:endParaRPr>
          </a:p>
        </p:txBody>
      </p:sp>
      <p:cxnSp>
        <p:nvCxnSpPr>
          <p:cNvPr id="6" name="直線コネクタ 5"/>
          <p:cNvCxnSpPr/>
          <p:nvPr/>
        </p:nvCxnSpPr>
        <p:spPr>
          <a:xfrm>
            <a:off x="88958" y="613169"/>
            <a:ext cx="8966084" cy="0"/>
          </a:xfrm>
          <a:prstGeom prst="line">
            <a:avLst/>
          </a:prstGeom>
          <a:ln w="12700" cmpd="sng">
            <a:gradFill flip="none" rotWithShape="1">
              <a:gsLst>
                <a:gs pos="97000">
                  <a:schemeClr val="tx2">
                    <a:lumMod val="50000"/>
                  </a:schemeClr>
                </a:gs>
                <a:gs pos="100000">
                  <a:srgbClr val="FFFFFF"/>
                </a:gs>
              </a:gsLst>
              <a:path path="shape">
                <a:fillToRect l="50000" t="50000" r="50000" b="50000"/>
              </a:path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4670" y="735287"/>
            <a:ext cx="6922779" cy="5921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790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7917" y="55653"/>
            <a:ext cx="8788167" cy="557516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en-US" sz="2400" b="1" dirty="0" smtClean="0">
                <a:latin typeface="HG丸ｺﾞｼｯｸM-PRO"/>
                <a:ea typeface="HG丸ｺﾞｼｯｸM-PRO"/>
                <a:cs typeface="HG丸ｺﾞｼｯｸM-PRO"/>
              </a:rPr>
              <a:t>棒を水平に並べる </a:t>
            </a:r>
            <a:r>
              <a:rPr lang="ja-JP" altLang="en-US" sz="2400" b="1" dirty="0" smtClean="0">
                <a:latin typeface="HG丸ｺﾞｼｯｸM-PRO"/>
                <a:ea typeface="HG丸ｺﾞｼｯｸM-PRO"/>
                <a:cs typeface="HG丸ｺﾞｼｯｸM-PRO"/>
              </a:rPr>
              <a:t>（</a:t>
            </a:r>
            <a:r>
              <a:rPr lang="en-US" altLang="ja-JP" sz="2400" b="1" dirty="0" smtClean="0">
                <a:latin typeface="HG丸ｺﾞｼｯｸM-PRO"/>
                <a:ea typeface="HG丸ｺﾞｼｯｸM-PRO"/>
                <a:cs typeface="HG丸ｺﾞｼｯｸM-PRO"/>
              </a:rPr>
              <a:t>R</a:t>
            </a:r>
            <a:r>
              <a:rPr lang="ja-JP" altLang="en-US" sz="2400" b="1" dirty="0" smtClean="0">
                <a:latin typeface="HG丸ｺﾞｼｯｸM-PRO"/>
                <a:ea typeface="HG丸ｺﾞｼｯｸM-PRO"/>
                <a:cs typeface="HG丸ｺﾞｼｯｸM-PRO"/>
              </a:rPr>
              <a:t>コード）</a:t>
            </a:r>
            <a:endParaRPr kumimoji="1" lang="ja-JP" altLang="en-US" sz="2400" b="1" dirty="0">
              <a:solidFill>
                <a:schemeClr val="tx2"/>
              </a:solidFill>
              <a:latin typeface="HG丸ｺﾞｼｯｸM-PRO"/>
              <a:ea typeface="HG丸ｺﾞｼｯｸM-PRO"/>
              <a:cs typeface="HG丸ｺﾞｼｯｸM-PRO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75179" y="788365"/>
            <a:ext cx="8788167" cy="58477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ja-JP" sz="3200" b="1" dirty="0" err="1" smtClean="0">
                <a:solidFill>
                  <a:schemeClr val="tx2">
                    <a:lumMod val="50000"/>
                  </a:schemeClr>
                </a:solidFill>
                <a:latin typeface="HG丸ｺﾞｼｯｸM-PRO"/>
                <a:ea typeface="HG丸ｺﾞｼｯｸM-PRO"/>
                <a:cs typeface="HG丸ｺﾞｼｯｸM-PRO"/>
              </a:rPr>
              <a:t>positioin</a:t>
            </a:r>
            <a:r>
              <a:rPr lang="ja-JP" altLang="en-US" sz="3200" b="1" dirty="0" smtClean="0">
                <a:solidFill>
                  <a:schemeClr val="tx2">
                    <a:lumMod val="50000"/>
                  </a:schemeClr>
                </a:solidFill>
                <a:latin typeface="HG丸ｺﾞｼｯｸM-PRO"/>
                <a:ea typeface="HG丸ｺﾞｼｯｸM-PRO"/>
                <a:cs typeface="HG丸ｺﾞｼｯｸM-PRO"/>
              </a:rPr>
              <a:t>オプションに</a:t>
            </a:r>
            <a:r>
              <a:rPr lang="en-US" altLang="ja-JP" sz="3200" b="1" dirty="0" smtClean="0">
                <a:solidFill>
                  <a:schemeClr val="tx2">
                    <a:lumMod val="50000"/>
                  </a:schemeClr>
                </a:solidFill>
                <a:latin typeface="HG丸ｺﾞｼｯｸM-PRO"/>
                <a:ea typeface="HG丸ｺﾞｼｯｸM-PRO"/>
                <a:cs typeface="HG丸ｺﾞｼｯｸM-PRO"/>
              </a:rPr>
              <a:t>dodge</a:t>
            </a:r>
            <a:r>
              <a:rPr lang="ja-JP" altLang="en-US" sz="3200" b="1" dirty="0" smtClean="0">
                <a:solidFill>
                  <a:schemeClr val="tx2">
                    <a:lumMod val="50000"/>
                  </a:schemeClr>
                </a:solidFill>
                <a:latin typeface="HG丸ｺﾞｼｯｸM-PRO"/>
                <a:ea typeface="HG丸ｺﾞｼｯｸM-PRO"/>
                <a:cs typeface="HG丸ｺﾞｼｯｸM-PRO"/>
              </a:rPr>
              <a:t>を指定する</a:t>
            </a:r>
            <a:endParaRPr kumimoji="1" lang="ja-JP" altLang="en-US" sz="3200" b="1" dirty="0">
              <a:solidFill>
                <a:schemeClr val="tx2">
                  <a:lumMod val="50000"/>
                </a:schemeClr>
              </a:solidFill>
              <a:latin typeface="HG丸ｺﾞｼｯｸM-PRO"/>
              <a:ea typeface="HG丸ｺﾞｼｯｸM-PRO"/>
              <a:cs typeface="HG丸ｺﾞｼｯｸM-PRO"/>
            </a:endParaRPr>
          </a:p>
        </p:txBody>
      </p:sp>
      <p:cxnSp>
        <p:nvCxnSpPr>
          <p:cNvPr id="6" name="直線コネクタ 5"/>
          <p:cNvCxnSpPr/>
          <p:nvPr/>
        </p:nvCxnSpPr>
        <p:spPr>
          <a:xfrm>
            <a:off x="88958" y="613169"/>
            <a:ext cx="8966084" cy="0"/>
          </a:xfrm>
          <a:prstGeom prst="line">
            <a:avLst/>
          </a:prstGeom>
          <a:ln w="12700" cmpd="sng">
            <a:gradFill flip="none" rotWithShape="1">
              <a:gsLst>
                <a:gs pos="97000">
                  <a:schemeClr val="tx2">
                    <a:lumMod val="50000"/>
                  </a:schemeClr>
                </a:gs>
                <a:gs pos="100000">
                  <a:srgbClr val="FFFFFF"/>
                </a:gs>
              </a:gsLst>
              <a:path path="shape">
                <a:fillToRect l="50000" t="50000" r="50000" b="50000"/>
              </a:path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00" y="2057400"/>
            <a:ext cx="87757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2479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7917" y="55653"/>
            <a:ext cx="8788167" cy="557516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en-US" sz="2400" b="1" dirty="0" smtClean="0">
                <a:latin typeface="HG丸ｺﾞｼｯｸM-PRO"/>
                <a:ea typeface="HG丸ｺﾞｼｯｸM-PRO"/>
                <a:cs typeface="HG丸ｺﾞｼｯｸM-PRO"/>
              </a:rPr>
              <a:t>棒を水平に並べる </a:t>
            </a:r>
            <a:r>
              <a:rPr lang="ja-JP" altLang="en-US" sz="2400" b="1" dirty="0" smtClean="0">
                <a:latin typeface="HG丸ｺﾞｼｯｸM-PRO"/>
                <a:ea typeface="HG丸ｺﾞｼｯｸM-PRO"/>
                <a:cs typeface="HG丸ｺﾞｼｯｸM-PRO"/>
              </a:rPr>
              <a:t>（結果）</a:t>
            </a:r>
            <a:endParaRPr kumimoji="1" lang="ja-JP" altLang="en-US" sz="2400" b="1" dirty="0">
              <a:solidFill>
                <a:schemeClr val="tx2"/>
              </a:solidFill>
              <a:latin typeface="HG丸ｺﾞｼｯｸM-PRO"/>
              <a:ea typeface="HG丸ｺﾞｼｯｸM-PRO"/>
              <a:cs typeface="HG丸ｺﾞｼｯｸM-PRO"/>
            </a:endParaRPr>
          </a:p>
        </p:txBody>
      </p:sp>
      <p:cxnSp>
        <p:nvCxnSpPr>
          <p:cNvPr id="6" name="直線コネクタ 5"/>
          <p:cNvCxnSpPr/>
          <p:nvPr/>
        </p:nvCxnSpPr>
        <p:spPr>
          <a:xfrm>
            <a:off x="88958" y="613169"/>
            <a:ext cx="8966084" cy="0"/>
          </a:xfrm>
          <a:prstGeom prst="line">
            <a:avLst/>
          </a:prstGeom>
          <a:ln w="12700" cmpd="sng">
            <a:gradFill flip="none" rotWithShape="1">
              <a:gsLst>
                <a:gs pos="97000">
                  <a:schemeClr val="tx2">
                    <a:lumMod val="50000"/>
                  </a:schemeClr>
                </a:gs>
                <a:gs pos="100000">
                  <a:srgbClr val="FFFFFF"/>
                </a:gs>
              </a:gsLst>
              <a:path path="shape">
                <a:fillToRect l="50000" t="50000" r="50000" b="50000"/>
              </a:path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235" y="801864"/>
            <a:ext cx="7223530" cy="2258006"/>
          </a:xfrm>
          <a:prstGeom prst="rect">
            <a:avLst/>
          </a:prstGeom>
        </p:spPr>
      </p:pic>
      <p:sp>
        <p:nvSpPr>
          <p:cNvPr id="7" name="二等辺三角形 6"/>
          <p:cNvSpPr/>
          <p:nvPr/>
        </p:nvSpPr>
        <p:spPr>
          <a:xfrm rot="5400000">
            <a:off x="3422374" y="4951194"/>
            <a:ext cx="2299253" cy="218989"/>
          </a:xfrm>
          <a:prstGeom prst="triangle">
            <a:avLst/>
          </a:prstGeom>
          <a:gradFill flip="none" rotWithShape="1">
            <a:gsLst>
              <a:gs pos="0">
                <a:schemeClr val="accent1"/>
              </a:gs>
              <a:gs pos="100000">
                <a:srgbClr val="FFFF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589" y="3570062"/>
            <a:ext cx="3981492" cy="2986119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9388" y="3570062"/>
            <a:ext cx="3981492" cy="2986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1603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7917" y="55653"/>
            <a:ext cx="8788167" cy="557516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en-US" sz="2400" b="1" dirty="0" smtClean="0">
                <a:latin typeface="HG丸ｺﾞｼｯｸM-PRO"/>
                <a:ea typeface="HG丸ｺﾞｼｯｸM-PRO"/>
                <a:cs typeface="HG丸ｺﾞｼｯｸM-PRO"/>
              </a:rPr>
              <a:t>折れ線グラフの作成</a:t>
            </a:r>
            <a:endParaRPr kumimoji="1" lang="ja-JP" altLang="en-US" sz="2400" b="1" dirty="0">
              <a:solidFill>
                <a:schemeClr val="tx2"/>
              </a:solidFill>
              <a:latin typeface="HG丸ｺﾞｼｯｸM-PRO"/>
              <a:ea typeface="HG丸ｺﾞｼｯｸM-PRO"/>
              <a:cs typeface="HG丸ｺﾞｼｯｸM-PRO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75179" y="788365"/>
            <a:ext cx="8788167" cy="58477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ja-JP" altLang="en-US" sz="3200" b="1" dirty="0" smtClean="0">
                <a:solidFill>
                  <a:schemeClr val="tx2">
                    <a:lumMod val="50000"/>
                  </a:schemeClr>
                </a:solidFill>
                <a:latin typeface="HG丸ｺﾞｼｯｸM-PRO"/>
                <a:ea typeface="HG丸ｺﾞｼｯｸM-PRO"/>
                <a:cs typeface="HG丸ｺﾞｼｯｸM-PRO"/>
              </a:rPr>
              <a:t>折れ線グラフを作りたい</a:t>
            </a:r>
            <a:endParaRPr kumimoji="1" lang="ja-JP" altLang="en-US" sz="3200" b="1" dirty="0">
              <a:solidFill>
                <a:schemeClr val="tx2">
                  <a:lumMod val="50000"/>
                </a:schemeClr>
              </a:solidFill>
              <a:latin typeface="HG丸ｺﾞｼｯｸM-PRO"/>
              <a:ea typeface="HG丸ｺﾞｼｯｸM-PRO"/>
              <a:cs typeface="HG丸ｺﾞｼｯｸM-PRO"/>
            </a:endParaRPr>
          </a:p>
        </p:txBody>
      </p:sp>
      <p:cxnSp>
        <p:nvCxnSpPr>
          <p:cNvPr id="6" name="直線コネクタ 5"/>
          <p:cNvCxnSpPr/>
          <p:nvPr/>
        </p:nvCxnSpPr>
        <p:spPr>
          <a:xfrm>
            <a:off x="88958" y="613169"/>
            <a:ext cx="8966084" cy="0"/>
          </a:xfrm>
          <a:prstGeom prst="line">
            <a:avLst/>
          </a:prstGeom>
          <a:ln w="12700" cmpd="sng">
            <a:gradFill flip="none" rotWithShape="1">
              <a:gsLst>
                <a:gs pos="97000">
                  <a:schemeClr val="tx2">
                    <a:lumMod val="50000"/>
                  </a:schemeClr>
                </a:gs>
                <a:gs pos="100000">
                  <a:srgbClr val="FFFFFF"/>
                </a:gs>
              </a:gsLst>
              <a:path path="shape">
                <a:fillToRect l="50000" t="50000" r="50000" b="50000"/>
              </a:path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002" y="1620517"/>
            <a:ext cx="6831997" cy="5123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30715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7917" y="55653"/>
            <a:ext cx="8788167" cy="557516"/>
          </a:xfrm>
        </p:spPr>
        <p:txBody>
          <a:bodyPr>
            <a:normAutofit fontScale="90000"/>
          </a:bodyPr>
          <a:lstStyle/>
          <a:p>
            <a:pPr algn="l"/>
            <a:r>
              <a:rPr lang="ja-JP" altLang="en-US" sz="2400" b="1" dirty="0" smtClean="0">
                <a:latin typeface="HG丸ｺﾞｼｯｸM-PRO"/>
                <a:ea typeface="HG丸ｺﾞｼｯｸM-PRO"/>
                <a:cs typeface="HG丸ｺﾞｼｯｸM-PRO"/>
              </a:rPr>
              <a:t>折れ線グラフの作成</a:t>
            </a:r>
            <a:r>
              <a:rPr lang="en-US" altLang="ja-JP" sz="2400" b="1" dirty="0" smtClean="0">
                <a:latin typeface="HG丸ｺﾞｼｯｸM-PRO"/>
                <a:ea typeface="HG丸ｺﾞｼｯｸM-PRO"/>
                <a:cs typeface="HG丸ｺﾞｼｯｸM-PRO"/>
              </a:rPr>
              <a:t> </a:t>
            </a:r>
            <a:r>
              <a:rPr lang="ja-JP" altLang="en-US" sz="2400" b="1" dirty="0" smtClean="0">
                <a:latin typeface="HG丸ｺﾞｼｯｸM-PRO"/>
                <a:ea typeface="HG丸ｺﾞｼｯｸM-PRO"/>
                <a:cs typeface="HG丸ｺﾞｼｯｸM-PRO"/>
              </a:rPr>
              <a:t>（</a:t>
            </a:r>
            <a:r>
              <a:rPr lang="en-US" altLang="ja-JP" sz="2400" b="1" dirty="0" smtClean="0">
                <a:latin typeface="HG丸ｺﾞｼｯｸM-PRO"/>
                <a:ea typeface="HG丸ｺﾞｼｯｸM-PRO"/>
                <a:cs typeface="HG丸ｺﾞｼｯｸM-PRO"/>
              </a:rPr>
              <a:t>R</a:t>
            </a:r>
            <a:r>
              <a:rPr lang="ja-JP" altLang="en-US" sz="2400" b="1" dirty="0" smtClean="0">
                <a:latin typeface="HG丸ｺﾞｼｯｸM-PRO"/>
                <a:ea typeface="HG丸ｺﾞｼｯｸM-PRO"/>
                <a:cs typeface="HG丸ｺﾞｼｯｸM-PRO"/>
              </a:rPr>
              <a:t>コード）</a:t>
            </a:r>
            <a:endParaRPr kumimoji="1" lang="ja-JP" altLang="en-US" sz="2400" b="1" dirty="0">
              <a:solidFill>
                <a:schemeClr val="tx2"/>
              </a:solidFill>
              <a:latin typeface="HG丸ｺﾞｼｯｸM-PRO"/>
              <a:ea typeface="HG丸ｺﾞｼｯｸM-PRO"/>
              <a:cs typeface="HG丸ｺﾞｼｯｸM-PRO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75179" y="788365"/>
            <a:ext cx="8788167" cy="58477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ja-JP" sz="3200" b="1" dirty="0" err="1" smtClean="0">
                <a:solidFill>
                  <a:schemeClr val="tx2">
                    <a:lumMod val="50000"/>
                  </a:schemeClr>
                </a:solidFill>
                <a:latin typeface="HG丸ｺﾞｼｯｸM-PRO"/>
                <a:ea typeface="HG丸ｺﾞｼｯｸM-PRO"/>
                <a:cs typeface="HG丸ｺﾞｼｯｸM-PRO"/>
              </a:rPr>
              <a:t>geom_line</a:t>
            </a:r>
            <a:r>
              <a:rPr lang="ja-JP" altLang="en-US" sz="3200" b="1" dirty="0" smtClean="0">
                <a:solidFill>
                  <a:schemeClr val="tx2">
                    <a:lumMod val="50000"/>
                  </a:schemeClr>
                </a:solidFill>
                <a:latin typeface="HG丸ｺﾞｼｯｸM-PRO"/>
                <a:ea typeface="HG丸ｺﾞｼｯｸM-PRO"/>
                <a:cs typeface="HG丸ｺﾞｼｯｸM-PRO"/>
              </a:rPr>
              <a:t>関数を使う</a:t>
            </a:r>
            <a:endParaRPr kumimoji="1" lang="ja-JP" altLang="en-US" sz="3200" b="1" dirty="0">
              <a:solidFill>
                <a:schemeClr val="tx2">
                  <a:lumMod val="50000"/>
                </a:schemeClr>
              </a:solidFill>
              <a:latin typeface="HG丸ｺﾞｼｯｸM-PRO"/>
              <a:ea typeface="HG丸ｺﾞｼｯｸM-PRO"/>
              <a:cs typeface="HG丸ｺﾞｼｯｸM-PRO"/>
            </a:endParaRPr>
          </a:p>
        </p:txBody>
      </p:sp>
      <p:cxnSp>
        <p:nvCxnSpPr>
          <p:cNvPr id="6" name="直線コネクタ 5"/>
          <p:cNvCxnSpPr/>
          <p:nvPr/>
        </p:nvCxnSpPr>
        <p:spPr>
          <a:xfrm>
            <a:off x="88958" y="613169"/>
            <a:ext cx="8966084" cy="0"/>
          </a:xfrm>
          <a:prstGeom prst="line">
            <a:avLst/>
          </a:prstGeom>
          <a:ln w="12700" cmpd="sng">
            <a:gradFill flip="none" rotWithShape="1">
              <a:gsLst>
                <a:gs pos="97000">
                  <a:schemeClr val="tx2">
                    <a:lumMod val="50000"/>
                  </a:schemeClr>
                </a:gs>
                <a:gs pos="100000">
                  <a:srgbClr val="FFFFFF"/>
                </a:gs>
              </a:gsLst>
              <a:path path="shape">
                <a:fillToRect l="50000" t="50000" r="50000" b="50000"/>
              </a:path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" y="2184400"/>
            <a:ext cx="8750300" cy="248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2479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7917" y="55653"/>
            <a:ext cx="8788167" cy="557516"/>
          </a:xfrm>
        </p:spPr>
        <p:txBody>
          <a:bodyPr>
            <a:normAutofit fontScale="90000"/>
          </a:bodyPr>
          <a:lstStyle/>
          <a:p>
            <a:pPr algn="l"/>
            <a:r>
              <a:rPr lang="ja-JP" altLang="en-US" sz="2400" b="1" dirty="0" smtClean="0">
                <a:latin typeface="HG丸ｺﾞｼｯｸM-PRO"/>
                <a:ea typeface="HG丸ｺﾞｼｯｸM-PRO"/>
                <a:cs typeface="HG丸ｺﾞｼｯｸM-PRO"/>
              </a:rPr>
              <a:t>折れ線グラフの作成</a:t>
            </a:r>
            <a:r>
              <a:rPr lang="en-US" altLang="ja-JP" sz="2400" b="1" dirty="0" smtClean="0">
                <a:latin typeface="HG丸ｺﾞｼｯｸM-PRO"/>
                <a:ea typeface="HG丸ｺﾞｼｯｸM-PRO"/>
                <a:cs typeface="HG丸ｺﾞｼｯｸM-PRO"/>
              </a:rPr>
              <a:t> </a:t>
            </a:r>
            <a:r>
              <a:rPr lang="ja-JP" altLang="en-US" sz="2400" b="1" dirty="0" smtClean="0">
                <a:latin typeface="HG丸ｺﾞｼｯｸM-PRO"/>
                <a:ea typeface="HG丸ｺﾞｼｯｸM-PRO"/>
                <a:cs typeface="HG丸ｺﾞｼｯｸM-PRO"/>
              </a:rPr>
              <a:t>（結果）</a:t>
            </a:r>
            <a:endParaRPr kumimoji="1" lang="ja-JP" altLang="en-US" sz="2400" b="1" dirty="0">
              <a:solidFill>
                <a:schemeClr val="tx2"/>
              </a:solidFill>
              <a:latin typeface="HG丸ｺﾞｼｯｸM-PRO"/>
              <a:ea typeface="HG丸ｺﾞｼｯｸM-PRO"/>
              <a:cs typeface="HG丸ｺﾞｼｯｸM-PRO"/>
            </a:endParaRPr>
          </a:p>
        </p:txBody>
      </p:sp>
      <p:cxnSp>
        <p:nvCxnSpPr>
          <p:cNvPr id="6" name="直線コネクタ 5"/>
          <p:cNvCxnSpPr/>
          <p:nvPr/>
        </p:nvCxnSpPr>
        <p:spPr>
          <a:xfrm>
            <a:off x="88958" y="613169"/>
            <a:ext cx="8966084" cy="0"/>
          </a:xfrm>
          <a:prstGeom prst="line">
            <a:avLst/>
          </a:prstGeom>
          <a:ln w="12700" cmpd="sng">
            <a:gradFill flip="none" rotWithShape="1">
              <a:gsLst>
                <a:gs pos="97000">
                  <a:schemeClr val="tx2">
                    <a:lumMod val="50000"/>
                  </a:schemeClr>
                </a:gs>
                <a:gs pos="100000">
                  <a:srgbClr val="FFFFFF"/>
                </a:gs>
              </a:gsLst>
              <a:path path="shape">
                <a:fillToRect l="50000" t="50000" r="50000" b="50000"/>
              </a:path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097" y="768273"/>
            <a:ext cx="7281806" cy="2071457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8157" y="2985720"/>
            <a:ext cx="4887687" cy="3665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0280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7917" y="55653"/>
            <a:ext cx="8788167" cy="557516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ja-JP" sz="2400" b="1" dirty="0" smtClean="0">
                <a:latin typeface="HG丸ｺﾞｼｯｸM-PRO"/>
                <a:ea typeface="HG丸ｺﾞｼｯｸM-PRO"/>
                <a:cs typeface="HG丸ｺﾞｼｯｸM-PRO"/>
              </a:rPr>
              <a:t>y</a:t>
            </a:r>
            <a:r>
              <a:rPr lang="ja-JP" altLang="en-US" sz="2400" b="1" dirty="0" smtClean="0">
                <a:latin typeface="HG丸ｺﾞｼｯｸM-PRO"/>
                <a:ea typeface="HG丸ｺﾞｼｯｸM-PRO"/>
                <a:cs typeface="HG丸ｺﾞｼｯｸM-PRO"/>
              </a:rPr>
              <a:t>軸の範囲指定</a:t>
            </a:r>
            <a:endParaRPr kumimoji="1" lang="ja-JP" altLang="en-US" sz="2400" b="1" dirty="0">
              <a:solidFill>
                <a:schemeClr val="tx2"/>
              </a:solidFill>
              <a:latin typeface="HG丸ｺﾞｼｯｸM-PRO"/>
              <a:ea typeface="HG丸ｺﾞｼｯｸM-PRO"/>
              <a:cs typeface="HG丸ｺﾞｼｯｸM-PRO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75179" y="788365"/>
            <a:ext cx="8788167" cy="58477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ja-JP" sz="3200" b="1" dirty="0" smtClean="0">
                <a:solidFill>
                  <a:schemeClr val="tx2">
                    <a:lumMod val="50000"/>
                  </a:schemeClr>
                </a:solidFill>
                <a:latin typeface="HG丸ｺﾞｼｯｸM-PRO"/>
                <a:ea typeface="HG丸ｺﾞｼｯｸM-PRO"/>
                <a:cs typeface="HG丸ｺﾞｼｯｸM-PRO"/>
              </a:rPr>
              <a:t>y</a:t>
            </a:r>
            <a:r>
              <a:rPr lang="ja-JP" altLang="en-US" sz="3200" b="1" dirty="0" smtClean="0">
                <a:solidFill>
                  <a:schemeClr val="tx2">
                    <a:lumMod val="50000"/>
                  </a:schemeClr>
                </a:solidFill>
                <a:latin typeface="HG丸ｺﾞｼｯｸM-PRO"/>
                <a:ea typeface="HG丸ｺﾞｼｯｸM-PRO"/>
                <a:cs typeface="HG丸ｺﾞｼｯｸM-PRO"/>
              </a:rPr>
              <a:t>軸の範囲を指定したい</a:t>
            </a:r>
            <a:endParaRPr kumimoji="1" lang="ja-JP" altLang="en-US" sz="3200" b="1" dirty="0">
              <a:solidFill>
                <a:schemeClr val="tx2">
                  <a:lumMod val="50000"/>
                </a:schemeClr>
              </a:solidFill>
              <a:latin typeface="HG丸ｺﾞｼｯｸM-PRO"/>
              <a:ea typeface="HG丸ｺﾞｼｯｸM-PRO"/>
              <a:cs typeface="HG丸ｺﾞｼｯｸM-PRO"/>
            </a:endParaRPr>
          </a:p>
        </p:txBody>
      </p:sp>
      <p:cxnSp>
        <p:nvCxnSpPr>
          <p:cNvPr id="6" name="直線コネクタ 5"/>
          <p:cNvCxnSpPr/>
          <p:nvPr/>
        </p:nvCxnSpPr>
        <p:spPr>
          <a:xfrm>
            <a:off x="88958" y="613169"/>
            <a:ext cx="8966084" cy="0"/>
          </a:xfrm>
          <a:prstGeom prst="line">
            <a:avLst/>
          </a:prstGeom>
          <a:ln w="12700" cmpd="sng">
            <a:gradFill flip="none" rotWithShape="1">
              <a:gsLst>
                <a:gs pos="97000">
                  <a:schemeClr val="tx2">
                    <a:lumMod val="50000"/>
                  </a:schemeClr>
                </a:gs>
                <a:gs pos="100000">
                  <a:srgbClr val="FFFFFF"/>
                </a:gs>
              </a:gsLst>
              <a:path path="shape">
                <a:fillToRect l="50000" t="50000" r="50000" b="50000"/>
              </a:path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5489" y="1693511"/>
            <a:ext cx="6613023" cy="4959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92084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7917" y="55653"/>
            <a:ext cx="8788167" cy="557516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ja-JP" sz="2400" b="1" dirty="0" smtClean="0">
                <a:latin typeface="HG丸ｺﾞｼｯｸM-PRO"/>
                <a:ea typeface="HG丸ｺﾞｼｯｸM-PRO"/>
                <a:cs typeface="HG丸ｺﾞｼｯｸM-PRO"/>
              </a:rPr>
              <a:t>y</a:t>
            </a:r>
            <a:r>
              <a:rPr lang="ja-JP" altLang="en-US" sz="2400" b="1" dirty="0" smtClean="0">
                <a:latin typeface="HG丸ｺﾞｼｯｸM-PRO"/>
                <a:ea typeface="HG丸ｺﾞｼｯｸM-PRO"/>
                <a:cs typeface="HG丸ｺﾞｼｯｸM-PRO"/>
              </a:rPr>
              <a:t>軸の範囲指定</a:t>
            </a:r>
            <a:r>
              <a:rPr lang="en-US" altLang="ja-JP" sz="2400" b="1" dirty="0" smtClean="0">
                <a:latin typeface="HG丸ｺﾞｼｯｸM-PRO"/>
                <a:ea typeface="HG丸ｺﾞｼｯｸM-PRO"/>
                <a:cs typeface="HG丸ｺﾞｼｯｸM-PRO"/>
              </a:rPr>
              <a:t> </a:t>
            </a:r>
            <a:r>
              <a:rPr lang="ja-JP" altLang="en-US" sz="2400" b="1" dirty="0" smtClean="0">
                <a:latin typeface="HG丸ｺﾞｼｯｸM-PRO"/>
                <a:ea typeface="HG丸ｺﾞｼｯｸM-PRO"/>
                <a:cs typeface="HG丸ｺﾞｼｯｸM-PRO"/>
              </a:rPr>
              <a:t>（</a:t>
            </a:r>
            <a:r>
              <a:rPr lang="en-US" altLang="ja-JP" sz="2400" b="1" dirty="0" smtClean="0">
                <a:latin typeface="HG丸ｺﾞｼｯｸM-PRO"/>
                <a:ea typeface="HG丸ｺﾞｼｯｸM-PRO"/>
                <a:cs typeface="HG丸ｺﾞｼｯｸM-PRO"/>
              </a:rPr>
              <a:t>R</a:t>
            </a:r>
            <a:r>
              <a:rPr lang="ja-JP" altLang="en-US" sz="2400" b="1" dirty="0" smtClean="0">
                <a:latin typeface="HG丸ｺﾞｼｯｸM-PRO"/>
                <a:ea typeface="HG丸ｺﾞｼｯｸM-PRO"/>
                <a:cs typeface="HG丸ｺﾞｼｯｸM-PRO"/>
              </a:rPr>
              <a:t>コード）</a:t>
            </a:r>
            <a:endParaRPr kumimoji="1" lang="ja-JP" altLang="en-US" sz="2400" b="1" dirty="0">
              <a:solidFill>
                <a:schemeClr val="tx2"/>
              </a:solidFill>
              <a:latin typeface="HG丸ｺﾞｼｯｸM-PRO"/>
              <a:ea typeface="HG丸ｺﾞｼｯｸM-PRO"/>
              <a:cs typeface="HG丸ｺﾞｼｯｸM-PRO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75179" y="746530"/>
            <a:ext cx="8788167" cy="10772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ja-JP" sz="3200" b="1" dirty="0" err="1" smtClean="0">
                <a:solidFill>
                  <a:schemeClr val="tx2">
                    <a:lumMod val="50000"/>
                  </a:schemeClr>
                </a:solidFill>
                <a:latin typeface="HG丸ｺﾞｼｯｸM-PRO"/>
                <a:ea typeface="HG丸ｺﾞｼｯｸM-PRO"/>
                <a:cs typeface="HG丸ｺﾞｼｯｸM-PRO"/>
              </a:rPr>
              <a:t>scale_y_continuous</a:t>
            </a:r>
            <a:r>
              <a:rPr lang="ja-JP" altLang="en-US" sz="3200" b="1" dirty="0" smtClean="0">
                <a:solidFill>
                  <a:schemeClr val="tx2">
                    <a:lumMod val="50000"/>
                  </a:schemeClr>
                </a:solidFill>
                <a:latin typeface="HG丸ｺﾞｼｯｸM-PRO"/>
                <a:ea typeface="HG丸ｺﾞｼｯｸM-PRO"/>
                <a:cs typeface="HG丸ｺﾞｼｯｸM-PRO"/>
              </a:rPr>
              <a:t>関数の</a:t>
            </a:r>
            <a:endParaRPr lang="en-US" altLang="ja-JP" sz="3200" b="1" dirty="0" smtClean="0">
              <a:solidFill>
                <a:schemeClr val="tx2">
                  <a:lumMod val="50000"/>
                </a:schemeClr>
              </a:solidFill>
              <a:latin typeface="HG丸ｺﾞｼｯｸM-PRO"/>
              <a:ea typeface="HG丸ｺﾞｼｯｸM-PRO"/>
              <a:cs typeface="HG丸ｺﾞｼｯｸM-PRO"/>
            </a:endParaRPr>
          </a:p>
          <a:p>
            <a:pPr algn="ctr"/>
            <a:r>
              <a:rPr lang="en-US" altLang="ja-JP" sz="3200" b="1" dirty="0" smtClean="0">
                <a:solidFill>
                  <a:schemeClr val="tx2">
                    <a:lumMod val="50000"/>
                  </a:schemeClr>
                </a:solidFill>
                <a:latin typeface="HG丸ｺﾞｼｯｸM-PRO"/>
                <a:ea typeface="HG丸ｺﾞｼｯｸM-PRO"/>
                <a:cs typeface="HG丸ｺﾞｼｯｸM-PRO"/>
              </a:rPr>
              <a:t>limits</a:t>
            </a:r>
            <a:r>
              <a:rPr lang="ja-JP" altLang="en-US" sz="3200" b="1" dirty="0" smtClean="0">
                <a:solidFill>
                  <a:schemeClr val="tx2">
                    <a:lumMod val="50000"/>
                  </a:schemeClr>
                </a:solidFill>
                <a:latin typeface="HG丸ｺﾞｼｯｸM-PRO"/>
                <a:ea typeface="HG丸ｺﾞｼｯｸM-PRO"/>
                <a:cs typeface="HG丸ｺﾞｼｯｸM-PRO"/>
              </a:rPr>
              <a:t>オプションを使う</a:t>
            </a:r>
            <a:endParaRPr kumimoji="1" lang="ja-JP" altLang="en-US" sz="3200" b="1" dirty="0">
              <a:solidFill>
                <a:schemeClr val="tx2">
                  <a:lumMod val="50000"/>
                </a:schemeClr>
              </a:solidFill>
              <a:latin typeface="HG丸ｺﾞｼｯｸM-PRO"/>
              <a:ea typeface="HG丸ｺﾞｼｯｸM-PRO"/>
              <a:cs typeface="HG丸ｺﾞｼｯｸM-PRO"/>
            </a:endParaRPr>
          </a:p>
        </p:txBody>
      </p:sp>
      <p:cxnSp>
        <p:nvCxnSpPr>
          <p:cNvPr id="6" name="直線コネクタ 5"/>
          <p:cNvCxnSpPr/>
          <p:nvPr/>
        </p:nvCxnSpPr>
        <p:spPr>
          <a:xfrm>
            <a:off x="88958" y="613169"/>
            <a:ext cx="8966084" cy="0"/>
          </a:xfrm>
          <a:prstGeom prst="line">
            <a:avLst/>
          </a:prstGeom>
          <a:ln w="12700" cmpd="sng">
            <a:gradFill flip="none" rotWithShape="1">
              <a:gsLst>
                <a:gs pos="97000">
                  <a:schemeClr val="tx2">
                    <a:lumMod val="50000"/>
                  </a:schemeClr>
                </a:gs>
                <a:gs pos="100000">
                  <a:srgbClr val="FFFFFF"/>
                </a:gs>
              </a:gsLst>
              <a:path path="shape">
                <a:fillToRect l="50000" t="50000" r="50000" b="50000"/>
              </a:path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2159000"/>
            <a:ext cx="8826500" cy="252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2479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7917" y="55653"/>
            <a:ext cx="8788167" cy="557516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ja-JP" sz="2400" b="1" dirty="0" smtClean="0">
                <a:latin typeface="HG丸ｺﾞｼｯｸM-PRO"/>
                <a:ea typeface="HG丸ｺﾞｼｯｸM-PRO"/>
                <a:cs typeface="HG丸ｺﾞｼｯｸM-PRO"/>
              </a:rPr>
              <a:t>y</a:t>
            </a:r>
            <a:r>
              <a:rPr lang="ja-JP" altLang="en-US" sz="2400" b="1" dirty="0" smtClean="0">
                <a:latin typeface="HG丸ｺﾞｼｯｸM-PRO"/>
                <a:ea typeface="HG丸ｺﾞｼｯｸM-PRO"/>
                <a:cs typeface="HG丸ｺﾞｼｯｸM-PRO"/>
              </a:rPr>
              <a:t>軸の範囲指定</a:t>
            </a:r>
            <a:r>
              <a:rPr lang="en-US" altLang="ja-JP" sz="2400" b="1" dirty="0" smtClean="0">
                <a:latin typeface="HG丸ｺﾞｼｯｸM-PRO"/>
                <a:ea typeface="HG丸ｺﾞｼｯｸM-PRO"/>
                <a:cs typeface="HG丸ｺﾞｼｯｸM-PRO"/>
              </a:rPr>
              <a:t> </a:t>
            </a:r>
            <a:r>
              <a:rPr lang="ja-JP" altLang="en-US" sz="2400" b="1" dirty="0" smtClean="0">
                <a:latin typeface="HG丸ｺﾞｼｯｸM-PRO"/>
                <a:ea typeface="HG丸ｺﾞｼｯｸM-PRO"/>
                <a:cs typeface="HG丸ｺﾞｼｯｸM-PRO"/>
              </a:rPr>
              <a:t>（結果）</a:t>
            </a:r>
            <a:endParaRPr kumimoji="1" lang="ja-JP" altLang="en-US" sz="2400" b="1" dirty="0">
              <a:solidFill>
                <a:schemeClr val="tx2"/>
              </a:solidFill>
              <a:latin typeface="HG丸ｺﾞｼｯｸM-PRO"/>
              <a:ea typeface="HG丸ｺﾞｼｯｸM-PRO"/>
              <a:cs typeface="HG丸ｺﾞｼｯｸM-PRO"/>
            </a:endParaRPr>
          </a:p>
        </p:txBody>
      </p:sp>
      <p:cxnSp>
        <p:nvCxnSpPr>
          <p:cNvPr id="6" name="直線コネクタ 5"/>
          <p:cNvCxnSpPr/>
          <p:nvPr/>
        </p:nvCxnSpPr>
        <p:spPr>
          <a:xfrm>
            <a:off x="88958" y="613169"/>
            <a:ext cx="8966084" cy="0"/>
          </a:xfrm>
          <a:prstGeom prst="line">
            <a:avLst/>
          </a:prstGeom>
          <a:ln w="12700" cmpd="sng">
            <a:gradFill flip="none" rotWithShape="1">
              <a:gsLst>
                <a:gs pos="97000">
                  <a:schemeClr val="tx2">
                    <a:lumMod val="50000"/>
                  </a:schemeClr>
                </a:gs>
                <a:gs pos="100000">
                  <a:srgbClr val="FFFFFF"/>
                </a:gs>
              </a:gsLst>
              <a:path path="shape">
                <a:fillToRect l="50000" t="50000" r="50000" b="50000"/>
              </a:path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743" y="757471"/>
            <a:ext cx="7524515" cy="2154501"/>
          </a:xfrm>
          <a:prstGeom prst="rect">
            <a:avLst/>
          </a:prstGeom>
        </p:spPr>
      </p:pic>
      <p:sp>
        <p:nvSpPr>
          <p:cNvPr id="7" name="二等辺三角形 6"/>
          <p:cNvSpPr/>
          <p:nvPr/>
        </p:nvSpPr>
        <p:spPr>
          <a:xfrm rot="5400000">
            <a:off x="3422374" y="4951194"/>
            <a:ext cx="2299253" cy="218989"/>
          </a:xfrm>
          <a:prstGeom prst="triangle">
            <a:avLst/>
          </a:prstGeom>
          <a:gradFill flip="none" rotWithShape="1">
            <a:gsLst>
              <a:gs pos="0">
                <a:schemeClr val="accent1"/>
              </a:gs>
              <a:gs pos="100000">
                <a:srgbClr val="FFFF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382" y="3570061"/>
            <a:ext cx="3981493" cy="2986119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9972" y="3570061"/>
            <a:ext cx="3981492" cy="2986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0162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7917" y="55653"/>
            <a:ext cx="8788167" cy="557516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en-US" sz="2400" b="1" dirty="0" smtClean="0">
                <a:latin typeface="HG丸ｺﾞｼｯｸM-PRO"/>
                <a:ea typeface="HG丸ｺﾞｼｯｸM-PRO"/>
                <a:cs typeface="HG丸ｺﾞｼｯｸM-PRO"/>
              </a:rPr>
              <a:t>点の追加</a:t>
            </a:r>
            <a:endParaRPr kumimoji="1" lang="ja-JP" altLang="en-US" sz="2400" b="1" dirty="0">
              <a:solidFill>
                <a:schemeClr val="tx2"/>
              </a:solidFill>
              <a:latin typeface="HG丸ｺﾞｼｯｸM-PRO"/>
              <a:ea typeface="HG丸ｺﾞｼｯｸM-PRO"/>
              <a:cs typeface="HG丸ｺﾞｼｯｸM-PRO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75179" y="788365"/>
            <a:ext cx="8788167" cy="58477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ja-JP" altLang="en-US" sz="3200" b="1" dirty="0" smtClean="0">
                <a:solidFill>
                  <a:schemeClr val="tx2">
                    <a:lumMod val="50000"/>
                  </a:schemeClr>
                </a:solidFill>
                <a:latin typeface="HG丸ｺﾞｼｯｸM-PRO"/>
                <a:ea typeface="HG丸ｺﾞｼｯｸM-PRO"/>
                <a:cs typeface="HG丸ｺﾞｼｯｸM-PRO"/>
              </a:rPr>
              <a:t>折れ線グラフに点を追加したい</a:t>
            </a:r>
            <a:endParaRPr kumimoji="1" lang="ja-JP" altLang="en-US" sz="3200" b="1" dirty="0">
              <a:solidFill>
                <a:schemeClr val="tx2">
                  <a:lumMod val="50000"/>
                </a:schemeClr>
              </a:solidFill>
              <a:latin typeface="HG丸ｺﾞｼｯｸM-PRO"/>
              <a:ea typeface="HG丸ｺﾞｼｯｸM-PRO"/>
              <a:cs typeface="HG丸ｺﾞｼｯｸM-PRO"/>
            </a:endParaRPr>
          </a:p>
        </p:txBody>
      </p:sp>
      <p:cxnSp>
        <p:nvCxnSpPr>
          <p:cNvPr id="6" name="直線コネクタ 5"/>
          <p:cNvCxnSpPr/>
          <p:nvPr/>
        </p:nvCxnSpPr>
        <p:spPr>
          <a:xfrm>
            <a:off x="88958" y="613169"/>
            <a:ext cx="8966084" cy="0"/>
          </a:xfrm>
          <a:prstGeom prst="line">
            <a:avLst/>
          </a:prstGeom>
          <a:ln w="12700" cmpd="sng">
            <a:gradFill flip="none" rotWithShape="1">
              <a:gsLst>
                <a:gs pos="97000">
                  <a:schemeClr val="tx2">
                    <a:lumMod val="50000"/>
                  </a:schemeClr>
                </a:gs>
                <a:gs pos="100000">
                  <a:srgbClr val="FFFFFF"/>
                </a:gs>
              </a:gsLst>
              <a:path path="shape">
                <a:fillToRect l="50000" t="50000" r="50000" b="50000"/>
              </a:path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1694" y="1679726"/>
            <a:ext cx="6700612" cy="5025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06075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7917" y="55653"/>
            <a:ext cx="8788167" cy="557516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en-US" sz="2400" b="1" dirty="0" smtClean="0">
                <a:latin typeface="HG丸ｺﾞｼｯｸM-PRO"/>
                <a:ea typeface="HG丸ｺﾞｼｯｸM-PRO"/>
                <a:cs typeface="HG丸ｺﾞｼｯｸM-PRO"/>
              </a:rPr>
              <a:t>点の追加 </a:t>
            </a:r>
            <a:r>
              <a:rPr lang="ja-JP" altLang="en-US" sz="2400" b="1" dirty="0" smtClean="0">
                <a:latin typeface="HG丸ｺﾞｼｯｸM-PRO"/>
                <a:ea typeface="HG丸ｺﾞｼｯｸM-PRO"/>
                <a:cs typeface="HG丸ｺﾞｼｯｸM-PRO"/>
              </a:rPr>
              <a:t>（</a:t>
            </a:r>
            <a:r>
              <a:rPr lang="en-US" altLang="ja-JP" sz="2400" b="1" dirty="0" smtClean="0">
                <a:latin typeface="HG丸ｺﾞｼｯｸM-PRO"/>
                <a:ea typeface="HG丸ｺﾞｼｯｸM-PRO"/>
                <a:cs typeface="HG丸ｺﾞｼｯｸM-PRO"/>
              </a:rPr>
              <a:t>R</a:t>
            </a:r>
            <a:r>
              <a:rPr lang="ja-JP" altLang="en-US" sz="2400" b="1" dirty="0" smtClean="0">
                <a:latin typeface="HG丸ｺﾞｼｯｸM-PRO"/>
                <a:ea typeface="HG丸ｺﾞｼｯｸM-PRO"/>
                <a:cs typeface="HG丸ｺﾞｼｯｸM-PRO"/>
              </a:rPr>
              <a:t>コード）</a:t>
            </a:r>
            <a:endParaRPr kumimoji="1" lang="ja-JP" altLang="en-US" sz="2400" b="1" dirty="0">
              <a:solidFill>
                <a:schemeClr val="tx2"/>
              </a:solidFill>
              <a:latin typeface="HG丸ｺﾞｼｯｸM-PRO"/>
              <a:ea typeface="HG丸ｺﾞｼｯｸM-PRO"/>
              <a:cs typeface="HG丸ｺﾞｼｯｸM-PRO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75179" y="788365"/>
            <a:ext cx="8788167" cy="58477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ja-JP" sz="3200" b="1" dirty="0" err="1" smtClean="0">
                <a:solidFill>
                  <a:schemeClr val="tx2">
                    <a:lumMod val="50000"/>
                  </a:schemeClr>
                </a:solidFill>
                <a:latin typeface="HG丸ｺﾞｼｯｸM-PRO"/>
                <a:ea typeface="HG丸ｺﾞｼｯｸM-PRO"/>
                <a:cs typeface="HG丸ｺﾞｼｯｸM-PRO"/>
              </a:rPr>
              <a:t>geom_point</a:t>
            </a:r>
            <a:r>
              <a:rPr lang="ja-JP" altLang="en-US" sz="3200" b="1" dirty="0" smtClean="0">
                <a:solidFill>
                  <a:schemeClr val="tx2">
                    <a:lumMod val="50000"/>
                  </a:schemeClr>
                </a:solidFill>
                <a:latin typeface="HG丸ｺﾞｼｯｸM-PRO"/>
                <a:ea typeface="HG丸ｺﾞｼｯｸM-PRO"/>
                <a:cs typeface="HG丸ｺﾞｼｯｸM-PRO"/>
              </a:rPr>
              <a:t>関数を追加する</a:t>
            </a:r>
            <a:endParaRPr kumimoji="1" lang="ja-JP" altLang="en-US" sz="3200" b="1" dirty="0">
              <a:solidFill>
                <a:schemeClr val="tx2">
                  <a:lumMod val="50000"/>
                </a:schemeClr>
              </a:solidFill>
              <a:latin typeface="HG丸ｺﾞｼｯｸM-PRO"/>
              <a:ea typeface="HG丸ｺﾞｼｯｸM-PRO"/>
              <a:cs typeface="HG丸ｺﾞｼｯｸM-PRO"/>
            </a:endParaRPr>
          </a:p>
        </p:txBody>
      </p:sp>
      <p:cxnSp>
        <p:nvCxnSpPr>
          <p:cNvPr id="6" name="直線コネクタ 5"/>
          <p:cNvCxnSpPr/>
          <p:nvPr/>
        </p:nvCxnSpPr>
        <p:spPr>
          <a:xfrm>
            <a:off x="88958" y="613169"/>
            <a:ext cx="8966084" cy="0"/>
          </a:xfrm>
          <a:prstGeom prst="line">
            <a:avLst/>
          </a:prstGeom>
          <a:ln w="12700" cmpd="sng">
            <a:gradFill flip="none" rotWithShape="1">
              <a:gsLst>
                <a:gs pos="97000">
                  <a:schemeClr val="tx2">
                    <a:lumMod val="50000"/>
                  </a:schemeClr>
                </a:gs>
                <a:gs pos="100000">
                  <a:srgbClr val="FFFFFF"/>
                </a:gs>
              </a:gsLst>
              <a:path path="shape">
                <a:fillToRect l="50000" t="50000" r="50000" b="50000"/>
              </a:path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00" y="2057400"/>
            <a:ext cx="8775700" cy="273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936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7917" y="55653"/>
            <a:ext cx="8788167" cy="557516"/>
          </a:xfrm>
        </p:spPr>
        <p:txBody>
          <a:bodyPr>
            <a:normAutofit fontScale="90000"/>
          </a:bodyPr>
          <a:lstStyle/>
          <a:p>
            <a:pPr algn="l"/>
            <a:r>
              <a:rPr kumimoji="1" lang="ja-JP" altLang="en-US" sz="2400" b="1" dirty="0" smtClean="0">
                <a:solidFill>
                  <a:schemeClr val="tx2"/>
                </a:solidFill>
                <a:latin typeface="HG丸ｺﾞｼｯｸM-PRO"/>
                <a:ea typeface="HG丸ｺﾞｼｯｸM-PRO"/>
                <a:cs typeface="HG丸ｺﾞｼｯｸM-PRO"/>
              </a:rPr>
              <a:t>タイトル</a:t>
            </a:r>
            <a:endParaRPr kumimoji="1" lang="ja-JP" altLang="en-US" sz="2400" b="1" dirty="0">
              <a:solidFill>
                <a:schemeClr val="tx2"/>
              </a:solidFill>
              <a:latin typeface="HG丸ｺﾞｼｯｸM-PRO"/>
              <a:ea typeface="HG丸ｺﾞｼｯｸM-PRO"/>
              <a:cs typeface="HG丸ｺﾞｼｯｸM-PRO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75179" y="788365"/>
            <a:ext cx="8788167" cy="58477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ja-JP" altLang="en-US" sz="3200" b="1" dirty="0" smtClean="0">
                <a:solidFill>
                  <a:schemeClr val="tx2">
                    <a:lumMod val="50000"/>
                  </a:schemeClr>
                </a:solidFill>
                <a:latin typeface="HG丸ｺﾞｼｯｸM-PRO"/>
                <a:ea typeface="HG丸ｺﾞｼｯｸM-PRO"/>
                <a:cs typeface="HG丸ｺﾞｼｯｸM-PRO"/>
              </a:rPr>
              <a:t>メッセージライン</a:t>
            </a:r>
            <a:endParaRPr kumimoji="1" lang="ja-JP" altLang="en-US" sz="3200" b="1" dirty="0">
              <a:solidFill>
                <a:schemeClr val="tx2">
                  <a:lumMod val="50000"/>
                </a:schemeClr>
              </a:solidFill>
              <a:latin typeface="HG丸ｺﾞｼｯｸM-PRO"/>
              <a:ea typeface="HG丸ｺﾞｼｯｸM-PRO"/>
              <a:cs typeface="HG丸ｺﾞｼｯｸM-PRO"/>
            </a:endParaRPr>
          </a:p>
        </p:txBody>
      </p:sp>
      <p:cxnSp>
        <p:nvCxnSpPr>
          <p:cNvPr id="6" name="直線コネクタ 5"/>
          <p:cNvCxnSpPr/>
          <p:nvPr/>
        </p:nvCxnSpPr>
        <p:spPr>
          <a:xfrm>
            <a:off x="88958" y="613169"/>
            <a:ext cx="8966084" cy="0"/>
          </a:xfrm>
          <a:prstGeom prst="line">
            <a:avLst/>
          </a:prstGeom>
          <a:ln w="12700" cmpd="sng">
            <a:gradFill flip="none" rotWithShape="1">
              <a:gsLst>
                <a:gs pos="97000">
                  <a:schemeClr val="tx2">
                    <a:lumMod val="50000"/>
                  </a:schemeClr>
                </a:gs>
                <a:gs pos="100000">
                  <a:srgbClr val="FFFFFF"/>
                </a:gs>
              </a:gsLst>
              <a:path path="shape">
                <a:fillToRect l="50000" t="50000" r="50000" b="50000"/>
              </a:path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1790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7917" y="55653"/>
            <a:ext cx="8788167" cy="557516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en-US" sz="2400" b="1" dirty="0" smtClean="0">
                <a:latin typeface="HG丸ｺﾞｼｯｸM-PRO"/>
                <a:ea typeface="HG丸ｺﾞｼｯｸM-PRO"/>
                <a:cs typeface="HG丸ｺﾞｼｯｸM-PRO"/>
              </a:rPr>
              <a:t>点の追加 </a:t>
            </a:r>
            <a:r>
              <a:rPr lang="ja-JP" altLang="en-US" sz="2400" b="1" dirty="0" smtClean="0">
                <a:latin typeface="HG丸ｺﾞｼｯｸM-PRO"/>
                <a:ea typeface="HG丸ｺﾞｼｯｸM-PRO"/>
                <a:cs typeface="HG丸ｺﾞｼｯｸM-PRO"/>
              </a:rPr>
              <a:t>（結果）</a:t>
            </a:r>
            <a:endParaRPr kumimoji="1" lang="ja-JP" altLang="en-US" sz="2400" b="1" dirty="0">
              <a:solidFill>
                <a:schemeClr val="tx2"/>
              </a:solidFill>
              <a:latin typeface="HG丸ｺﾞｼｯｸM-PRO"/>
              <a:ea typeface="HG丸ｺﾞｼｯｸM-PRO"/>
              <a:cs typeface="HG丸ｺﾞｼｯｸM-PRO"/>
            </a:endParaRPr>
          </a:p>
        </p:txBody>
      </p:sp>
      <p:cxnSp>
        <p:nvCxnSpPr>
          <p:cNvPr id="6" name="直線コネクタ 5"/>
          <p:cNvCxnSpPr/>
          <p:nvPr/>
        </p:nvCxnSpPr>
        <p:spPr>
          <a:xfrm>
            <a:off x="88958" y="613169"/>
            <a:ext cx="8966084" cy="0"/>
          </a:xfrm>
          <a:prstGeom prst="line">
            <a:avLst/>
          </a:prstGeom>
          <a:ln w="12700" cmpd="sng">
            <a:gradFill flip="none" rotWithShape="1">
              <a:gsLst>
                <a:gs pos="97000">
                  <a:schemeClr val="tx2">
                    <a:lumMod val="50000"/>
                  </a:schemeClr>
                </a:gs>
                <a:gs pos="100000">
                  <a:srgbClr val="FFFFFF"/>
                </a:gs>
              </a:gsLst>
              <a:path path="shape">
                <a:fillToRect l="50000" t="50000" r="50000" b="50000"/>
              </a:path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534" y="801864"/>
            <a:ext cx="7510933" cy="2336976"/>
          </a:xfrm>
          <a:prstGeom prst="rect">
            <a:avLst/>
          </a:prstGeom>
        </p:spPr>
      </p:pic>
      <p:sp>
        <p:nvSpPr>
          <p:cNvPr id="7" name="二等辺三角形 6"/>
          <p:cNvSpPr/>
          <p:nvPr/>
        </p:nvSpPr>
        <p:spPr>
          <a:xfrm rot="5400000">
            <a:off x="3422374" y="4951194"/>
            <a:ext cx="2299253" cy="218989"/>
          </a:xfrm>
          <a:prstGeom prst="triangle">
            <a:avLst/>
          </a:prstGeom>
          <a:gradFill flip="none" rotWithShape="1">
            <a:gsLst>
              <a:gs pos="0">
                <a:schemeClr val="accent1"/>
              </a:gs>
              <a:gs pos="100000">
                <a:srgbClr val="FFFF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308" y="3570061"/>
            <a:ext cx="3981492" cy="2986119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7796" y="3570061"/>
            <a:ext cx="3981491" cy="2986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31257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7917" y="55653"/>
            <a:ext cx="8788167" cy="557516"/>
          </a:xfrm>
        </p:spPr>
        <p:txBody>
          <a:bodyPr>
            <a:normAutofit fontScale="90000"/>
          </a:bodyPr>
          <a:lstStyle/>
          <a:p>
            <a:pPr algn="l"/>
            <a:r>
              <a:rPr lang="ja-JP" altLang="en-US" sz="2400" b="1" dirty="0" smtClean="0">
                <a:latin typeface="HG丸ｺﾞｼｯｸM-PRO"/>
                <a:ea typeface="HG丸ｺﾞｼｯｸM-PRO"/>
                <a:cs typeface="HG丸ｺﾞｼｯｸM-PRO"/>
              </a:rPr>
              <a:t>折れ線グラフのグループ化</a:t>
            </a:r>
            <a:endParaRPr kumimoji="1" lang="ja-JP" altLang="en-US" sz="2400" b="1" dirty="0">
              <a:solidFill>
                <a:schemeClr val="tx2"/>
              </a:solidFill>
              <a:latin typeface="HG丸ｺﾞｼｯｸM-PRO"/>
              <a:ea typeface="HG丸ｺﾞｼｯｸM-PRO"/>
              <a:cs typeface="HG丸ｺﾞｼｯｸM-PRO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75179" y="788365"/>
            <a:ext cx="8788167" cy="58477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en-US" sz="3200" b="1" dirty="0" smtClean="0">
                <a:solidFill>
                  <a:schemeClr val="tx2">
                    <a:lumMod val="50000"/>
                  </a:schemeClr>
                </a:solidFill>
                <a:latin typeface="HG丸ｺﾞｼｯｸM-PRO"/>
                <a:ea typeface="HG丸ｺﾞｼｯｸM-PRO"/>
                <a:cs typeface="HG丸ｺﾞｼｯｸM-PRO"/>
              </a:rPr>
              <a:t>グループごとの折れ線グラフを作りたい</a:t>
            </a:r>
            <a:endParaRPr kumimoji="1" lang="ja-JP" altLang="en-US" sz="3200" b="1" dirty="0">
              <a:solidFill>
                <a:schemeClr val="tx2">
                  <a:lumMod val="50000"/>
                </a:schemeClr>
              </a:solidFill>
              <a:latin typeface="HG丸ｺﾞｼｯｸM-PRO"/>
              <a:ea typeface="HG丸ｺﾞｼｯｸM-PRO"/>
              <a:cs typeface="HG丸ｺﾞｼｯｸM-PRO"/>
            </a:endParaRPr>
          </a:p>
        </p:txBody>
      </p:sp>
      <p:cxnSp>
        <p:nvCxnSpPr>
          <p:cNvPr id="6" name="直線コネクタ 5"/>
          <p:cNvCxnSpPr/>
          <p:nvPr/>
        </p:nvCxnSpPr>
        <p:spPr>
          <a:xfrm>
            <a:off x="88958" y="613169"/>
            <a:ext cx="8966084" cy="0"/>
          </a:xfrm>
          <a:prstGeom prst="line">
            <a:avLst/>
          </a:prstGeom>
          <a:ln w="12700" cmpd="sng">
            <a:gradFill flip="none" rotWithShape="1">
              <a:gsLst>
                <a:gs pos="97000">
                  <a:schemeClr val="tx2">
                    <a:lumMod val="50000"/>
                  </a:schemeClr>
                </a:gs>
                <a:gs pos="100000">
                  <a:srgbClr val="FFFFFF"/>
                </a:gs>
              </a:gsLst>
              <a:path path="shape">
                <a:fillToRect l="50000" t="50000" r="50000" b="50000"/>
              </a:path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010" y="1489125"/>
            <a:ext cx="6977980" cy="5233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46217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7917" y="55653"/>
            <a:ext cx="8788167" cy="557516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en-US" sz="2400" b="1" dirty="0" smtClean="0">
                <a:latin typeface="HG丸ｺﾞｼｯｸM-PRO"/>
                <a:ea typeface="HG丸ｺﾞｼｯｸM-PRO"/>
                <a:cs typeface="HG丸ｺﾞｼｯｸM-PRO"/>
              </a:rPr>
              <a:t>折れ線グラフのグループ化</a:t>
            </a:r>
            <a:r>
              <a:rPr lang="en-US" altLang="ja-JP" sz="2400" b="1" dirty="0" smtClean="0">
                <a:latin typeface="HG丸ｺﾞｼｯｸM-PRO"/>
                <a:ea typeface="HG丸ｺﾞｼｯｸM-PRO"/>
                <a:cs typeface="HG丸ｺﾞｼｯｸM-PRO"/>
              </a:rPr>
              <a:t> </a:t>
            </a:r>
            <a:r>
              <a:rPr lang="ja-JP" altLang="en-US" sz="2400" b="1" dirty="0" smtClean="0">
                <a:latin typeface="HG丸ｺﾞｼｯｸM-PRO"/>
                <a:ea typeface="HG丸ｺﾞｼｯｸM-PRO"/>
                <a:cs typeface="HG丸ｺﾞｼｯｸM-PRO"/>
              </a:rPr>
              <a:t>（</a:t>
            </a:r>
            <a:r>
              <a:rPr lang="en-US" altLang="ja-JP" sz="2400" b="1" dirty="0" smtClean="0">
                <a:latin typeface="HG丸ｺﾞｼｯｸM-PRO"/>
                <a:ea typeface="HG丸ｺﾞｼｯｸM-PRO"/>
                <a:cs typeface="HG丸ｺﾞｼｯｸM-PRO"/>
              </a:rPr>
              <a:t>R</a:t>
            </a:r>
            <a:r>
              <a:rPr lang="ja-JP" altLang="en-US" sz="2400" b="1" dirty="0" smtClean="0">
                <a:latin typeface="HG丸ｺﾞｼｯｸM-PRO"/>
                <a:ea typeface="HG丸ｺﾞｼｯｸM-PRO"/>
                <a:cs typeface="HG丸ｺﾞｼｯｸM-PRO"/>
              </a:rPr>
              <a:t>コード）</a:t>
            </a:r>
            <a:endParaRPr kumimoji="1" lang="ja-JP" altLang="en-US" sz="2400" b="1" dirty="0">
              <a:solidFill>
                <a:schemeClr val="tx2"/>
              </a:solidFill>
              <a:latin typeface="HG丸ｺﾞｼｯｸM-PRO"/>
              <a:ea typeface="HG丸ｺﾞｼｯｸM-PRO"/>
              <a:cs typeface="HG丸ｺﾞｼｯｸM-PRO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75179" y="731931"/>
            <a:ext cx="8788167" cy="10772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ja-JP" sz="3200" b="1" dirty="0" smtClean="0">
                <a:solidFill>
                  <a:schemeClr val="tx2">
                    <a:lumMod val="50000"/>
                  </a:schemeClr>
                </a:solidFill>
                <a:latin typeface="HG丸ｺﾞｼｯｸM-PRO"/>
                <a:ea typeface="HG丸ｺﾞｼｯｸM-PRO"/>
                <a:cs typeface="HG丸ｺﾞｼｯｸM-PRO"/>
              </a:rPr>
              <a:t>group</a:t>
            </a:r>
            <a:r>
              <a:rPr lang="ja-JP" altLang="en-US" sz="3200" b="1" dirty="0" smtClean="0">
                <a:solidFill>
                  <a:schemeClr val="tx2">
                    <a:lumMod val="50000"/>
                  </a:schemeClr>
                </a:solidFill>
                <a:latin typeface="HG丸ｺﾞｼｯｸM-PRO"/>
                <a:ea typeface="HG丸ｺﾞｼｯｸM-PRO"/>
                <a:cs typeface="HG丸ｺﾞｼｯｸM-PRO"/>
              </a:rPr>
              <a:t>と</a:t>
            </a:r>
            <a:r>
              <a:rPr lang="en-US" altLang="ja-JP" sz="3200" b="1" dirty="0" smtClean="0">
                <a:solidFill>
                  <a:schemeClr val="tx2">
                    <a:lumMod val="50000"/>
                  </a:schemeClr>
                </a:solidFill>
                <a:latin typeface="HG丸ｺﾞｼｯｸM-PRO"/>
                <a:ea typeface="HG丸ｺﾞｼｯｸM-PRO"/>
                <a:cs typeface="HG丸ｺﾞｼｯｸM-PRO"/>
              </a:rPr>
              <a:t>col</a:t>
            </a:r>
            <a:r>
              <a:rPr lang="ja-JP" altLang="en-US" sz="3200" b="1" dirty="0" smtClean="0">
                <a:solidFill>
                  <a:schemeClr val="tx2">
                    <a:lumMod val="50000"/>
                  </a:schemeClr>
                </a:solidFill>
                <a:latin typeface="HG丸ｺﾞｼｯｸM-PRO"/>
                <a:ea typeface="HG丸ｺﾞｼｯｸM-PRO"/>
                <a:cs typeface="HG丸ｺﾞｼｯｸM-PRO"/>
              </a:rPr>
              <a:t>オプションに</a:t>
            </a:r>
            <a:endParaRPr lang="en-US" altLang="ja-JP" sz="3200" b="1" dirty="0" smtClean="0">
              <a:solidFill>
                <a:schemeClr val="tx2">
                  <a:lumMod val="50000"/>
                </a:schemeClr>
              </a:solidFill>
              <a:latin typeface="HG丸ｺﾞｼｯｸM-PRO"/>
              <a:ea typeface="HG丸ｺﾞｼｯｸM-PRO"/>
              <a:cs typeface="HG丸ｺﾞｼｯｸM-PRO"/>
            </a:endParaRPr>
          </a:p>
          <a:p>
            <a:pPr algn="ctr"/>
            <a:r>
              <a:rPr kumimoji="1" lang="ja-JP" altLang="en-US" sz="3200" b="1" dirty="0" smtClean="0">
                <a:solidFill>
                  <a:schemeClr val="tx2">
                    <a:lumMod val="50000"/>
                  </a:schemeClr>
                </a:solidFill>
                <a:latin typeface="HG丸ｺﾞｼｯｸM-PRO"/>
                <a:ea typeface="HG丸ｺﾞｼｯｸM-PRO"/>
                <a:cs typeface="HG丸ｺﾞｼｯｸM-PRO"/>
              </a:rPr>
              <a:t>グループとなる変数を指定する</a:t>
            </a:r>
            <a:endParaRPr kumimoji="1" lang="ja-JP" altLang="en-US" sz="3200" b="1" dirty="0">
              <a:solidFill>
                <a:schemeClr val="tx2">
                  <a:lumMod val="50000"/>
                </a:schemeClr>
              </a:solidFill>
              <a:latin typeface="HG丸ｺﾞｼｯｸM-PRO"/>
              <a:ea typeface="HG丸ｺﾞｼｯｸM-PRO"/>
              <a:cs typeface="HG丸ｺﾞｼｯｸM-PRO"/>
            </a:endParaRPr>
          </a:p>
        </p:txBody>
      </p:sp>
      <p:cxnSp>
        <p:nvCxnSpPr>
          <p:cNvPr id="6" name="直線コネクタ 5"/>
          <p:cNvCxnSpPr/>
          <p:nvPr/>
        </p:nvCxnSpPr>
        <p:spPr>
          <a:xfrm>
            <a:off x="88958" y="613169"/>
            <a:ext cx="8966084" cy="0"/>
          </a:xfrm>
          <a:prstGeom prst="line">
            <a:avLst/>
          </a:prstGeom>
          <a:ln w="12700" cmpd="sng">
            <a:gradFill flip="none" rotWithShape="1">
              <a:gsLst>
                <a:gs pos="97000">
                  <a:schemeClr val="tx2">
                    <a:lumMod val="50000"/>
                  </a:schemeClr>
                </a:gs>
                <a:gs pos="100000">
                  <a:srgbClr val="FFFFFF"/>
                </a:gs>
              </a:gsLst>
              <a:path path="shape">
                <a:fillToRect l="50000" t="50000" r="50000" b="50000"/>
              </a:path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" y="2032000"/>
            <a:ext cx="8763000" cy="279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93622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7917" y="55653"/>
            <a:ext cx="8788167" cy="557516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en-US" sz="2400" b="1" dirty="0" smtClean="0">
                <a:latin typeface="HG丸ｺﾞｼｯｸM-PRO"/>
                <a:ea typeface="HG丸ｺﾞｼｯｸM-PRO"/>
                <a:cs typeface="HG丸ｺﾞｼｯｸM-PRO"/>
              </a:rPr>
              <a:t>折れ線グラフのグループ化</a:t>
            </a:r>
            <a:r>
              <a:rPr lang="en-US" altLang="ja-JP" sz="2400" b="1" dirty="0" smtClean="0">
                <a:latin typeface="HG丸ｺﾞｼｯｸM-PRO"/>
                <a:ea typeface="HG丸ｺﾞｼｯｸM-PRO"/>
                <a:cs typeface="HG丸ｺﾞｼｯｸM-PRO"/>
              </a:rPr>
              <a:t> </a:t>
            </a:r>
            <a:r>
              <a:rPr lang="ja-JP" altLang="en-US" sz="2400" b="1" dirty="0" smtClean="0">
                <a:latin typeface="HG丸ｺﾞｼｯｸM-PRO"/>
                <a:ea typeface="HG丸ｺﾞｼｯｸM-PRO"/>
                <a:cs typeface="HG丸ｺﾞｼｯｸM-PRO"/>
              </a:rPr>
              <a:t>（結果）</a:t>
            </a:r>
            <a:endParaRPr kumimoji="1" lang="ja-JP" altLang="en-US" sz="2400" b="1" dirty="0">
              <a:solidFill>
                <a:schemeClr val="tx2"/>
              </a:solidFill>
              <a:latin typeface="HG丸ｺﾞｼｯｸM-PRO"/>
              <a:ea typeface="HG丸ｺﾞｼｯｸM-PRO"/>
              <a:cs typeface="HG丸ｺﾞｼｯｸM-PRO"/>
            </a:endParaRPr>
          </a:p>
        </p:txBody>
      </p:sp>
      <p:cxnSp>
        <p:nvCxnSpPr>
          <p:cNvPr id="6" name="直線コネクタ 5"/>
          <p:cNvCxnSpPr/>
          <p:nvPr/>
        </p:nvCxnSpPr>
        <p:spPr>
          <a:xfrm>
            <a:off x="88958" y="613169"/>
            <a:ext cx="8966084" cy="0"/>
          </a:xfrm>
          <a:prstGeom prst="line">
            <a:avLst/>
          </a:prstGeom>
          <a:ln w="12700" cmpd="sng">
            <a:gradFill flip="none" rotWithShape="1">
              <a:gsLst>
                <a:gs pos="97000">
                  <a:schemeClr val="tx2">
                    <a:lumMod val="50000"/>
                  </a:schemeClr>
                </a:gs>
                <a:gs pos="100000">
                  <a:srgbClr val="FFFFFF"/>
                </a:gs>
              </a:gsLst>
              <a:path path="shape">
                <a:fillToRect l="50000" t="50000" r="50000" b="50000"/>
              </a:path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500" y="671565"/>
            <a:ext cx="7459001" cy="2378232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9163" y="2991401"/>
            <a:ext cx="4965675" cy="372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18408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7917" y="55653"/>
            <a:ext cx="8788167" cy="557516"/>
          </a:xfrm>
        </p:spPr>
        <p:txBody>
          <a:bodyPr>
            <a:normAutofit fontScale="90000"/>
          </a:bodyPr>
          <a:lstStyle/>
          <a:p>
            <a:pPr algn="l"/>
            <a:r>
              <a:rPr lang="ja-JP" altLang="en-US" sz="2400" b="1" dirty="0" smtClean="0">
                <a:latin typeface="HG丸ｺﾞｼｯｸM-PRO"/>
                <a:ea typeface="HG丸ｺﾞｼｯｸM-PRO"/>
                <a:cs typeface="HG丸ｺﾞｼｯｸM-PRO"/>
              </a:rPr>
              <a:t>線の種類の変更</a:t>
            </a:r>
            <a:endParaRPr kumimoji="1" lang="ja-JP" altLang="en-US" sz="2400" b="1" dirty="0">
              <a:solidFill>
                <a:schemeClr val="tx2"/>
              </a:solidFill>
              <a:latin typeface="HG丸ｺﾞｼｯｸM-PRO"/>
              <a:ea typeface="HG丸ｺﾞｼｯｸM-PRO"/>
              <a:cs typeface="HG丸ｺﾞｼｯｸM-PRO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75179" y="788365"/>
            <a:ext cx="8788167" cy="58477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en-US" sz="3200" b="1" dirty="0" smtClean="0">
                <a:solidFill>
                  <a:schemeClr val="tx2">
                    <a:lumMod val="50000"/>
                  </a:schemeClr>
                </a:solidFill>
                <a:latin typeface="HG丸ｺﾞｼｯｸM-PRO"/>
                <a:ea typeface="HG丸ｺﾞｼｯｸM-PRO"/>
                <a:cs typeface="HG丸ｺﾞｼｯｸM-PRO"/>
              </a:rPr>
              <a:t>グループごとに線の種類を変えたい</a:t>
            </a:r>
            <a:endParaRPr kumimoji="1" lang="ja-JP" altLang="en-US" sz="3200" b="1" dirty="0">
              <a:solidFill>
                <a:schemeClr val="tx2">
                  <a:lumMod val="50000"/>
                </a:schemeClr>
              </a:solidFill>
              <a:latin typeface="HG丸ｺﾞｼｯｸM-PRO"/>
              <a:ea typeface="HG丸ｺﾞｼｯｸM-PRO"/>
              <a:cs typeface="HG丸ｺﾞｼｯｸM-PRO"/>
            </a:endParaRPr>
          </a:p>
        </p:txBody>
      </p:sp>
      <p:cxnSp>
        <p:nvCxnSpPr>
          <p:cNvPr id="6" name="直線コネクタ 5"/>
          <p:cNvCxnSpPr/>
          <p:nvPr/>
        </p:nvCxnSpPr>
        <p:spPr>
          <a:xfrm>
            <a:off x="88958" y="613169"/>
            <a:ext cx="8966084" cy="0"/>
          </a:xfrm>
          <a:prstGeom prst="line">
            <a:avLst/>
          </a:prstGeom>
          <a:ln w="12700" cmpd="sng">
            <a:gradFill flip="none" rotWithShape="1">
              <a:gsLst>
                <a:gs pos="97000">
                  <a:schemeClr val="tx2">
                    <a:lumMod val="50000"/>
                  </a:schemeClr>
                </a:gs>
                <a:gs pos="100000">
                  <a:srgbClr val="FFFFFF"/>
                </a:gs>
              </a:gsLst>
              <a:path path="shape">
                <a:fillToRect l="50000" t="50000" r="50000" b="50000"/>
              </a:path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3301" y="1548331"/>
            <a:ext cx="6817398" cy="5113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46941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7917" y="55653"/>
            <a:ext cx="8788167" cy="557516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en-US" sz="2400" b="1" dirty="0" smtClean="0">
                <a:latin typeface="HG丸ｺﾞｼｯｸM-PRO"/>
                <a:ea typeface="HG丸ｺﾞｼｯｸM-PRO"/>
                <a:cs typeface="HG丸ｺﾞｼｯｸM-PRO"/>
              </a:rPr>
              <a:t>線の種類の変更 </a:t>
            </a:r>
            <a:r>
              <a:rPr lang="ja-JP" altLang="en-US" sz="2400" b="1" dirty="0" smtClean="0">
                <a:latin typeface="HG丸ｺﾞｼｯｸM-PRO"/>
                <a:ea typeface="HG丸ｺﾞｼｯｸM-PRO"/>
                <a:cs typeface="HG丸ｺﾞｼｯｸM-PRO"/>
              </a:rPr>
              <a:t>（</a:t>
            </a:r>
            <a:r>
              <a:rPr lang="en-US" altLang="ja-JP" sz="2400" b="1" dirty="0" smtClean="0">
                <a:latin typeface="HG丸ｺﾞｼｯｸM-PRO"/>
                <a:ea typeface="HG丸ｺﾞｼｯｸM-PRO"/>
                <a:cs typeface="HG丸ｺﾞｼｯｸM-PRO"/>
              </a:rPr>
              <a:t>R</a:t>
            </a:r>
            <a:r>
              <a:rPr lang="ja-JP" altLang="en-US" sz="2400" b="1" dirty="0" smtClean="0">
                <a:latin typeface="HG丸ｺﾞｼｯｸM-PRO"/>
                <a:ea typeface="HG丸ｺﾞｼｯｸM-PRO"/>
                <a:cs typeface="HG丸ｺﾞｼｯｸM-PRO"/>
              </a:rPr>
              <a:t>コード）</a:t>
            </a:r>
            <a:endParaRPr kumimoji="1" lang="ja-JP" altLang="en-US" sz="2400" b="1" dirty="0">
              <a:solidFill>
                <a:schemeClr val="tx2"/>
              </a:solidFill>
              <a:latin typeface="HG丸ｺﾞｼｯｸM-PRO"/>
              <a:ea typeface="HG丸ｺﾞｼｯｸM-PRO"/>
              <a:cs typeface="HG丸ｺﾞｼｯｸM-PRO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75179" y="788365"/>
            <a:ext cx="8788167" cy="58477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ja-JP" sz="3200" b="1" dirty="0" err="1" smtClean="0">
                <a:solidFill>
                  <a:schemeClr val="tx2">
                    <a:lumMod val="50000"/>
                  </a:schemeClr>
                </a:solidFill>
                <a:latin typeface="HG丸ｺﾞｼｯｸM-PRO"/>
                <a:ea typeface="HG丸ｺﾞｼｯｸM-PRO"/>
                <a:cs typeface="HG丸ｺﾞｼｯｸM-PRO"/>
              </a:rPr>
              <a:t>lty</a:t>
            </a:r>
            <a:r>
              <a:rPr lang="ja-JP" altLang="en-US" sz="3200" b="1" dirty="0" smtClean="0">
                <a:solidFill>
                  <a:schemeClr val="tx2">
                    <a:lumMod val="50000"/>
                  </a:schemeClr>
                </a:solidFill>
                <a:latin typeface="HG丸ｺﾞｼｯｸM-PRO"/>
                <a:ea typeface="HG丸ｺﾞｼｯｸM-PRO"/>
                <a:cs typeface="HG丸ｺﾞｼｯｸM-PRO"/>
              </a:rPr>
              <a:t>オプションにグループとなる変数を指定</a:t>
            </a:r>
            <a:endParaRPr kumimoji="1" lang="ja-JP" altLang="en-US" sz="3200" b="1" dirty="0">
              <a:solidFill>
                <a:schemeClr val="tx2">
                  <a:lumMod val="50000"/>
                </a:schemeClr>
              </a:solidFill>
              <a:latin typeface="HG丸ｺﾞｼｯｸM-PRO"/>
              <a:ea typeface="HG丸ｺﾞｼｯｸM-PRO"/>
              <a:cs typeface="HG丸ｺﾞｼｯｸM-PRO"/>
            </a:endParaRPr>
          </a:p>
        </p:txBody>
      </p:sp>
      <p:cxnSp>
        <p:nvCxnSpPr>
          <p:cNvPr id="6" name="直線コネクタ 5"/>
          <p:cNvCxnSpPr/>
          <p:nvPr/>
        </p:nvCxnSpPr>
        <p:spPr>
          <a:xfrm>
            <a:off x="88958" y="613169"/>
            <a:ext cx="8966084" cy="0"/>
          </a:xfrm>
          <a:prstGeom prst="line">
            <a:avLst/>
          </a:prstGeom>
          <a:ln w="12700" cmpd="sng">
            <a:gradFill flip="none" rotWithShape="1">
              <a:gsLst>
                <a:gs pos="97000">
                  <a:schemeClr val="tx2">
                    <a:lumMod val="50000"/>
                  </a:schemeClr>
                </a:gs>
                <a:gs pos="100000">
                  <a:srgbClr val="FFFFFF"/>
                </a:gs>
              </a:gsLst>
              <a:path path="shape">
                <a:fillToRect l="50000" t="50000" r="50000" b="50000"/>
              </a:path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" y="2171700"/>
            <a:ext cx="8750300" cy="250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93622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7917" y="55653"/>
            <a:ext cx="8788167" cy="557516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en-US" sz="2400" b="1" dirty="0" smtClean="0">
                <a:latin typeface="HG丸ｺﾞｼｯｸM-PRO"/>
                <a:ea typeface="HG丸ｺﾞｼｯｸM-PRO"/>
                <a:cs typeface="HG丸ｺﾞｼｯｸM-PRO"/>
              </a:rPr>
              <a:t>線の種類の変更 </a:t>
            </a:r>
            <a:r>
              <a:rPr lang="ja-JP" altLang="en-US" sz="2400" b="1" dirty="0" smtClean="0">
                <a:latin typeface="HG丸ｺﾞｼｯｸM-PRO"/>
                <a:ea typeface="HG丸ｺﾞｼｯｸM-PRO"/>
                <a:cs typeface="HG丸ｺﾞｼｯｸM-PRO"/>
              </a:rPr>
              <a:t>（結果）</a:t>
            </a:r>
            <a:endParaRPr kumimoji="1" lang="ja-JP" altLang="en-US" sz="2400" b="1" dirty="0">
              <a:solidFill>
                <a:schemeClr val="tx2"/>
              </a:solidFill>
              <a:latin typeface="HG丸ｺﾞｼｯｸM-PRO"/>
              <a:ea typeface="HG丸ｺﾞｼｯｸM-PRO"/>
              <a:cs typeface="HG丸ｺﾞｼｯｸM-PRO"/>
            </a:endParaRPr>
          </a:p>
        </p:txBody>
      </p:sp>
      <p:cxnSp>
        <p:nvCxnSpPr>
          <p:cNvPr id="6" name="直線コネクタ 5"/>
          <p:cNvCxnSpPr/>
          <p:nvPr/>
        </p:nvCxnSpPr>
        <p:spPr>
          <a:xfrm>
            <a:off x="88958" y="613169"/>
            <a:ext cx="8966084" cy="0"/>
          </a:xfrm>
          <a:prstGeom prst="line">
            <a:avLst/>
          </a:prstGeom>
          <a:ln w="12700" cmpd="sng">
            <a:gradFill flip="none" rotWithShape="1">
              <a:gsLst>
                <a:gs pos="97000">
                  <a:schemeClr val="tx2">
                    <a:lumMod val="50000"/>
                  </a:schemeClr>
                </a:gs>
                <a:gs pos="100000">
                  <a:srgbClr val="FFFFFF"/>
                </a:gs>
              </a:gsLst>
              <a:path path="shape">
                <a:fillToRect l="50000" t="50000" r="50000" b="50000"/>
              </a:path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232" y="846754"/>
            <a:ext cx="8067537" cy="2306683"/>
          </a:xfrm>
          <a:prstGeom prst="rect">
            <a:avLst/>
          </a:prstGeom>
        </p:spPr>
      </p:pic>
      <p:sp>
        <p:nvSpPr>
          <p:cNvPr id="7" name="二等辺三角形 6"/>
          <p:cNvSpPr/>
          <p:nvPr/>
        </p:nvSpPr>
        <p:spPr>
          <a:xfrm rot="5400000">
            <a:off x="3422374" y="4951194"/>
            <a:ext cx="2299253" cy="218989"/>
          </a:xfrm>
          <a:prstGeom prst="triangle">
            <a:avLst/>
          </a:prstGeom>
          <a:gradFill flip="none" rotWithShape="1">
            <a:gsLst>
              <a:gs pos="0">
                <a:schemeClr val="accent1"/>
              </a:gs>
              <a:gs pos="100000">
                <a:srgbClr val="FFFF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718" y="3570061"/>
            <a:ext cx="3981492" cy="2986119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3522" y="3583123"/>
            <a:ext cx="3964076" cy="2973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92925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7917" y="55653"/>
            <a:ext cx="8788167" cy="557516"/>
          </a:xfrm>
        </p:spPr>
        <p:txBody>
          <a:bodyPr>
            <a:normAutofit fontScale="90000"/>
          </a:bodyPr>
          <a:lstStyle/>
          <a:p>
            <a:pPr algn="l"/>
            <a:r>
              <a:rPr lang="ja-JP" altLang="en-US" sz="2400" b="1" dirty="0" smtClean="0">
                <a:latin typeface="HG丸ｺﾞｼｯｸM-PRO"/>
                <a:ea typeface="HG丸ｺﾞｼｯｸM-PRO"/>
                <a:cs typeface="HG丸ｺﾞｼｯｸM-PRO"/>
              </a:rPr>
              <a:t>散布図の作成</a:t>
            </a:r>
            <a:endParaRPr kumimoji="1" lang="ja-JP" altLang="en-US" sz="2400" b="1" dirty="0">
              <a:solidFill>
                <a:schemeClr val="tx2"/>
              </a:solidFill>
              <a:latin typeface="HG丸ｺﾞｼｯｸM-PRO"/>
              <a:ea typeface="HG丸ｺﾞｼｯｸM-PRO"/>
              <a:cs typeface="HG丸ｺﾞｼｯｸM-PRO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75179" y="788365"/>
            <a:ext cx="8788167" cy="58477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en-US" sz="3200" b="1" dirty="0" smtClean="0">
                <a:solidFill>
                  <a:schemeClr val="tx2">
                    <a:lumMod val="50000"/>
                  </a:schemeClr>
                </a:solidFill>
                <a:latin typeface="HG丸ｺﾞｼｯｸM-PRO"/>
                <a:ea typeface="HG丸ｺﾞｼｯｸM-PRO"/>
                <a:cs typeface="HG丸ｺﾞｼｯｸM-PRO"/>
              </a:rPr>
              <a:t>散布図を作りたい</a:t>
            </a:r>
            <a:endParaRPr kumimoji="1" lang="ja-JP" altLang="en-US" sz="3200" b="1" dirty="0">
              <a:solidFill>
                <a:schemeClr val="tx2">
                  <a:lumMod val="50000"/>
                </a:schemeClr>
              </a:solidFill>
              <a:latin typeface="HG丸ｺﾞｼｯｸM-PRO"/>
              <a:ea typeface="HG丸ｺﾞｼｯｸM-PRO"/>
              <a:cs typeface="HG丸ｺﾞｼｯｸM-PRO"/>
            </a:endParaRPr>
          </a:p>
        </p:txBody>
      </p:sp>
      <p:cxnSp>
        <p:nvCxnSpPr>
          <p:cNvPr id="6" name="直線コネクタ 5"/>
          <p:cNvCxnSpPr/>
          <p:nvPr/>
        </p:nvCxnSpPr>
        <p:spPr>
          <a:xfrm>
            <a:off x="88958" y="613169"/>
            <a:ext cx="8966084" cy="0"/>
          </a:xfrm>
          <a:prstGeom prst="line">
            <a:avLst/>
          </a:prstGeom>
          <a:ln w="12700" cmpd="sng">
            <a:gradFill flip="none" rotWithShape="1">
              <a:gsLst>
                <a:gs pos="97000">
                  <a:schemeClr val="tx2">
                    <a:lumMod val="50000"/>
                  </a:schemeClr>
                </a:gs>
                <a:gs pos="100000">
                  <a:srgbClr val="FFFFFF"/>
                </a:gs>
              </a:gsLst>
              <a:path path="shape">
                <a:fillToRect l="50000" t="50000" r="50000" b="50000"/>
              </a:path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3301" y="1577530"/>
            <a:ext cx="6817399" cy="5113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23627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7917" y="55653"/>
            <a:ext cx="8788167" cy="557516"/>
          </a:xfrm>
        </p:spPr>
        <p:txBody>
          <a:bodyPr>
            <a:normAutofit fontScale="90000"/>
          </a:bodyPr>
          <a:lstStyle/>
          <a:p>
            <a:pPr algn="l"/>
            <a:r>
              <a:rPr lang="ja-JP" altLang="en-US" sz="2400" b="1" dirty="0" smtClean="0">
                <a:latin typeface="HG丸ｺﾞｼｯｸM-PRO"/>
                <a:ea typeface="HG丸ｺﾞｼｯｸM-PRO"/>
                <a:cs typeface="HG丸ｺﾞｼｯｸM-PRO"/>
              </a:rPr>
              <a:t>散布図の作成</a:t>
            </a:r>
            <a:r>
              <a:rPr lang="en-US" altLang="ja-JP" sz="2400" b="1" dirty="0" smtClean="0">
                <a:latin typeface="HG丸ｺﾞｼｯｸM-PRO"/>
                <a:ea typeface="HG丸ｺﾞｼｯｸM-PRO"/>
                <a:cs typeface="HG丸ｺﾞｼｯｸM-PRO"/>
              </a:rPr>
              <a:t> </a:t>
            </a:r>
            <a:r>
              <a:rPr lang="ja-JP" altLang="en-US" sz="2400" b="1" dirty="0" smtClean="0">
                <a:latin typeface="HG丸ｺﾞｼｯｸM-PRO"/>
                <a:ea typeface="HG丸ｺﾞｼｯｸM-PRO"/>
                <a:cs typeface="HG丸ｺﾞｼｯｸM-PRO"/>
              </a:rPr>
              <a:t>（</a:t>
            </a:r>
            <a:r>
              <a:rPr lang="en-US" altLang="ja-JP" sz="2400" b="1" dirty="0" smtClean="0">
                <a:latin typeface="HG丸ｺﾞｼｯｸM-PRO"/>
                <a:ea typeface="HG丸ｺﾞｼｯｸM-PRO"/>
                <a:cs typeface="HG丸ｺﾞｼｯｸM-PRO"/>
              </a:rPr>
              <a:t>R</a:t>
            </a:r>
            <a:r>
              <a:rPr lang="ja-JP" altLang="en-US" sz="2400" b="1" dirty="0" smtClean="0">
                <a:latin typeface="HG丸ｺﾞｼｯｸM-PRO"/>
                <a:ea typeface="HG丸ｺﾞｼｯｸM-PRO"/>
                <a:cs typeface="HG丸ｺﾞｼｯｸM-PRO"/>
              </a:rPr>
              <a:t>コード）</a:t>
            </a:r>
            <a:endParaRPr kumimoji="1" lang="ja-JP" altLang="en-US" sz="2400" b="1" dirty="0">
              <a:solidFill>
                <a:schemeClr val="tx2"/>
              </a:solidFill>
              <a:latin typeface="HG丸ｺﾞｼｯｸM-PRO"/>
              <a:ea typeface="HG丸ｺﾞｼｯｸM-PRO"/>
              <a:cs typeface="HG丸ｺﾞｼｯｸM-PRO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75179" y="788365"/>
            <a:ext cx="8788167" cy="58477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ja-JP" sz="3200" b="1" dirty="0" err="1" smtClean="0">
                <a:solidFill>
                  <a:schemeClr val="tx2">
                    <a:lumMod val="50000"/>
                  </a:schemeClr>
                </a:solidFill>
                <a:latin typeface="HG丸ｺﾞｼｯｸM-PRO"/>
                <a:ea typeface="HG丸ｺﾞｼｯｸM-PRO"/>
                <a:cs typeface="HG丸ｺﾞｼｯｸM-PRO"/>
              </a:rPr>
              <a:t>geom_point</a:t>
            </a:r>
            <a:r>
              <a:rPr lang="ja-JP" altLang="en-US" sz="3200" b="1" dirty="0" smtClean="0">
                <a:solidFill>
                  <a:schemeClr val="tx2">
                    <a:lumMod val="50000"/>
                  </a:schemeClr>
                </a:solidFill>
                <a:latin typeface="HG丸ｺﾞｼｯｸM-PRO"/>
                <a:ea typeface="HG丸ｺﾞｼｯｸM-PRO"/>
                <a:cs typeface="HG丸ｺﾞｼｯｸM-PRO"/>
              </a:rPr>
              <a:t>関数を使う</a:t>
            </a:r>
            <a:endParaRPr kumimoji="1" lang="ja-JP" altLang="en-US" sz="3200" b="1" dirty="0">
              <a:solidFill>
                <a:schemeClr val="tx2">
                  <a:lumMod val="50000"/>
                </a:schemeClr>
              </a:solidFill>
              <a:latin typeface="HG丸ｺﾞｼｯｸM-PRO"/>
              <a:ea typeface="HG丸ｺﾞｼｯｸM-PRO"/>
              <a:cs typeface="HG丸ｺﾞｼｯｸM-PRO"/>
            </a:endParaRPr>
          </a:p>
        </p:txBody>
      </p:sp>
      <p:cxnSp>
        <p:nvCxnSpPr>
          <p:cNvPr id="6" name="直線コネクタ 5"/>
          <p:cNvCxnSpPr/>
          <p:nvPr/>
        </p:nvCxnSpPr>
        <p:spPr>
          <a:xfrm>
            <a:off x="88958" y="613169"/>
            <a:ext cx="8966084" cy="0"/>
          </a:xfrm>
          <a:prstGeom prst="line">
            <a:avLst/>
          </a:prstGeom>
          <a:ln w="12700" cmpd="sng">
            <a:gradFill flip="none" rotWithShape="1">
              <a:gsLst>
                <a:gs pos="97000">
                  <a:schemeClr val="tx2">
                    <a:lumMod val="50000"/>
                  </a:schemeClr>
                </a:gs>
                <a:gs pos="100000">
                  <a:srgbClr val="FFFFFF"/>
                </a:gs>
              </a:gsLst>
              <a:path path="shape">
                <a:fillToRect l="50000" t="50000" r="50000" b="50000"/>
              </a:path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" y="2184400"/>
            <a:ext cx="876300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93622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7917" y="55653"/>
            <a:ext cx="8788167" cy="557516"/>
          </a:xfrm>
        </p:spPr>
        <p:txBody>
          <a:bodyPr>
            <a:normAutofit fontScale="90000"/>
          </a:bodyPr>
          <a:lstStyle/>
          <a:p>
            <a:pPr algn="l"/>
            <a:r>
              <a:rPr lang="ja-JP" altLang="en-US" sz="2400" b="1" dirty="0" smtClean="0">
                <a:latin typeface="HG丸ｺﾞｼｯｸM-PRO"/>
                <a:ea typeface="HG丸ｺﾞｼｯｸM-PRO"/>
                <a:cs typeface="HG丸ｺﾞｼｯｸM-PRO"/>
              </a:rPr>
              <a:t>散布図の作成</a:t>
            </a:r>
            <a:r>
              <a:rPr lang="en-US" altLang="ja-JP" sz="2400" b="1" dirty="0" smtClean="0">
                <a:latin typeface="HG丸ｺﾞｼｯｸM-PRO"/>
                <a:ea typeface="HG丸ｺﾞｼｯｸM-PRO"/>
                <a:cs typeface="HG丸ｺﾞｼｯｸM-PRO"/>
              </a:rPr>
              <a:t> </a:t>
            </a:r>
            <a:r>
              <a:rPr lang="ja-JP" altLang="en-US" sz="2400" b="1" dirty="0" smtClean="0">
                <a:latin typeface="HG丸ｺﾞｼｯｸM-PRO"/>
                <a:ea typeface="HG丸ｺﾞｼｯｸM-PRO"/>
                <a:cs typeface="HG丸ｺﾞｼｯｸM-PRO"/>
              </a:rPr>
              <a:t>（結果）</a:t>
            </a:r>
            <a:endParaRPr kumimoji="1" lang="ja-JP" altLang="en-US" sz="2400" b="1" dirty="0">
              <a:solidFill>
                <a:schemeClr val="tx2"/>
              </a:solidFill>
              <a:latin typeface="HG丸ｺﾞｼｯｸM-PRO"/>
              <a:ea typeface="HG丸ｺﾞｼｯｸM-PRO"/>
              <a:cs typeface="HG丸ｺﾞｼｯｸM-PRO"/>
            </a:endParaRPr>
          </a:p>
        </p:txBody>
      </p:sp>
      <p:cxnSp>
        <p:nvCxnSpPr>
          <p:cNvPr id="6" name="直線コネクタ 5"/>
          <p:cNvCxnSpPr/>
          <p:nvPr/>
        </p:nvCxnSpPr>
        <p:spPr>
          <a:xfrm>
            <a:off x="88958" y="613169"/>
            <a:ext cx="8966084" cy="0"/>
          </a:xfrm>
          <a:prstGeom prst="line">
            <a:avLst/>
          </a:prstGeom>
          <a:ln w="12700" cmpd="sng">
            <a:gradFill flip="none" rotWithShape="1">
              <a:gsLst>
                <a:gs pos="97000">
                  <a:schemeClr val="tx2">
                    <a:lumMod val="50000"/>
                  </a:schemeClr>
                </a:gs>
                <a:gs pos="100000">
                  <a:srgbClr val="FFFFFF"/>
                </a:gs>
              </a:gsLst>
              <a:path path="shape">
                <a:fillToRect l="50000" t="50000" r="50000" b="50000"/>
              </a:path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798" y="724474"/>
            <a:ext cx="7296404" cy="2062027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1225" y="2844897"/>
            <a:ext cx="5201551" cy="3901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315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7917" y="55653"/>
            <a:ext cx="8788167" cy="557516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en-US" sz="2400" b="1" dirty="0" smtClean="0">
                <a:latin typeface="HG丸ｺﾞｼｯｸM-PRO"/>
                <a:ea typeface="HG丸ｺﾞｼｯｸM-PRO"/>
                <a:cs typeface="HG丸ｺﾞｼｯｸM-PRO"/>
              </a:rPr>
              <a:t>データの作成</a:t>
            </a:r>
            <a:r>
              <a:rPr lang="en-US" altLang="en-US" sz="2400" b="1" dirty="0">
                <a:latin typeface="HG丸ｺﾞｼｯｸM-PRO"/>
                <a:ea typeface="HG丸ｺﾞｼｯｸM-PRO"/>
                <a:cs typeface="HG丸ｺﾞｼｯｸM-PRO"/>
              </a:rPr>
              <a:t> </a:t>
            </a:r>
            <a:r>
              <a:rPr lang="en-US" altLang="ja-JP" sz="2400" b="1" dirty="0" smtClean="0">
                <a:latin typeface="HG丸ｺﾞｼｯｸM-PRO"/>
                <a:ea typeface="HG丸ｺﾞｼｯｸM-PRO"/>
                <a:cs typeface="HG丸ｺﾞｼｯｸM-PRO"/>
              </a:rPr>
              <a:t>①</a:t>
            </a:r>
            <a:endParaRPr kumimoji="1" lang="ja-JP" altLang="en-US" sz="2400" b="1" dirty="0">
              <a:solidFill>
                <a:schemeClr val="tx2"/>
              </a:solidFill>
              <a:latin typeface="HG丸ｺﾞｼｯｸM-PRO"/>
              <a:ea typeface="HG丸ｺﾞｼｯｸM-PRO"/>
              <a:cs typeface="HG丸ｺﾞｼｯｸM-PRO"/>
            </a:endParaRPr>
          </a:p>
        </p:txBody>
      </p:sp>
      <p:cxnSp>
        <p:nvCxnSpPr>
          <p:cNvPr id="6" name="直線コネクタ 5"/>
          <p:cNvCxnSpPr/>
          <p:nvPr/>
        </p:nvCxnSpPr>
        <p:spPr>
          <a:xfrm>
            <a:off x="88958" y="613169"/>
            <a:ext cx="8966084" cy="0"/>
          </a:xfrm>
          <a:prstGeom prst="line">
            <a:avLst/>
          </a:prstGeom>
          <a:ln w="12700" cmpd="sng">
            <a:gradFill flip="none" rotWithShape="1">
              <a:gsLst>
                <a:gs pos="97000">
                  <a:schemeClr val="tx2">
                    <a:lumMod val="50000"/>
                  </a:schemeClr>
                </a:gs>
                <a:gs pos="100000">
                  <a:srgbClr val="FFFFFF"/>
                </a:gs>
              </a:gsLst>
              <a:path path="shape">
                <a:fillToRect l="50000" t="50000" r="50000" b="50000"/>
              </a:path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00" y="1130300"/>
            <a:ext cx="8864600" cy="458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6142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7917" y="55653"/>
            <a:ext cx="8788167" cy="557516"/>
          </a:xfrm>
        </p:spPr>
        <p:txBody>
          <a:bodyPr>
            <a:normAutofit fontScale="90000"/>
          </a:bodyPr>
          <a:lstStyle/>
          <a:p>
            <a:pPr algn="l"/>
            <a:r>
              <a:rPr lang="ja-JP" altLang="en-US" sz="2400" b="1" dirty="0" smtClean="0">
                <a:latin typeface="HG丸ｺﾞｼｯｸM-PRO"/>
                <a:ea typeface="HG丸ｺﾞｼｯｸM-PRO"/>
                <a:cs typeface="HG丸ｺﾞｼｯｸM-PRO"/>
              </a:rPr>
              <a:t>色と形の変更</a:t>
            </a:r>
            <a:endParaRPr kumimoji="1" lang="ja-JP" altLang="en-US" sz="2400" b="1" dirty="0">
              <a:solidFill>
                <a:schemeClr val="tx2"/>
              </a:solidFill>
              <a:latin typeface="HG丸ｺﾞｼｯｸM-PRO"/>
              <a:ea typeface="HG丸ｺﾞｼｯｸM-PRO"/>
              <a:cs typeface="HG丸ｺﾞｼｯｸM-PRO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75179" y="788365"/>
            <a:ext cx="8788167" cy="58477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en-US" sz="3200" b="1" dirty="0" smtClean="0">
                <a:solidFill>
                  <a:schemeClr val="tx2">
                    <a:lumMod val="50000"/>
                  </a:schemeClr>
                </a:solidFill>
                <a:latin typeface="HG丸ｺﾞｼｯｸM-PRO"/>
                <a:ea typeface="HG丸ｺﾞｼｯｸM-PRO"/>
                <a:cs typeface="HG丸ｺﾞｼｯｸM-PRO"/>
              </a:rPr>
              <a:t>グループごとに色と形を変えたい</a:t>
            </a:r>
            <a:endParaRPr kumimoji="1" lang="ja-JP" altLang="en-US" sz="3200" b="1" dirty="0">
              <a:solidFill>
                <a:schemeClr val="tx2">
                  <a:lumMod val="50000"/>
                </a:schemeClr>
              </a:solidFill>
              <a:latin typeface="HG丸ｺﾞｼｯｸM-PRO"/>
              <a:ea typeface="HG丸ｺﾞｼｯｸM-PRO"/>
              <a:cs typeface="HG丸ｺﾞｼｯｸM-PRO"/>
            </a:endParaRPr>
          </a:p>
        </p:txBody>
      </p:sp>
      <p:cxnSp>
        <p:nvCxnSpPr>
          <p:cNvPr id="6" name="直線コネクタ 5"/>
          <p:cNvCxnSpPr/>
          <p:nvPr/>
        </p:nvCxnSpPr>
        <p:spPr>
          <a:xfrm>
            <a:off x="88958" y="613169"/>
            <a:ext cx="8966084" cy="0"/>
          </a:xfrm>
          <a:prstGeom prst="line">
            <a:avLst/>
          </a:prstGeom>
          <a:ln w="12700" cmpd="sng">
            <a:gradFill flip="none" rotWithShape="1">
              <a:gsLst>
                <a:gs pos="97000">
                  <a:schemeClr val="tx2">
                    <a:lumMod val="50000"/>
                  </a:schemeClr>
                </a:gs>
                <a:gs pos="100000">
                  <a:srgbClr val="FFFFFF"/>
                </a:gs>
              </a:gsLst>
              <a:path path="shape">
                <a:fillToRect l="50000" t="50000" r="50000" b="50000"/>
              </a:path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805" y="1573415"/>
            <a:ext cx="6890390" cy="5167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44804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7917" y="55653"/>
            <a:ext cx="8788167" cy="557516"/>
          </a:xfrm>
        </p:spPr>
        <p:txBody>
          <a:bodyPr>
            <a:normAutofit fontScale="90000"/>
          </a:bodyPr>
          <a:lstStyle/>
          <a:p>
            <a:pPr algn="l"/>
            <a:r>
              <a:rPr lang="ja-JP" altLang="en-US" sz="2400" b="1" dirty="0" smtClean="0">
                <a:latin typeface="HG丸ｺﾞｼｯｸM-PRO"/>
                <a:ea typeface="HG丸ｺﾞｼｯｸM-PRO"/>
                <a:cs typeface="HG丸ｺﾞｼｯｸM-PRO"/>
              </a:rPr>
              <a:t>色と形の変更</a:t>
            </a:r>
            <a:r>
              <a:rPr lang="en-US" altLang="ja-JP" sz="2400" b="1" dirty="0" smtClean="0">
                <a:latin typeface="HG丸ｺﾞｼｯｸM-PRO"/>
                <a:ea typeface="HG丸ｺﾞｼｯｸM-PRO"/>
                <a:cs typeface="HG丸ｺﾞｼｯｸM-PRO"/>
              </a:rPr>
              <a:t> </a:t>
            </a:r>
            <a:r>
              <a:rPr lang="ja-JP" altLang="en-US" sz="2400" b="1" dirty="0" smtClean="0">
                <a:latin typeface="HG丸ｺﾞｼｯｸM-PRO"/>
                <a:ea typeface="HG丸ｺﾞｼｯｸM-PRO"/>
                <a:cs typeface="HG丸ｺﾞｼｯｸM-PRO"/>
              </a:rPr>
              <a:t>（</a:t>
            </a:r>
            <a:r>
              <a:rPr lang="en-US" altLang="ja-JP" sz="2400" b="1" dirty="0" smtClean="0">
                <a:latin typeface="HG丸ｺﾞｼｯｸM-PRO"/>
                <a:ea typeface="HG丸ｺﾞｼｯｸM-PRO"/>
                <a:cs typeface="HG丸ｺﾞｼｯｸM-PRO"/>
              </a:rPr>
              <a:t>R</a:t>
            </a:r>
            <a:r>
              <a:rPr lang="ja-JP" altLang="en-US" sz="2400" b="1" dirty="0" smtClean="0">
                <a:latin typeface="HG丸ｺﾞｼｯｸM-PRO"/>
                <a:ea typeface="HG丸ｺﾞｼｯｸM-PRO"/>
                <a:cs typeface="HG丸ｺﾞｼｯｸM-PRO"/>
              </a:rPr>
              <a:t>コード）</a:t>
            </a:r>
            <a:endParaRPr kumimoji="1" lang="ja-JP" altLang="en-US" sz="2400" b="1" dirty="0">
              <a:solidFill>
                <a:schemeClr val="tx2"/>
              </a:solidFill>
              <a:latin typeface="HG丸ｺﾞｼｯｸM-PRO"/>
              <a:ea typeface="HG丸ｺﾞｼｯｸM-PRO"/>
              <a:cs typeface="HG丸ｺﾞｼｯｸM-PRO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75179" y="717332"/>
            <a:ext cx="8788167" cy="10772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ja-JP" sz="3200" b="1" dirty="0" smtClean="0">
                <a:solidFill>
                  <a:schemeClr val="tx2">
                    <a:lumMod val="50000"/>
                  </a:schemeClr>
                </a:solidFill>
                <a:latin typeface="HG丸ｺﾞｼｯｸM-PRO"/>
                <a:ea typeface="HG丸ｺﾞｼｯｸM-PRO"/>
                <a:cs typeface="HG丸ｺﾞｼｯｸM-PRO"/>
              </a:rPr>
              <a:t>col</a:t>
            </a:r>
            <a:r>
              <a:rPr lang="ja-JP" altLang="en-US" sz="3200" b="1" dirty="0" smtClean="0">
                <a:solidFill>
                  <a:schemeClr val="tx2">
                    <a:lumMod val="50000"/>
                  </a:schemeClr>
                </a:solidFill>
                <a:latin typeface="HG丸ｺﾞｼｯｸM-PRO"/>
                <a:ea typeface="HG丸ｺﾞｼｯｸM-PRO"/>
                <a:cs typeface="HG丸ｺﾞｼｯｸM-PRO"/>
              </a:rPr>
              <a:t>と</a:t>
            </a:r>
            <a:r>
              <a:rPr lang="en-US" altLang="ja-JP" sz="3200" b="1" dirty="0" smtClean="0">
                <a:solidFill>
                  <a:schemeClr val="tx2">
                    <a:lumMod val="50000"/>
                  </a:schemeClr>
                </a:solidFill>
                <a:latin typeface="HG丸ｺﾞｼｯｸM-PRO"/>
                <a:ea typeface="HG丸ｺﾞｼｯｸM-PRO"/>
                <a:cs typeface="HG丸ｺﾞｼｯｸM-PRO"/>
              </a:rPr>
              <a:t>shape</a:t>
            </a:r>
            <a:r>
              <a:rPr lang="ja-JP" altLang="en-US" sz="3200" b="1" dirty="0" smtClean="0">
                <a:solidFill>
                  <a:schemeClr val="tx2">
                    <a:lumMod val="50000"/>
                  </a:schemeClr>
                </a:solidFill>
                <a:latin typeface="HG丸ｺﾞｼｯｸM-PRO"/>
                <a:ea typeface="HG丸ｺﾞｼｯｸM-PRO"/>
                <a:cs typeface="HG丸ｺﾞｼｯｸM-PRO"/>
              </a:rPr>
              <a:t>オプションに</a:t>
            </a:r>
            <a:endParaRPr lang="en-US" altLang="ja-JP" sz="3200" b="1" dirty="0" smtClean="0">
              <a:solidFill>
                <a:schemeClr val="tx2">
                  <a:lumMod val="50000"/>
                </a:schemeClr>
              </a:solidFill>
              <a:latin typeface="HG丸ｺﾞｼｯｸM-PRO"/>
              <a:ea typeface="HG丸ｺﾞｼｯｸM-PRO"/>
              <a:cs typeface="HG丸ｺﾞｼｯｸM-PRO"/>
            </a:endParaRPr>
          </a:p>
          <a:p>
            <a:pPr algn="ctr"/>
            <a:r>
              <a:rPr kumimoji="1" lang="ja-JP" altLang="en-US" sz="3200" b="1" dirty="0" smtClean="0">
                <a:solidFill>
                  <a:schemeClr val="tx2">
                    <a:lumMod val="50000"/>
                  </a:schemeClr>
                </a:solidFill>
                <a:latin typeface="HG丸ｺﾞｼｯｸM-PRO"/>
                <a:ea typeface="HG丸ｺﾞｼｯｸM-PRO"/>
                <a:cs typeface="HG丸ｺﾞｼｯｸM-PRO"/>
              </a:rPr>
              <a:t>グループとなる変数を指定する</a:t>
            </a:r>
            <a:endParaRPr kumimoji="1" lang="ja-JP" altLang="en-US" sz="3200" b="1" dirty="0">
              <a:solidFill>
                <a:schemeClr val="tx2">
                  <a:lumMod val="50000"/>
                </a:schemeClr>
              </a:solidFill>
              <a:latin typeface="HG丸ｺﾞｼｯｸM-PRO"/>
              <a:ea typeface="HG丸ｺﾞｼｯｸM-PRO"/>
              <a:cs typeface="HG丸ｺﾞｼｯｸM-PRO"/>
            </a:endParaRPr>
          </a:p>
        </p:txBody>
      </p:sp>
      <p:cxnSp>
        <p:nvCxnSpPr>
          <p:cNvPr id="6" name="直線コネクタ 5"/>
          <p:cNvCxnSpPr/>
          <p:nvPr/>
        </p:nvCxnSpPr>
        <p:spPr>
          <a:xfrm>
            <a:off x="88958" y="613169"/>
            <a:ext cx="8966084" cy="0"/>
          </a:xfrm>
          <a:prstGeom prst="line">
            <a:avLst/>
          </a:prstGeom>
          <a:ln w="12700" cmpd="sng">
            <a:gradFill flip="none" rotWithShape="1">
              <a:gsLst>
                <a:gs pos="97000">
                  <a:schemeClr val="tx2">
                    <a:lumMod val="50000"/>
                  </a:schemeClr>
                </a:gs>
                <a:gs pos="100000">
                  <a:srgbClr val="FFFFFF"/>
                </a:gs>
              </a:gsLst>
              <a:path path="shape">
                <a:fillToRect l="50000" t="50000" r="50000" b="50000"/>
              </a:path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" y="2184400"/>
            <a:ext cx="876300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93622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7917" y="55653"/>
            <a:ext cx="8788167" cy="557516"/>
          </a:xfrm>
        </p:spPr>
        <p:txBody>
          <a:bodyPr>
            <a:normAutofit fontScale="90000"/>
          </a:bodyPr>
          <a:lstStyle/>
          <a:p>
            <a:pPr algn="l"/>
            <a:r>
              <a:rPr lang="ja-JP" altLang="en-US" sz="2400" b="1" dirty="0" smtClean="0">
                <a:latin typeface="HG丸ｺﾞｼｯｸM-PRO"/>
                <a:ea typeface="HG丸ｺﾞｼｯｸM-PRO"/>
                <a:cs typeface="HG丸ｺﾞｼｯｸM-PRO"/>
              </a:rPr>
              <a:t>色と形の変更</a:t>
            </a:r>
            <a:r>
              <a:rPr lang="en-US" altLang="ja-JP" sz="2400" b="1" dirty="0" smtClean="0">
                <a:latin typeface="HG丸ｺﾞｼｯｸM-PRO"/>
                <a:ea typeface="HG丸ｺﾞｼｯｸM-PRO"/>
                <a:cs typeface="HG丸ｺﾞｼｯｸM-PRO"/>
              </a:rPr>
              <a:t> </a:t>
            </a:r>
            <a:r>
              <a:rPr lang="ja-JP" altLang="en-US" sz="2400" b="1" dirty="0" smtClean="0">
                <a:latin typeface="HG丸ｺﾞｼｯｸM-PRO"/>
                <a:ea typeface="HG丸ｺﾞｼｯｸM-PRO"/>
                <a:cs typeface="HG丸ｺﾞｼｯｸM-PRO"/>
              </a:rPr>
              <a:t>（結果）</a:t>
            </a:r>
            <a:endParaRPr kumimoji="1" lang="ja-JP" altLang="en-US" sz="2400" b="1" dirty="0">
              <a:solidFill>
                <a:schemeClr val="tx2"/>
              </a:solidFill>
              <a:latin typeface="HG丸ｺﾞｼｯｸM-PRO"/>
              <a:ea typeface="HG丸ｺﾞｼｯｸM-PRO"/>
              <a:cs typeface="HG丸ｺﾞｼｯｸM-PRO"/>
            </a:endParaRPr>
          </a:p>
        </p:txBody>
      </p:sp>
      <p:cxnSp>
        <p:nvCxnSpPr>
          <p:cNvPr id="6" name="直線コネクタ 5"/>
          <p:cNvCxnSpPr/>
          <p:nvPr/>
        </p:nvCxnSpPr>
        <p:spPr>
          <a:xfrm>
            <a:off x="88958" y="613169"/>
            <a:ext cx="8966084" cy="0"/>
          </a:xfrm>
          <a:prstGeom prst="line">
            <a:avLst/>
          </a:prstGeom>
          <a:ln w="12700" cmpd="sng">
            <a:gradFill flip="none" rotWithShape="1">
              <a:gsLst>
                <a:gs pos="97000">
                  <a:schemeClr val="tx2">
                    <a:lumMod val="50000"/>
                  </a:schemeClr>
                </a:gs>
                <a:gs pos="100000">
                  <a:srgbClr val="FFFFFF"/>
                </a:gs>
              </a:gsLst>
              <a:path path="shape">
                <a:fillToRect l="50000" t="50000" r="50000" b="50000"/>
              </a:path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226" y="797471"/>
            <a:ext cx="7763549" cy="2194046"/>
          </a:xfrm>
          <a:prstGeom prst="rect">
            <a:avLst/>
          </a:prstGeom>
        </p:spPr>
      </p:pic>
      <p:sp>
        <p:nvSpPr>
          <p:cNvPr id="7" name="二等辺三角形 6"/>
          <p:cNvSpPr/>
          <p:nvPr/>
        </p:nvSpPr>
        <p:spPr>
          <a:xfrm rot="5400000">
            <a:off x="3422374" y="4951194"/>
            <a:ext cx="2299253" cy="218989"/>
          </a:xfrm>
          <a:prstGeom prst="triangle">
            <a:avLst/>
          </a:prstGeom>
          <a:gradFill flip="none" rotWithShape="1">
            <a:gsLst>
              <a:gs pos="0">
                <a:schemeClr val="accent1"/>
              </a:gs>
              <a:gs pos="100000">
                <a:srgbClr val="FFFF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425" y="3583123"/>
            <a:ext cx="3964077" cy="2973058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8825" y="3583123"/>
            <a:ext cx="3964077" cy="2973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75001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7917" y="55653"/>
            <a:ext cx="8788167" cy="557516"/>
          </a:xfrm>
        </p:spPr>
        <p:txBody>
          <a:bodyPr>
            <a:normAutofit fontScale="90000"/>
          </a:bodyPr>
          <a:lstStyle/>
          <a:p>
            <a:pPr algn="l"/>
            <a:r>
              <a:rPr kumimoji="1" lang="ja-JP" altLang="en-US" sz="2400" b="1" dirty="0" smtClean="0">
                <a:solidFill>
                  <a:schemeClr val="tx2"/>
                </a:solidFill>
                <a:latin typeface="HG丸ｺﾞｼｯｸM-PRO"/>
                <a:ea typeface="HG丸ｺﾞｼｯｸM-PRO"/>
                <a:cs typeface="HG丸ｺﾞｼｯｸM-PRO"/>
              </a:rPr>
              <a:t>回帰直線の追加</a:t>
            </a:r>
            <a:endParaRPr kumimoji="1" lang="ja-JP" altLang="en-US" sz="2400" b="1" dirty="0">
              <a:solidFill>
                <a:schemeClr val="tx2"/>
              </a:solidFill>
              <a:latin typeface="HG丸ｺﾞｼｯｸM-PRO"/>
              <a:ea typeface="HG丸ｺﾞｼｯｸM-PRO"/>
              <a:cs typeface="HG丸ｺﾞｼｯｸM-PRO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75179" y="788365"/>
            <a:ext cx="8788167" cy="58477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en-US" sz="3200" b="1" dirty="0" smtClean="0">
                <a:solidFill>
                  <a:schemeClr val="tx2">
                    <a:lumMod val="50000"/>
                  </a:schemeClr>
                </a:solidFill>
                <a:latin typeface="HG丸ｺﾞｼｯｸM-PRO"/>
                <a:ea typeface="HG丸ｺﾞｼｯｸM-PRO"/>
                <a:cs typeface="HG丸ｺﾞｼｯｸM-PRO"/>
              </a:rPr>
              <a:t>回帰直線を追加したい</a:t>
            </a:r>
            <a:endParaRPr kumimoji="1" lang="ja-JP" altLang="en-US" sz="3200" b="1" dirty="0">
              <a:solidFill>
                <a:schemeClr val="tx2">
                  <a:lumMod val="50000"/>
                </a:schemeClr>
              </a:solidFill>
              <a:latin typeface="HG丸ｺﾞｼｯｸM-PRO"/>
              <a:ea typeface="HG丸ｺﾞｼｯｸM-PRO"/>
              <a:cs typeface="HG丸ｺﾞｼｯｸM-PRO"/>
            </a:endParaRPr>
          </a:p>
        </p:txBody>
      </p:sp>
      <p:cxnSp>
        <p:nvCxnSpPr>
          <p:cNvPr id="6" name="直線コネクタ 5"/>
          <p:cNvCxnSpPr/>
          <p:nvPr/>
        </p:nvCxnSpPr>
        <p:spPr>
          <a:xfrm>
            <a:off x="88958" y="613169"/>
            <a:ext cx="8966084" cy="0"/>
          </a:xfrm>
          <a:prstGeom prst="line">
            <a:avLst/>
          </a:prstGeom>
          <a:ln w="12700" cmpd="sng">
            <a:gradFill flip="none" rotWithShape="1">
              <a:gsLst>
                <a:gs pos="97000">
                  <a:schemeClr val="tx2">
                    <a:lumMod val="50000"/>
                  </a:schemeClr>
                </a:gs>
                <a:gs pos="100000">
                  <a:srgbClr val="FFFFFF"/>
                </a:gs>
              </a:gsLst>
              <a:path path="shape">
                <a:fillToRect l="50000" t="50000" r="50000" b="50000"/>
              </a:path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8703" y="1548332"/>
            <a:ext cx="6846594" cy="5134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16002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7917" y="55653"/>
            <a:ext cx="8788167" cy="557516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en-US" sz="2400" b="1" dirty="0" smtClean="0">
                <a:latin typeface="HG丸ｺﾞｼｯｸM-PRO"/>
                <a:ea typeface="HG丸ｺﾞｼｯｸM-PRO"/>
                <a:cs typeface="HG丸ｺﾞｼｯｸM-PRO"/>
              </a:rPr>
              <a:t>回帰直線の追加 </a:t>
            </a:r>
            <a:r>
              <a:rPr lang="ja-JP" altLang="en-US" sz="2400" b="1" dirty="0" smtClean="0">
                <a:latin typeface="HG丸ｺﾞｼｯｸM-PRO"/>
                <a:ea typeface="HG丸ｺﾞｼｯｸM-PRO"/>
                <a:cs typeface="HG丸ｺﾞｼｯｸM-PRO"/>
              </a:rPr>
              <a:t>（</a:t>
            </a:r>
            <a:r>
              <a:rPr lang="en-US" altLang="ja-JP" sz="2400" b="1" dirty="0" smtClean="0">
                <a:latin typeface="HG丸ｺﾞｼｯｸM-PRO"/>
                <a:ea typeface="HG丸ｺﾞｼｯｸM-PRO"/>
                <a:cs typeface="HG丸ｺﾞｼｯｸM-PRO"/>
              </a:rPr>
              <a:t>R</a:t>
            </a:r>
            <a:r>
              <a:rPr lang="ja-JP" altLang="en-US" sz="2400" b="1" dirty="0" smtClean="0">
                <a:latin typeface="HG丸ｺﾞｼｯｸM-PRO"/>
                <a:ea typeface="HG丸ｺﾞｼｯｸM-PRO"/>
                <a:cs typeface="HG丸ｺﾞｼｯｸM-PRO"/>
              </a:rPr>
              <a:t>コード）</a:t>
            </a:r>
            <a:endParaRPr kumimoji="1" lang="ja-JP" altLang="en-US" sz="2400" b="1" dirty="0">
              <a:solidFill>
                <a:schemeClr val="tx2"/>
              </a:solidFill>
              <a:latin typeface="HG丸ｺﾞｼｯｸM-PRO"/>
              <a:ea typeface="HG丸ｺﾞｼｯｸM-PRO"/>
              <a:cs typeface="HG丸ｺﾞｼｯｸM-PRO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75179" y="788365"/>
            <a:ext cx="8788167" cy="58477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ja-JP" sz="3200" b="1" dirty="0" err="1" smtClean="0">
                <a:solidFill>
                  <a:schemeClr val="tx2">
                    <a:lumMod val="50000"/>
                  </a:schemeClr>
                </a:solidFill>
                <a:latin typeface="HG丸ｺﾞｼｯｸM-PRO"/>
                <a:ea typeface="HG丸ｺﾞｼｯｸM-PRO"/>
                <a:cs typeface="HG丸ｺﾞｼｯｸM-PRO"/>
              </a:rPr>
              <a:t>geom_smooth</a:t>
            </a:r>
            <a:r>
              <a:rPr lang="ja-JP" altLang="en-US" sz="3200" b="1" dirty="0" smtClean="0">
                <a:solidFill>
                  <a:schemeClr val="tx2">
                    <a:lumMod val="50000"/>
                  </a:schemeClr>
                </a:solidFill>
                <a:latin typeface="HG丸ｺﾞｼｯｸM-PRO"/>
                <a:ea typeface="HG丸ｺﾞｼｯｸM-PRO"/>
                <a:cs typeface="HG丸ｺﾞｼｯｸM-PRO"/>
              </a:rPr>
              <a:t>関数を使う</a:t>
            </a:r>
            <a:endParaRPr kumimoji="1" lang="ja-JP" altLang="en-US" sz="3200" b="1" dirty="0">
              <a:solidFill>
                <a:schemeClr val="tx2">
                  <a:lumMod val="50000"/>
                </a:schemeClr>
              </a:solidFill>
              <a:latin typeface="HG丸ｺﾞｼｯｸM-PRO"/>
              <a:ea typeface="HG丸ｺﾞｼｯｸM-PRO"/>
              <a:cs typeface="HG丸ｺﾞｼｯｸM-PRO"/>
            </a:endParaRPr>
          </a:p>
        </p:txBody>
      </p:sp>
      <p:cxnSp>
        <p:nvCxnSpPr>
          <p:cNvPr id="6" name="直線コネクタ 5"/>
          <p:cNvCxnSpPr/>
          <p:nvPr/>
        </p:nvCxnSpPr>
        <p:spPr>
          <a:xfrm>
            <a:off x="88958" y="613169"/>
            <a:ext cx="8966084" cy="0"/>
          </a:xfrm>
          <a:prstGeom prst="line">
            <a:avLst/>
          </a:prstGeom>
          <a:ln w="12700" cmpd="sng">
            <a:gradFill flip="none" rotWithShape="1">
              <a:gsLst>
                <a:gs pos="97000">
                  <a:schemeClr val="tx2">
                    <a:lumMod val="50000"/>
                  </a:schemeClr>
                </a:gs>
                <a:gs pos="100000">
                  <a:srgbClr val="FFFFFF"/>
                </a:gs>
              </a:gsLst>
              <a:path path="shape">
                <a:fillToRect l="50000" t="50000" r="50000" b="50000"/>
              </a:path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" y="2057400"/>
            <a:ext cx="87630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93622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7917" y="55653"/>
            <a:ext cx="8788167" cy="557516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en-US" sz="2400" b="1" dirty="0" smtClean="0">
                <a:latin typeface="HG丸ｺﾞｼｯｸM-PRO"/>
                <a:ea typeface="HG丸ｺﾞｼｯｸM-PRO"/>
                <a:cs typeface="HG丸ｺﾞｼｯｸM-PRO"/>
              </a:rPr>
              <a:t>回帰直線の追加 </a:t>
            </a:r>
            <a:r>
              <a:rPr lang="ja-JP" altLang="en-US" sz="2400" b="1" dirty="0" smtClean="0">
                <a:latin typeface="HG丸ｺﾞｼｯｸM-PRO"/>
                <a:ea typeface="HG丸ｺﾞｼｯｸM-PRO"/>
                <a:cs typeface="HG丸ｺﾞｼｯｸM-PRO"/>
              </a:rPr>
              <a:t>（結果）</a:t>
            </a:r>
            <a:endParaRPr kumimoji="1" lang="ja-JP" altLang="en-US" sz="2400" b="1" dirty="0">
              <a:solidFill>
                <a:schemeClr val="tx2"/>
              </a:solidFill>
              <a:latin typeface="HG丸ｺﾞｼｯｸM-PRO"/>
              <a:ea typeface="HG丸ｺﾞｼｯｸM-PRO"/>
              <a:cs typeface="HG丸ｺﾞｼｯｸM-PRO"/>
            </a:endParaRPr>
          </a:p>
        </p:txBody>
      </p:sp>
      <p:cxnSp>
        <p:nvCxnSpPr>
          <p:cNvPr id="6" name="直線コネクタ 5"/>
          <p:cNvCxnSpPr/>
          <p:nvPr/>
        </p:nvCxnSpPr>
        <p:spPr>
          <a:xfrm>
            <a:off x="88958" y="613169"/>
            <a:ext cx="8966084" cy="0"/>
          </a:xfrm>
          <a:prstGeom prst="line">
            <a:avLst/>
          </a:prstGeom>
          <a:ln w="12700" cmpd="sng">
            <a:gradFill flip="none" rotWithShape="1">
              <a:gsLst>
                <a:gs pos="97000">
                  <a:schemeClr val="tx2">
                    <a:lumMod val="50000"/>
                  </a:schemeClr>
                </a:gs>
                <a:gs pos="100000">
                  <a:srgbClr val="FFFFFF"/>
                </a:gs>
              </a:gsLst>
              <a:path path="shape">
                <a:fillToRect l="50000" t="50000" r="50000" b="50000"/>
              </a:path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202" y="685800"/>
            <a:ext cx="7621596" cy="2385891"/>
          </a:xfrm>
          <a:prstGeom prst="rect">
            <a:avLst/>
          </a:prstGeom>
        </p:spPr>
      </p:pic>
      <p:sp>
        <p:nvSpPr>
          <p:cNvPr id="7" name="二等辺三角形 6"/>
          <p:cNvSpPr/>
          <p:nvPr/>
        </p:nvSpPr>
        <p:spPr>
          <a:xfrm rot="5400000">
            <a:off x="3422374" y="4951194"/>
            <a:ext cx="2299253" cy="218989"/>
          </a:xfrm>
          <a:prstGeom prst="triangle">
            <a:avLst/>
          </a:prstGeom>
          <a:gradFill flip="none" rotWithShape="1">
            <a:gsLst>
              <a:gs pos="0">
                <a:schemeClr val="accent1"/>
              </a:gs>
              <a:gs pos="100000">
                <a:srgbClr val="FFFF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1340" y="3574371"/>
            <a:ext cx="3975746" cy="2981810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425" y="3583123"/>
            <a:ext cx="3964077" cy="2973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21142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7917" y="55653"/>
            <a:ext cx="8788167" cy="557516"/>
          </a:xfrm>
        </p:spPr>
        <p:txBody>
          <a:bodyPr>
            <a:normAutofit fontScale="90000"/>
          </a:bodyPr>
          <a:lstStyle/>
          <a:p>
            <a:pPr algn="l"/>
            <a:r>
              <a:rPr kumimoji="1" lang="ja-JP" altLang="en-US" sz="2400" b="1" dirty="0" smtClean="0">
                <a:solidFill>
                  <a:schemeClr val="tx2"/>
                </a:solidFill>
                <a:latin typeface="HG丸ｺﾞｼｯｸM-PRO"/>
                <a:ea typeface="HG丸ｺﾞｼｯｸM-PRO"/>
                <a:cs typeface="HG丸ｺﾞｼｯｸM-PRO"/>
              </a:rPr>
              <a:t>グループ別回帰直線</a:t>
            </a:r>
            <a:endParaRPr kumimoji="1" lang="ja-JP" altLang="en-US" sz="2400" b="1" dirty="0">
              <a:solidFill>
                <a:schemeClr val="tx2"/>
              </a:solidFill>
              <a:latin typeface="HG丸ｺﾞｼｯｸM-PRO"/>
              <a:ea typeface="HG丸ｺﾞｼｯｸM-PRO"/>
              <a:cs typeface="HG丸ｺﾞｼｯｸM-PRO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75179" y="788365"/>
            <a:ext cx="8788167" cy="58477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en-US" sz="3200" b="1" dirty="0" smtClean="0">
                <a:solidFill>
                  <a:schemeClr val="tx2">
                    <a:lumMod val="50000"/>
                  </a:schemeClr>
                </a:solidFill>
                <a:latin typeface="HG丸ｺﾞｼｯｸM-PRO"/>
                <a:ea typeface="HG丸ｺﾞｼｯｸM-PRO"/>
                <a:cs typeface="HG丸ｺﾞｼｯｸM-PRO"/>
              </a:rPr>
              <a:t>グループごとに回帰直線を引きたい</a:t>
            </a:r>
            <a:endParaRPr kumimoji="1" lang="ja-JP" altLang="en-US" sz="3200" b="1" dirty="0">
              <a:solidFill>
                <a:schemeClr val="tx2">
                  <a:lumMod val="50000"/>
                </a:schemeClr>
              </a:solidFill>
              <a:latin typeface="HG丸ｺﾞｼｯｸM-PRO"/>
              <a:ea typeface="HG丸ｺﾞｼｯｸM-PRO"/>
              <a:cs typeface="HG丸ｺﾞｼｯｸM-PRO"/>
            </a:endParaRPr>
          </a:p>
        </p:txBody>
      </p:sp>
      <p:cxnSp>
        <p:nvCxnSpPr>
          <p:cNvPr id="6" name="直線コネクタ 5"/>
          <p:cNvCxnSpPr/>
          <p:nvPr/>
        </p:nvCxnSpPr>
        <p:spPr>
          <a:xfrm>
            <a:off x="88958" y="613169"/>
            <a:ext cx="8966084" cy="0"/>
          </a:xfrm>
          <a:prstGeom prst="line">
            <a:avLst/>
          </a:prstGeom>
          <a:ln w="12700" cmpd="sng">
            <a:gradFill flip="none" rotWithShape="1">
              <a:gsLst>
                <a:gs pos="97000">
                  <a:schemeClr val="tx2">
                    <a:lumMod val="50000"/>
                  </a:schemeClr>
                </a:gs>
                <a:gs pos="100000">
                  <a:srgbClr val="FFFFFF"/>
                </a:gs>
              </a:gsLst>
              <a:path path="shape">
                <a:fillToRect l="50000" t="50000" r="50000" b="50000"/>
              </a:path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002" y="1548332"/>
            <a:ext cx="6831997" cy="5123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84569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7917" y="55653"/>
            <a:ext cx="8788167" cy="557516"/>
          </a:xfrm>
        </p:spPr>
        <p:txBody>
          <a:bodyPr>
            <a:normAutofit fontScale="90000"/>
          </a:bodyPr>
          <a:lstStyle/>
          <a:p>
            <a:pPr algn="l"/>
            <a:r>
              <a:rPr lang="ja-JP" altLang="en-US" sz="2400" b="1" dirty="0" smtClean="0">
                <a:latin typeface="HG丸ｺﾞｼｯｸM-PRO"/>
                <a:ea typeface="HG丸ｺﾞｼｯｸM-PRO"/>
                <a:cs typeface="HG丸ｺﾞｼｯｸM-PRO"/>
              </a:rPr>
              <a:t>グループ別回帰直線</a:t>
            </a:r>
            <a:r>
              <a:rPr lang="en-US" altLang="ja-JP" sz="2400" b="1" dirty="0" smtClean="0">
                <a:latin typeface="HG丸ｺﾞｼｯｸM-PRO"/>
                <a:ea typeface="HG丸ｺﾞｼｯｸM-PRO"/>
                <a:cs typeface="HG丸ｺﾞｼｯｸM-PRO"/>
              </a:rPr>
              <a:t> </a:t>
            </a:r>
            <a:r>
              <a:rPr lang="ja-JP" altLang="en-US" sz="2400" b="1" dirty="0" smtClean="0">
                <a:latin typeface="HG丸ｺﾞｼｯｸM-PRO"/>
                <a:ea typeface="HG丸ｺﾞｼｯｸM-PRO"/>
                <a:cs typeface="HG丸ｺﾞｼｯｸM-PRO"/>
              </a:rPr>
              <a:t>（</a:t>
            </a:r>
            <a:r>
              <a:rPr lang="en-US" altLang="ja-JP" sz="2400" b="1" dirty="0" smtClean="0">
                <a:latin typeface="HG丸ｺﾞｼｯｸM-PRO"/>
                <a:ea typeface="HG丸ｺﾞｼｯｸM-PRO"/>
                <a:cs typeface="HG丸ｺﾞｼｯｸM-PRO"/>
              </a:rPr>
              <a:t>R</a:t>
            </a:r>
            <a:r>
              <a:rPr lang="ja-JP" altLang="en-US" sz="2400" b="1" dirty="0" smtClean="0">
                <a:latin typeface="HG丸ｺﾞｼｯｸM-PRO"/>
                <a:ea typeface="HG丸ｺﾞｼｯｸM-PRO"/>
                <a:cs typeface="HG丸ｺﾞｼｯｸM-PRO"/>
              </a:rPr>
              <a:t>コード）</a:t>
            </a:r>
            <a:endParaRPr kumimoji="1" lang="ja-JP" altLang="en-US" sz="2400" b="1" dirty="0">
              <a:solidFill>
                <a:schemeClr val="tx2"/>
              </a:solidFill>
              <a:latin typeface="HG丸ｺﾞｼｯｸM-PRO"/>
              <a:ea typeface="HG丸ｺﾞｼｯｸM-PRO"/>
              <a:cs typeface="HG丸ｺﾞｼｯｸM-PRO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75179" y="788365"/>
            <a:ext cx="8788167" cy="58477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ja-JP" altLang="en-US" sz="3200" b="1" dirty="0" smtClean="0">
                <a:solidFill>
                  <a:schemeClr val="tx2">
                    <a:lumMod val="50000"/>
                  </a:schemeClr>
                </a:solidFill>
                <a:latin typeface="HG丸ｺﾞｼｯｸM-PRO"/>
                <a:ea typeface="HG丸ｺﾞｼｯｸM-PRO"/>
                <a:cs typeface="HG丸ｺﾞｼｯｸM-PRO"/>
              </a:rPr>
              <a:t>グループ化して</a:t>
            </a:r>
            <a:r>
              <a:rPr lang="en-US" altLang="ja-JP" sz="3200" b="1" dirty="0" err="1" smtClean="0">
                <a:solidFill>
                  <a:schemeClr val="tx2">
                    <a:lumMod val="50000"/>
                  </a:schemeClr>
                </a:solidFill>
                <a:latin typeface="HG丸ｺﾞｼｯｸM-PRO"/>
                <a:ea typeface="HG丸ｺﾞｼｯｸM-PRO"/>
                <a:cs typeface="HG丸ｺﾞｼｯｸM-PRO"/>
              </a:rPr>
              <a:t>geom_smooth</a:t>
            </a:r>
            <a:r>
              <a:rPr lang="ja-JP" altLang="en-US" sz="3200" b="1" dirty="0" smtClean="0">
                <a:solidFill>
                  <a:schemeClr val="tx2">
                    <a:lumMod val="50000"/>
                  </a:schemeClr>
                </a:solidFill>
                <a:latin typeface="HG丸ｺﾞｼｯｸM-PRO"/>
                <a:ea typeface="HG丸ｺﾞｼｯｸM-PRO"/>
                <a:cs typeface="HG丸ｺﾞｼｯｸM-PRO"/>
              </a:rPr>
              <a:t>関数を使う</a:t>
            </a:r>
            <a:endParaRPr kumimoji="1" lang="ja-JP" altLang="en-US" sz="3200" b="1" dirty="0">
              <a:solidFill>
                <a:schemeClr val="tx2">
                  <a:lumMod val="50000"/>
                </a:schemeClr>
              </a:solidFill>
              <a:latin typeface="HG丸ｺﾞｼｯｸM-PRO"/>
              <a:ea typeface="HG丸ｺﾞｼｯｸM-PRO"/>
              <a:cs typeface="HG丸ｺﾞｼｯｸM-PRO"/>
            </a:endParaRPr>
          </a:p>
        </p:txBody>
      </p:sp>
      <p:cxnSp>
        <p:nvCxnSpPr>
          <p:cNvPr id="6" name="直線コネクタ 5"/>
          <p:cNvCxnSpPr/>
          <p:nvPr/>
        </p:nvCxnSpPr>
        <p:spPr>
          <a:xfrm>
            <a:off x="88958" y="613169"/>
            <a:ext cx="8966084" cy="0"/>
          </a:xfrm>
          <a:prstGeom prst="line">
            <a:avLst/>
          </a:prstGeom>
          <a:ln w="12700" cmpd="sng">
            <a:gradFill flip="none" rotWithShape="1">
              <a:gsLst>
                <a:gs pos="97000">
                  <a:schemeClr val="tx2">
                    <a:lumMod val="50000"/>
                  </a:schemeClr>
                </a:gs>
                <a:gs pos="100000">
                  <a:srgbClr val="FFFFFF"/>
                </a:gs>
              </a:gsLst>
              <a:path path="shape">
                <a:fillToRect l="50000" t="50000" r="50000" b="50000"/>
              </a:path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" y="2044700"/>
            <a:ext cx="8763000" cy="276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9680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7917" y="55653"/>
            <a:ext cx="8788167" cy="557516"/>
          </a:xfrm>
        </p:spPr>
        <p:txBody>
          <a:bodyPr>
            <a:normAutofit fontScale="90000"/>
          </a:bodyPr>
          <a:lstStyle/>
          <a:p>
            <a:pPr algn="l"/>
            <a:r>
              <a:rPr lang="ja-JP" altLang="en-US" sz="2400" b="1" dirty="0" smtClean="0">
                <a:latin typeface="HG丸ｺﾞｼｯｸM-PRO"/>
                <a:ea typeface="HG丸ｺﾞｼｯｸM-PRO"/>
                <a:cs typeface="HG丸ｺﾞｼｯｸM-PRO"/>
              </a:rPr>
              <a:t>グループ別回帰直線</a:t>
            </a:r>
            <a:r>
              <a:rPr lang="en-US" altLang="ja-JP" sz="2400" b="1" dirty="0" smtClean="0">
                <a:latin typeface="HG丸ｺﾞｼｯｸM-PRO"/>
                <a:ea typeface="HG丸ｺﾞｼｯｸM-PRO"/>
                <a:cs typeface="HG丸ｺﾞｼｯｸM-PRO"/>
              </a:rPr>
              <a:t> </a:t>
            </a:r>
            <a:r>
              <a:rPr lang="ja-JP" altLang="en-US" sz="2400" b="1" dirty="0" smtClean="0">
                <a:latin typeface="HG丸ｺﾞｼｯｸM-PRO"/>
                <a:ea typeface="HG丸ｺﾞｼｯｸM-PRO"/>
                <a:cs typeface="HG丸ｺﾞｼｯｸM-PRO"/>
              </a:rPr>
              <a:t>（結果）</a:t>
            </a:r>
            <a:endParaRPr kumimoji="1" lang="ja-JP" altLang="en-US" sz="2400" b="1" dirty="0">
              <a:solidFill>
                <a:schemeClr val="tx2"/>
              </a:solidFill>
              <a:latin typeface="HG丸ｺﾞｼｯｸM-PRO"/>
              <a:ea typeface="HG丸ｺﾞｼｯｸM-PRO"/>
              <a:cs typeface="HG丸ｺﾞｼｯｸM-PRO"/>
            </a:endParaRPr>
          </a:p>
        </p:txBody>
      </p:sp>
      <p:cxnSp>
        <p:nvCxnSpPr>
          <p:cNvPr id="6" name="直線コネクタ 5"/>
          <p:cNvCxnSpPr/>
          <p:nvPr/>
        </p:nvCxnSpPr>
        <p:spPr>
          <a:xfrm>
            <a:off x="88958" y="613169"/>
            <a:ext cx="8966084" cy="0"/>
          </a:xfrm>
          <a:prstGeom prst="line">
            <a:avLst/>
          </a:prstGeom>
          <a:ln w="12700" cmpd="sng">
            <a:gradFill flip="none" rotWithShape="1">
              <a:gsLst>
                <a:gs pos="97000">
                  <a:schemeClr val="tx2">
                    <a:lumMod val="50000"/>
                  </a:schemeClr>
                </a:gs>
                <a:gs pos="100000">
                  <a:srgbClr val="FFFFFF"/>
                </a:gs>
              </a:gsLst>
              <a:path path="shape">
                <a:fillToRect l="50000" t="50000" r="50000" b="50000"/>
              </a:path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824" y="733395"/>
            <a:ext cx="7734353" cy="2443607"/>
          </a:xfrm>
          <a:prstGeom prst="rect">
            <a:avLst/>
          </a:prstGeom>
        </p:spPr>
      </p:pic>
      <p:sp>
        <p:nvSpPr>
          <p:cNvPr id="7" name="二等辺三角形 6"/>
          <p:cNvSpPr/>
          <p:nvPr/>
        </p:nvSpPr>
        <p:spPr>
          <a:xfrm rot="5400000">
            <a:off x="3422374" y="4951194"/>
            <a:ext cx="2299253" cy="218989"/>
          </a:xfrm>
          <a:prstGeom prst="triangle">
            <a:avLst/>
          </a:prstGeom>
          <a:gradFill flip="none" rotWithShape="1">
            <a:gsLst>
              <a:gs pos="0">
                <a:schemeClr val="accent1"/>
              </a:gs>
              <a:gs pos="100000">
                <a:srgbClr val="FFFF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887" y="3583123"/>
            <a:ext cx="3964077" cy="2973058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0258" y="3583124"/>
            <a:ext cx="3964077" cy="2973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53019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7917" y="55653"/>
            <a:ext cx="8788167" cy="557516"/>
          </a:xfrm>
        </p:spPr>
        <p:txBody>
          <a:bodyPr>
            <a:normAutofit fontScale="90000"/>
          </a:bodyPr>
          <a:lstStyle/>
          <a:p>
            <a:pPr algn="l"/>
            <a:r>
              <a:rPr lang="ja-JP" altLang="en-US" sz="2400" b="1" dirty="0" smtClean="0">
                <a:latin typeface="HG丸ｺﾞｼｯｸM-PRO"/>
                <a:ea typeface="HG丸ｺﾞｼｯｸM-PRO"/>
                <a:cs typeface="HG丸ｺﾞｼｯｸM-PRO"/>
              </a:rPr>
              <a:t>ヒストグラムの作成</a:t>
            </a:r>
            <a:endParaRPr kumimoji="1" lang="ja-JP" altLang="en-US" sz="2400" b="1" dirty="0">
              <a:solidFill>
                <a:schemeClr val="tx2"/>
              </a:solidFill>
              <a:latin typeface="HG丸ｺﾞｼｯｸM-PRO"/>
              <a:ea typeface="HG丸ｺﾞｼｯｸM-PRO"/>
              <a:cs typeface="HG丸ｺﾞｼｯｸM-PRO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75179" y="788365"/>
            <a:ext cx="8788167" cy="58477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en-US" sz="3200" b="1" dirty="0" smtClean="0">
                <a:solidFill>
                  <a:schemeClr val="tx2">
                    <a:lumMod val="50000"/>
                  </a:schemeClr>
                </a:solidFill>
                <a:latin typeface="HG丸ｺﾞｼｯｸM-PRO"/>
                <a:ea typeface="HG丸ｺﾞｼｯｸM-PRO"/>
                <a:cs typeface="HG丸ｺﾞｼｯｸM-PRO"/>
              </a:rPr>
              <a:t>ヒストグラムを作りたい</a:t>
            </a:r>
            <a:endParaRPr kumimoji="1" lang="ja-JP" altLang="en-US" sz="3200" b="1" dirty="0">
              <a:solidFill>
                <a:schemeClr val="tx2">
                  <a:lumMod val="50000"/>
                </a:schemeClr>
              </a:solidFill>
              <a:latin typeface="HG丸ｺﾞｼｯｸM-PRO"/>
              <a:ea typeface="HG丸ｺﾞｼｯｸM-PRO"/>
              <a:cs typeface="HG丸ｺﾞｼｯｸM-PRO"/>
            </a:endParaRPr>
          </a:p>
        </p:txBody>
      </p:sp>
      <p:cxnSp>
        <p:nvCxnSpPr>
          <p:cNvPr id="6" name="直線コネクタ 5"/>
          <p:cNvCxnSpPr/>
          <p:nvPr/>
        </p:nvCxnSpPr>
        <p:spPr>
          <a:xfrm>
            <a:off x="88958" y="613169"/>
            <a:ext cx="8966084" cy="0"/>
          </a:xfrm>
          <a:prstGeom prst="line">
            <a:avLst/>
          </a:prstGeom>
          <a:ln w="12700" cmpd="sng">
            <a:gradFill flip="none" rotWithShape="1">
              <a:gsLst>
                <a:gs pos="97000">
                  <a:schemeClr val="tx2">
                    <a:lumMod val="50000"/>
                  </a:schemeClr>
                </a:gs>
                <a:gs pos="100000">
                  <a:srgbClr val="FFFFFF"/>
                </a:gs>
              </a:gsLst>
              <a:path path="shape">
                <a:fillToRect l="50000" t="50000" r="50000" b="50000"/>
              </a:path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514" y="1489124"/>
            <a:ext cx="7050972" cy="5288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2133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7917" y="55653"/>
            <a:ext cx="8788167" cy="557516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en-US" sz="2400" b="1" dirty="0" smtClean="0">
                <a:latin typeface="HG丸ｺﾞｼｯｸM-PRO"/>
                <a:ea typeface="HG丸ｺﾞｼｯｸM-PRO"/>
                <a:cs typeface="HG丸ｺﾞｼｯｸM-PRO"/>
              </a:rPr>
              <a:t>データの作成 </a:t>
            </a:r>
            <a:r>
              <a:rPr lang="en-US" altLang="ja-JP" sz="2400" b="1" dirty="0" smtClean="0">
                <a:latin typeface="HG丸ｺﾞｼｯｸM-PRO"/>
                <a:ea typeface="HG丸ｺﾞｼｯｸM-PRO"/>
                <a:cs typeface="HG丸ｺﾞｼｯｸM-PRO"/>
              </a:rPr>
              <a:t>②</a:t>
            </a:r>
            <a:endParaRPr kumimoji="1" lang="ja-JP" altLang="en-US" sz="2400" b="1" dirty="0">
              <a:solidFill>
                <a:schemeClr val="tx2"/>
              </a:solidFill>
              <a:latin typeface="HG丸ｺﾞｼｯｸM-PRO"/>
              <a:ea typeface="HG丸ｺﾞｼｯｸM-PRO"/>
              <a:cs typeface="HG丸ｺﾞｼｯｸM-PRO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75179" y="788365"/>
            <a:ext cx="8788167" cy="58477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ja-JP" altLang="en-US" sz="3200" b="1" dirty="0" smtClean="0">
                <a:solidFill>
                  <a:schemeClr val="tx2">
                    <a:lumMod val="50000"/>
                  </a:schemeClr>
                </a:solidFill>
                <a:latin typeface="HG丸ｺﾞｼｯｸM-PRO"/>
                <a:ea typeface="HG丸ｺﾞｼｯｸM-PRO"/>
                <a:cs typeface="HG丸ｺﾞｼｯｸM-PRO"/>
              </a:rPr>
              <a:t>メッセージライン</a:t>
            </a:r>
            <a:endParaRPr kumimoji="1" lang="ja-JP" altLang="en-US" sz="3200" b="1" dirty="0">
              <a:solidFill>
                <a:schemeClr val="tx2">
                  <a:lumMod val="50000"/>
                </a:schemeClr>
              </a:solidFill>
              <a:latin typeface="HG丸ｺﾞｼｯｸM-PRO"/>
              <a:ea typeface="HG丸ｺﾞｼｯｸM-PRO"/>
              <a:cs typeface="HG丸ｺﾞｼｯｸM-PRO"/>
            </a:endParaRPr>
          </a:p>
        </p:txBody>
      </p:sp>
      <p:cxnSp>
        <p:nvCxnSpPr>
          <p:cNvPr id="6" name="直線コネクタ 5"/>
          <p:cNvCxnSpPr/>
          <p:nvPr/>
        </p:nvCxnSpPr>
        <p:spPr>
          <a:xfrm>
            <a:off x="88958" y="613169"/>
            <a:ext cx="8966084" cy="0"/>
          </a:xfrm>
          <a:prstGeom prst="line">
            <a:avLst/>
          </a:prstGeom>
          <a:ln w="12700" cmpd="sng">
            <a:gradFill flip="none" rotWithShape="1">
              <a:gsLst>
                <a:gs pos="97000">
                  <a:schemeClr val="tx2">
                    <a:lumMod val="50000"/>
                  </a:schemeClr>
                </a:gs>
                <a:gs pos="100000">
                  <a:srgbClr val="FFFFFF"/>
                </a:gs>
              </a:gsLst>
              <a:path path="shape">
                <a:fillToRect l="50000" t="50000" r="50000" b="50000"/>
              </a:path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978" y="788365"/>
            <a:ext cx="8186045" cy="5746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5889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7917" y="55653"/>
            <a:ext cx="8788167" cy="557516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en-US" sz="2400" b="1" dirty="0" smtClean="0">
                <a:latin typeface="HG丸ｺﾞｼｯｸM-PRO"/>
                <a:ea typeface="HG丸ｺﾞｼｯｸM-PRO"/>
                <a:cs typeface="HG丸ｺﾞｼｯｸM-PRO"/>
              </a:rPr>
              <a:t>ヒストグラムの作成 </a:t>
            </a:r>
            <a:r>
              <a:rPr lang="ja-JP" altLang="en-US" sz="2400" b="1" dirty="0" smtClean="0">
                <a:latin typeface="HG丸ｺﾞｼｯｸM-PRO"/>
                <a:ea typeface="HG丸ｺﾞｼｯｸM-PRO"/>
                <a:cs typeface="HG丸ｺﾞｼｯｸM-PRO"/>
              </a:rPr>
              <a:t>（</a:t>
            </a:r>
            <a:r>
              <a:rPr lang="en-US" altLang="ja-JP" sz="2400" b="1" dirty="0" smtClean="0">
                <a:latin typeface="HG丸ｺﾞｼｯｸM-PRO"/>
                <a:ea typeface="HG丸ｺﾞｼｯｸM-PRO"/>
                <a:cs typeface="HG丸ｺﾞｼｯｸM-PRO"/>
              </a:rPr>
              <a:t>R</a:t>
            </a:r>
            <a:r>
              <a:rPr lang="ja-JP" altLang="en-US" sz="2400" b="1" dirty="0" smtClean="0">
                <a:latin typeface="HG丸ｺﾞｼｯｸM-PRO"/>
                <a:ea typeface="HG丸ｺﾞｼｯｸM-PRO"/>
                <a:cs typeface="HG丸ｺﾞｼｯｸM-PRO"/>
              </a:rPr>
              <a:t>コード）</a:t>
            </a:r>
            <a:endParaRPr kumimoji="1" lang="ja-JP" altLang="en-US" sz="2400" b="1" dirty="0">
              <a:solidFill>
                <a:schemeClr val="tx2"/>
              </a:solidFill>
              <a:latin typeface="HG丸ｺﾞｼｯｸM-PRO"/>
              <a:ea typeface="HG丸ｺﾞｼｯｸM-PRO"/>
              <a:cs typeface="HG丸ｺﾞｼｯｸM-PRO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75179" y="788365"/>
            <a:ext cx="8788167" cy="58477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ja-JP" sz="3200" b="1" dirty="0" err="1" smtClean="0">
                <a:solidFill>
                  <a:schemeClr val="tx2">
                    <a:lumMod val="50000"/>
                  </a:schemeClr>
                </a:solidFill>
                <a:latin typeface="HG丸ｺﾞｼｯｸM-PRO"/>
                <a:ea typeface="HG丸ｺﾞｼｯｸM-PRO"/>
                <a:cs typeface="HG丸ｺﾞｼｯｸM-PRO"/>
              </a:rPr>
              <a:t>geom_histogram</a:t>
            </a:r>
            <a:r>
              <a:rPr lang="ja-JP" altLang="en-US" sz="3200" b="1" dirty="0" smtClean="0">
                <a:solidFill>
                  <a:schemeClr val="tx2">
                    <a:lumMod val="50000"/>
                  </a:schemeClr>
                </a:solidFill>
                <a:latin typeface="HG丸ｺﾞｼｯｸM-PRO"/>
                <a:ea typeface="HG丸ｺﾞｼｯｸM-PRO"/>
                <a:cs typeface="HG丸ｺﾞｼｯｸM-PRO"/>
              </a:rPr>
              <a:t>関数を使う</a:t>
            </a:r>
            <a:endParaRPr kumimoji="1" lang="ja-JP" altLang="en-US" sz="3200" b="1" dirty="0">
              <a:solidFill>
                <a:schemeClr val="tx2">
                  <a:lumMod val="50000"/>
                </a:schemeClr>
              </a:solidFill>
              <a:latin typeface="HG丸ｺﾞｼｯｸM-PRO"/>
              <a:ea typeface="HG丸ｺﾞｼｯｸM-PRO"/>
              <a:cs typeface="HG丸ｺﾞｼｯｸM-PRO"/>
            </a:endParaRPr>
          </a:p>
        </p:txBody>
      </p:sp>
      <p:cxnSp>
        <p:nvCxnSpPr>
          <p:cNvPr id="6" name="直線コネクタ 5"/>
          <p:cNvCxnSpPr/>
          <p:nvPr/>
        </p:nvCxnSpPr>
        <p:spPr>
          <a:xfrm>
            <a:off x="88958" y="613169"/>
            <a:ext cx="8966084" cy="0"/>
          </a:xfrm>
          <a:prstGeom prst="line">
            <a:avLst/>
          </a:prstGeom>
          <a:ln w="12700" cmpd="sng">
            <a:gradFill flip="none" rotWithShape="1">
              <a:gsLst>
                <a:gs pos="97000">
                  <a:schemeClr val="tx2">
                    <a:lumMod val="50000"/>
                  </a:schemeClr>
                </a:gs>
                <a:gs pos="100000">
                  <a:srgbClr val="FFFFFF"/>
                </a:gs>
              </a:gsLst>
              <a:path path="shape">
                <a:fillToRect l="50000" t="50000" r="50000" b="50000"/>
              </a:path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00" y="2438400"/>
            <a:ext cx="8801100" cy="196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9680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7917" y="55653"/>
            <a:ext cx="8788167" cy="557516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en-US" sz="2400" b="1" dirty="0" smtClean="0">
                <a:latin typeface="HG丸ｺﾞｼｯｸM-PRO"/>
                <a:ea typeface="HG丸ｺﾞｼｯｸM-PRO"/>
                <a:cs typeface="HG丸ｺﾞｼｯｸM-PRO"/>
              </a:rPr>
              <a:t>ヒストグラムの作成 </a:t>
            </a:r>
            <a:r>
              <a:rPr lang="ja-JP" altLang="en-US" sz="2400" b="1" dirty="0" smtClean="0">
                <a:latin typeface="HG丸ｺﾞｼｯｸM-PRO"/>
                <a:ea typeface="HG丸ｺﾞｼｯｸM-PRO"/>
                <a:cs typeface="HG丸ｺﾞｼｯｸM-PRO"/>
              </a:rPr>
              <a:t>（結果）</a:t>
            </a:r>
            <a:endParaRPr kumimoji="1" lang="ja-JP" altLang="en-US" sz="2400" b="1" dirty="0">
              <a:solidFill>
                <a:schemeClr val="tx2"/>
              </a:solidFill>
              <a:latin typeface="HG丸ｺﾞｼｯｸM-PRO"/>
              <a:ea typeface="HG丸ｺﾞｼｯｸM-PRO"/>
              <a:cs typeface="HG丸ｺﾞｼｯｸM-PRO"/>
            </a:endParaRPr>
          </a:p>
        </p:txBody>
      </p:sp>
      <p:cxnSp>
        <p:nvCxnSpPr>
          <p:cNvPr id="6" name="直線コネクタ 5"/>
          <p:cNvCxnSpPr/>
          <p:nvPr/>
        </p:nvCxnSpPr>
        <p:spPr>
          <a:xfrm>
            <a:off x="88958" y="613169"/>
            <a:ext cx="8966084" cy="0"/>
          </a:xfrm>
          <a:prstGeom prst="line">
            <a:avLst/>
          </a:prstGeom>
          <a:ln w="12700" cmpd="sng">
            <a:gradFill flip="none" rotWithShape="1">
              <a:gsLst>
                <a:gs pos="97000">
                  <a:schemeClr val="tx2">
                    <a:lumMod val="50000"/>
                  </a:schemeClr>
                </a:gs>
                <a:gs pos="100000">
                  <a:srgbClr val="FFFFFF"/>
                </a:gs>
              </a:gsLst>
              <a:path path="shape">
                <a:fillToRect l="50000" t="50000" r="50000" b="50000"/>
              </a:path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662" y="671891"/>
            <a:ext cx="8376677" cy="1873571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4951" y="2559030"/>
            <a:ext cx="5654098" cy="4240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03512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7917" y="55653"/>
            <a:ext cx="8788167" cy="557516"/>
          </a:xfrm>
        </p:spPr>
        <p:txBody>
          <a:bodyPr>
            <a:normAutofit fontScale="90000"/>
          </a:bodyPr>
          <a:lstStyle/>
          <a:p>
            <a:pPr algn="l"/>
            <a:r>
              <a:rPr lang="ja-JP" altLang="en-US" sz="2400" b="1" dirty="0" smtClean="0">
                <a:latin typeface="HG丸ｺﾞｼｯｸM-PRO"/>
                <a:ea typeface="HG丸ｺﾞｼｯｸM-PRO"/>
                <a:cs typeface="HG丸ｺﾞｼｯｸM-PRO"/>
              </a:rPr>
              <a:t>色の変更</a:t>
            </a:r>
            <a:endParaRPr kumimoji="1" lang="ja-JP" altLang="en-US" sz="2400" b="1" dirty="0">
              <a:solidFill>
                <a:schemeClr val="tx2"/>
              </a:solidFill>
              <a:latin typeface="HG丸ｺﾞｼｯｸM-PRO"/>
              <a:ea typeface="HG丸ｺﾞｼｯｸM-PRO"/>
              <a:cs typeface="HG丸ｺﾞｼｯｸM-PRO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75179" y="788365"/>
            <a:ext cx="8788167" cy="58477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en-US" sz="3200" b="1" dirty="0" smtClean="0">
                <a:solidFill>
                  <a:schemeClr val="tx2">
                    <a:lumMod val="50000"/>
                  </a:schemeClr>
                </a:solidFill>
                <a:latin typeface="HG丸ｺﾞｼｯｸM-PRO"/>
                <a:ea typeface="HG丸ｺﾞｼｯｸM-PRO"/>
                <a:cs typeface="HG丸ｺﾞｼｯｸM-PRO"/>
              </a:rPr>
              <a:t>棒を白抜きにしたい</a:t>
            </a:r>
            <a:endParaRPr kumimoji="1" lang="ja-JP" altLang="en-US" sz="3200" b="1" dirty="0">
              <a:solidFill>
                <a:schemeClr val="tx2">
                  <a:lumMod val="50000"/>
                </a:schemeClr>
              </a:solidFill>
              <a:latin typeface="HG丸ｺﾞｼｯｸM-PRO"/>
              <a:ea typeface="HG丸ｺﾞｼｯｸM-PRO"/>
              <a:cs typeface="HG丸ｺﾞｼｯｸM-PRO"/>
            </a:endParaRPr>
          </a:p>
        </p:txBody>
      </p:sp>
      <p:cxnSp>
        <p:nvCxnSpPr>
          <p:cNvPr id="6" name="直線コネクタ 5"/>
          <p:cNvCxnSpPr/>
          <p:nvPr/>
        </p:nvCxnSpPr>
        <p:spPr>
          <a:xfrm>
            <a:off x="88958" y="613169"/>
            <a:ext cx="8966084" cy="0"/>
          </a:xfrm>
          <a:prstGeom prst="line">
            <a:avLst/>
          </a:prstGeom>
          <a:ln w="12700" cmpd="sng">
            <a:gradFill flip="none" rotWithShape="1">
              <a:gsLst>
                <a:gs pos="97000">
                  <a:schemeClr val="tx2">
                    <a:lumMod val="50000"/>
                  </a:schemeClr>
                </a:gs>
                <a:gs pos="100000">
                  <a:srgbClr val="FFFFFF"/>
                </a:gs>
              </a:gsLst>
              <a:path path="shape">
                <a:fillToRect l="50000" t="50000" r="50000" b="50000"/>
              </a:path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118" y="1412478"/>
            <a:ext cx="7221765" cy="5416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96431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7917" y="55653"/>
            <a:ext cx="8788167" cy="557516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en-US" sz="2400" b="1" dirty="0" smtClean="0">
                <a:latin typeface="HG丸ｺﾞｼｯｸM-PRO"/>
                <a:ea typeface="HG丸ｺﾞｼｯｸM-PRO"/>
                <a:cs typeface="HG丸ｺﾞｼｯｸM-PRO"/>
              </a:rPr>
              <a:t>色の変更 </a:t>
            </a:r>
            <a:r>
              <a:rPr lang="ja-JP" altLang="en-US" sz="2400" b="1" dirty="0" smtClean="0">
                <a:latin typeface="HG丸ｺﾞｼｯｸM-PRO"/>
                <a:ea typeface="HG丸ｺﾞｼｯｸM-PRO"/>
                <a:cs typeface="HG丸ｺﾞｼｯｸM-PRO"/>
              </a:rPr>
              <a:t>（</a:t>
            </a:r>
            <a:r>
              <a:rPr lang="en-US" altLang="ja-JP" sz="2400" b="1" dirty="0" smtClean="0">
                <a:latin typeface="HG丸ｺﾞｼｯｸM-PRO"/>
                <a:ea typeface="HG丸ｺﾞｼｯｸM-PRO"/>
                <a:cs typeface="HG丸ｺﾞｼｯｸM-PRO"/>
              </a:rPr>
              <a:t>R</a:t>
            </a:r>
            <a:r>
              <a:rPr lang="ja-JP" altLang="en-US" sz="2400" b="1" dirty="0" smtClean="0">
                <a:latin typeface="HG丸ｺﾞｼｯｸM-PRO"/>
                <a:ea typeface="HG丸ｺﾞｼｯｸM-PRO"/>
                <a:cs typeface="HG丸ｺﾞｼｯｸM-PRO"/>
              </a:rPr>
              <a:t>コード）</a:t>
            </a:r>
            <a:endParaRPr kumimoji="1" lang="ja-JP" altLang="en-US" sz="2400" b="1" dirty="0">
              <a:solidFill>
                <a:schemeClr val="tx2"/>
              </a:solidFill>
              <a:latin typeface="HG丸ｺﾞｼｯｸM-PRO"/>
              <a:ea typeface="HG丸ｺﾞｼｯｸM-PRO"/>
              <a:cs typeface="HG丸ｺﾞｼｯｸM-PRO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75179" y="746530"/>
            <a:ext cx="8788167" cy="10772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ja-JP" sz="3200" b="1" dirty="0" smtClean="0">
                <a:solidFill>
                  <a:schemeClr val="tx2">
                    <a:lumMod val="50000"/>
                  </a:schemeClr>
                </a:solidFill>
                <a:latin typeface="HG丸ｺﾞｼｯｸM-PRO"/>
                <a:ea typeface="HG丸ｺﾞｼｯｸM-PRO"/>
                <a:cs typeface="HG丸ｺﾞｼｯｸM-PRO"/>
              </a:rPr>
              <a:t>col</a:t>
            </a:r>
            <a:r>
              <a:rPr lang="ja-JP" altLang="en-US" sz="3200" b="1" dirty="0" smtClean="0">
                <a:solidFill>
                  <a:schemeClr val="tx2">
                    <a:lumMod val="50000"/>
                  </a:schemeClr>
                </a:solidFill>
                <a:latin typeface="HG丸ｺﾞｼｯｸM-PRO"/>
                <a:ea typeface="HG丸ｺﾞｼｯｸM-PRO"/>
                <a:cs typeface="HG丸ｺﾞｼｯｸM-PRO"/>
              </a:rPr>
              <a:t>オプションと</a:t>
            </a:r>
            <a:r>
              <a:rPr lang="en-US" altLang="ja-JP" sz="3200" b="1" dirty="0" smtClean="0">
                <a:solidFill>
                  <a:schemeClr val="tx2">
                    <a:lumMod val="50000"/>
                  </a:schemeClr>
                </a:solidFill>
                <a:latin typeface="HG丸ｺﾞｼｯｸM-PRO"/>
                <a:ea typeface="HG丸ｺﾞｼｯｸM-PRO"/>
                <a:cs typeface="HG丸ｺﾞｼｯｸM-PRO"/>
              </a:rPr>
              <a:t>fill</a:t>
            </a:r>
            <a:r>
              <a:rPr lang="ja-JP" altLang="en-US" sz="3200" b="1" dirty="0" smtClean="0">
                <a:solidFill>
                  <a:schemeClr val="tx2">
                    <a:lumMod val="50000"/>
                  </a:schemeClr>
                </a:solidFill>
                <a:latin typeface="HG丸ｺﾞｼｯｸM-PRO"/>
                <a:ea typeface="HG丸ｺﾞｼｯｸM-PRO"/>
                <a:cs typeface="HG丸ｺﾞｼｯｸM-PRO"/>
              </a:rPr>
              <a:t>オプションで</a:t>
            </a:r>
            <a:endParaRPr lang="en-US" altLang="ja-JP" sz="3200" b="1" dirty="0" smtClean="0">
              <a:solidFill>
                <a:schemeClr val="tx2">
                  <a:lumMod val="50000"/>
                </a:schemeClr>
              </a:solidFill>
              <a:latin typeface="HG丸ｺﾞｼｯｸM-PRO"/>
              <a:ea typeface="HG丸ｺﾞｼｯｸM-PRO"/>
              <a:cs typeface="HG丸ｺﾞｼｯｸM-PRO"/>
            </a:endParaRPr>
          </a:p>
          <a:p>
            <a:pPr algn="ctr"/>
            <a:r>
              <a:rPr kumimoji="1" lang="ja-JP" altLang="en-US" sz="3200" b="1" dirty="0" smtClean="0">
                <a:solidFill>
                  <a:schemeClr val="tx2">
                    <a:lumMod val="50000"/>
                  </a:schemeClr>
                </a:solidFill>
                <a:latin typeface="HG丸ｺﾞｼｯｸM-PRO"/>
                <a:ea typeface="HG丸ｺﾞｼｯｸM-PRO"/>
                <a:cs typeface="HG丸ｺﾞｼｯｸM-PRO"/>
              </a:rPr>
              <a:t>線と棒の色を指定する</a:t>
            </a:r>
            <a:endParaRPr kumimoji="1" lang="ja-JP" altLang="en-US" sz="3200" b="1" dirty="0">
              <a:solidFill>
                <a:schemeClr val="tx2">
                  <a:lumMod val="50000"/>
                </a:schemeClr>
              </a:solidFill>
              <a:latin typeface="HG丸ｺﾞｼｯｸM-PRO"/>
              <a:ea typeface="HG丸ｺﾞｼｯｸM-PRO"/>
              <a:cs typeface="HG丸ｺﾞｼｯｸM-PRO"/>
            </a:endParaRPr>
          </a:p>
        </p:txBody>
      </p:sp>
      <p:cxnSp>
        <p:nvCxnSpPr>
          <p:cNvPr id="6" name="直線コネクタ 5"/>
          <p:cNvCxnSpPr/>
          <p:nvPr/>
        </p:nvCxnSpPr>
        <p:spPr>
          <a:xfrm>
            <a:off x="88958" y="613169"/>
            <a:ext cx="8966084" cy="0"/>
          </a:xfrm>
          <a:prstGeom prst="line">
            <a:avLst/>
          </a:prstGeom>
          <a:ln w="12700" cmpd="sng">
            <a:gradFill flip="none" rotWithShape="1">
              <a:gsLst>
                <a:gs pos="97000">
                  <a:schemeClr val="tx2">
                    <a:lumMod val="50000"/>
                  </a:schemeClr>
                </a:gs>
                <a:gs pos="100000">
                  <a:srgbClr val="FFFFFF"/>
                </a:gs>
              </a:gsLst>
              <a:path path="shape">
                <a:fillToRect l="50000" t="50000" r="50000" b="50000"/>
              </a:path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" y="2578100"/>
            <a:ext cx="8763000" cy="168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9680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7917" y="55653"/>
            <a:ext cx="8788167" cy="557516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en-US" sz="2400" b="1" dirty="0" smtClean="0">
                <a:latin typeface="HG丸ｺﾞｼｯｸM-PRO"/>
                <a:ea typeface="HG丸ｺﾞｼｯｸM-PRO"/>
                <a:cs typeface="HG丸ｺﾞｼｯｸM-PRO"/>
              </a:rPr>
              <a:t>色の変更 </a:t>
            </a:r>
            <a:r>
              <a:rPr lang="ja-JP" altLang="en-US" sz="2400" b="1" dirty="0" smtClean="0">
                <a:latin typeface="HG丸ｺﾞｼｯｸM-PRO"/>
                <a:ea typeface="HG丸ｺﾞｼｯｸM-PRO"/>
                <a:cs typeface="HG丸ｺﾞｼｯｸM-PRO"/>
              </a:rPr>
              <a:t>（</a:t>
            </a:r>
            <a:r>
              <a:rPr lang="en-US" altLang="ja-JP" sz="2400" b="1" dirty="0" smtClean="0">
                <a:latin typeface="HG丸ｺﾞｼｯｸM-PRO"/>
                <a:ea typeface="HG丸ｺﾞｼｯｸM-PRO"/>
                <a:cs typeface="HG丸ｺﾞｼｯｸM-PRO"/>
              </a:rPr>
              <a:t>R</a:t>
            </a:r>
            <a:r>
              <a:rPr lang="ja-JP" altLang="en-US" sz="2400" b="1" dirty="0" smtClean="0">
                <a:latin typeface="HG丸ｺﾞｼｯｸM-PRO"/>
                <a:ea typeface="HG丸ｺﾞｼｯｸM-PRO"/>
                <a:cs typeface="HG丸ｺﾞｼｯｸM-PRO"/>
              </a:rPr>
              <a:t>コード）</a:t>
            </a:r>
            <a:endParaRPr kumimoji="1" lang="ja-JP" altLang="en-US" sz="2400" b="1" dirty="0">
              <a:solidFill>
                <a:schemeClr val="tx2"/>
              </a:solidFill>
              <a:latin typeface="HG丸ｺﾞｼｯｸM-PRO"/>
              <a:ea typeface="HG丸ｺﾞｼｯｸM-PRO"/>
              <a:cs typeface="HG丸ｺﾞｼｯｸM-PRO"/>
            </a:endParaRPr>
          </a:p>
        </p:txBody>
      </p:sp>
      <p:cxnSp>
        <p:nvCxnSpPr>
          <p:cNvPr id="6" name="直線コネクタ 5"/>
          <p:cNvCxnSpPr/>
          <p:nvPr/>
        </p:nvCxnSpPr>
        <p:spPr>
          <a:xfrm>
            <a:off x="88958" y="613169"/>
            <a:ext cx="8966084" cy="0"/>
          </a:xfrm>
          <a:prstGeom prst="line">
            <a:avLst/>
          </a:prstGeom>
          <a:ln w="12700" cmpd="sng">
            <a:gradFill flip="none" rotWithShape="1">
              <a:gsLst>
                <a:gs pos="97000">
                  <a:schemeClr val="tx2">
                    <a:lumMod val="50000"/>
                  </a:schemeClr>
                </a:gs>
                <a:gs pos="100000">
                  <a:srgbClr val="FFFFFF"/>
                </a:gs>
              </a:gsLst>
              <a:path path="shape">
                <a:fillToRect l="50000" t="50000" r="50000" b="50000"/>
              </a:path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" y="1205770"/>
            <a:ext cx="8763000" cy="1689100"/>
          </a:xfrm>
          <a:prstGeom prst="rect">
            <a:avLst/>
          </a:prstGeom>
        </p:spPr>
      </p:pic>
      <p:sp>
        <p:nvSpPr>
          <p:cNvPr id="7" name="二等辺三角形 6"/>
          <p:cNvSpPr/>
          <p:nvPr/>
        </p:nvSpPr>
        <p:spPr>
          <a:xfrm rot="5400000">
            <a:off x="3422374" y="4951194"/>
            <a:ext cx="2299253" cy="218989"/>
          </a:xfrm>
          <a:prstGeom prst="triangle">
            <a:avLst/>
          </a:prstGeom>
          <a:gradFill flip="none" rotWithShape="1">
            <a:gsLst>
              <a:gs pos="0">
                <a:schemeClr val="accent1"/>
              </a:gs>
              <a:gs pos="100000">
                <a:srgbClr val="FFFF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928" y="3574371"/>
            <a:ext cx="3975746" cy="2981810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7254" y="3574372"/>
            <a:ext cx="3975746" cy="2981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56004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7917" y="55653"/>
            <a:ext cx="8788167" cy="557516"/>
          </a:xfrm>
        </p:spPr>
        <p:txBody>
          <a:bodyPr>
            <a:normAutofit fontScale="90000"/>
          </a:bodyPr>
          <a:lstStyle/>
          <a:p>
            <a:pPr algn="l"/>
            <a:r>
              <a:rPr lang="ja-JP" altLang="en-US" sz="2400" b="1" dirty="0" smtClean="0">
                <a:latin typeface="HG丸ｺﾞｼｯｸM-PRO"/>
                <a:ea typeface="HG丸ｺﾞｼｯｸM-PRO"/>
                <a:cs typeface="HG丸ｺﾞｼｯｸM-PRO"/>
              </a:rPr>
              <a:t>ビン幅の変更</a:t>
            </a:r>
            <a:endParaRPr kumimoji="1" lang="ja-JP" altLang="en-US" sz="2400" b="1" dirty="0">
              <a:solidFill>
                <a:schemeClr val="tx2"/>
              </a:solidFill>
              <a:latin typeface="HG丸ｺﾞｼｯｸM-PRO"/>
              <a:ea typeface="HG丸ｺﾞｼｯｸM-PRO"/>
              <a:cs typeface="HG丸ｺﾞｼｯｸM-PRO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75179" y="788365"/>
            <a:ext cx="8788167" cy="58477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ja-JP" altLang="en-US" sz="3200" b="1" dirty="0" smtClean="0">
                <a:solidFill>
                  <a:schemeClr val="tx2">
                    <a:lumMod val="50000"/>
                  </a:schemeClr>
                </a:solidFill>
                <a:latin typeface="HG丸ｺﾞｼｯｸM-PRO"/>
                <a:ea typeface="HG丸ｺﾞｼｯｸM-PRO"/>
                <a:cs typeface="HG丸ｺﾞｼｯｸM-PRO"/>
              </a:rPr>
              <a:t>棒の幅を変更したい</a:t>
            </a:r>
            <a:endParaRPr kumimoji="1" lang="ja-JP" altLang="en-US" sz="3200" b="1" dirty="0">
              <a:solidFill>
                <a:schemeClr val="tx2">
                  <a:lumMod val="50000"/>
                </a:schemeClr>
              </a:solidFill>
              <a:latin typeface="HG丸ｺﾞｼｯｸM-PRO"/>
              <a:ea typeface="HG丸ｺﾞｼｯｸM-PRO"/>
              <a:cs typeface="HG丸ｺﾞｼｯｸM-PRO"/>
            </a:endParaRPr>
          </a:p>
        </p:txBody>
      </p:sp>
      <p:cxnSp>
        <p:nvCxnSpPr>
          <p:cNvPr id="6" name="直線コネクタ 5"/>
          <p:cNvCxnSpPr/>
          <p:nvPr/>
        </p:nvCxnSpPr>
        <p:spPr>
          <a:xfrm>
            <a:off x="88958" y="613169"/>
            <a:ext cx="8966084" cy="0"/>
          </a:xfrm>
          <a:prstGeom prst="line">
            <a:avLst/>
          </a:prstGeom>
          <a:ln w="12700" cmpd="sng">
            <a:gradFill flip="none" rotWithShape="1">
              <a:gsLst>
                <a:gs pos="97000">
                  <a:schemeClr val="tx2">
                    <a:lumMod val="50000"/>
                  </a:schemeClr>
                </a:gs>
                <a:gs pos="100000">
                  <a:srgbClr val="FFFFFF"/>
                </a:gs>
              </a:gsLst>
              <a:path path="shape">
                <a:fillToRect l="50000" t="50000" r="50000" b="50000"/>
              </a:path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315" y="1577529"/>
            <a:ext cx="6831371" cy="5123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37366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7917" y="55653"/>
            <a:ext cx="8788167" cy="557516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en-US" sz="2400" b="1" dirty="0" smtClean="0">
                <a:latin typeface="HG丸ｺﾞｼｯｸM-PRO"/>
                <a:ea typeface="HG丸ｺﾞｼｯｸM-PRO"/>
                <a:cs typeface="HG丸ｺﾞｼｯｸM-PRO"/>
              </a:rPr>
              <a:t>ビン幅の変更 </a:t>
            </a:r>
            <a:r>
              <a:rPr lang="ja-JP" altLang="en-US" sz="2400" b="1" dirty="0" smtClean="0">
                <a:latin typeface="HG丸ｺﾞｼｯｸM-PRO"/>
                <a:ea typeface="HG丸ｺﾞｼｯｸM-PRO"/>
                <a:cs typeface="HG丸ｺﾞｼｯｸM-PRO"/>
              </a:rPr>
              <a:t>（</a:t>
            </a:r>
            <a:r>
              <a:rPr lang="en-US" altLang="ja-JP" sz="2400" b="1" dirty="0" smtClean="0">
                <a:latin typeface="HG丸ｺﾞｼｯｸM-PRO"/>
                <a:ea typeface="HG丸ｺﾞｼｯｸM-PRO"/>
                <a:cs typeface="HG丸ｺﾞｼｯｸM-PRO"/>
              </a:rPr>
              <a:t>R</a:t>
            </a:r>
            <a:r>
              <a:rPr lang="ja-JP" altLang="en-US" sz="2400" b="1" dirty="0" smtClean="0">
                <a:latin typeface="HG丸ｺﾞｼｯｸM-PRO"/>
                <a:ea typeface="HG丸ｺﾞｼｯｸM-PRO"/>
                <a:cs typeface="HG丸ｺﾞｼｯｸM-PRO"/>
              </a:rPr>
              <a:t>コード）</a:t>
            </a:r>
            <a:endParaRPr kumimoji="1" lang="ja-JP" altLang="en-US" sz="2400" b="1" dirty="0">
              <a:solidFill>
                <a:schemeClr val="tx2"/>
              </a:solidFill>
              <a:latin typeface="HG丸ｺﾞｼｯｸM-PRO"/>
              <a:ea typeface="HG丸ｺﾞｼｯｸM-PRO"/>
              <a:cs typeface="HG丸ｺﾞｼｯｸM-PRO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75179" y="788365"/>
            <a:ext cx="8788167" cy="58477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ja-JP" sz="3200" b="1" dirty="0" err="1" smtClean="0">
                <a:solidFill>
                  <a:schemeClr val="tx2">
                    <a:lumMod val="50000"/>
                  </a:schemeClr>
                </a:solidFill>
                <a:latin typeface="HG丸ｺﾞｼｯｸM-PRO"/>
                <a:ea typeface="HG丸ｺﾞｼｯｸM-PRO"/>
                <a:cs typeface="HG丸ｺﾞｼｯｸM-PRO"/>
              </a:rPr>
              <a:t>binwidth</a:t>
            </a:r>
            <a:r>
              <a:rPr lang="ja-JP" altLang="en-US" sz="3200" b="1" dirty="0" smtClean="0">
                <a:solidFill>
                  <a:schemeClr val="tx2">
                    <a:lumMod val="50000"/>
                  </a:schemeClr>
                </a:solidFill>
                <a:latin typeface="HG丸ｺﾞｼｯｸM-PRO"/>
                <a:ea typeface="HG丸ｺﾞｼｯｸM-PRO"/>
                <a:cs typeface="HG丸ｺﾞｼｯｸM-PRO"/>
              </a:rPr>
              <a:t>オプションを使う</a:t>
            </a:r>
            <a:endParaRPr kumimoji="1" lang="ja-JP" altLang="en-US" sz="3200" b="1" dirty="0">
              <a:solidFill>
                <a:schemeClr val="tx2">
                  <a:lumMod val="50000"/>
                </a:schemeClr>
              </a:solidFill>
              <a:latin typeface="HG丸ｺﾞｼｯｸM-PRO"/>
              <a:ea typeface="HG丸ｺﾞｼｯｸM-PRO"/>
              <a:cs typeface="HG丸ｺﾞｼｯｸM-PRO"/>
            </a:endParaRPr>
          </a:p>
        </p:txBody>
      </p:sp>
      <p:cxnSp>
        <p:nvCxnSpPr>
          <p:cNvPr id="6" name="直線コネクタ 5"/>
          <p:cNvCxnSpPr/>
          <p:nvPr/>
        </p:nvCxnSpPr>
        <p:spPr>
          <a:xfrm>
            <a:off x="88958" y="613169"/>
            <a:ext cx="8966084" cy="0"/>
          </a:xfrm>
          <a:prstGeom prst="line">
            <a:avLst/>
          </a:prstGeom>
          <a:ln w="12700" cmpd="sng">
            <a:gradFill flip="none" rotWithShape="1">
              <a:gsLst>
                <a:gs pos="97000">
                  <a:schemeClr val="tx2">
                    <a:lumMod val="50000"/>
                  </a:schemeClr>
                </a:gs>
                <a:gs pos="100000">
                  <a:srgbClr val="FFFFFF"/>
                </a:gs>
              </a:gsLst>
              <a:path path="shape">
                <a:fillToRect l="50000" t="50000" r="50000" b="50000"/>
              </a:path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00" y="2463800"/>
            <a:ext cx="8775700" cy="193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9680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7917" y="55653"/>
            <a:ext cx="8788167" cy="557516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en-US" sz="2400" b="1" dirty="0" smtClean="0">
                <a:latin typeface="HG丸ｺﾞｼｯｸM-PRO"/>
                <a:ea typeface="HG丸ｺﾞｼｯｸM-PRO"/>
                <a:cs typeface="HG丸ｺﾞｼｯｸM-PRO"/>
              </a:rPr>
              <a:t>ビン幅の変更 </a:t>
            </a:r>
            <a:r>
              <a:rPr lang="ja-JP" altLang="en-US" sz="2400" b="1" dirty="0" smtClean="0">
                <a:latin typeface="HG丸ｺﾞｼｯｸM-PRO"/>
                <a:ea typeface="HG丸ｺﾞｼｯｸM-PRO"/>
                <a:cs typeface="HG丸ｺﾞｼｯｸM-PRO"/>
              </a:rPr>
              <a:t>（結果）</a:t>
            </a:r>
            <a:endParaRPr kumimoji="1" lang="ja-JP" altLang="en-US" sz="2400" b="1" dirty="0">
              <a:solidFill>
                <a:schemeClr val="tx2"/>
              </a:solidFill>
              <a:latin typeface="HG丸ｺﾞｼｯｸM-PRO"/>
              <a:ea typeface="HG丸ｺﾞｼｯｸM-PRO"/>
              <a:cs typeface="HG丸ｺﾞｼｯｸM-PRO"/>
            </a:endParaRPr>
          </a:p>
        </p:txBody>
      </p:sp>
      <p:cxnSp>
        <p:nvCxnSpPr>
          <p:cNvPr id="6" name="直線コネクタ 5"/>
          <p:cNvCxnSpPr/>
          <p:nvPr/>
        </p:nvCxnSpPr>
        <p:spPr>
          <a:xfrm>
            <a:off x="88958" y="613169"/>
            <a:ext cx="8966084" cy="0"/>
          </a:xfrm>
          <a:prstGeom prst="line">
            <a:avLst/>
          </a:prstGeom>
          <a:ln w="12700" cmpd="sng">
            <a:gradFill flip="none" rotWithShape="1">
              <a:gsLst>
                <a:gs pos="97000">
                  <a:schemeClr val="tx2">
                    <a:lumMod val="50000"/>
                  </a:schemeClr>
                </a:gs>
                <a:gs pos="100000">
                  <a:srgbClr val="FFFFFF"/>
                </a:gs>
              </a:gsLst>
              <a:path path="shape">
                <a:fillToRect l="50000" t="50000" r="50000" b="50000"/>
              </a:path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150" y="901680"/>
            <a:ext cx="8775700" cy="1930400"/>
          </a:xfrm>
          <a:prstGeom prst="rect">
            <a:avLst/>
          </a:prstGeom>
        </p:spPr>
      </p:pic>
      <p:sp>
        <p:nvSpPr>
          <p:cNvPr id="7" name="二等辺三角形 6"/>
          <p:cNvSpPr/>
          <p:nvPr/>
        </p:nvSpPr>
        <p:spPr>
          <a:xfrm rot="5400000">
            <a:off x="3422374" y="4951194"/>
            <a:ext cx="2299253" cy="218989"/>
          </a:xfrm>
          <a:prstGeom prst="triangle">
            <a:avLst/>
          </a:prstGeom>
          <a:gradFill flip="none" rotWithShape="1">
            <a:gsLst>
              <a:gs pos="0">
                <a:schemeClr val="accent1"/>
              </a:gs>
              <a:gs pos="100000">
                <a:srgbClr val="FFFF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002" y="3574372"/>
            <a:ext cx="3975746" cy="2981810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2073" y="3574373"/>
            <a:ext cx="3975747" cy="2981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15430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7917" y="55653"/>
            <a:ext cx="8788167" cy="557516"/>
          </a:xfrm>
        </p:spPr>
        <p:txBody>
          <a:bodyPr>
            <a:normAutofit fontScale="90000"/>
          </a:bodyPr>
          <a:lstStyle/>
          <a:p>
            <a:pPr algn="l"/>
            <a:r>
              <a:rPr lang="ja-JP" altLang="en-US" sz="2400" b="1" dirty="0" smtClean="0">
                <a:latin typeface="HG丸ｺﾞｼｯｸM-PRO"/>
                <a:ea typeface="HG丸ｺﾞｼｯｸM-PRO"/>
                <a:cs typeface="HG丸ｺﾞｼｯｸM-PRO"/>
              </a:rPr>
              <a:t>箱ひげ図の作成</a:t>
            </a:r>
            <a:endParaRPr kumimoji="1" lang="ja-JP" altLang="en-US" sz="2400" b="1" dirty="0">
              <a:solidFill>
                <a:schemeClr val="tx2"/>
              </a:solidFill>
              <a:latin typeface="HG丸ｺﾞｼｯｸM-PRO"/>
              <a:ea typeface="HG丸ｺﾞｼｯｸM-PRO"/>
              <a:cs typeface="HG丸ｺﾞｼｯｸM-PRO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75179" y="788365"/>
            <a:ext cx="8788167" cy="58477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en-US" sz="3200" b="1" dirty="0" smtClean="0">
                <a:solidFill>
                  <a:schemeClr val="tx2">
                    <a:lumMod val="50000"/>
                  </a:schemeClr>
                </a:solidFill>
                <a:latin typeface="HG丸ｺﾞｼｯｸM-PRO"/>
                <a:ea typeface="HG丸ｺﾞｼｯｸM-PRO"/>
                <a:cs typeface="HG丸ｺﾞｼｯｸM-PRO"/>
              </a:rPr>
              <a:t>箱ひげ図を作りたい</a:t>
            </a:r>
            <a:endParaRPr kumimoji="1" lang="ja-JP" altLang="en-US" sz="3200" b="1" dirty="0">
              <a:solidFill>
                <a:schemeClr val="tx2">
                  <a:lumMod val="50000"/>
                </a:schemeClr>
              </a:solidFill>
              <a:latin typeface="HG丸ｺﾞｼｯｸM-PRO"/>
              <a:ea typeface="HG丸ｺﾞｼｯｸM-PRO"/>
              <a:cs typeface="HG丸ｺﾞｼｯｸM-PRO"/>
            </a:endParaRPr>
          </a:p>
        </p:txBody>
      </p:sp>
      <p:cxnSp>
        <p:nvCxnSpPr>
          <p:cNvPr id="6" name="直線コネクタ 5"/>
          <p:cNvCxnSpPr/>
          <p:nvPr/>
        </p:nvCxnSpPr>
        <p:spPr>
          <a:xfrm>
            <a:off x="88958" y="613169"/>
            <a:ext cx="8966084" cy="0"/>
          </a:xfrm>
          <a:prstGeom prst="line">
            <a:avLst/>
          </a:prstGeom>
          <a:ln w="12700" cmpd="sng">
            <a:gradFill flip="none" rotWithShape="1">
              <a:gsLst>
                <a:gs pos="97000">
                  <a:schemeClr val="tx2">
                    <a:lumMod val="50000"/>
                  </a:schemeClr>
                </a:gs>
                <a:gs pos="100000">
                  <a:srgbClr val="FFFFFF"/>
                </a:gs>
              </a:gsLst>
              <a:path path="shape">
                <a:fillToRect l="50000" t="50000" r="50000" b="50000"/>
              </a:path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318" y="1438383"/>
            <a:ext cx="7109364" cy="5332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49060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7917" y="55653"/>
            <a:ext cx="8788167" cy="557516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en-US" sz="2400" b="1" dirty="0" smtClean="0">
                <a:latin typeface="HG丸ｺﾞｼｯｸM-PRO"/>
                <a:ea typeface="HG丸ｺﾞｼｯｸM-PRO"/>
                <a:cs typeface="HG丸ｺﾞｼｯｸM-PRO"/>
              </a:rPr>
              <a:t>箱ひげ図の作成 </a:t>
            </a:r>
            <a:r>
              <a:rPr lang="ja-JP" altLang="en-US" sz="2400" b="1" dirty="0" smtClean="0">
                <a:latin typeface="HG丸ｺﾞｼｯｸM-PRO"/>
                <a:ea typeface="HG丸ｺﾞｼｯｸM-PRO"/>
                <a:cs typeface="HG丸ｺﾞｼｯｸM-PRO"/>
              </a:rPr>
              <a:t>（</a:t>
            </a:r>
            <a:r>
              <a:rPr lang="en-US" altLang="ja-JP" sz="2400" b="1" dirty="0" smtClean="0">
                <a:latin typeface="HG丸ｺﾞｼｯｸM-PRO"/>
                <a:ea typeface="HG丸ｺﾞｼｯｸM-PRO"/>
                <a:cs typeface="HG丸ｺﾞｼｯｸM-PRO"/>
              </a:rPr>
              <a:t>R</a:t>
            </a:r>
            <a:r>
              <a:rPr lang="ja-JP" altLang="en-US" sz="2400" b="1" dirty="0" smtClean="0">
                <a:latin typeface="HG丸ｺﾞｼｯｸM-PRO"/>
                <a:ea typeface="HG丸ｺﾞｼｯｸM-PRO"/>
                <a:cs typeface="HG丸ｺﾞｼｯｸM-PRO"/>
              </a:rPr>
              <a:t>コード）</a:t>
            </a:r>
            <a:endParaRPr kumimoji="1" lang="ja-JP" altLang="en-US" sz="2400" b="1" dirty="0">
              <a:solidFill>
                <a:schemeClr val="tx2"/>
              </a:solidFill>
              <a:latin typeface="HG丸ｺﾞｼｯｸM-PRO"/>
              <a:ea typeface="HG丸ｺﾞｼｯｸM-PRO"/>
              <a:cs typeface="HG丸ｺﾞｼｯｸM-PRO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75179" y="788365"/>
            <a:ext cx="8788167" cy="58477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ja-JP" sz="3200" b="1" dirty="0" err="1" smtClean="0">
                <a:solidFill>
                  <a:schemeClr val="tx2">
                    <a:lumMod val="50000"/>
                  </a:schemeClr>
                </a:solidFill>
                <a:latin typeface="HG丸ｺﾞｼｯｸM-PRO"/>
                <a:ea typeface="HG丸ｺﾞｼｯｸM-PRO"/>
                <a:cs typeface="HG丸ｺﾞｼｯｸM-PRO"/>
              </a:rPr>
              <a:t>geom_boxplot</a:t>
            </a:r>
            <a:r>
              <a:rPr lang="ja-JP" altLang="en-US" sz="3200" b="1" dirty="0" smtClean="0">
                <a:solidFill>
                  <a:schemeClr val="tx2">
                    <a:lumMod val="50000"/>
                  </a:schemeClr>
                </a:solidFill>
                <a:latin typeface="HG丸ｺﾞｼｯｸM-PRO"/>
                <a:ea typeface="HG丸ｺﾞｼｯｸM-PRO"/>
                <a:cs typeface="HG丸ｺﾞｼｯｸM-PRO"/>
              </a:rPr>
              <a:t>関数を使う</a:t>
            </a:r>
            <a:endParaRPr kumimoji="1" lang="ja-JP" altLang="en-US" sz="3200" b="1" dirty="0">
              <a:solidFill>
                <a:schemeClr val="tx2">
                  <a:lumMod val="50000"/>
                </a:schemeClr>
              </a:solidFill>
              <a:latin typeface="HG丸ｺﾞｼｯｸM-PRO"/>
              <a:ea typeface="HG丸ｺﾞｼｯｸM-PRO"/>
              <a:cs typeface="HG丸ｺﾞｼｯｸM-PRO"/>
            </a:endParaRPr>
          </a:p>
        </p:txBody>
      </p:sp>
      <p:cxnSp>
        <p:nvCxnSpPr>
          <p:cNvPr id="6" name="直線コネクタ 5"/>
          <p:cNvCxnSpPr/>
          <p:nvPr/>
        </p:nvCxnSpPr>
        <p:spPr>
          <a:xfrm>
            <a:off x="88958" y="613169"/>
            <a:ext cx="8966084" cy="0"/>
          </a:xfrm>
          <a:prstGeom prst="line">
            <a:avLst/>
          </a:prstGeom>
          <a:ln w="12700" cmpd="sng">
            <a:gradFill flip="none" rotWithShape="1">
              <a:gsLst>
                <a:gs pos="97000">
                  <a:schemeClr val="tx2">
                    <a:lumMod val="50000"/>
                  </a:schemeClr>
                </a:gs>
                <a:gs pos="100000">
                  <a:srgbClr val="FFFFFF"/>
                </a:gs>
              </a:gsLst>
              <a:path path="shape">
                <a:fillToRect l="50000" t="50000" r="50000" b="50000"/>
              </a:path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00" y="2590800"/>
            <a:ext cx="878840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7158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7917" y="55653"/>
            <a:ext cx="8788167" cy="557516"/>
          </a:xfrm>
        </p:spPr>
        <p:txBody>
          <a:bodyPr>
            <a:normAutofit fontScale="90000"/>
          </a:bodyPr>
          <a:lstStyle/>
          <a:p>
            <a:pPr algn="l"/>
            <a:r>
              <a:rPr kumimoji="1" lang="ja-JP" altLang="en-US" sz="2400" b="1" dirty="0" smtClean="0">
                <a:solidFill>
                  <a:schemeClr val="tx2"/>
                </a:solidFill>
                <a:latin typeface="HG丸ｺﾞｼｯｸM-PRO"/>
                <a:ea typeface="HG丸ｺﾞｼｯｸM-PRO"/>
                <a:cs typeface="HG丸ｺﾞｼｯｸM-PRO"/>
              </a:rPr>
              <a:t>データの作成</a:t>
            </a:r>
            <a:r>
              <a:rPr kumimoji="1" lang="en-US" altLang="ja-JP" sz="2400" b="1" dirty="0" smtClean="0">
                <a:solidFill>
                  <a:schemeClr val="tx2"/>
                </a:solidFill>
                <a:latin typeface="HG丸ｺﾞｼｯｸM-PRO"/>
                <a:ea typeface="HG丸ｺﾞｼｯｸM-PRO"/>
                <a:cs typeface="HG丸ｺﾞｼｯｸM-PRO"/>
              </a:rPr>
              <a:t> ③</a:t>
            </a:r>
            <a:endParaRPr kumimoji="1" lang="ja-JP" altLang="en-US" sz="2400" b="1" dirty="0">
              <a:solidFill>
                <a:schemeClr val="tx2"/>
              </a:solidFill>
              <a:latin typeface="HG丸ｺﾞｼｯｸM-PRO"/>
              <a:ea typeface="HG丸ｺﾞｼｯｸM-PRO"/>
              <a:cs typeface="HG丸ｺﾞｼｯｸM-PRO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75179" y="788365"/>
            <a:ext cx="8788167" cy="58477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ja-JP" altLang="en-US" sz="3200" b="1" dirty="0" smtClean="0">
                <a:solidFill>
                  <a:schemeClr val="tx2">
                    <a:lumMod val="50000"/>
                  </a:schemeClr>
                </a:solidFill>
                <a:latin typeface="HG丸ｺﾞｼｯｸM-PRO"/>
                <a:ea typeface="HG丸ｺﾞｼｯｸM-PRO"/>
                <a:cs typeface="HG丸ｺﾞｼｯｸM-PRO"/>
              </a:rPr>
              <a:t>メッセージライン</a:t>
            </a:r>
            <a:endParaRPr kumimoji="1" lang="ja-JP" altLang="en-US" sz="3200" b="1" dirty="0">
              <a:solidFill>
                <a:schemeClr val="tx2">
                  <a:lumMod val="50000"/>
                </a:schemeClr>
              </a:solidFill>
              <a:latin typeface="HG丸ｺﾞｼｯｸM-PRO"/>
              <a:ea typeface="HG丸ｺﾞｼｯｸM-PRO"/>
              <a:cs typeface="HG丸ｺﾞｼｯｸM-PRO"/>
            </a:endParaRPr>
          </a:p>
        </p:txBody>
      </p:sp>
      <p:cxnSp>
        <p:nvCxnSpPr>
          <p:cNvPr id="6" name="直線コネクタ 5"/>
          <p:cNvCxnSpPr/>
          <p:nvPr/>
        </p:nvCxnSpPr>
        <p:spPr>
          <a:xfrm>
            <a:off x="88958" y="613169"/>
            <a:ext cx="8966084" cy="0"/>
          </a:xfrm>
          <a:prstGeom prst="line">
            <a:avLst/>
          </a:prstGeom>
          <a:ln w="12700" cmpd="sng">
            <a:gradFill flip="none" rotWithShape="1">
              <a:gsLst>
                <a:gs pos="97000">
                  <a:schemeClr val="tx2">
                    <a:lumMod val="50000"/>
                  </a:schemeClr>
                </a:gs>
                <a:gs pos="100000">
                  <a:srgbClr val="FFFFFF"/>
                </a:gs>
              </a:gsLst>
              <a:path path="shape">
                <a:fillToRect l="50000" t="50000" r="50000" b="50000"/>
              </a:path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00" y="788365"/>
            <a:ext cx="8775700" cy="584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5889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7917" y="55653"/>
            <a:ext cx="8788167" cy="557516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en-US" sz="2400" b="1" dirty="0" smtClean="0">
                <a:latin typeface="HG丸ｺﾞｼｯｸM-PRO"/>
                <a:ea typeface="HG丸ｺﾞｼｯｸM-PRO"/>
                <a:cs typeface="HG丸ｺﾞｼｯｸM-PRO"/>
              </a:rPr>
              <a:t>箱ひげ図の作成 </a:t>
            </a:r>
            <a:r>
              <a:rPr lang="ja-JP" altLang="en-US" sz="2400" b="1" dirty="0" smtClean="0">
                <a:latin typeface="HG丸ｺﾞｼｯｸM-PRO"/>
                <a:ea typeface="HG丸ｺﾞｼｯｸM-PRO"/>
                <a:cs typeface="HG丸ｺﾞｼｯｸM-PRO"/>
              </a:rPr>
              <a:t>（結果）</a:t>
            </a:r>
            <a:endParaRPr kumimoji="1" lang="ja-JP" altLang="en-US" sz="2400" b="1" dirty="0">
              <a:solidFill>
                <a:schemeClr val="tx2"/>
              </a:solidFill>
              <a:latin typeface="HG丸ｺﾞｼｯｸM-PRO"/>
              <a:ea typeface="HG丸ｺﾞｼｯｸM-PRO"/>
              <a:cs typeface="HG丸ｺﾞｼｯｸM-PRO"/>
            </a:endParaRPr>
          </a:p>
        </p:txBody>
      </p:sp>
      <p:cxnSp>
        <p:nvCxnSpPr>
          <p:cNvPr id="6" name="直線コネクタ 5"/>
          <p:cNvCxnSpPr/>
          <p:nvPr/>
        </p:nvCxnSpPr>
        <p:spPr>
          <a:xfrm>
            <a:off x="88958" y="613169"/>
            <a:ext cx="8966084" cy="0"/>
          </a:xfrm>
          <a:prstGeom prst="line">
            <a:avLst/>
          </a:prstGeom>
          <a:ln w="12700" cmpd="sng">
            <a:gradFill flip="none" rotWithShape="1">
              <a:gsLst>
                <a:gs pos="97000">
                  <a:schemeClr val="tx2">
                    <a:lumMod val="50000"/>
                  </a:schemeClr>
                </a:gs>
                <a:gs pos="100000">
                  <a:srgbClr val="FFFFFF"/>
                </a:gs>
              </a:gsLst>
              <a:path path="shape">
                <a:fillToRect l="50000" t="50000" r="50000" b="50000"/>
              </a:path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917" y="914400"/>
            <a:ext cx="8788400" cy="1676400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4439" y="2663795"/>
            <a:ext cx="5435123" cy="4076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241615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7917" y="55653"/>
            <a:ext cx="8788167" cy="557516"/>
          </a:xfrm>
        </p:spPr>
        <p:txBody>
          <a:bodyPr>
            <a:normAutofit fontScale="90000"/>
          </a:bodyPr>
          <a:lstStyle/>
          <a:p>
            <a:pPr algn="l"/>
            <a:r>
              <a:rPr kumimoji="1" lang="ja-JP" altLang="en-US" sz="2400" b="1" dirty="0" smtClean="0">
                <a:solidFill>
                  <a:schemeClr val="tx2"/>
                </a:solidFill>
                <a:latin typeface="HG丸ｺﾞｼｯｸM-PRO"/>
                <a:ea typeface="HG丸ｺﾞｼｯｸM-PRO"/>
                <a:cs typeface="HG丸ｺﾞｼｯｸM-PRO"/>
              </a:rPr>
              <a:t>タイトル</a:t>
            </a:r>
            <a:endParaRPr kumimoji="1" lang="ja-JP" altLang="en-US" sz="2400" b="1" dirty="0">
              <a:solidFill>
                <a:schemeClr val="tx2"/>
              </a:solidFill>
              <a:latin typeface="HG丸ｺﾞｼｯｸM-PRO"/>
              <a:ea typeface="HG丸ｺﾞｼｯｸM-PRO"/>
              <a:cs typeface="HG丸ｺﾞｼｯｸM-PRO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75179" y="788365"/>
            <a:ext cx="8788167" cy="58477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ja-JP" altLang="en-US" sz="3200" b="1" dirty="0" smtClean="0">
                <a:solidFill>
                  <a:schemeClr val="tx2">
                    <a:lumMod val="50000"/>
                  </a:schemeClr>
                </a:solidFill>
                <a:latin typeface="HG丸ｺﾞｼｯｸM-PRO"/>
                <a:ea typeface="HG丸ｺﾞｼｯｸM-PRO"/>
                <a:cs typeface="HG丸ｺﾞｼｯｸM-PRO"/>
              </a:rPr>
              <a:t>メッセージライン</a:t>
            </a:r>
            <a:endParaRPr kumimoji="1" lang="ja-JP" altLang="en-US" sz="3200" b="1" dirty="0">
              <a:solidFill>
                <a:schemeClr val="tx2">
                  <a:lumMod val="50000"/>
                </a:schemeClr>
              </a:solidFill>
              <a:latin typeface="HG丸ｺﾞｼｯｸM-PRO"/>
              <a:ea typeface="HG丸ｺﾞｼｯｸM-PRO"/>
              <a:cs typeface="HG丸ｺﾞｼｯｸM-PRO"/>
            </a:endParaRPr>
          </a:p>
        </p:txBody>
      </p:sp>
      <p:cxnSp>
        <p:nvCxnSpPr>
          <p:cNvPr id="6" name="直線コネクタ 5"/>
          <p:cNvCxnSpPr/>
          <p:nvPr/>
        </p:nvCxnSpPr>
        <p:spPr>
          <a:xfrm>
            <a:off x="88958" y="613169"/>
            <a:ext cx="8966084" cy="0"/>
          </a:xfrm>
          <a:prstGeom prst="line">
            <a:avLst/>
          </a:prstGeom>
          <a:ln w="12700" cmpd="sng">
            <a:gradFill flip="none" rotWithShape="1">
              <a:gsLst>
                <a:gs pos="97000">
                  <a:schemeClr val="tx2">
                    <a:lumMod val="50000"/>
                  </a:schemeClr>
                </a:gs>
                <a:gs pos="100000">
                  <a:srgbClr val="FFFFFF"/>
                </a:gs>
              </a:gsLst>
              <a:path path="shape">
                <a:fillToRect l="50000" t="50000" r="50000" b="50000"/>
              </a:path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1343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7917" y="55653"/>
            <a:ext cx="8788167" cy="557516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en-US" sz="2400" b="1" dirty="0" smtClean="0">
                <a:latin typeface="HG丸ｺﾞｼｯｸM-PRO"/>
                <a:ea typeface="HG丸ｺﾞｼｯｸM-PRO"/>
                <a:cs typeface="HG丸ｺﾞｼｯｸM-PRO"/>
              </a:rPr>
              <a:t>基本的な棒グラフ</a:t>
            </a:r>
            <a:endParaRPr kumimoji="1" lang="ja-JP" altLang="en-US" sz="2400" b="1" dirty="0">
              <a:solidFill>
                <a:schemeClr val="tx2"/>
              </a:solidFill>
              <a:latin typeface="HG丸ｺﾞｼｯｸM-PRO"/>
              <a:ea typeface="HG丸ｺﾞｼｯｸM-PRO"/>
              <a:cs typeface="HG丸ｺﾞｼｯｸM-PRO"/>
            </a:endParaRPr>
          </a:p>
        </p:txBody>
      </p:sp>
      <p:cxnSp>
        <p:nvCxnSpPr>
          <p:cNvPr id="6" name="直線コネクタ 5"/>
          <p:cNvCxnSpPr/>
          <p:nvPr/>
        </p:nvCxnSpPr>
        <p:spPr>
          <a:xfrm>
            <a:off x="88958" y="613169"/>
            <a:ext cx="8966084" cy="0"/>
          </a:xfrm>
          <a:prstGeom prst="line">
            <a:avLst/>
          </a:prstGeom>
          <a:ln w="12700" cmpd="sng">
            <a:gradFill flip="none" rotWithShape="1">
              <a:gsLst>
                <a:gs pos="97000">
                  <a:schemeClr val="tx2">
                    <a:lumMod val="50000"/>
                  </a:schemeClr>
                </a:gs>
                <a:gs pos="100000">
                  <a:srgbClr val="FFFFFF"/>
                </a:gs>
              </a:gsLst>
              <a:path path="shape">
                <a:fillToRect l="50000" t="50000" r="50000" b="50000"/>
              </a:path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9284" y="1905524"/>
            <a:ext cx="6525433" cy="4894075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800" y="723515"/>
            <a:ext cx="87757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8451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エグゼクティブ">
  <a:themeElements>
    <a:clrScheme name="エグゼクティブ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エグゼクティブ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エグゼクティブ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エグゼクティブ.thmx</Template>
  <TotalTime>516</TotalTime>
  <Words>823</Words>
  <Application>Microsoft Macintosh PowerPoint</Application>
  <PresentationFormat>画面に合わせる (4:3)</PresentationFormat>
  <Paragraphs>140</Paragraphs>
  <Slides>81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81</vt:i4>
      </vt:variant>
    </vt:vector>
  </HeadingPairs>
  <TitlesOfParts>
    <vt:vector size="82" baseType="lpstr">
      <vt:lpstr>エグゼクティブ</vt:lpstr>
      <vt:lpstr>ggplot2によるデータ可視化</vt:lpstr>
      <vt:lpstr>タイトル</vt:lpstr>
      <vt:lpstr>タイトル</vt:lpstr>
      <vt:lpstr>タイトル</vt:lpstr>
      <vt:lpstr>タイトル</vt:lpstr>
      <vt:lpstr>データの作成 ①</vt:lpstr>
      <vt:lpstr>データの作成 ②</vt:lpstr>
      <vt:lpstr>データの作成 ③</vt:lpstr>
      <vt:lpstr>基本的な棒グラフ</vt:lpstr>
      <vt:lpstr>背景色の変更</vt:lpstr>
      <vt:lpstr>背景色の変更（Rコード）</vt:lpstr>
      <vt:lpstr>背景色の変更（結果）</vt:lpstr>
      <vt:lpstr>軸ラベル・タイトルの変更</vt:lpstr>
      <vt:lpstr>軸ラベル・タイトルの変更（Rコード）</vt:lpstr>
      <vt:lpstr>軸ラベル・タイトルの変更（結果）</vt:lpstr>
      <vt:lpstr>数字フォーマットの変更</vt:lpstr>
      <vt:lpstr>数字フォーマットの変更（Rコード）</vt:lpstr>
      <vt:lpstr>数字フォーマットの変更（結果）</vt:lpstr>
      <vt:lpstr>テキストの追加</vt:lpstr>
      <vt:lpstr>テキストの追加（Rコード）</vt:lpstr>
      <vt:lpstr>テキストの追加（結果）</vt:lpstr>
      <vt:lpstr>追加的ストの加工</vt:lpstr>
      <vt:lpstr>追加的ストの加工（Rコード）</vt:lpstr>
      <vt:lpstr>追加的ストの加工（結果）</vt:lpstr>
      <vt:lpstr>積み上げ棒グラフの作成</vt:lpstr>
      <vt:lpstr>積み上げ棒グラフの作成（Rコード）</vt:lpstr>
      <vt:lpstr>積み上げ棒グラフの作成（結果）</vt:lpstr>
      <vt:lpstr>色セットの変更</vt:lpstr>
      <vt:lpstr>色セットの変更（パレットの確認）</vt:lpstr>
      <vt:lpstr>色セットの変更（パレットの確認）</vt:lpstr>
      <vt:lpstr>色セットの変更（Rコード）</vt:lpstr>
      <vt:lpstr>色セットの変更（結果）</vt:lpstr>
      <vt:lpstr>棒に枠をつける</vt:lpstr>
      <vt:lpstr>棒に枠をつける（Rコード）</vt:lpstr>
      <vt:lpstr>棒に枠をつける（結果）</vt:lpstr>
      <vt:lpstr>100%積み上げ棒グラフの作成</vt:lpstr>
      <vt:lpstr>100%積み上げ棒グラフ （Rコード）</vt:lpstr>
      <vt:lpstr>100%積み上げ棒グラフ （結果）</vt:lpstr>
      <vt:lpstr>棒を水平に並べる</vt:lpstr>
      <vt:lpstr>棒を水平に並べる （Rコード）</vt:lpstr>
      <vt:lpstr>棒を水平に並べる （結果）</vt:lpstr>
      <vt:lpstr>折れ線グラフの作成</vt:lpstr>
      <vt:lpstr>折れ線グラフの作成 （Rコード）</vt:lpstr>
      <vt:lpstr>折れ線グラフの作成 （結果）</vt:lpstr>
      <vt:lpstr>y軸の範囲指定</vt:lpstr>
      <vt:lpstr>y軸の範囲指定 （Rコード）</vt:lpstr>
      <vt:lpstr>y軸の範囲指定 （結果）</vt:lpstr>
      <vt:lpstr>点の追加</vt:lpstr>
      <vt:lpstr>点の追加 （Rコード）</vt:lpstr>
      <vt:lpstr>点の追加 （結果）</vt:lpstr>
      <vt:lpstr>折れ線グラフのグループ化</vt:lpstr>
      <vt:lpstr>折れ線グラフのグループ化 （Rコード）</vt:lpstr>
      <vt:lpstr>折れ線グラフのグループ化 （結果）</vt:lpstr>
      <vt:lpstr>線の種類の変更</vt:lpstr>
      <vt:lpstr>線の種類の変更 （Rコード）</vt:lpstr>
      <vt:lpstr>線の種類の変更 （結果）</vt:lpstr>
      <vt:lpstr>散布図の作成</vt:lpstr>
      <vt:lpstr>散布図の作成 （Rコード）</vt:lpstr>
      <vt:lpstr>散布図の作成 （結果）</vt:lpstr>
      <vt:lpstr>色と形の変更</vt:lpstr>
      <vt:lpstr>色と形の変更 （Rコード）</vt:lpstr>
      <vt:lpstr>色と形の変更 （結果）</vt:lpstr>
      <vt:lpstr>回帰直線の追加</vt:lpstr>
      <vt:lpstr>回帰直線の追加 （Rコード）</vt:lpstr>
      <vt:lpstr>回帰直線の追加 （結果）</vt:lpstr>
      <vt:lpstr>グループ別回帰直線</vt:lpstr>
      <vt:lpstr>グループ別回帰直線 （Rコード）</vt:lpstr>
      <vt:lpstr>グループ別回帰直線 （結果）</vt:lpstr>
      <vt:lpstr>ヒストグラムの作成</vt:lpstr>
      <vt:lpstr>ヒストグラムの作成 （Rコード）</vt:lpstr>
      <vt:lpstr>ヒストグラムの作成 （結果）</vt:lpstr>
      <vt:lpstr>色の変更</vt:lpstr>
      <vt:lpstr>色の変更 （Rコード）</vt:lpstr>
      <vt:lpstr>色の変更 （Rコード）</vt:lpstr>
      <vt:lpstr>ビン幅の変更</vt:lpstr>
      <vt:lpstr>ビン幅の変更 （Rコード）</vt:lpstr>
      <vt:lpstr>ビン幅の変更 （結果）</vt:lpstr>
      <vt:lpstr>箱ひげ図の作成</vt:lpstr>
      <vt:lpstr>箱ひげ図の作成 （Rコード）</vt:lpstr>
      <vt:lpstr>箱ひげ図の作成 （結果）</vt:lpstr>
      <vt:lpstr>タイトル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里 洋平</dc:creator>
  <cp:lastModifiedBy>里 洋平</cp:lastModifiedBy>
  <cp:revision>148</cp:revision>
  <dcterms:created xsi:type="dcterms:W3CDTF">2014-08-28T15:46:55Z</dcterms:created>
  <dcterms:modified xsi:type="dcterms:W3CDTF">2014-08-29T00:23:38Z</dcterms:modified>
</cp:coreProperties>
</file>