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61" r:id="rId3"/>
    <p:sldId id="268" r:id="rId4"/>
    <p:sldId id="267" r:id="rId5"/>
    <p:sldId id="262" r:id="rId6"/>
    <p:sldId id="263" r:id="rId7"/>
    <p:sldId id="264" r:id="rId8"/>
    <p:sldId id="265" r:id="rId9"/>
    <p:sldId id="266" r:id="rId10"/>
    <p:sldId id="274" r:id="rId11"/>
    <p:sldId id="275" r:id="rId12"/>
    <p:sldId id="276" r:id="rId13"/>
    <p:sldId id="277" r:id="rId14"/>
    <p:sldId id="278" r:id="rId15"/>
    <p:sldId id="279" r:id="rId16"/>
    <p:sldId id="280" r:id="rId17"/>
    <p:sldId id="281" r:id="rId18"/>
    <p:sldId id="271" r:id="rId19"/>
    <p:sldId id="282" r:id="rId20"/>
    <p:sldId id="283" r:id="rId21"/>
    <p:sldId id="284" r:id="rId22"/>
    <p:sldId id="285" r:id="rId23"/>
    <p:sldId id="270" r:id="rId24"/>
    <p:sldId id="286" r:id="rId25"/>
    <p:sldId id="287" r:id="rId26"/>
    <p:sldId id="288"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67490" autoAdjust="0"/>
  </p:normalViewPr>
  <p:slideViewPr>
    <p:cSldViewPr snapToGrid="0">
      <p:cViewPr varScale="1">
        <p:scale>
          <a:sx n="91" d="100"/>
          <a:sy n="91" d="100"/>
        </p:scale>
        <p:origin x="300" y="78"/>
      </p:cViewPr>
      <p:guideLst/>
    </p:cSldViewPr>
  </p:slideViewPr>
  <p:notesTextViewPr>
    <p:cViewPr>
      <p:scale>
        <a:sx n="1" d="1"/>
        <a:sy n="1" d="1"/>
      </p:scale>
      <p:origin x="0" y="0"/>
    </p:cViewPr>
  </p:notesTextViewPr>
  <p:notesViewPr>
    <p:cSldViewPr snapToGrid="0">
      <p:cViewPr varScale="1">
        <p:scale>
          <a:sx n="85" d="100"/>
          <a:sy n="85" d="100"/>
        </p:scale>
        <p:origin x="380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田　将輝" userId="087ccb42-1bc2-42dc-a0a6-8478378223fa" providerId="ADAL" clId="{DC9B1662-5AE8-4605-849F-185D20FBACE1}"/>
    <pc:docChg chg="modSld">
      <pc:chgData name="横田　将輝" userId="087ccb42-1bc2-42dc-a0a6-8478378223fa" providerId="ADAL" clId="{DC9B1662-5AE8-4605-849F-185D20FBACE1}" dt="2024-08-04T07:14:26.297" v="9" actId="20577"/>
      <pc:docMkLst>
        <pc:docMk/>
      </pc:docMkLst>
      <pc:sldChg chg="modSp mod">
        <pc:chgData name="横田　将輝" userId="087ccb42-1bc2-42dc-a0a6-8478378223fa" providerId="ADAL" clId="{DC9B1662-5AE8-4605-849F-185D20FBACE1}" dt="2024-08-04T07:14:26.297" v="9" actId="20577"/>
        <pc:sldMkLst>
          <pc:docMk/>
          <pc:sldMk cId="3495642567" sldId="282"/>
        </pc:sldMkLst>
        <pc:spChg chg="mod">
          <ac:chgData name="横田　将輝" userId="087ccb42-1bc2-42dc-a0a6-8478378223fa" providerId="ADAL" clId="{DC9B1662-5AE8-4605-849F-185D20FBACE1}" dt="2024-08-04T07:14:26.297" v="9" actId="20577"/>
          <ac:spMkLst>
            <pc:docMk/>
            <pc:sldMk cId="3495642567" sldId="282"/>
            <ac:spMk id="3" creationId="{4DB694C6-3004-5D49-7D30-2F7ED46BAB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C1E0A-DFB2-44B8-9D18-C08CDE0195F7}" type="datetimeFigureOut">
              <a:rPr kumimoji="1" lang="ja-JP" altLang="en-US" smtClean="0"/>
              <a:t>2024/8/6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B6A43-CC1E-4939-A8B6-61B427F77A7C}" type="slidenum">
              <a:rPr kumimoji="1" lang="ja-JP" altLang="en-US" smtClean="0"/>
              <a:t>‹#›</a:t>
            </a:fld>
            <a:endParaRPr kumimoji="1" lang="ja-JP" altLang="en-US"/>
          </a:p>
        </p:txBody>
      </p:sp>
    </p:spTree>
    <p:extLst>
      <p:ext uri="{BB962C8B-B14F-4D97-AF65-F5344CB8AC3E}">
        <p14:creationId xmlns:p14="http://schemas.microsoft.com/office/powerpoint/2010/main" val="10624424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10</a:t>
            </a:fld>
            <a:endParaRPr kumimoji="1" lang="ja-JP" altLang="en-US"/>
          </a:p>
        </p:txBody>
      </p:sp>
    </p:spTree>
    <p:extLst>
      <p:ext uri="{BB962C8B-B14F-4D97-AF65-F5344CB8AC3E}">
        <p14:creationId xmlns:p14="http://schemas.microsoft.com/office/powerpoint/2010/main" val="730847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19</a:t>
            </a:fld>
            <a:endParaRPr kumimoji="1" lang="ja-JP" altLang="en-US"/>
          </a:p>
        </p:txBody>
      </p:sp>
    </p:spTree>
    <p:extLst>
      <p:ext uri="{BB962C8B-B14F-4D97-AF65-F5344CB8AC3E}">
        <p14:creationId xmlns:p14="http://schemas.microsoft.com/office/powerpoint/2010/main" val="422017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20</a:t>
            </a:fld>
            <a:endParaRPr kumimoji="1" lang="ja-JP" altLang="en-US"/>
          </a:p>
        </p:txBody>
      </p:sp>
    </p:spTree>
    <p:extLst>
      <p:ext uri="{BB962C8B-B14F-4D97-AF65-F5344CB8AC3E}">
        <p14:creationId xmlns:p14="http://schemas.microsoft.com/office/powerpoint/2010/main" val="395916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21</a:t>
            </a:fld>
            <a:endParaRPr kumimoji="1" lang="ja-JP" altLang="en-US"/>
          </a:p>
        </p:txBody>
      </p:sp>
    </p:spTree>
    <p:extLst>
      <p:ext uri="{BB962C8B-B14F-4D97-AF65-F5344CB8AC3E}">
        <p14:creationId xmlns:p14="http://schemas.microsoft.com/office/powerpoint/2010/main" val="411360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22</a:t>
            </a:fld>
            <a:endParaRPr kumimoji="1" lang="ja-JP" altLang="en-US"/>
          </a:p>
        </p:txBody>
      </p:sp>
    </p:spTree>
    <p:extLst>
      <p:ext uri="{BB962C8B-B14F-4D97-AF65-F5344CB8AC3E}">
        <p14:creationId xmlns:p14="http://schemas.microsoft.com/office/powerpoint/2010/main" val="4176359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23</a:t>
            </a:fld>
            <a:endParaRPr kumimoji="1" lang="ja-JP" altLang="en-US"/>
          </a:p>
        </p:txBody>
      </p:sp>
    </p:spTree>
    <p:extLst>
      <p:ext uri="{BB962C8B-B14F-4D97-AF65-F5344CB8AC3E}">
        <p14:creationId xmlns:p14="http://schemas.microsoft.com/office/powerpoint/2010/main" val="52970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24</a:t>
            </a:fld>
            <a:endParaRPr kumimoji="1" lang="ja-JP" altLang="en-US"/>
          </a:p>
        </p:txBody>
      </p:sp>
    </p:spTree>
    <p:extLst>
      <p:ext uri="{BB962C8B-B14F-4D97-AF65-F5344CB8AC3E}">
        <p14:creationId xmlns:p14="http://schemas.microsoft.com/office/powerpoint/2010/main" val="229891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25</a:t>
            </a:fld>
            <a:endParaRPr kumimoji="1" lang="ja-JP" altLang="en-US"/>
          </a:p>
        </p:txBody>
      </p:sp>
    </p:spTree>
    <p:extLst>
      <p:ext uri="{BB962C8B-B14F-4D97-AF65-F5344CB8AC3E}">
        <p14:creationId xmlns:p14="http://schemas.microsoft.com/office/powerpoint/2010/main" val="3886108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26</a:t>
            </a:fld>
            <a:endParaRPr kumimoji="1" lang="ja-JP" altLang="en-US"/>
          </a:p>
        </p:txBody>
      </p:sp>
    </p:spTree>
    <p:extLst>
      <p:ext uri="{BB962C8B-B14F-4D97-AF65-F5344CB8AC3E}">
        <p14:creationId xmlns:p14="http://schemas.microsoft.com/office/powerpoint/2010/main" val="282269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27</a:t>
            </a:fld>
            <a:endParaRPr kumimoji="1" lang="ja-JP" altLang="en-US"/>
          </a:p>
        </p:txBody>
      </p:sp>
    </p:spTree>
    <p:extLst>
      <p:ext uri="{BB962C8B-B14F-4D97-AF65-F5344CB8AC3E}">
        <p14:creationId xmlns:p14="http://schemas.microsoft.com/office/powerpoint/2010/main" val="387284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11</a:t>
            </a:fld>
            <a:endParaRPr kumimoji="1" lang="ja-JP" altLang="en-US"/>
          </a:p>
        </p:txBody>
      </p:sp>
    </p:spTree>
    <p:extLst>
      <p:ext uri="{BB962C8B-B14F-4D97-AF65-F5344CB8AC3E}">
        <p14:creationId xmlns:p14="http://schemas.microsoft.com/office/powerpoint/2010/main" val="249389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12</a:t>
            </a:fld>
            <a:endParaRPr kumimoji="1" lang="ja-JP" altLang="en-US"/>
          </a:p>
        </p:txBody>
      </p:sp>
    </p:spTree>
    <p:extLst>
      <p:ext uri="{BB962C8B-B14F-4D97-AF65-F5344CB8AC3E}">
        <p14:creationId xmlns:p14="http://schemas.microsoft.com/office/powerpoint/2010/main" val="4098595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13</a:t>
            </a:fld>
            <a:endParaRPr kumimoji="1" lang="ja-JP" altLang="en-US"/>
          </a:p>
        </p:txBody>
      </p:sp>
    </p:spTree>
    <p:extLst>
      <p:ext uri="{BB962C8B-B14F-4D97-AF65-F5344CB8AC3E}">
        <p14:creationId xmlns:p14="http://schemas.microsoft.com/office/powerpoint/2010/main" val="280680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14</a:t>
            </a:fld>
            <a:endParaRPr kumimoji="1" lang="ja-JP" altLang="en-US"/>
          </a:p>
        </p:txBody>
      </p:sp>
    </p:spTree>
    <p:extLst>
      <p:ext uri="{BB962C8B-B14F-4D97-AF65-F5344CB8AC3E}">
        <p14:creationId xmlns:p14="http://schemas.microsoft.com/office/powerpoint/2010/main" val="1108825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15</a:t>
            </a:fld>
            <a:endParaRPr kumimoji="1" lang="ja-JP" altLang="en-US"/>
          </a:p>
        </p:txBody>
      </p:sp>
    </p:spTree>
    <p:extLst>
      <p:ext uri="{BB962C8B-B14F-4D97-AF65-F5344CB8AC3E}">
        <p14:creationId xmlns:p14="http://schemas.microsoft.com/office/powerpoint/2010/main" val="162878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16</a:t>
            </a:fld>
            <a:endParaRPr kumimoji="1" lang="ja-JP" altLang="en-US"/>
          </a:p>
        </p:txBody>
      </p:sp>
    </p:spTree>
    <p:extLst>
      <p:ext uri="{BB962C8B-B14F-4D97-AF65-F5344CB8AC3E}">
        <p14:creationId xmlns:p14="http://schemas.microsoft.com/office/powerpoint/2010/main" val="210917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17</a:t>
            </a:fld>
            <a:endParaRPr kumimoji="1" lang="ja-JP" altLang="en-US"/>
          </a:p>
        </p:txBody>
      </p:sp>
    </p:spTree>
    <p:extLst>
      <p:ext uri="{BB962C8B-B14F-4D97-AF65-F5344CB8AC3E}">
        <p14:creationId xmlns:p14="http://schemas.microsoft.com/office/powerpoint/2010/main" val="413808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3CB6A43-CC1E-4939-A8B6-61B427F77A7C}" type="slidenum">
              <a:rPr kumimoji="1" lang="ja-JP" altLang="en-US" smtClean="0"/>
              <a:t>18</a:t>
            </a:fld>
            <a:endParaRPr kumimoji="1" lang="ja-JP" altLang="en-US"/>
          </a:p>
        </p:txBody>
      </p:sp>
    </p:spTree>
    <p:extLst>
      <p:ext uri="{BB962C8B-B14F-4D97-AF65-F5344CB8AC3E}">
        <p14:creationId xmlns:p14="http://schemas.microsoft.com/office/powerpoint/2010/main" val="1239426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62DC30D-CC2A-4FC0-904A-1398E81D23BD}" type="datetime1">
              <a:rPr kumimoji="1" lang="ja-JP" altLang="en-US" smtClean="0"/>
              <a:t>2024/8/6</a:t>
            </a:fld>
            <a:endParaRPr kumimoji="1" lang="ja-JP" altLang="en-US"/>
          </a:p>
        </p:txBody>
      </p:sp>
      <p:sp>
        <p:nvSpPr>
          <p:cNvPr id="5" name="Footer Placeholder 4"/>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6" name="Slide Number Placeholder 5"/>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pic>
        <p:nvPicPr>
          <p:cNvPr id="7" name="図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2248340" cy="96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48341" y="1"/>
            <a:ext cx="9943660" cy="96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テキスト ボックス 8"/>
          <p:cNvSpPr txBox="1"/>
          <p:nvPr userDrawn="1"/>
        </p:nvSpPr>
        <p:spPr>
          <a:xfrm>
            <a:off x="2363141" y="106573"/>
            <a:ext cx="9828859" cy="830997"/>
          </a:xfrm>
          <a:prstGeom prst="rect">
            <a:avLst/>
          </a:prstGeom>
          <a:noFill/>
        </p:spPr>
        <p:txBody>
          <a:bodyPr wrap="square">
            <a:spAutoFit/>
          </a:bodyPr>
          <a:lstStyle/>
          <a:p>
            <a:pPr>
              <a:defRPr/>
            </a:pPr>
            <a:r>
              <a:rPr lang="ja-JP" altLang="en-US" sz="2400" b="1" dirty="0">
                <a:solidFill>
                  <a:schemeClr val="bg1"/>
                </a:solidFill>
                <a:latin typeface="+mj-ea"/>
                <a:ea typeface="+mj-ea"/>
              </a:rPr>
              <a:t>東北大学人工知能エレクトロニクス卓越大学院プログラム　</a:t>
            </a:r>
            <a:endParaRPr lang="en-US" altLang="ja-JP" sz="2400" b="1" dirty="0">
              <a:solidFill>
                <a:schemeClr val="bg1"/>
              </a:solidFill>
              <a:latin typeface="+mj-ea"/>
              <a:ea typeface="+mj-ea"/>
            </a:endParaRPr>
          </a:p>
          <a:p>
            <a:pPr>
              <a:defRPr/>
            </a:pPr>
            <a:r>
              <a:rPr lang="en-US" altLang="ja-JP" sz="2400" b="1" dirty="0">
                <a:solidFill>
                  <a:schemeClr val="bg1"/>
                </a:solidFill>
                <a:latin typeface="+mj-ea"/>
                <a:ea typeface="+mj-ea"/>
              </a:rPr>
              <a:t>2024</a:t>
            </a:r>
            <a:r>
              <a:rPr lang="ja-JP" altLang="en-US" sz="2400" b="1" dirty="0">
                <a:solidFill>
                  <a:schemeClr val="bg1"/>
                </a:solidFill>
                <a:latin typeface="+mj-ea"/>
                <a:ea typeface="+mj-ea"/>
              </a:rPr>
              <a:t>年度　</a:t>
            </a:r>
            <a:r>
              <a:rPr lang="en-US" altLang="ja-JP" sz="2400" b="1" dirty="0">
                <a:solidFill>
                  <a:schemeClr val="bg1"/>
                </a:solidFill>
                <a:latin typeface="+mj-ea"/>
                <a:ea typeface="+mj-ea"/>
              </a:rPr>
              <a:t>PBL</a:t>
            </a:r>
            <a:r>
              <a:rPr lang="ja-JP" altLang="en-US" sz="2400" b="1" dirty="0">
                <a:solidFill>
                  <a:schemeClr val="bg1"/>
                </a:solidFill>
                <a:latin typeface="+mj-ea"/>
                <a:ea typeface="+mj-ea"/>
              </a:rPr>
              <a:t>学修成果シンポジウム</a:t>
            </a:r>
          </a:p>
        </p:txBody>
      </p:sp>
    </p:spTree>
    <p:extLst>
      <p:ext uri="{BB962C8B-B14F-4D97-AF65-F5344CB8AC3E}">
        <p14:creationId xmlns:p14="http://schemas.microsoft.com/office/powerpoint/2010/main" val="288886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a:lstStyle/>
          <a:p>
            <a:fld id="{B8930803-5AFD-4233-9C5D-C2D9E53FF983}" type="datetime1">
              <a:rPr kumimoji="1" lang="ja-JP" altLang="en-US" smtClean="0"/>
              <a:t>2024/8/6</a:t>
            </a:fld>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9" name="スライド番号プレースホルダー 8"/>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359119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a:lstStyle/>
          <a:p>
            <a:fld id="{74B8D0EC-0504-4999-BE40-A867C92D592A}" type="datetime1">
              <a:rPr kumimoji="1" lang="ja-JP" altLang="en-US" smtClean="0"/>
              <a:t>2024/8/6</a:t>
            </a:fld>
            <a:endParaRPr kumimoji="1" lang="ja-JP" altLang="en-US"/>
          </a:p>
        </p:txBody>
      </p:sp>
      <p:sp>
        <p:nvSpPr>
          <p:cNvPr id="8" name="フッター プレースホルダー 7"/>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9" name="スライド番号プレースホルダー 8"/>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128205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C304F0B-B3B0-4AD4-B5CF-91357D799070}" type="datetime1">
              <a:rPr kumimoji="1" lang="ja-JP" altLang="en-US" smtClean="0"/>
              <a:t>2024/8/6</a:t>
            </a:fld>
            <a:endParaRPr kumimoji="1" lang="ja-JP" altLang="en-US" dirty="0"/>
          </a:p>
        </p:txBody>
      </p:sp>
      <p:sp>
        <p:nvSpPr>
          <p:cNvPr id="6" name="Slide Number Placeholder 5"/>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0930" y="6479822"/>
            <a:ext cx="11311071" cy="3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79822"/>
            <a:ext cx="880928" cy="37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4038600" y="6479822"/>
            <a:ext cx="4114800" cy="365125"/>
          </a:xfrm>
        </p:spPr>
        <p:txBody>
          <a:bodyPr/>
          <a:lstStyle>
            <a:lvl1pPr>
              <a:defRPr>
                <a:solidFill>
                  <a:schemeClr val="bg1"/>
                </a:solidFill>
              </a:defRPr>
            </a:lvl1p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Tree>
    <p:extLst>
      <p:ext uri="{BB962C8B-B14F-4D97-AF65-F5344CB8AC3E}">
        <p14:creationId xmlns:p14="http://schemas.microsoft.com/office/powerpoint/2010/main" val="24793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10" name="日付プレースホルダー 9"/>
          <p:cNvSpPr>
            <a:spLocks noGrp="1"/>
          </p:cNvSpPr>
          <p:nvPr>
            <p:ph type="dt" sz="half" idx="10"/>
          </p:nvPr>
        </p:nvSpPr>
        <p:spPr/>
        <p:txBody>
          <a:bodyPr/>
          <a:lstStyle/>
          <a:p>
            <a:fld id="{A1E045AE-AF43-488B-9DB5-DD648376572F}" type="datetime1">
              <a:rPr kumimoji="1" lang="ja-JP" altLang="en-US" smtClean="0"/>
              <a:t>2024/8/6</a:t>
            </a:fld>
            <a:endParaRPr kumimoji="1" lang="ja-JP" altLang="en-US"/>
          </a:p>
        </p:txBody>
      </p:sp>
      <p:sp>
        <p:nvSpPr>
          <p:cNvPr id="11" name="フッター プレースホルダー 10"/>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12" name="スライド番号プレースホルダー 11"/>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239480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日付プレースホルダー 7"/>
          <p:cNvSpPr>
            <a:spLocks noGrp="1"/>
          </p:cNvSpPr>
          <p:nvPr>
            <p:ph type="dt" sz="half" idx="10"/>
          </p:nvPr>
        </p:nvSpPr>
        <p:spPr/>
        <p:txBody>
          <a:bodyPr/>
          <a:lstStyle/>
          <a:p>
            <a:fld id="{55C9226E-4EC1-4166-87B6-6699F90022C9}" type="datetime1">
              <a:rPr kumimoji="1" lang="ja-JP" altLang="en-US" smtClean="0"/>
              <a:t>2024/8/6</a:t>
            </a:fld>
            <a:endParaRPr kumimoji="1" lang="ja-JP" altLang="en-US"/>
          </a:p>
        </p:txBody>
      </p:sp>
      <p:sp>
        <p:nvSpPr>
          <p:cNvPr id="9" name="フッター プレースホルダー 8"/>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10" name="スライド番号プレースホルダー 9"/>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76379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0" name="日付プレースホルダー 9"/>
          <p:cNvSpPr>
            <a:spLocks noGrp="1"/>
          </p:cNvSpPr>
          <p:nvPr>
            <p:ph type="dt" sz="half" idx="10"/>
          </p:nvPr>
        </p:nvSpPr>
        <p:spPr/>
        <p:txBody>
          <a:bodyPr/>
          <a:lstStyle/>
          <a:p>
            <a:fld id="{6F3D408E-19F5-4CD0-97AD-AE6879440FAF}" type="datetime1">
              <a:rPr kumimoji="1" lang="ja-JP" altLang="en-US" smtClean="0"/>
              <a:t>2024/8/6</a:t>
            </a:fld>
            <a:endParaRPr kumimoji="1" lang="ja-JP" altLang="en-US"/>
          </a:p>
        </p:txBody>
      </p:sp>
      <p:sp>
        <p:nvSpPr>
          <p:cNvPr id="11" name="フッター プレースホルダー 10"/>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12" name="スライド番号プレースホルダー 11"/>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425666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6" name="日付プレースホルダー 5"/>
          <p:cNvSpPr>
            <a:spLocks noGrp="1"/>
          </p:cNvSpPr>
          <p:nvPr>
            <p:ph type="dt" sz="half" idx="10"/>
          </p:nvPr>
        </p:nvSpPr>
        <p:spPr/>
        <p:txBody>
          <a:bodyPr/>
          <a:lstStyle/>
          <a:p>
            <a:fld id="{6A68DE4E-BBF6-4798-9A58-E1D647BB7F28}" type="datetime1">
              <a:rPr kumimoji="1" lang="ja-JP" altLang="en-US" smtClean="0"/>
              <a:t>2024/8/6</a:t>
            </a:fld>
            <a:endParaRPr kumimoji="1" lang="ja-JP" altLang="en-US"/>
          </a:p>
        </p:txBody>
      </p:sp>
      <p:sp>
        <p:nvSpPr>
          <p:cNvPr id="7" name="フッター プレースホルダー 6"/>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8" name="スライド番号プレースホルダー 7"/>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172772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560CFE0F-9EA1-4641-AF8A-4387ED8FDA33}" type="datetime1">
              <a:rPr kumimoji="1" lang="ja-JP" altLang="en-US" smtClean="0"/>
              <a:t>2024/8/6</a:t>
            </a:fld>
            <a:endParaRPr kumimoji="1" lang="ja-JP" altLang="en-US"/>
          </a:p>
        </p:txBody>
      </p:sp>
      <p:sp>
        <p:nvSpPr>
          <p:cNvPr id="6" name="フッター プレースホルダー 5"/>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7" name="スライド番号プレースホルダー 6"/>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3103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日付プレースホルダー 7"/>
          <p:cNvSpPr>
            <a:spLocks noGrp="1"/>
          </p:cNvSpPr>
          <p:nvPr>
            <p:ph type="dt" sz="half" idx="10"/>
          </p:nvPr>
        </p:nvSpPr>
        <p:spPr/>
        <p:txBody>
          <a:bodyPr/>
          <a:lstStyle/>
          <a:p>
            <a:fld id="{79B76B73-69EC-46BA-92E6-85661ACFFC35}" type="datetime1">
              <a:rPr kumimoji="1" lang="ja-JP" altLang="en-US" smtClean="0"/>
              <a:t>2024/8/6</a:t>
            </a:fld>
            <a:endParaRPr kumimoji="1" lang="ja-JP" altLang="en-US"/>
          </a:p>
        </p:txBody>
      </p:sp>
      <p:sp>
        <p:nvSpPr>
          <p:cNvPr id="9" name="フッター プレースホルダー 8"/>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10" name="スライド番号プレースホルダー 9"/>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413933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日付プレースホルダー 7"/>
          <p:cNvSpPr>
            <a:spLocks noGrp="1"/>
          </p:cNvSpPr>
          <p:nvPr>
            <p:ph type="dt" sz="half" idx="10"/>
          </p:nvPr>
        </p:nvSpPr>
        <p:spPr/>
        <p:txBody>
          <a:bodyPr/>
          <a:lstStyle/>
          <a:p>
            <a:fld id="{5B6662B6-D0C9-4C0E-AC36-1D443982D264}" type="datetime1">
              <a:rPr kumimoji="1" lang="ja-JP" altLang="en-US" smtClean="0"/>
              <a:t>2024/8/6</a:t>
            </a:fld>
            <a:endParaRPr kumimoji="1" lang="ja-JP" altLang="en-US"/>
          </a:p>
        </p:txBody>
      </p:sp>
      <p:sp>
        <p:nvSpPr>
          <p:cNvPr id="9" name="フッター プレースホルダー 8"/>
          <p:cNvSpPr>
            <a:spLocks noGrp="1"/>
          </p:cNvSpPr>
          <p:nvPr>
            <p:ph type="ftr" sz="quarter" idx="11"/>
          </p:nvPr>
        </p:nvSpPr>
        <p:spPr/>
        <p:txBody>
          <a:body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10" name="スライド番号プレースホルダー 9"/>
          <p:cNvSpPr>
            <a:spLocks noGrp="1"/>
          </p:cNvSpPr>
          <p:nvPr>
            <p:ph type="sldNum" sz="quarter" idx="12"/>
          </p:nvPr>
        </p:nvSpPr>
        <p:spPr/>
        <p:txBody>
          <a:body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175796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1E574-7155-4249-975D-BA43FD1BBAAE}" type="datetime1">
              <a:rPr kumimoji="1" lang="ja-JP" altLang="en-US" smtClean="0"/>
              <a:t>2024/8/6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科目名（例： </a:t>
            </a:r>
            <a:r>
              <a:rPr kumimoji="1" lang="en-US" altLang="zh-TW"/>
              <a:t>AI</a:t>
            </a:r>
            <a:r>
              <a:rPr kumimoji="1" lang="zh-TW" altLang="en-US"/>
              <a:t>社会価値創造　日本電気</a:t>
            </a:r>
            <a:r>
              <a:rPr kumimoji="1" lang="en-US" altLang="zh-TW"/>
              <a:t>PBL</a:t>
            </a:r>
            <a:r>
              <a:rPr kumimoji="1" lang="zh-TW" altLang="en-US"/>
              <a:t>）</a:t>
            </a:r>
            <a:endParaRPr kumimoji="1" lang="ja-JP"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B6235-B918-4E0C-9DF0-61AEF523B633}" type="slidenum">
              <a:rPr kumimoji="1" lang="ja-JP" altLang="en-US" smtClean="0"/>
              <a:t>‹#›</a:t>
            </a:fld>
            <a:endParaRPr kumimoji="1" lang="ja-JP" altLang="en-US"/>
          </a:p>
        </p:txBody>
      </p:sp>
    </p:spTree>
    <p:extLst>
      <p:ext uri="{BB962C8B-B14F-4D97-AF65-F5344CB8AC3E}">
        <p14:creationId xmlns:p14="http://schemas.microsoft.com/office/powerpoint/2010/main" val="3188911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0936" y="1348866"/>
            <a:ext cx="10329644" cy="2387600"/>
          </a:xfrm>
        </p:spPr>
        <p:txBody>
          <a:bodyPr>
            <a:normAutofit/>
          </a:bodyPr>
          <a:lstStyle/>
          <a:p>
            <a:r>
              <a:rPr kumimoji="1" lang="en-US" altLang="ja-JP" sz="4800" dirty="0"/>
              <a:t>Knowledge graph reasoning challenge</a:t>
            </a:r>
            <a:br>
              <a:rPr kumimoji="1" lang="en-US" altLang="ja-JP" sz="4800" dirty="0"/>
            </a:br>
            <a:r>
              <a:rPr kumimoji="1" lang="en-US" altLang="ja-JP" sz="4800" dirty="0"/>
              <a:t>2024 </a:t>
            </a:r>
            <a:endParaRPr kumimoji="1" lang="ja-JP" altLang="en-US" sz="4800" dirty="0"/>
          </a:p>
        </p:txBody>
      </p:sp>
    </p:spTree>
    <p:extLst>
      <p:ext uri="{BB962C8B-B14F-4D97-AF65-F5344CB8AC3E}">
        <p14:creationId xmlns:p14="http://schemas.microsoft.com/office/powerpoint/2010/main" val="361423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p:txBody>
          <a:bodyPr/>
          <a:lstStyle/>
          <a:p>
            <a:r>
              <a:rPr lang="en-US" altLang="ja-JP" dirty="0"/>
              <a:t>Caption Prediction Strategy</a:t>
            </a:r>
            <a:endParaRPr kumimoji="1" lang="ja-JP" altLang="en-US" dirty="0"/>
          </a:p>
        </p:txBody>
      </p:sp>
      <p:sp>
        <p:nvSpPr>
          <p:cNvPr id="3" name="コンテンツ プレースホルダー 2">
            <a:extLst>
              <a:ext uri="{FF2B5EF4-FFF2-40B4-BE49-F238E27FC236}">
                <a16:creationId xmlns:a16="http://schemas.microsoft.com/office/drawing/2014/main" id="{DFEBDA51-D159-DA73-1877-4D73B0307DFC}"/>
              </a:ext>
            </a:extLst>
          </p:cNvPr>
          <p:cNvSpPr>
            <a:spLocks noGrp="1"/>
          </p:cNvSpPr>
          <p:nvPr>
            <p:ph idx="1"/>
          </p:nvPr>
        </p:nvSpPr>
        <p:spPr>
          <a:xfrm>
            <a:off x="838200" y="1825624"/>
            <a:ext cx="10515600" cy="4654197"/>
          </a:xfrm>
        </p:spPr>
        <p:txBody>
          <a:bodyPr numCol="2">
            <a:normAutofit/>
          </a:bodyPr>
          <a:lstStyle/>
          <a:p>
            <a:r>
              <a:rPr lang="en-US" altLang="ja-JP" b="1" dirty="0"/>
              <a:t>Two-stage Inference with LLM</a:t>
            </a:r>
            <a:endParaRPr lang="en-US" altLang="ja-JP" dirty="0"/>
          </a:p>
          <a:p>
            <a:pPr>
              <a:buFont typeface="+mj-lt"/>
              <a:buAutoNum type="arabicPeriod"/>
            </a:pPr>
            <a:r>
              <a:rPr lang="en-US" altLang="ja-JP" b="1" dirty="0"/>
              <a:t>First stage</a:t>
            </a:r>
            <a:r>
              <a:rPr lang="en-US" altLang="ja-JP" dirty="0"/>
              <a:t>: </a:t>
            </a:r>
          </a:p>
          <a:p>
            <a:pPr lvl="1"/>
            <a:r>
              <a:rPr lang="en-US" altLang="ja-JP" dirty="0"/>
              <a:t>Input:</a:t>
            </a:r>
          </a:p>
          <a:p>
            <a:pPr lvl="2"/>
            <a:r>
              <a:rPr lang="en-US" altLang="ja-JP" sz="2400" dirty="0"/>
              <a:t>List of event details </a:t>
            </a:r>
            <a:br>
              <a:rPr lang="en-US" altLang="ja-JP" sz="2400" dirty="0"/>
            </a:br>
            <a:r>
              <a:rPr lang="en-US" altLang="ja-JP" sz="2400" dirty="0"/>
              <a:t>(action, target, place)</a:t>
            </a:r>
          </a:p>
          <a:p>
            <a:pPr lvl="1"/>
            <a:r>
              <a:rPr lang="en-US" altLang="ja-JP" dirty="0"/>
              <a:t>Output:</a:t>
            </a:r>
          </a:p>
          <a:p>
            <a:pPr lvl="2"/>
            <a:r>
              <a:rPr lang="en-US" altLang="ja-JP" sz="2400" dirty="0"/>
              <a:t>Scenario reasoning</a:t>
            </a:r>
          </a:p>
          <a:p>
            <a:pPr lvl="2"/>
            <a:r>
              <a:rPr lang="en-US" altLang="ja-JP" sz="2400" dirty="0"/>
              <a:t>Detection of anomalies in health status</a:t>
            </a:r>
          </a:p>
          <a:p>
            <a:pPr marL="914400" lvl="2" indent="0">
              <a:buNone/>
            </a:pPr>
            <a:endParaRPr lang="en-US" altLang="ja-JP" sz="2400" dirty="0"/>
          </a:p>
          <a:p>
            <a:pPr marL="914400" lvl="2" indent="0">
              <a:buNone/>
            </a:pPr>
            <a:endParaRPr lang="en-US" altLang="ja-JP" sz="2400" dirty="0"/>
          </a:p>
          <a:p>
            <a:pPr marL="914400" lvl="2" indent="0">
              <a:buNone/>
            </a:pPr>
            <a:endParaRPr lang="en-US" altLang="ja-JP" sz="2400" dirty="0"/>
          </a:p>
          <a:p>
            <a:pPr>
              <a:buFont typeface="+mj-lt"/>
              <a:buAutoNum type="arabicPeriod"/>
            </a:pPr>
            <a:r>
              <a:rPr lang="en-US" altLang="ja-JP" b="1" dirty="0"/>
              <a:t>Second stage</a:t>
            </a:r>
            <a:r>
              <a:rPr lang="en-US" altLang="ja-JP" dirty="0"/>
              <a:t>: </a:t>
            </a:r>
          </a:p>
          <a:p>
            <a:pPr lvl="1"/>
            <a:r>
              <a:rPr lang="en-US" altLang="ja-JP" dirty="0"/>
              <a:t>Input:</a:t>
            </a:r>
          </a:p>
          <a:p>
            <a:pPr lvl="2"/>
            <a:r>
              <a:rPr lang="en-US" altLang="ja-JP" sz="2400" dirty="0"/>
              <a:t>Question</a:t>
            </a:r>
          </a:p>
          <a:p>
            <a:pPr lvl="2"/>
            <a:r>
              <a:rPr lang="en-US" altLang="ja-JP" sz="2400" dirty="0"/>
              <a:t>Choices </a:t>
            </a:r>
          </a:p>
          <a:p>
            <a:pPr lvl="2"/>
            <a:r>
              <a:rPr lang="en-US" altLang="ja-JP" sz="2400" dirty="0"/>
              <a:t>List of event details</a:t>
            </a:r>
          </a:p>
          <a:p>
            <a:pPr lvl="2"/>
            <a:r>
              <a:rPr lang="en-US" altLang="ja-JP" sz="2400" dirty="0"/>
              <a:t>First stage outputs</a:t>
            </a:r>
          </a:p>
          <a:p>
            <a:pPr lvl="1"/>
            <a:r>
              <a:rPr lang="en-US" altLang="ja-JP" dirty="0"/>
              <a:t>Output:</a:t>
            </a:r>
          </a:p>
          <a:p>
            <a:pPr lvl="2"/>
            <a:r>
              <a:rPr lang="en-US" altLang="ja-JP" sz="2400" dirty="0"/>
              <a:t>Caption inference (Top 5)</a:t>
            </a:r>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150327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p:txBody>
          <a:bodyPr/>
          <a:lstStyle/>
          <a:p>
            <a:r>
              <a:rPr lang="en-US" altLang="ja-JP" dirty="0"/>
              <a:t>Caption Prediction Strategy | First Stage</a:t>
            </a:r>
            <a:endParaRPr kumimoji="1" lang="ja-JP" altLang="en-US" dirty="0"/>
          </a:p>
        </p:txBody>
      </p:sp>
      <p:sp>
        <p:nvSpPr>
          <p:cNvPr id="3" name="コンテンツ プレースホルダー 2">
            <a:extLst>
              <a:ext uri="{FF2B5EF4-FFF2-40B4-BE49-F238E27FC236}">
                <a16:creationId xmlns:a16="http://schemas.microsoft.com/office/drawing/2014/main" id="{DFEBDA51-D159-DA73-1877-4D73B0307DFC}"/>
              </a:ext>
            </a:extLst>
          </p:cNvPr>
          <p:cNvSpPr>
            <a:spLocks noGrp="1"/>
          </p:cNvSpPr>
          <p:nvPr>
            <p:ph idx="1"/>
          </p:nvPr>
        </p:nvSpPr>
        <p:spPr>
          <a:xfrm>
            <a:off x="838200" y="1825625"/>
            <a:ext cx="11353800" cy="4351338"/>
          </a:xfrm>
        </p:spPr>
        <p:txBody>
          <a:bodyPr numCol="2"/>
          <a:lstStyle/>
          <a:p>
            <a:r>
              <a:rPr lang="en-US" altLang="ja-JP" sz="2800" dirty="0"/>
              <a:t>Input: </a:t>
            </a:r>
          </a:p>
          <a:p>
            <a:pPr lvl="1"/>
            <a:r>
              <a:rPr lang="en-US" altLang="ja-JP" dirty="0"/>
              <a:t>List of event details </a:t>
            </a:r>
            <a:br>
              <a:rPr lang="en-US" altLang="ja-JP" dirty="0"/>
            </a:br>
            <a:r>
              <a:rPr lang="en-US" altLang="ja-JP" dirty="0"/>
              <a:t> (action, target, place)</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sz="2800" dirty="0"/>
              <a:t>Output: </a:t>
            </a:r>
          </a:p>
          <a:p>
            <a:pPr lvl="1"/>
            <a:r>
              <a:rPr lang="en-US" altLang="ja-JP" dirty="0"/>
              <a:t>Scenario reasoning</a:t>
            </a:r>
          </a:p>
          <a:p>
            <a:pPr lvl="1"/>
            <a:r>
              <a:rPr lang="en-US" altLang="ja-JP" dirty="0"/>
              <a:t>Detection of anomalies in health status</a:t>
            </a:r>
          </a:p>
          <a:p>
            <a:endParaRPr lang="en-US" altLang="ja-JP" sz="2800" dirty="0"/>
          </a:p>
          <a:p>
            <a:endParaRPr kumimoji="1" lang="ja-JP" altLang="en-US" sz="2800" dirty="0"/>
          </a:p>
          <a:p>
            <a:endParaRPr lang="en-US" altLang="ja-JP" dirty="0"/>
          </a:p>
          <a:p>
            <a:endParaRPr kumimoji="1" lang="ja-JP" altLang="en-US" sz="2800" dirty="0"/>
          </a:p>
          <a:p>
            <a:pPr marL="0" indent="0">
              <a:buNone/>
            </a:pPr>
            <a:endParaRPr lang="en-US" altLang="ja-JP" dirty="0"/>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
        <p:nvSpPr>
          <p:cNvPr id="5" name="テキスト ボックス 4">
            <a:extLst>
              <a:ext uri="{FF2B5EF4-FFF2-40B4-BE49-F238E27FC236}">
                <a16:creationId xmlns:a16="http://schemas.microsoft.com/office/drawing/2014/main" id="{4587E7E0-3E9A-2F50-55CD-2266C7FD0901}"/>
              </a:ext>
            </a:extLst>
          </p:cNvPr>
          <p:cNvSpPr txBox="1"/>
          <p:nvPr/>
        </p:nvSpPr>
        <p:spPr>
          <a:xfrm>
            <a:off x="341244" y="3415032"/>
            <a:ext cx="6308035" cy="3139321"/>
          </a:xfrm>
          <a:prstGeom prst="rect">
            <a:avLst/>
          </a:prstGeom>
          <a:noFill/>
        </p:spPr>
        <p:txBody>
          <a:bodyPr wrap="square" rtlCol="0">
            <a:spAutoFit/>
          </a:bodyPr>
          <a:lstStyle/>
          <a:p>
            <a:pPr marL="0" lvl="1"/>
            <a:r>
              <a:rPr kumimoji="1" lang="en-US" altLang="ja-JP" dirty="0"/>
              <a:t>The following actions describe a sequence of movements of </a:t>
            </a:r>
            <a:br>
              <a:rPr kumimoji="1" lang="en-US" altLang="ja-JP" dirty="0"/>
            </a:br>
            <a:r>
              <a:rPr kumimoji="1" lang="en-US" altLang="ja-JP" dirty="0"/>
              <a:t>a character. </a:t>
            </a:r>
          </a:p>
          <a:p>
            <a:pPr marL="0" lvl="1"/>
            <a:r>
              <a:rPr kumimoji="1" lang="en-US" altLang="ja-JP" dirty="0"/>
              <a:t>What might the character be doing? </a:t>
            </a:r>
          </a:p>
          <a:p>
            <a:pPr marL="0" lvl="1"/>
            <a:r>
              <a:rPr kumimoji="1" lang="en-US" altLang="ja-JP" dirty="0"/>
              <a:t>Please provide a few possible scenarios.</a:t>
            </a:r>
          </a:p>
          <a:p>
            <a:pPr marL="0" lvl="1"/>
            <a:r>
              <a:rPr kumimoji="1" lang="en-US" altLang="ja-JP" dirty="0"/>
              <a:t>Additionally, determine if there are any signs of health issues based on the actions.</a:t>
            </a:r>
          </a:p>
          <a:p>
            <a:pPr marL="0" lvl="1"/>
            <a:endParaRPr kumimoji="1" lang="en-US" altLang="ja-JP" dirty="0"/>
          </a:p>
          <a:p>
            <a:pPr marL="0" lvl="1"/>
            <a:r>
              <a:rPr kumimoji="1" lang="en-US" altLang="ja-JP" dirty="0"/>
              <a:t>action 1: walk, target: bedroom, place: bedroom</a:t>
            </a:r>
          </a:p>
          <a:p>
            <a:pPr marL="0" lvl="1"/>
            <a:r>
              <a:rPr kumimoji="1" lang="en-US" altLang="ja-JP" dirty="0"/>
              <a:t>action 2: walk, target: chair, place: bedroom</a:t>
            </a:r>
          </a:p>
          <a:p>
            <a:pPr marL="0" lvl="1"/>
            <a:r>
              <a:rPr kumimoji="1" lang="en-US" altLang="ja-JP" dirty="0"/>
              <a:t>action 3: sit, target: chair, place: bedroom</a:t>
            </a:r>
          </a:p>
          <a:p>
            <a:pPr marL="0" lvl="1"/>
            <a:r>
              <a:rPr kumimoji="1" lang="en-US" altLang="ja-JP" dirty="0"/>
              <a:t>action 4: </a:t>
            </a:r>
            <a:r>
              <a:rPr kumimoji="1" lang="en-US" altLang="ja-JP" dirty="0" err="1"/>
              <a:t>fallsit</a:t>
            </a:r>
            <a:r>
              <a:rPr kumimoji="1" lang="en-US" altLang="ja-JP" dirty="0"/>
              <a:t>, target: chair, place: bedroom</a:t>
            </a:r>
            <a:endParaRPr kumimoji="1" lang="ja-JP" altLang="en-US" dirty="0"/>
          </a:p>
        </p:txBody>
      </p:sp>
      <p:sp>
        <p:nvSpPr>
          <p:cNvPr id="6" name="テキスト ボックス 5">
            <a:extLst>
              <a:ext uri="{FF2B5EF4-FFF2-40B4-BE49-F238E27FC236}">
                <a16:creationId xmlns:a16="http://schemas.microsoft.com/office/drawing/2014/main" id="{AC8DCDE8-7386-A5AA-A21B-1D9FBC9D0D70}"/>
              </a:ext>
            </a:extLst>
          </p:cNvPr>
          <p:cNvSpPr txBox="1"/>
          <p:nvPr/>
        </p:nvSpPr>
        <p:spPr>
          <a:xfrm>
            <a:off x="6515100" y="3768813"/>
            <a:ext cx="5502965" cy="2308324"/>
          </a:xfrm>
          <a:prstGeom prst="rect">
            <a:avLst/>
          </a:prstGeom>
          <a:noFill/>
        </p:spPr>
        <p:txBody>
          <a:bodyPr wrap="square" rtlCol="0">
            <a:spAutoFit/>
          </a:bodyPr>
          <a:lstStyle/>
          <a:p>
            <a:r>
              <a:rPr kumimoji="1" lang="en-US" altLang="ja-JP" dirty="0"/>
              <a:t>Possible Scenarios:</a:t>
            </a:r>
          </a:p>
          <a:p>
            <a:pPr marL="457200" indent="-457200">
              <a:buAutoNum type="arabicPeriod"/>
            </a:pPr>
            <a:r>
              <a:rPr kumimoji="1" lang="en-US" altLang="ja-JP" dirty="0"/>
              <a:t>Tiredness or Fatigue: The character may have …</a:t>
            </a:r>
          </a:p>
          <a:p>
            <a:pPr marL="457200" indent="-457200">
              <a:buAutoNum type="arabicPeriod"/>
            </a:pPr>
            <a:r>
              <a:rPr kumimoji="1" lang="en-US" altLang="ja-JP" dirty="0"/>
              <a:t>Health Issues: The character could be …</a:t>
            </a:r>
          </a:p>
          <a:p>
            <a:r>
              <a:rPr kumimoji="1" lang="en-US" altLang="ja-JP" dirty="0"/>
              <a:t>…</a:t>
            </a:r>
          </a:p>
          <a:p>
            <a:r>
              <a:rPr kumimoji="1" lang="en-US" altLang="ja-JP" dirty="0"/>
              <a:t>Signs of Health Issues:</a:t>
            </a:r>
          </a:p>
          <a:p>
            <a:pPr marL="457200" indent="-457200">
              <a:buAutoNum type="arabicPeriod"/>
            </a:pPr>
            <a:r>
              <a:rPr kumimoji="1" lang="en-US" altLang="ja-JP" dirty="0"/>
              <a:t>Dizziness and Weakness: The character's inability …</a:t>
            </a:r>
          </a:p>
          <a:p>
            <a:pPr marL="457200" indent="-457200">
              <a:buAutoNum type="arabicPeriod"/>
            </a:pPr>
            <a:r>
              <a:rPr kumimoji="1" lang="en-US" altLang="ja-JP" dirty="0"/>
              <a:t>Fatigue: The sequence could imply that the …</a:t>
            </a:r>
          </a:p>
          <a:p>
            <a:r>
              <a:rPr kumimoji="1" lang="en-US" altLang="ja-JP" dirty="0"/>
              <a:t>…</a:t>
            </a:r>
          </a:p>
        </p:txBody>
      </p:sp>
      <p:sp>
        <p:nvSpPr>
          <p:cNvPr id="7" name="テキスト ボックス 6">
            <a:extLst>
              <a:ext uri="{FF2B5EF4-FFF2-40B4-BE49-F238E27FC236}">
                <a16:creationId xmlns:a16="http://schemas.microsoft.com/office/drawing/2014/main" id="{58E86B32-4DC0-60E2-6C89-3A7B888A1A36}"/>
              </a:ext>
            </a:extLst>
          </p:cNvPr>
          <p:cNvSpPr txBox="1"/>
          <p:nvPr/>
        </p:nvSpPr>
        <p:spPr>
          <a:xfrm>
            <a:off x="459506" y="3032879"/>
            <a:ext cx="3469765" cy="461665"/>
          </a:xfrm>
          <a:prstGeom prst="rect">
            <a:avLst/>
          </a:prstGeom>
          <a:noFill/>
        </p:spPr>
        <p:txBody>
          <a:bodyPr wrap="square" rtlCol="0">
            <a:spAutoFit/>
          </a:bodyPr>
          <a:lstStyle/>
          <a:p>
            <a:r>
              <a:rPr lang="en-US" altLang="ja-JP" sz="2400" dirty="0"/>
              <a:t>Prompt</a:t>
            </a:r>
            <a:endParaRPr kumimoji="1" lang="ja-JP" altLang="en-US" sz="2400" dirty="0"/>
          </a:p>
        </p:txBody>
      </p:sp>
      <p:sp>
        <p:nvSpPr>
          <p:cNvPr id="8" name="テキスト ボックス 7">
            <a:extLst>
              <a:ext uri="{FF2B5EF4-FFF2-40B4-BE49-F238E27FC236}">
                <a16:creationId xmlns:a16="http://schemas.microsoft.com/office/drawing/2014/main" id="{DE6B8D08-E7D4-C55C-95E8-39D0B46F5493}"/>
              </a:ext>
            </a:extLst>
          </p:cNvPr>
          <p:cNvSpPr txBox="1"/>
          <p:nvPr/>
        </p:nvSpPr>
        <p:spPr>
          <a:xfrm>
            <a:off x="6654897" y="3380745"/>
            <a:ext cx="3469765" cy="461665"/>
          </a:xfrm>
          <a:prstGeom prst="rect">
            <a:avLst/>
          </a:prstGeom>
          <a:noFill/>
        </p:spPr>
        <p:txBody>
          <a:bodyPr wrap="square" rtlCol="0">
            <a:spAutoFit/>
          </a:bodyPr>
          <a:lstStyle/>
          <a:p>
            <a:r>
              <a:rPr lang="en-US" altLang="ja-JP" sz="2400" dirty="0"/>
              <a:t>ChatGPT Answer</a:t>
            </a:r>
            <a:endParaRPr kumimoji="1" lang="ja-JP" altLang="en-US" sz="2400" dirty="0"/>
          </a:p>
        </p:txBody>
      </p:sp>
      <p:cxnSp>
        <p:nvCxnSpPr>
          <p:cNvPr id="10" name="直線コネクタ 9">
            <a:extLst>
              <a:ext uri="{FF2B5EF4-FFF2-40B4-BE49-F238E27FC236}">
                <a16:creationId xmlns:a16="http://schemas.microsoft.com/office/drawing/2014/main" id="{DE0C2153-7769-3D35-CCE2-8F0D5BE9BC4C}"/>
              </a:ext>
            </a:extLst>
          </p:cNvPr>
          <p:cNvCxnSpPr>
            <a:cxnSpLocks/>
          </p:cNvCxnSpPr>
          <p:nvPr/>
        </p:nvCxnSpPr>
        <p:spPr>
          <a:xfrm>
            <a:off x="6221898" y="1938130"/>
            <a:ext cx="0" cy="4227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0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p:txBody>
          <a:bodyPr/>
          <a:lstStyle/>
          <a:p>
            <a:r>
              <a:rPr lang="en-US" altLang="ja-JP" dirty="0"/>
              <a:t>Caption Prediction Strategy | Second stage</a:t>
            </a:r>
            <a:endParaRPr kumimoji="1" lang="ja-JP" altLang="en-US" dirty="0"/>
          </a:p>
        </p:txBody>
      </p:sp>
      <p:sp>
        <p:nvSpPr>
          <p:cNvPr id="3" name="コンテンツ プレースホルダー 2">
            <a:extLst>
              <a:ext uri="{FF2B5EF4-FFF2-40B4-BE49-F238E27FC236}">
                <a16:creationId xmlns:a16="http://schemas.microsoft.com/office/drawing/2014/main" id="{DFEBDA51-D159-DA73-1877-4D73B0307DFC}"/>
              </a:ext>
            </a:extLst>
          </p:cNvPr>
          <p:cNvSpPr>
            <a:spLocks noGrp="1"/>
          </p:cNvSpPr>
          <p:nvPr>
            <p:ph idx="1"/>
          </p:nvPr>
        </p:nvSpPr>
        <p:spPr/>
        <p:txBody>
          <a:bodyPr numCol="2"/>
          <a:lstStyle/>
          <a:p>
            <a:r>
              <a:rPr lang="en-US" altLang="ja-JP" dirty="0"/>
              <a:t>Input:</a:t>
            </a:r>
          </a:p>
          <a:p>
            <a:pPr lvl="1"/>
            <a:r>
              <a:rPr lang="en-US" altLang="ja-JP" dirty="0"/>
              <a:t>Question, Choices , List of event details, First stage outputs</a:t>
            </a:r>
          </a:p>
          <a:p>
            <a:endParaRPr lang="en-US" altLang="ja-JP" sz="3200" dirty="0"/>
          </a:p>
          <a:p>
            <a:endParaRPr lang="en-US" altLang="ja-JP" sz="3200" dirty="0"/>
          </a:p>
          <a:p>
            <a:endParaRPr lang="en-US" altLang="ja-JP" sz="3200" dirty="0"/>
          </a:p>
          <a:p>
            <a:endParaRPr lang="en-US" altLang="ja-JP" sz="3200" dirty="0"/>
          </a:p>
          <a:p>
            <a:endParaRPr lang="en-US" altLang="ja-JP" sz="3200" dirty="0"/>
          </a:p>
          <a:p>
            <a:r>
              <a:rPr lang="en-US" altLang="ja-JP" dirty="0"/>
              <a:t>Output:</a:t>
            </a:r>
          </a:p>
          <a:p>
            <a:pPr lvl="1"/>
            <a:r>
              <a:rPr lang="en-US" altLang="ja-JP" dirty="0"/>
              <a:t>Caption inference (Top 5)</a:t>
            </a:r>
          </a:p>
          <a:p>
            <a:pPr marL="0" indent="0">
              <a:buNone/>
            </a:pPr>
            <a:endParaRPr lang="en-US" altLang="ja-JP" dirty="0"/>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
        <p:nvSpPr>
          <p:cNvPr id="5" name="テキスト ボックス 4">
            <a:extLst>
              <a:ext uri="{FF2B5EF4-FFF2-40B4-BE49-F238E27FC236}">
                <a16:creationId xmlns:a16="http://schemas.microsoft.com/office/drawing/2014/main" id="{FD4641FB-FA6D-F2D6-6DAB-DF63D4B66A34}"/>
              </a:ext>
            </a:extLst>
          </p:cNvPr>
          <p:cNvSpPr txBox="1"/>
          <p:nvPr/>
        </p:nvSpPr>
        <p:spPr>
          <a:xfrm>
            <a:off x="323030" y="3582702"/>
            <a:ext cx="5658674" cy="2862322"/>
          </a:xfrm>
          <a:prstGeom prst="rect">
            <a:avLst/>
          </a:prstGeom>
          <a:noFill/>
        </p:spPr>
        <p:txBody>
          <a:bodyPr wrap="square" rtlCol="0">
            <a:spAutoFit/>
          </a:bodyPr>
          <a:lstStyle/>
          <a:p>
            <a:r>
              <a:rPr kumimoji="1" lang="en-US" altLang="ja-JP" dirty="0"/>
              <a:t>Please select the options that best describe the character's actions from the following choices.</a:t>
            </a:r>
          </a:p>
          <a:p>
            <a:r>
              <a:rPr kumimoji="1" lang="en-US" altLang="ja-JP" dirty="0"/>
              <a:t>Choose up to five options in order of relevance, separated by commas.</a:t>
            </a:r>
          </a:p>
          <a:p>
            <a:endParaRPr kumimoji="1" lang="en-US" altLang="ja-JP" dirty="0"/>
          </a:p>
          <a:p>
            <a:r>
              <a:rPr kumimoji="1" lang="en-US" altLang="ja-JP" dirty="0"/>
              <a:t>Scenarios: {{First stage outputs}}</a:t>
            </a:r>
          </a:p>
          <a:p>
            <a:r>
              <a:rPr kumimoji="1" lang="en-US" altLang="ja-JP" dirty="0"/>
              <a:t>Character's movement: {{action1: walk, target: …}}</a:t>
            </a:r>
            <a:br>
              <a:rPr kumimoji="1" lang="en-US" altLang="ja-JP" dirty="0"/>
            </a:br>
            <a:br>
              <a:rPr kumimoji="1" lang="en-US" altLang="ja-JP" dirty="0"/>
            </a:br>
            <a:r>
              <a:rPr kumimoji="1" lang="en-US" altLang="ja-JP" dirty="0"/>
              <a:t>Choices: ['Eat cupcake', 'Squats', 'Fall while during getting up or rising', 'Put slippers in closet', 'Shoulder stretch’, … ]</a:t>
            </a:r>
            <a:endParaRPr kumimoji="1" lang="ja-JP" altLang="en-US" dirty="0"/>
          </a:p>
        </p:txBody>
      </p:sp>
      <p:sp>
        <p:nvSpPr>
          <p:cNvPr id="6" name="テキスト ボックス 5">
            <a:extLst>
              <a:ext uri="{FF2B5EF4-FFF2-40B4-BE49-F238E27FC236}">
                <a16:creationId xmlns:a16="http://schemas.microsoft.com/office/drawing/2014/main" id="{0F60A42E-AE15-9663-CFBF-DD5B420B5D25}"/>
              </a:ext>
            </a:extLst>
          </p:cNvPr>
          <p:cNvSpPr txBox="1"/>
          <p:nvPr/>
        </p:nvSpPr>
        <p:spPr>
          <a:xfrm>
            <a:off x="6462093" y="3632397"/>
            <a:ext cx="4651513" cy="1754326"/>
          </a:xfrm>
          <a:prstGeom prst="rect">
            <a:avLst/>
          </a:prstGeom>
          <a:noFill/>
        </p:spPr>
        <p:txBody>
          <a:bodyPr wrap="square" rtlCol="0">
            <a:spAutoFit/>
          </a:bodyPr>
          <a:lstStyle/>
          <a:p>
            <a:r>
              <a:rPr kumimoji="1" lang="en-US" altLang="ja-JP" dirty="0"/>
              <a:t>Choice: </a:t>
            </a:r>
            <a:br>
              <a:rPr kumimoji="1" lang="en-US" altLang="ja-JP" dirty="0"/>
            </a:br>
            <a:r>
              <a:rPr kumimoji="1" lang="en-US" altLang="ja-JP" dirty="0"/>
              <a:t>Fall while sitting down, </a:t>
            </a:r>
            <a:br>
              <a:rPr kumimoji="1" lang="en-US" altLang="ja-JP" dirty="0"/>
            </a:br>
            <a:r>
              <a:rPr kumimoji="1" lang="en-US" altLang="ja-JP" dirty="0"/>
              <a:t>Fall while standing quietly, </a:t>
            </a:r>
          </a:p>
          <a:p>
            <a:r>
              <a:rPr kumimoji="1" lang="en-US" altLang="ja-JP" dirty="0"/>
              <a:t>Fall while walking forward,</a:t>
            </a:r>
            <a:br>
              <a:rPr kumimoji="1" lang="en-US" altLang="ja-JP" dirty="0"/>
            </a:br>
            <a:r>
              <a:rPr kumimoji="1" lang="en-US" altLang="ja-JP" dirty="0"/>
              <a:t>Fall while initiation of walking, </a:t>
            </a:r>
          </a:p>
          <a:p>
            <a:r>
              <a:rPr kumimoji="1" lang="en-US" altLang="ja-JP" dirty="0"/>
              <a:t>Fall while standing and turning</a:t>
            </a:r>
            <a:endParaRPr kumimoji="1" lang="ja-JP" altLang="en-US" dirty="0"/>
          </a:p>
        </p:txBody>
      </p:sp>
      <p:sp>
        <p:nvSpPr>
          <p:cNvPr id="7" name="テキスト ボックス 6">
            <a:extLst>
              <a:ext uri="{FF2B5EF4-FFF2-40B4-BE49-F238E27FC236}">
                <a16:creationId xmlns:a16="http://schemas.microsoft.com/office/drawing/2014/main" id="{B191C06E-64F4-39BF-0E5F-717074540D31}"/>
              </a:ext>
            </a:extLst>
          </p:cNvPr>
          <p:cNvSpPr txBox="1"/>
          <p:nvPr/>
        </p:nvSpPr>
        <p:spPr>
          <a:xfrm>
            <a:off x="568835" y="3032882"/>
            <a:ext cx="3469765" cy="461665"/>
          </a:xfrm>
          <a:prstGeom prst="rect">
            <a:avLst/>
          </a:prstGeom>
          <a:noFill/>
        </p:spPr>
        <p:txBody>
          <a:bodyPr wrap="square" rtlCol="0">
            <a:spAutoFit/>
          </a:bodyPr>
          <a:lstStyle/>
          <a:p>
            <a:r>
              <a:rPr lang="en-US" altLang="ja-JP" sz="2400" dirty="0"/>
              <a:t>Prompt</a:t>
            </a:r>
            <a:endParaRPr kumimoji="1" lang="ja-JP" altLang="en-US" sz="2400" dirty="0"/>
          </a:p>
        </p:txBody>
      </p:sp>
      <p:sp>
        <p:nvSpPr>
          <p:cNvPr id="8" name="テキスト ボックス 7">
            <a:extLst>
              <a:ext uri="{FF2B5EF4-FFF2-40B4-BE49-F238E27FC236}">
                <a16:creationId xmlns:a16="http://schemas.microsoft.com/office/drawing/2014/main" id="{835282A2-224A-A6DC-28C6-C5FE0D6A95C4}"/>
              </a:ext>
            </a:extLst>
          </p:cNvPr>
          <p:cNvSpPr txBox="1"/>
          <p:nvPr/>
        </p:nvSpPr>
        <p:spPr>
          <a:xfrm>
            <a:off x="6764226" y="3082577"/>
            <a:ext cx="3469765" cy="461665"/>
          </a:xfrm>
          <a:prstGeom prst="rect">
            <a:avLst/>
          </a:prstGeom>
          <a:noFill/>
        </p:spPr>
        <p:txBody>
          <a:bodyPr wrap="square" rtlCol="0">
            <a:spAutoFit/>
          </a:bodyPr>
          <a:lstStyle/>
          <a:p>
            <a:r>
              <a:rPr lang="en-US" altLang="ja-JP" sz="2400" dirty="0"/>
              <a:t>ChatGPT Answer</a:t>
            </a:r>
            <a:endParaRPr kumimoji="1" lang="ja-JP" altLang="en-US" sz="2400" dirty="0"/>
          </a:p>
        </p:txBody>
      </p:sp>
      <p:cxnSp>
        <p:nvCxnSpPr>
          <p:cNvPr id="9" name="直線コネクタ 8">
            <a:extLst>
              <a:ext uri="{FF2B5EF4-FFF2-40B4-BE49-F238E27FC236}">
                <a16:creationId xmlns:a16="http://schemas.microsoft.com/office/drawing/2014/main" id="{92BF84E2-83D2-168B-38B2-80D62E21AC32}"/>
              </a:ext>
            </a:extLst>
          </p:cNvPr>
          <p:cNvCxnSpPr>
            <a:cxnSpLocks/>
          </p:cNvCxnSpPr>
          <p:nvPr/>
        </p:nvCxnSpPr>
        <p:spPr>
          <a:xfrm>
            <a:off x="6221898" y="2981739"/>
            <a:ext cx="0" cy="3760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89A0F0C-D5FC-2BD0-0085-76105BB235C3}"/>
              </a:ext>
            </a:extLst>
          </p:cNvPr>
          <p:cNvSpPr txBox="1"/>
          <p:nvPr/>
        </p:nvSpPr>
        <p:spPr>
          <a:xfrm>
            <a:off x="6764226" y="5471926"/>
            <a:ext cx="3469765" cy="461665"/>
          </a:xfrm>
          <a:prstGeom prst="rect">
            <a:avLst/>
          </a:prstGeom>
          <a:noFill/>
        </p:spPr>
        <p:txBody>
          <a:bodyPr wrap="square" rtlCol="0">
            <a:spAutoFit/>
          </a:bodyPr>
          <a:lstStyle/>
          <a:p>
            <a:r>
              <a:rPr lang="en-US" altLang="ja-JP" sz="2400" dirty="0"/>
              <a:t>Correct Answer</a:t>
            </a:r>
            <a:endParaRPr kumimoji="1" lang="ja-JP" altLang="en-US" sz="2400" dirty="0"/>
          </a:p>
        </p:txBody>
      </p:sp>
      <p:sp>
        <p:nvSpPr>
          <p:cNvPr id="12" name="テキスト ボックス 11">
            <a:extLst>
              <a:ext uri="{FF2B5EF4-FFF2-40B4-BE49-F238E27FC236}">
                <a16:creationId xmlns:a16="http://schemas.microsoft.com/office/drawing/2014/main" id="{52A93DCB-492F-E523-85D9-E6B2CBC5FD00}"/>
              </a:ext>
            </a:extLst>
          </p:cNvPr>
          <p:cNvSpPr txBox="1"/>
          <p:nvPr/>
        </p:nvSpPr>
        <p:spPr>
          <a:xfrm>
            <a:off x="6462093" y="6037526"/>
            <a:ext cx="4891705" cy="369332"/>
          </a:xfrm>
          <a:prstGeom prst="rect">
            <a:avLst/>
          </a:prstGeom>
          <a:noFill/>
        </p:spPr>
        <p:txBody>
          <a:bodyPr wrap="square">
            <a:spAutoFit/>
          </a:bodyPr>
          <a:lstStyle/>
          <a:p>
            <a:r>
              <a:rPr kumimoji="1" lang="en-US" altLang="ja-JP" dirty="0"/>
              <a:t>Fall while sitting down</a:t>
            </a:r>
            <a:endParaRPr lang="ja-JP" altLang="en-US" dirty="0"/>
          </a:p>
        </p:txBody>
      </p:sp>
    </p:spTree>
    <p:extLst>
      <p:ext uri="{BB962C8B-B14F-4D97-AF65-F5344CB8AC3E}">
        <p14:creationId xmlns:p14="http://schemas.microsoft.com/office/powerpoint/2010/main" val="295040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Phase 2 Strategy</a:t>
            </a:r>
            <a:r>
              <a:rPr lang="ja-JP" altLang="en-US" dirty="0"/>
              <a:t> </a:t>
            </a:r>
            <a:r>
              <a:rPr lang="en-US" altLang="ja-JP" dirty="0"/>
              <a:t>| Proposed Ideas</a:t>
            </a:r>
            <a:endParaRPr kumimoji="1" lang="ja-JP" altLang="en-US" dirty="0"/>
          </a:p>
        </p:txBody>
      </p:sp>
      <p:sp>
        <p:nvSpPr>
          <p:cNvPr id="3" name="コンテンツ プレースホルダー 2"/>
          <p:cNvSpPr>
            <a:spLocks noGrp="1"/>
          </p:cNvSpPr>
          <p:nvPr>
            <p:ph idx="1"/>
          </p:nvPr>
        </p:nvSpPr>
        <p:spPr/>
        <p:txBody>
          <a:bodyPr/>
          <a:lstStyle/>
          <a:p>
            <a:r>
              <a:rPr lang="en-US" altLang="ja-JP" dirty="0"/>
              <a:t>Completing missing parts of the KG by providing PDFs to an LLM</a:t>
            </a:r>
          </a:p>
        </p:txBody>
      </p:sp>
      <p:sp>
        <p:nvSpPr>
          <p:cNvPr id="5" name="フッター プレースホルダー 4"/>
          <p:cNvSpPr>
            <a:spLocks noGrp="1"/>
          </p:cNvSpPr>
          <p:nvPr>
            <p:ph type="ftr" sz="quarter" idx="11"/>
          </p:nvPr>
        </p:nvSpPr>
        <p:spPr/>
        <p:txBody>
          <a:bodyPr/>
          <a:lstStyle/>
          <a:p>
            <a:r>
              <a:rPr lang="ja-JP" altLang="en-US" dirty="0"/>
              <a:t>知識グラフ推論チャンレンジ</a:t>
            </a:r>
            <a:r>
              <a:rPr lang="en-US" altLang="ja-JP" dirty="0"/>
              <a:t>PBL </a:t>
            </a:r>
            <a:endParaRPr lang="ja-JP" altLang="en-US" dirty="0"/>
          </a:p>
        </p:txBody>
      </p:sp>
      <p:grpSp>
        <p:nvGrpSpPr>
          <p:cNvPr id="22" name="グループ化 21">
            <a:extLst>
              <a:ext uri="{FF2B5EF4-FFF2-40B4-BE49-F238E27FC236}">
                <a16:creationId xmlns:a16="http://schemas.microsoft.com/office/drawing/2014/main" id="{B51165D1-965B-968A-68F3-4CDEFD270A38}"/>
              </a:ext>
            </a:extLst>
          </p:cNvPr>
          <p:cNvGrpSpPr/>
          <p:nvPr/>
        </p:nvGrpSpPr>
        <p:grpSpPr>
          <a:xfrm>
            <a:off x="830006" y="2404532"/>
            <a:ext cx="5848061" cy="4088343"/>
            <a:chOff x="3319631" y="2391479"/>
            <a:chExt cx="5848061" cy="4088343"/>
          </a:xfrm>
        </p:grpSpPr>
        <p:pic>
          <p:nvPicPr>
            <p:cNvPr id="7" name="図 6" descr="屋内, テーブル, 部屋, 写真 が含まれている画像&#10;&#10;自動的に生成された説明">
              <a:extLst>
                <a:ext uri="{FF2B5EF4-FFF2-40B4-BE49-F238E27FC236}">
                  <a16:creationId xmlns:a16="http://schemas.microsoft.com/office/drawing/2014/main" id="{475C7CF8-E6F2-040D-514D-B65ACFF00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705" y="2391479"/>
              <a:ext cx="999188" cy="3746957"/>
            </a:xfrm>
            <a:prstGeom prst="rect">
              <a:avLst/>
            </a:prstGeom>
          </p:spPr>
        </p:pic>
        <p:pic>
          <p:nvPicPr>
            <p:cNvPr id="8" name="図 7" descr="屋内, テーブル, 部屋, 写真 が含まれている画像&#10;&#10;自動的に生成された説明">
              <a:extLst>
                <a:ext uri="{FF2B5EF4-FFF2-40B4-BE49-F238E27FC236}">
                  <a16:creationId xmlns:a16="http://schemas.microsoft.com/office/drawing/2014/main" id="{FDC35BC1-6782-69AA-EFCB-BBA37AB485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1824" y="2391480"/>
              <a:ext cx="999189" cy="3746957"/>
            </a:xfrm>
            <a:prstGeom prst="rect">
              <a:avLst/>
            </a:prstGeom>
          </p:spPr>
        </p:pic>
        <p:pic>
          <p:nvPicPr>
            <p:cNvPr id="9" name="図 8" descr="屋内, テーブル, 小さい, 座る が含まれている画像&#10;&#10;自動的に生成された説明">
              <a:extLst>
                <a:ext uri="{FF2B5EF4-FFF2-40B4-BE49-F238E27FC236}">
                  <a16:creationId xmlns:a16="http://schemas.microsoft.com/office/drawing/2014/main" id="{9B643B7F-B157-3C9B-55E4-6CA749BF0F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1777" y="2391480"/>
              <a:ext cx="999189" cy="3746958"/>
            </a:xfrm>
            <a:prstGeom prst="rect">
              <a:avLst/>
            </a:prstGeom>
          </p:spPr>
        </p:pic>
        <p:sp>
          <p:nvSpPr>
            <p:cNvPr id="10" name="テキスト ボックス 9">
              <a:extLst>
                <a:ext uri="{FF2B5EF4-FFF2-40B4-BE49-F238E27FC236}">
                  <a16:creationId xmlns:a16="http://schemas.microsoft.com/office/drawing/2014/main" id="{0D8E712C-A3DF-6F7D-02DD-E9E945924C48}"/>
                </a:ext>
              </a:extLst>
            </p:cNvPr>
            <p:cNvSpPr txBox="1"/>
            <p:nvPr/>
          </p:nvSpPr>
          <p:spPr>
            <a:xfrm>
              <a:off x="4356978" y="6110490"/>
              <a:ext cx="1032642" cy="369332"/>
            </a:xfrm>
            <a:prstGeom prst="rect">
              <a:avLst/>
            </a:prstGeom>
            <a:noFill/>
          </p:spPr>
          <p:txBody>
            <a:bodyPr wrap="square" rtlCol="0">
              <a:spAutoFit/>
            </a:bodyPr>
            <a:lstStyle/>
            <a:p>
              <a:pPr algn="ctr"/>
              <a:r>
                <a:rPr lang="en-US" altLang="ja-JP" dirty="0"/>
                <a:t>P1</a:t>
              </a:r>
              <a:endParaRPr lang="ja-JP" altLang="en-US" dirty="0"/>
            </a:p>
          </p:txBody>
        </p:sp>
        <p:sp>
          <p:nvSpPr>
            <p:cNvPr id="11" name="テキスト ボックス 10">
              <a:extLst>
                <a:ext uri="{FF2B5EF4-FFF2-40B4-BE49-F238E27FC236}">
                  <a16:creationId xmlns:a16="http://schemas.microsoft.com/office/drawing/2014/main" id="{B42303DA-9AE3-AB62-3037-697942099F99}"/>
                </a:ext>
              </a:extLst>
            </p:cNvPr>
            <p:cNvSpPr txBox="1"/>
            <p:nvPr/>
          </p:nvSpPr>
          <p:spPr>
            <a:xfrm>
              <a:off x="5825097" y="6110490"/>
              <a:ext cx="1032642" cy="369332"/>
            </a:xfrm>
            <a:prstGeom prst="rect">
              <a:avLst/>
            </a:prstGeom>
            <a:noFill/>
          </p:spPr>
          <p:txBody>
            <a:bodyPr wrap="square" rtlCol="0">
              <a:spAutoFit/>
            </a:bodyPr>
            <a:lstStyle/>
            <a:p>
              <a:pPr algn="ctr"/>
              <a:r>
                <a:rPr lang="en-US" altLang="ja-JP" dirty="0"/>
                <a:t>P2</a:t>
              </a:r>
              <a:endParaRPr lang="ja-JP" altLang="en-US" dirty="0"/>
            </a:p>
          </p:txBody>
        </p:sp>
        <p:sp>
          <p:nvSpPr>
            <p:cNvPr id="12" name="テキスト ボックス 11">
              <a:extLst>
                <a:ext uri="{FF2B5EF4-FFF2-40B4-BE49-F238E27FC236}">
                  <a16:creationId xmlns:a16="http://schemas.microsoft.com/office/drawing/2014/main" id="{B268FA1B-DC1D-7576-1B25-79AAD8A1EF99}"/>
                </a:ext>
              </a:extLst>
            </p:cNvPr>
            <p:cNvSpPr txBox="1"/>
            <p:nvPr/>
          </p:nvSpPr>
          <p:spPr>
            <a:xfrm>
              <a:off x="8135050" y="6110490"/>
              <a:ext cx="1032642" cy="369332"/>
            </a:xfrm>
            <a:prstGeom prst="rect">
              <a:avLst/>
            </a:prstGeom>
            <a:noFill/>
          </p:spPr>
          <p:txBody>
            <a:bodyPr wrap="square" rtlCol="0">
              <a:spAutoFit/>
            </a:bodyPr>
            <a:lstStyle/>
            <a:p>
              <a:pPr algn="ctr"/>
              <a:r>
                <a:rPr lang="en-US" altLang="ja-JP" dirty="0"/>
                <a:t>P29</a:t>
              </a:r>
              <a:endParaRPr lang="ja-JP" altLang="en-US" dirty="0"/>
            </a:p>
          </p:txBody>
        </p:sp>
        <p:grpSp>
          <p:nvGrpSpPr>
            <p:cNvPr id="13" name="グループ化 12">
              <a:extLst>
                <a:ext uri="{FF2B5EF4-FFF2-40B4-BE49-F238E27FC236}">
                  <a16:creationId xmlns:a16="http://schemas.microsoft.com/office/drawing/2014/main" id="{3EE9B7DB-78E2-5B47-8917-71EF89FA4809}"/>
                </a:ext>
              </a:extLst>
            </p:cNvPr>
            <p:cNvGrpSpPr/>
            <p:nvPr/>
          </p:nvGrpSpPr>
          <p:grpSpPr>
            <a:xfrm>
              <a:off x="7331434" y="4112568"/>
              <a:ext cx="350519" cy="45719"/>
              <a:chOff x="3570890" y="4761186"/>
              <a:chExt cx="350519" cy="45719"/>
            </a:xfrm>
          </p:grpSpPr>
          <p:sp>
            <p:nvSpPr>
              <p:cNvPr id="14" name="楕円 13">
                <a:extLst>
                  <a:ext uri="{FF2B5EF4-FFF2-40B4-BE49-F238E27FC236}">
                    <a16:creationId xmlns:a16="http://schemas.microsoft.com/office/drawing/2014/main" id="{25AB0943-30DA-4D65-E1EB-3F287D34C775}"/>
                  </a:ext>
                </a:extLst>
              </p:cNvPr>
              <p:cNvSpPr/>
              <p:nvPr/>
            </p:nvSpPr>
            <p:spPr>
              <a:xfrm>
                <a:off x="35708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B5EBA0DC-C444-7854-E615-1A87B914A6EA}"/>
                  </a:ext>
                </a:extLst>
              </p:cNvPr>
              <p:cNvSpPr/>
              <p:nvPr/>
            </p:nvSpPr>
            <p:spPr>
              <a:xfrm>
                <a:off x="37232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650B07F4-905C-9571-BF95-6CC4F8327C55}"/>
                  </a:ext>
                </a:extLst>
              </p:cNvPr>
              <p:cNvSpPr/>
              <p:nvPr/>
            </p:nvSpPr>
            <p:spPr>
              <a:xfrm>
                <a:off x="38756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95D914EA-8D2D-95C8-60DF-F677BC61CDD9}"/>
                </a:ext>
              </a:extLst>
            </p:cNvPr>
            <p:cNvSpPr txBox="1"/>
            <p:nvPr/>
          </p:nvSpPr>
          <p:spPr>
            <a:xfrm>
              <a:off x="3319631" y="2566563"/>
              <a:ext cx="1032643" cy="369332"/>
            </a:xfrm>
            <a:prstGeom prst="rect">
              <a:avLst/>
            </a:prstGeom>
            <a:noFill/>
          </p:spPr>
          <p:txBody>
            <a:bodyPr wrap="square" rtlCol="0">
              <a:spAutoFit/>
            </a:bodyPr>
            <a:lstStyle/>
            <a:p>
              <a:r>
                <a:rPr lang="en-US" altLang="ja-JP" dirty="0"/>
                <a:t>Camera1</a:t>
              </a:r>
              <a:endParaRPr lang="ja-JP" altLang="en-US" dirty="0"/>
            </a:p>
          </p:txBody>
        </p:sp>
        <p:sp>
          <p:nvSpPr>
            <p:cNvPr id="18" name="テキスト ボックス 17">
              <a:extLst>
                <a:ext uri="{FF2B5EF4-FFF2-40B4-BE49-F238E27FC236}">
                  <a16:creationId xmlns:a16="http://schemas.microsoft.com/office/drawing/2014/main" id="{4A9129BF-09D7-F460-988D-778178317F8D}"/>
                </a:ext>
              </a:extLst>
            </p:cNvPr>
            <p:cNvSpPr txBox="1"/>
            <p:nvPr/>
          </p:nvSpPr>
          <p:spPr>
            <a:xfrm>
              <a:off x="3319631" y="3327432"/>
              <a:ext cx="1032643" cy="369332"/>
            </a:xfrm>
            <a:prstGeom prst="rect">
              <a:avLst/>
            </a:prstGeom>
            <a:noFill/>
          </p:spPr>
          <p:txBody>
            <a:bodyPr wrap="square" rtlCol="0">
              <a:spAutoFit/>
            </a:bodyPr>
            <a:lstStyle/>
            <a:p>
              <a:r>
                <a:rPr lang="en-US" altLang="ja-JP" dirty="0"/>
                <a:t>Camera2</a:t>
              </a:r>
              <a:endParaRPr lang="ja-JP" altLang="en-US" dirty="0"/>
            </a:p>
          </p:txBody>
        </p:sp>
        <p:sp>
          <p:nvSpPr>
            <p:cNvPr id="19" name="テキスト ボックス 18">
              <a:extLst>
                <a:ext uri="{FF2B5EF4-FFF2-40B4-BE49-F238E27FC236}">
                  <a16:creationId xmlns:a16="http://schemas.microsoft.com/office/drawing/2014/main" id="{8D85D335-B5E2-F8F4-B41A-396B6893EF6E}"/>
                </a:ext>
              </a:extLst>
            </p:cNvPr>
            <p:cNvSpPr txBox="1"/>
            <p:nvPr/>
          </p:nvSpPr>
          <p:spPr>
            <a:xfrm>
              <a:off x="3319631" y="4088301"/>
              <a:ext cx="1032643" cy="369332"/>
            </a:xfrm>
            <a:prstGeom prst="rect">
              <a:avLst/>
            </a:prstGeom>
            <a:noFill/>
          </p:spPr>
          <p:txBody>
            <a:bodyPr wrap="square" rtlCol="0">
              <a:spAutoFit/>
            </a:bodyPr>
            <a:lstStyle/>
            <a:p>
              <a:r>
                <a:rPr lang="en-US" altLang="ja-JP" dirty="0"/>
                <a:t>Camera3</a:t>
              </a:r>
              <a:endParaRPr lang="ja-JP" altLang="en-US" dirty="0"/>
            </a:p>
          </p:txBody>
        </p:sp>
        <p:sp>
          <p:nvSpPr>
            <p:cNvPr id="20" name="テキスト ボックス 19">
              <a:extLst>
                <a:ext uri="{FF2B5EF4-FFF2-40B4-BE49-F238E27FC236}">
                  <a16:creationId xmlns:a16="http://schemas.microsoft.com/office/drawing/2014/main" id="{9862E1FE-15B5-BCD0-76CE-EF1E79C1530B}"/>
                </a:ext>
              </a:extLst>
            </p:cNvPr>
            <p:cNvSpPr txBox="1"/>
            <p:nvPr/>
          </p:nvSpPr>
          <p:spPr>
            <a:xfrm>
              <a:off x="3319631" y="4849170"/>
              <a:ext cx="1032643" cy="369332"/>
            </a:xfrm>
            <a:prstGeom prst="rect">
              <a:avLst/>
            </a:prstGeom>
            <a:noFill/>
          </p:spPr>
          <p:txBody>
            <a:bodyPr wrap="square" rtlCol="0">
              <a:spAutoFit/>
            </a:bodyPr>
            <a:lstStyle/>
            <a:p>
              <a:r>
                <a:rPr lang="en-US" altLang="ja-JP" dirty="0"/>
                <a:t>Camera4</a:t>
              </a:r>
              <a:endParaRPr lang="ja-JP" altLang="en-US" dirty="0"/>
            </a:p>
          </p:txBody>
        </p:sp>
        <p:sp>
          <p:nvSpPr>
            <p:cNvPr id="21" name="テキスト ボックス 20">
              <a:extLst>
                <a:ext uri="{FF2B5EF4-FFF2-40B4-BE49-F238E27FC236}">
                  <a16:creationId xmlns:a16="http://schemas.microsoft.com/office/drawing/2014/main" id="{796E04B3-3BC0-9ACB-DA61-00266B49FA62}"/>
                </a:ext>
              </a:extLst>
            </p:cNvPr>
            <p:cNvSpPr txBox="1"/>
            <p:nvPr/>
          </p:nvSpPr>
          <p:spPr>
            <a:xfrm>
              <a:off x="3319631" y="5610040"/>
              <a:ext cx="1032643" cy="369332"/>
            </a:xfrm>
            <a:prstGeom prst="rect">
              <a:avLst/>
            </a:prstGeom>
            <a:noFill/>
          </p:spPr>
          <p:txBody>
            <a:bodyPr wrap="square" rtlCol="0">
              <a:spAutoFit/>
            </a:bodyPr>
            <a:lstStyle/>
            <a:p>
              <a:r>
                <a:rPr lang="en-US" altLang="ja-JP" dirty="0"/>
                <a:t>Camera5</a:t>
              </a:r>
              <a:endParaRPr lang="ja-JP" altLang="en-US" dirty="0"/>
            </a:p>
          </p:txBody>
        </p:sp>
      </p:grpSp>
      <p:sp>
        <p:nvSpPr>
          <p:cNvPr id="23" name="正方形/長方形 22">
            <a:extLst>
              <a:ext uri="{FF2B5EF4-FFF2-40B4-BE49-F238E27FC236}">
                <a16:creationId xmlns:a16="http://schemas.microsoft.com/office/drawing/2014/main" id="{80CC8E63-F5C3-90B8-596B-9B1B7DD01DF4}"/>
              </a:ext>
            </a:extLst>
          </p:cNvPr>
          <p:cNvSpPr/>
          <p:nvPr/>
        </p:nvSpPr>
        <p:spPr>
          <a:xfrm>
            <a:off x="7860340" y="3000312"/>
            <a:ext cx="1095995" cy="55325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KG Data</a:t>
            </a:r>
            <a:endParaRPr kumimoji="1" lang="ja-JP" altLang="en-US" dirty="0">
              <a:solidFill>
                <a:sysClr val="windowText" lastClr="000000"/>
              </a:solidFill>
            </a:endParaRPr>
          </a:p>
        </p:txBody>
      </p:sp>
      <p:sp>
        <p:nvSpPr>
          <p:cNvPr id="24" name="直方体 23">
            <a:extLst>
              <a:ext uri="{FF2B5EF4-FFF2-40B4-BE49-F238E27FC236}">
                <a16:creationId xmlns:a16="http://schemas.microsoft.com/office/drawing/2014/main" id="{47AEB5CE-D4DF-7E9D-64EA-743E5163DFA1}"/>
              </a:ext>
            </a:extLst>
          </p:cNvPr>
          <p:cNvSpPr/>
          <p:nvPr/>
        </p:nvSpPr>
        <p:spPr>
          <a:xfrm>
            <a:off x="7757855" y="4209448"/>
            <a:ext cx="1300966" cy="1300966"/>
          </a:xfrm>
          <a:prstGeom prst="cub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LLM</a:t>
            </a:r>
            <a:endParaRPr kumimoji="1" lang="ja-JP" altLang="en-US" dirty="0">
              <a:solidFill>
                <a:sysClr val="windowText" lastClr="000000"/>
              </a:solidFill>
            </a:endParaRPr>
          </a:p>
        </p:txBody>
      </p:sp>
      <p:sp>
        <p:nvSpPr>
          <p:cNvPr id="25" name="二等辺三角形 24">
            <a:extLst>
              <a:ext uri="{FF2B5EF4-FFF2-40B4-BE49-F238E27FC236}">
                <a16:creationId xmlns:a16="http://schemas.microsoft.com/office/drawing/2014/main" id="{6A01472D-C2B2-7550-97E4-944E5BC8381F}"/>
              </a:ext>
            </a:extLst>
          </p:cNvPr>
          <p:cNvSpPr/>
          <p:nvPr/>
        </p:nvSpPr>
        <p:spPr>
          <a:xfrm rot="5400000">
            <a:off x="6862200" y="4741714"/>
            <a:ext cx="694796" cy="236435"/>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sp>
        <p:nvSpPr>
          <p:cNvPr id="26" name="二等辺三角形 25">
            <a:extLst>
              <a:ext uri="{FF2B5EF4-FFF2-40B4-BE49-F238E27FC236}">
                <a16:creationId xmlns:a16="http://schemas.microsoft.com/office/drawing/2014/main" id="{F4E9A760-3E6D-2C4D-5D45-93E1D769AF6F}"/>
              </a:ext>
            </a:extLst>
          </p:cNvPr>
          <p:cNvSpPr/>
          <p:nvPr/>
        </p:nvSpPr>
        <p:spPr>
          <a:xfrm rot="10800000">
            <a:off x="8060940" y="3763288"/>
            <a:ext cx="694796" cy="236435"/>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sp>
        <p:nvSpPr>
          <p:cNvPr id="27" name="二等辺三角形 26">
            <a:extLst>
              <a:ext uri="{FF2B5EF4-FFF2-40B4-BE49-F238E27FC236}">
                <a16:creationId xmlns:a16="http://schemas.microsoft.com/office/drawing/2014/main" id="{996FDDEE-0C0B-4655-204C-538697274F91}"/>
              </a:ext>
            </a:extLst>
          </p:cNvPr>
          <p:cNvSpPr/>
          <p:nvPr/>
        </p:nvSpPr>
        <p:spPr>
          <a:xfrm rot="5400000">
            <a:off x="9255694" y="4741715"/>
            <a:ext cx="694796" cy="236435"/>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ysClr val="windowText" lastClr="000000"/>
              </a:solidFill>
            </a:endParaRPr>
          </a:p>
        </p:txBody>
      </p:sp>
      <p:sp>
        <p:nvSpPr>
          <p:cNvPr id="28" name="楕円 27">
            <a:extLst>
              <a:ext uri="{FF2B5EF4-FFF2-40B4-BE49-F238E27FC236}">
                <a16:creationId xmlns:a16="http://schemas.microsoft.com/office/drawing/2014/main" id="{B6A7AB07-159A-61C4-AA8B-362E0E69F721}"/>
              </a:ext>
            </a:extLst>
          </p:cNvPr>
          <p:cNvSpPr/>
          <p:nvPr/>
        </p:nvSpPr>
        <p:spPr>
          <a:xfrm>
            <a:off x="10142349" y="4553792"/>
            <a:ext cx="1277289" cy="612278"/>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Answer</a:t>
            </a:r>
            <a:endParaRPr kumimoji="1" lang="ja-JP" altLang="en-US" dirty="0">
              <a:solidFill>
                <a:sysClr val="windowText" lastClr="000000"/>
              </a:solidFill>
            </a:endParaRPr>
          </a:p>
        </p:txBody>
      </p:sp>
    </p:spTree>
    <p:extLst>
      <p:ext uri="{BB962C8B-B14F-4D97-AF65-F5344CB8AC3E}">
        <p14:creationId xmlns:p14="http://schemas.microsoft.com/office/powerpoint/2010/main" val="69943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Phase 2 Strategy | Benefits of Providing PDFs</a:t>
            </a:r>
            <a:endParaRPr kumimoji="1" lang="ja-JP" altLang="en-US" dirty="0"/>
          </a:p>
        </p:txBody>
      </p:sp>
      <p:sp>
        <p:nvSpPr>
          <p:cNvPr id="3" name="コンテンツ プレースホルダー 2"/>
          <p:cNvSpPr>
            <a:spLocks noGrp="1"/>
          </p:cNvSpPr>
          <p:nvPr>
            <p:ph idx="1"/>
          </p:nvPr>
        </p:nvSpPr>
        <p:spPr/>
        <p:txBody>
          <a:bodyPr numCol="2"/>
          <a:lstStyle/>
          <a:p>
            <a:r>
              <a:rPr lang="en-US" altLang="ja-JP" dirty="0"/>
              <a:t>Embed timestamps as text </a:t>
            </a:r>
            <a:br>
              <a:rPr lang="en-US" altLang="ja-JP" dirty="0"/>
            </a:br>
            <a:r>
              <a:rPr lang="en-US" altLang="ja-JP" dirty="0"/>
              <a:t>on each page</a:t>
            </a:r>
          </a:p>
          <a:p>
            <a:pPr lvl="1"/>
            <a:r>
              <a:rPr lang="en-US" altLang="ja-JP" dirty="0"/>
              <a:t>LLM can search pages based on timestamps</a:t>
            </a:r>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r>
              <a:rPr lang="en-US" altLang="ja-JP" dirty="0"/>
              <a:t>Using pages to represent </a:t>
            </a:r>
            <a:br>
              <a:rPr lang="en-US" altLang="ja-JP" dirty="0"/>
            </a:br>
            <a:r>
              <a:rPr lang="en-US" altLang="ja-JP" dirty="0"/>
              <a:t>the timeline</a:t>
            </a:r>
          </a:p>
        </p:txBody>
      </p:sp>
      <p:sp>
        <p:nvSpPr>
          <p:cNvPr id="5" name="フッター プレースホルダー 4"/>
          <p:cNvSpPr>
            <a:spLocks noGrp="1"/>
          </p:cNvSpPr>
          <p:nvPr>
            <p:ph type="ftr" sz="quarter" idx="11"/>
          </p:nvPr>
        </p:nvSpPr>
        <p:spPr/>
        <p:txBody>
          <a:bodyPr/>
          <a:lstStyle/>
          <a:p>
            <a:r>
              <a:rPr lang="ja-JP" altLang="en-US" dirty="0"/>
              <a:t>知識グラフ推論チャンレンジ</a:t>
            </a:r>
            <a:r>
              <a:rPr lang="en-US" altLang="ja-JP" dirty="0"/>
              <a:t>PBL </a:t>
            </a:r>
            <a:endParaRPr lang="ja-JP" altLang="en-US" dirty="0"/>
          </a:p>
        </p:txBody>
      </p:sp>
      <p:pic>
        <p:nvPicPr>
          <p:cNvPr id="4" name="図 3" descr="テレビの画面のスクリーンショット&#10;&#10;中程度の精度で自動的に生成された説明">
            <a:extLst>
              <a:ext uri="{FF2B5EF4-FFF2-40B4-BE49-F238E27FC236}">
                <a16:creationId xmlns:a16="http://schemas.microsoft.com/office/drawing/2014/main" id="{5F5DA3BC-0305-ECD8-3782-05BEA35A8096}"/>
              </a:ext>
            </a:extLst>
          </p:cNvPr>
          <p:cNvPicPr>
            <a:picLocks noChangeAspect="1"/>
          </p:cNvPicPr>
          <p:nvPr/>
        </p:nvPicPr>
        <p:blipFill rotWithShape="1">
          <a:blip r:embed="rId3">
            <a:extLst>
              <a:ext uri="{28A0092B-C50C-407E-A947-70E740481C1C}">
                <a14:useLocalDpi xmlns:a14="http://schemas.microsoft.com/office/drawing/2010/main" val="0"/>
              </a:ext>
            </a:extLst>
          </a:blip>
          <a:srcRect l="31197" t="11740"/>
          <a:stretch/>
        </p:blipFill>
        <p:spPr>
          <a:xfrm>
            <a:off x="1143725" y="3371037"/>
            <a:ext cx="4655642" cy="3090543"/>
          </a:xfrm>
          <a:prstGeom prst="rect">
            <a:avLst/>
          </a:prstGeom>
        </p:spPr>
      </p:pic>
      <p:grpSp>
        <p:nvGrpSpPr>
          <p:cNvPr id="18" name="グループ化 17">
            <a:extLst>
              <a:ext uri="{FF2B5EF4-FFF2-40B4-BE49-F238E27FC236}">
                <a16:creationId xmlns:a16="http://schemas.microsoft.com/office/drawing/2014/main" id="{5D38BBBA-F276-482D-A62F-468F2A5C5C1B}"/>
              </a:ext>
            </a:extLst>
          </p:cNvPr>
          <p:cNvGrpSpPr/>
          <p:nvPr/>
        </p:nvGrpSpPr>
        <p:grpSpPr>
          <a:xfrm>
            <a:off x="6689153" y="3058669"/>
            <a:ext cx="4359122" cy="3481352"/>
            <a:chOff x="7271197" y="2692504"/>
            <a:chExt cx="4730748" cy="3778146"/>
          </a:xfrm>
        </p:grpSpPr>
        <p:pic>
          <p:nvPicPr>
            <p:cNvPr id="7" name="図 6" descr="屋内, テーブル, 部屋, 写真 が含まれている画像&#10;&#10;自動的に生成された説明">
              <a:extLst>
                <a:ext uri="{FF2B5EF4-FFF2-40B4-BE49-F238E27FC236}">
                  <a16:creationId xmlns:a16="http://schemas.microsoft.com/office/drawing/2014/main" id="{475C7CF8-E6F2-040D-514D-B65ACFF00B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651" y="2692504"/>
              <a:ext cx="907388" cy="3402706"/>
            </a:xfrm>
            <a:prstGeom prst="rect">
              <a:avLst/>
            </a:prstGeom>
          </p:spPr>
        </p:pic>
        <p:pic>
          <p:nvPicPr>
            <p:cNvPr id="8" name="図 7" descr="屋内, テーブル, 部屋, 写真 が含まれている画像&#10;&#10;自動的に生成された説明">
              <a:extLst>
                <a:ext uri="{FF2B5EF4-FFF2-40B4-BE49-F238E27FC236}">
                  <a16:creationId xmlns:a16="http://schemas.microsoft.com/office/drawing/2014/main" id="{FDC35BC1-6782-69AA-EFCB-BBA37AB485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8887" y="2692505"/>
              <a:ext cx="907389" cy="3402706"/>
            </a:xfrm>
            <a:prstGeom prst="rect">
              <a:avLst/>
            </a:prstGeom>
          </p:spPr>
        </p:pic>
        <p:pic>
          <p:nvPicPr>
            <p:cNvPr id="9" name="図 8" descr="屋内, テーブル, 小さい, 座る が含まれている画像&#10;&#10;自動的に生成された説明">
              <a:extLst>
                <a:ext uri="{FF2B5EF4-FFF2-40B4-BE49-F238E27FC236}">
                  <a16:creationId xmlns:a16="http://schemas.microsoft.com/office/drawing/2014/main" id="{9B643B7F-B157-3C9B-55E4-6CA749BF0F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76613" y="2692505"/>
              <a:ext cx="907389" cy="3402707"/>
            </a:xfrm>
            <a:prstGeom prst="rect">
              <a:avLst/>
            </a:prstGeom>
          </p:spPr>
        </p:pic>
        <p:sp>
          <p:nvSpPr>
            <p:cNvPr id="10" name="テキスト ボックス 9">
              <a:extLst>
                <a:ext uri="{FF2B5EF4-FFF2-40B4-BE49-F238E27FC236}">
                  <a16:creationId xmlns:a16="http://schemas.microsoft.com/office/drawing/2014/main" id="{0D8E712C-A3DF-6F7D-02DD-E9E945924C48}"/>
                </a:ext>
              </a:extLst>
            </p:cNvPr>
            <p:cNvSpPr txBox="1"/>
            <p:nvPr/>
          </p:nvSpPr>
          <p:spPr>
            <a:xfrm>
              <a:off x="7271197" y="6069830"/>
              <a:ext cx="1256297" cy="369332"/>
            </a:xfrm>
            <a:prstGeom prst="rect">
              <a:avLst/>
            </a:prstGeom>
            <a:noFill/>
          </p:spPr>
          <p:txBody>
            <a:bodyPr wrap="square" rtlCol="0">
              <a:spAutoFit/>
            </a:bodyPr>
            <a:lstStyle/>
            <a:p>
              <a:pPr algn="ctr"/>
              <a:r>
                <a:rPr kumimoji="1" lang="en-US" altLang="ja-JP" dirty="0">
                  <a:solidFill>
                    <a:srgbClr val="333333"/>
                  </a:solidFill>
                </a:rPr>
                <a:t>P1 (0.0s)</a:t>
              </a:r>
              <a:endParaRPr kumimoji="1" lang="ja-JP" altLang="en-US" dirty="0">
                <a:solidFill>
                  <a:srgbClr val="333333"/>
                </a:solidFill>
              </a:endParaRPr>
            </a:p>
          </p:txBody>
        </p:sp>
        <p:sp>
          <p:nvSpPr>
            <p:cNvPr id="11" name="テキスト ボックス 10">
              <a:extLst>
                <a:ext uri="{FF2B5EF4-FFF2-40B4-BE49-F238E27FC236}">
                  <a16:creationId xmlns:a16="http://schemas.microsoft.com/office/drawing/2014/main" id="{B42303DA-9AE3-AB62-3037-697942099F99}"/>
                </a:ext>
              </a:extLst>
            </p:cNvPr>
            <p:cNvSpPr txBox="1"/>
            <p:nvPr/>
          </p:nvSpPr>
          <p:spPr>
            <a:xfrm>
              <a:off x="8604433" y="6069830"/>
              <a:ext cx="1256297" cy="369332"/>
            </a:xfrm>
            <a:prstGeom prst="rect">
              <a:avLst/>
            </a:prstGeom>
            <a:noFill/>
          </p:spPr>
          <p:txBody>
            <a:bodyPr wrap="square" rtlCol="0">
              <a:spAutoFit/>
            </a:bodyPr>
            <a:lstStyle/>
            <a:p>
              <a:pPr algn="ctr"/>
              <a:r>
                <a:rPr kumimoji="1" lang="en-US" altLang="ja-JP" dirty="0">
                  <a:solidFill>
                    <a:srgbClr val="333333"/>
                  </a:solidFill>
                </a:rPr>
                <a:t>P2 (0.5s)</a:t>
              </a:r>
              <a:endParaRPr kumimoji="1" lang="ja-JP" altLang="en-US" dirty="0">
                <a:solidFill>
                  <a:srgbClr val="333333"/>
                </a:solidFill>
              </a:endParaRPr>
            </a:p>
          </p:txBody>
        </p:sp>
        <p:sp>
          <p:nvSpPr>
            <p:cNvPr id="12" name="テキスト ボックス 11">
              <a:extLst>
                <a:ext uri="{FF2B5EF4-FFF2-40B4-BE49-F238E27FC236}">
                  <a16:creationId xmlns:a16="http://schemas.microsoft.com/office/drawing/2014/main" id="{B268FA1B-DC1D-7576-1B25-79AAD8A1EF99}"/>
                </a:ext>
              </a:extLst>
            </p:cNvPr>
            <p:cNvSpPr txBox="1"/>
            <p:nvPr/>
          </p:nvSpPr>
          <p:spPr>
            <a:xfrm>
              <a:off x="10658671" y="6069832"/>
              <a:ext cx="1343274" cy="400818"/>
            </a:xfrm>
            <a:prstGeom prst="rect">
              <a:avLst/>
            </a:prstGeom>
            <a:noFill/>
          </p:spPr>
          <p:txBody>
            <a:bodyPr wrap="square" rtlCol="0">
              <a:spAutoFit/>
            </a:bodyPr>
            <a:lstStyle/>
            <a:p>
              <a:pPr algn="ctr"/>
              <a:r>
                <a:rPr kumimoji="1" lang="en-US" altLang="ja-JP" dirty="0">
                  <a:solidFill>
                    <a:srgbClr val="333333"/>
                  </a:solidFill>
                </a:rPr>
                <a:t>P29 (14.0s)</a:t>
              </a:r>
              <a:endParaRPr kumimoji="1" lang="ja-JP" altLang="en-US" dirty="0">
                <a:solidFill>
                  <a:srgbClr val="333333"/>
                </a:solidFill>
              </a:endParaRPr>
            </a:p>
          </p:txBody>
        </p:sp>
        <p:grpSp>
          <p:nvGrpSpPr>
            <p:cNvPr id="13" name="グループ化 12">
              <a:extLst>
                <a:ext uri="{FF2B5EF4-FFF2-40B4-BE49-F238E27FC236}">
                  <a16:creationId xmlns:a16="http://schemas.microsoft.com/office/drawing/2014/main" id="{3EE9B7DB-78E2-5B47-8917-71EF89FA4809}"/>
                </a:ext>
              </a:extLst>
            </p:cNvPr>
            <p:cNvGrpSpPr/>
            <p:nvPr/>
          </p:nvGrpSpPr>
          <p:grpSpPr>
            <a:xfrm>
              <a:off x="10131639" y="4255468"/>
              <a:ext cx="318315" cy="41519"/>
              <a:chOff x="3570890" y="4761186"/>
              <a:chExt cx="350519" cy="45719"/>
            </a:xfrm>
          </p:grpSpPr>
          <p:sp>
            <p:nvSpPr>
              <p:cNvPr id="14" name="楕円 13">
                <a:extLst>
                  <a:ext uri="{FF2B5EF4-FFF2-40B4-BE49-F238E27FC236}">
                    <a16:creationId xmlns:a16="http://schemas.microsoft.com/office/drawing/2014/main" id="{25AB0943-30DA-4D65-E1EB-3F287D34C775}"/>
                  </a:ext>
                </a:extLst>
              </p:cNvPr>
              <p:cNvSpPr/>
              <p:nvPr/>
            </p:nvSpPr>
            <p:spPr>
              <a:xfrm>
                <a:off x="35708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n>
                    <a:solidFill>
                      <a:srgbClr val="333333"/>
                    </a:solidFill>
                  </a:ln>
                  <a:noFill/>
                </a:endParaRPr>
              </a:p>
            </p:txBody>
          </p:sp>
          <p:sp>
            <p:nvSpPr>
              <p:cNvPr id="15" name="楕円 14">
                <a:extLst>
                  <a:ext uri="{FF2B5EF4-FFF2-40B4-BE49-F238E27FC236}">
                    <a16:creationId xmlns:a16="http://schemas.microsoft.com/office/drawing/2014/main" id="{B5EBA0DC-C444-7854-E615-1A87B914A6EA}"/>
                  </a:ext>
                </a:extLst>
              </p:cNvPr>
              <p:cNvSpPr/>
              <p:nvPr/>
            </p:nvSpPr>
            <p:spPr>
              <a:xfrm>
                <a:off x="37232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n>
                    <a:solidFill>
                      <a:srgbClr val="333333"/>
                    </a:solidFill>
                  </a:ln>
                  <a:noFill/>
                </a:endParaRPr>
              </a:p>
            </p:txBody>
          </p:sp>
          <p:sp>
            <p:nvSpPr>
              <p:cNvPr id="16" name="楕円 15">
                <a:extLst>
                  <a:ext uri="{FF2B5EF4-FFF2-40B4-BE49-F238E27FC236}">
                    <a16:creationId xmlns:a16="http://schemas.microsoft.com/office/drawing/2014/main" id="{650B07F4-905C-9571-BF95-6CC4F8327C55}"/>
                  </a:ext>
                </a:extLst>
              </p:cNvPr>
              <p:cNvSpPr/>
              <p:nvPr/>
            </p:nvSpPr>
            <p:spPr>
              <a:xfrm>
                <a:off x="3875690" y="4761186"/>
                <a:ext cx="45719" cy="45719"/>
              </a:xfrm>
              <a:prstGeom prst="ellipse">
                <a:avLst/>
              </a:prstGeom>
              <a:solidFill>
                <a:schemeClr val="tx1"/>
              </a:solidFill>
              <a:ln>
                <a:solidFill>
                  <a:srgbClr val="333333"/>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n>
                    <a:solidFill>
                      <a:srgbClr val="333333"/>
                    </a:solidFill>
                  </a:ln>
                  <a:noFill/>
                </a:endParaRPr>
              </a:p>
            </p:txBody>
          </p:sp>
        </p:grpSp>
      </p:grpSp>
    </p:spTree>
    <p:extLst>
      <p:ext uri="{BB962C8B-B14F-4D97-AF65-F5344CB8AC3E}">
        <p14:creationId xmlns:p14="http://schemas.microsoft.com/office/powerpoint/2010/main" val="135359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FE3C5-E931-57A3-87C4-7DFFA0078969}"/>
              </a:ext>
            </a:extLst>
          </p:cNvPr>
          <p:cNvSpPr>
            <a:spLocks noGrp="1"/>
          </p:cNvSpPr>
          <p:nvPr>
            <p:ph type="title"/>
          </p:nvPr>
        </p:nvSpPr>
        <p:spPr/>
        <p:txBody>
          <a:bodyPr/>
          <a:lstStyle/>
          <a:p>
            <a:r>
              <a:rPr lang="en-US" altLang="ja-JP" dirty="0"/>
              <a:t>Validation Methods</a:t>
            </a:r>
            <a:endParaRPr kumimoji="1" lang="ja-JP" altLang="en-US" dirty="0"/>
          </a:p>
        </p:txBody>
      </p:sp>
      <p:sp>
        <p:nvSpPr>
          <p:cNvPr id="3" name="コンテンツ プレースホルダー 2">
            <a:extLst>
              <a:ext uri="{FF2B5EF4-FFF2-40B4-BE49-F238E27FC236}">
                <a16:creationId xmlns:a16="http://schemas.microsoft.com/office/drawing/2014/main" id="{89FA1404-666C-64AD-FFA4-0831D2424A61}"/>
              </a:ext>
            </a:extLst>
          </p:cNvPr>
          <p:cNvSpPr>
            <a:spLocks noGrp="1"/>
          </p:cNvSpPr>
          <p:nvPr>
            <p:ph idx="1"/>
          </p:nvPr>
        </p:nvSpPr>
        <p:spPr>
          <a:xfrm>
            <a:off x="838200" y="1825624"/>
            <a:ext cx="10515600" cy="4654197"/>
          </a:xfrm>
        </p:spPr>
        <p:txBody>
          <a:bodyPr>
            <a:normAutofit/>
          </a:bodyPr>
          <a:lstStyle/>
          <a:p>
            <a:r>
              <a:rPr lang="en-US" altLang="ja-JP" dirty="0"/>
              <a:t>Purpose </a:t>
            </a:r>
          </a:p>
          <a:p>
            <a:pPr lvl="1"/>
            <a:r>
              <a:rPr lang="en-US" altLang="ja-JP" dirty="0"/>
              <a:t>Evaluate the accuracy of QA using a complete KG and LLM-based methods</a:t>
            </a:r>
          </a:p>
          <a:p>
            <a:pPr lvl="1"/>
            <a:r>
              <a:rPr lang="en-US" altLang="ja-JP" dirty="0"/>
              <a:t>Identify problems that can and cannot </a:t>
            </a:r>
            <a:br>
              <a:rPr lang="en-US" altLang="ja-JP" dirty="0"/>
            </a:br>
            <a:r>
              <a:rPr lang="en-US" altLang="ja-JP" dirty="0"/>
              <a:t>be solved by our approach</a:t>
            </a:r>
          </a:p>
          <a:p>
            <a:r>
              <a:rPr kumimoji="1" lang="en-US" altLang="ja-JP" dirty="0"/>
              <a:t>QA</a:t>
            </a:r>
          </a:p>
          <a:p>
            <a:pPr lvl="1"/>
            <a:r>
              <a:rPr kumimoji="1" lang="en-US" altLang="ja-JP" dirty="0"/>
              <a:t>Scene: 1, 2</a:t>
            </a:r>
          </a:p>
          <a:p>
            <a:pPr lvl="1"/>
            <a:r>
              <a:rPr kumimoji="1" lang="en-US" altLang="ja-JP" dirty="0"/>
              <a:t>Day: 1~5</a:t>
            </a:r>
          </a:p>
          <a:p>
            <a:pPr lvl="1"/>
            <a:r>
              <a:rPr kumimoji="1" lang="en-US" altLang="ja-JP" dirty="0"/>
              <a:t>Type: Q1~Q5, Caption</a:t>
            </a:r>
            <a:r>
              <a:rPr lang="en-US" altLang="ja-JP" dirty="0"/>
              <a:t> (</a:t>
            </a:r>
            <a:r>
              <a:rPr kumimoji="1" lang="en-US" altLang="ja-JP" dirty="0"/>
              <a:t>Multi, </a:t>
            </a:r>
            <a:r>
              <a:rPr kumimoji="1" lang="en-US" altLang="ja-JP" dirty="0" err="1"/>
              <a:t>YesNo</a:t>
            </a:r>
            <a:r>
              <a:rPr kumimoji="1" lang="en-US" altLang="ja-JP" dirty="0"/>
              <a:t>)</a:t>
            </a:r>
          </a:p>
          <a:p>
            <a:r>
              <a:rPr kumimoji="1" lang="en-US" altLang="ja-JP" dirty="0"/>
              <a:t>LLM</a:t>
            </a:r>
          </a:p>
          <a:p>
            <a:pPr lvl="1"/>
            <a:r>
              <a:rPr kumimoji="1" lang="en-US" altLang="ja-JP" dirty="0"/>
              <a:t>ChatGPT 4o mini 2024-07-18</a:t>
            </a:r>
          </a:p>
          <a:p>
            <a:pPr lvl="1"/>
            <a:r>
              <a:rPr lang="en-US" altLang="ja-JP" dirty="0"/>
              <a:t>One attempt per question</a:t>
            </a:r>
            <a:endParaRPr kumimoji="1" lang="ja-JP" altLang="en-US" dirty="0"/>
          </a:p>
        </p:txBody>
      </p:sp>
      <p:sp>
        <p:nvSpPr>
          <p:cNvPr id="4" name="フッター プレースホルダー 3">
            <a:extLst>
              <a:ext uri="{FF2B5EF4-FFF2-40B4-BE49-F238E27FC236}">
                <a16:creationId xmlns:a16="http://schemas.microsoft.com/office/drawing/2014/main" id="{CC65F6DC-850E-6F19-1B69-E2FE276150B2}"/>
              </a:ext>
            </a:extLst>
          </p:cNvPr>
          <p:cNvSpPr>
            <a:spLocks noGrp="1"/>
          </p:cNvSpPr>
          <p:nvPr>
            <p:ph type="ftr" sz="quarter" idx="11"/>
          </p:nvPr>
        </p:nvSpPr>
        <p:spPr/>
        <p:txBody>
          <a:bodyPr/>
          <a:lstStyle/>
          <a:p>
            <a:r>
              <a:rPr lang="ja-JP" altLang="en-US" dirty="0"/>
              <a:t>知識グラフ推論チャンレンジ</a:t>
            </a:r>
            <a:r>
              <a:rPr lang="en-US" altLang="ja-JP" dirty="0"/>
              <a:t>PBL </a:t>
            </a:r>
            <a:endParaRPr lang="ja-JP" altLang="en-US" dirty="0"/>
          </a:p>
        </p:txBody>
      </p:sp>
      <p:graphicFrame>
        <p:nvGraphicFramePr>
          <p:cNvPr id="5" name="表 4">
            <a:extLst>
              <a:ext uri="{FF2B5EF4-FFF2-40B4-BE49-F238E27FC236}">
                <a16:creationId xmlns:a16="http://schemas.microsoft.com/office/drawing/2014/main" id="{1E55B66F-D862-62C8-0935-8A0CB3C84EF3}"/>
              </a:ext>
            </a:extLst>
          </p:cNvPr>
          <p:cNvGraphicFramePr>
            <a:graphicFrameLocks noGrp="1"/>
          </p:cNvGraphicFramePr>
          <p:nvPr>
            <p:extLst>
              <p:ext uri="{D42A27DB-BD31-4B8C-83A1-F6EECF244321}">
                <p14:modId xmlns:p14="http://schemas.microsoft.com/office/powerpoint/2010/main" val="2570916743"/>
              </p:ext>
            </p:extLst>
          </p:nvPr>
        </p:nvGraphicFramePr>
        <p:xfrm>
          <a:off x="7538484" y="2998381"/>
          <a:ext cx="4270221" cy="3442840"/>
        </p:xfrm>
        <a:graphic>
          <a:graphicData uri="http://schemas.openxmlformats.org/drawingml/2006/table">
            <a:tbl>
              <a:tblPr firstRow="1" bandRow="1">
                <a:tableStyleId>{5C22544A-7EE6-4342-B048-85BDC9FD1C3A}</a:tableStyleId>
              </a:tblPr>
              <a:tblGrid>
                <a:gridCol w="1615003">
                  <a:extLst>
                    <a:ext uri="{9D8B030D-6E8A-4147-A177-3AD203B41FA5}">
                      <a16:colId xmlns:a16="http://schemas.microsoft.com/office/drawing/2014/main" val="2233801151"/>
                    </a:ext>
                  </a:extLst>
                </a:gridCol>
                <a:gridCol w="1327609">
                  <a:extLst>
                    <a:ext uri="{9D8B030D-6E8A-4147-A177-3AD203B41FA5}">
                      <a16:colId xmlns:a16="http://schemas.microsoft.com/office/drawing/2014/main" val="871747015"/>
                    </a:ext>
                  </a:extLst>
                </a:gridCol>
                <a:gridCol w="1327609">
                  <a:extLst>
                    <a:ext uri="{9D8B030D-6E8A-4147-A177-3AD203B41FA5}">
                      <a16:colId xmlns:a16="http://schemas.microsoft.com/office/drawing/2014/main" val="614568809"/>
                    </a:ext>
                  </a:extLst>
                </a:gridCol>
              </a:tblGrid>
              <a:tr h="344284">
                <a:tc>
                  <a:txBody>
                    <a:bodyPr/>
                    <a:lstStyle/>
                    <a:p>
                      <a:pPr algn="l" rtl="0" fontAlgn="b"/>
                      <a:r>
                        <a:rPr lang="en-US" sz="1800" dirty="0">
                          <a:effectLst/>
                        </a:rPr>
                        <a:t>Question</a:t>
                      </a:r>
                    </a:p>
                  </a:txBody>
                  <a:tcPr marL="25033" marR="25033" marT="16688" marB="16688" anchor="ctr"/>
                </a:tc>
                <a:tc>
                  <a:txBody>
                    <a:bodyPr/>
                    <a:lstStyle/>
                    <a:p>
                      <a:pPr algn="l" rtl="0" fontAlgn="b"/>
                      <a:r>
                        <a:rPr lang="en-US" sz="1800" dirty="0">
                          <a:effectLst/>
                        </a:rPr>
                        <a:t>Scene1</a:t>
                      </a:r>
                    </a:p>
                  </a:txBody>
                  <a:tcPr marL="25033" marR="25033" marT="16688" marB="16688" anchor="ctr"/>
                </a:tc>
                <a:tc>
                  <a:txBody>
                    <a:bodyPr/>
                    <a:lstStyle/>
                    <a:p>
                      <a:pPr algn="l" rtl="0" fontAlgn="b"/>
                      <a:r>
                        <a:rPr lang="en-US" sz="1800" dirty="0">
                          <a:effectLst/>
                        </a:rPr>
                        <a:t>Scene2</a:t>
                      </a:r>
                    </a:p>
                  </a:txBody>
                  <a:tcPr marL="25033" marR="25033" marT="16688" marB="16688" anchor="ctr"/>
                </a:tc>
                <a:extLst>
                  <a:ext uri="{0D108BD9-81ED-4DB2-BD59-A6C34878D82A}">
                    <a16:rowId xmlns:a16="http://schemas.microsoft.com/office/drawing/2014/main" val="2419698372"/>
                  </a:ext>
                </a:extLst>
              </a:tr>
              <a:tr h="344284">
                <a:tc>
                  <a:txBody>
                    <a:bodyPr/>
                    <a:lstStyle/>
                    <a:p>
                      <a:pPr rtl="0" fontAlgn="b"/>
                      <a:r>
                        <a:rPr lang="en-US" sz="1800" dirty="0">
                          <a:effectLst/>
                        </a:rPr>
                        <a:t>MultiChoice/Q1</a:t>
                      </a:r>
                    </a:p>
                  </a:txBody>
                  <a:tcPr marL="25033" marR="25033" marT="16688" marB="16688" anchor="b"/>
                </a:tc>
                <a:tc>
                  <a:txBody>
                    <a:bodyPr/>
                    <a:lstStyle/>
                    <a:p>
                      <a:pPr algn="r" rtl="0" fontAlgn="b"/>
                      <a:r>
                        <a:rPr lang="en-US" altLang="ja-JP" sz="1800" dirty="0">
                          <a:effectLst/>
                        </a:rPr>
                        <a:t>20</a:t>
                      </a:r>
                    </a:p>
                  </a:txBody>
                  <a:tcPr marL="25033" marR="25033" marT="16688" marB="16688" anchor="b"/>
                </a:tc>
                <a:tc>
                  <a:txBody>
                    <a:bodyPr/>
                    <a:lstStyle/>
                    <a:p>
                      <a:pPr algn="r" rtl="0" fontAlgn="b"/>
                      <a:r>
                        <a:rPr lang="en-US" altLang="ja-JP" sz="1800" dirty="0">
                          <a:effectLst/>
                        </a:rPr>
                        <a:t>15</a:t>
                      </a:r>
                    </a:p>
                  </a:txBody>
                  <a:tcPr marL="25033" marR="25033" marT="16688" marB="16688" anchor="b"/>
                </a:tc>
                <a:extLst>
                  <a:ext uri="{0D108BD9-81ED-4DB2-BD59-A6C34878D82A}">
                    <a16:rowId xmlns:a16="http://schemas.microsoft.com/office/drawing/2014/main" val="3288018575"/>
                  </a:ext>
                </a:extLst>
              </a:tr>
              <a:tr h="344284">
                <a:tc>
                  <a:txBody>
                    <a:bodyPr/>
                    <a:lstStyle/>
                    <a:p>
                      <a:pPr rtl="0" fontAlgn="b"/>
                      <a:r>
                        <a:rPr lang="en-US" sz="1800" dirty="0">
                          <a:effectLst/>
                        </a:rPr>
                        <a:t>MultiChoice/Q2</a:t>
                      </a:r>
                    </a:p>
                  </a:txBody>
                  <a:tcPr marL="25033" marR="25033" marT="16688" marB="16688" anchor="b"/>
                </a:tc>
                <a:tc>
                  <a:txBody>
                    <a:bodyPr/>
                    <a:lstStyle/>
                    <a:p>
                      <a:pPr algn="r" rtl="0" fontAlgn="b"/>
                      <a:r>
                        <a:rPr lang="en-US" altLang="ja-JP" sz="1800" dirty="0">
                          <a:effectLst/>
                        </a:rPr>
                        <a:t>91</a:t>
                      </a:r>
                    </a:p>
                  </a:txBody>
                  <a:tcPr marL="25033" marR="25033" marT="16688" marB="16688" anchor="b"/>
                </a:tc>
                <a:tc>
                  <a:txBody>
                    <a:bodyPr/>
                    <a:lstStyle/>
                    <a:p>
                      <a:pPr algn="r" rtl="0" fontAlgn="b"/>
                      <a:r>
                        <a:rPr lang="en-US" altLang="ja-JP" sz="1800" dirty="0">
                          <a:effectLst/>
                        </a:rPr>
                        <a:t>78</a:t>
                      </a:r>
                    </a:p>
                  </a:txBody>
                  <a:tcPr marL="25033" marR="25033" marT="16688" marB="16688" anchor="b"/>
                </a:tc>
                <a:extLst>
                  <a:ext uri="{0D108BD9-81ED-4DB2-BD59-A6C34878D82A}">
                    <a16:rowId xmlns:a16="http://schemas.microsoft.com/office/drawing/2014/main" val="30860449"/>
                  </a:ext>
                </a:extLst>
              </a:tr>
              <a:tr h="344284">
                <a:tc>
                  <a:txBody>
                    <a:bodyPr/>
                    <a:lstStyle/>
                    <a:p>
                      <a:pPr rtl="0" fontAlgn="b"/>
                      <a:r>
                        <a:rPr lang="en-US" sz="1800">
                          <a:effectLst/>
                        </a:rPr>
                        <a:t>MultiChoice/Q3</a:t>
                      </a:r>
                    </a:p>
                  </a:txBody>
                  <a:tcPr marL="25033" marR="25033" marT="16688" marB="16688" anchor="b"/>
                </a:tc>
                <a:tc>
                  <a:txBody>
                    <a:bodyPr/>
                    <a:lstStyle/>
                    <a:p>
                      <a:pPr algn="r" rtl="0" fontAlgn="b"/>
                      <a:r>
                        <a:rPr lang="en-US" altLang="ja-JP" sz="1800" dirty="0">
                          <a:effectLst/>
                        </a:rPr>
                        <a:t>5</a:t>
                      </a:r>
                    </a:p>
                  </a:txBody>
                  <a:tcPr marL="25033" marR="25033" marT="16688" marB="16688" anchor="b"/>
                </a:tc>
                <a:tc>
                  <a:txBody>
                    <a:bodyPr/>
                    <a:lstStyle/>
                    <a:p>
                      <a:pPr algn="r" rtl="0" fontAlgn="b"/>
                      <a:r>
                        <a:rPr lang="en-US" altLang="ja-JP" sz="1800">
                          <a:effectLst/>
                        </a:rPr>
                        <a:t>5</a:t>
                      </a:r>
                    </a:p>
                  </a:txBody>
                  <a:tcPr marL="25033" marR="25033" marT="16688" marB="16688" anchor="b"/>
                </a:tc>
                <a:extLst>
                  <a:ext uri="{0D108BD9-81ED-4DB2-BD59-A6C34878D82A}">
                    <a16:rowId xmlns:a16="http://schemas.microsoft.com/office/drawing/2014/main" val="68308205"/>
                  </a:ext>
                </a:extLst>
              </a:tr>
              <a:tr h="344284">
                <a:tc>
                  <a:txBody>
                    <a:bodyPr/>
                    <a:lstStyle/>
                    <a:p>
                      <a:pPr rtl="0" fontAlgn="b"/>
                      <a:r>
                        <a:rPr lang="en-US" sz="1800">
                          <a:effectLst/>
                        </a:rPr>
                        <a:t>MultiChoice/Q4</a:t>
                      </a:r>
                    </a:p>
                  </a:txBody>
                  <a:tcPr marL="25033" marR="25033" marT="16688" marB="16688" anchor="b"/>
                </a:tc>
                <a:tc>
                  <a:txBody>
                    <a:bodyPr/>
                    <a:lstStyle/>
                    <a:p>
                      <a:pPr algn="r" rtl="0" fontAlgn="b"/>
                      <a:r>
                        <a:rPr lang="en-US" altLang="ja-JP" sz="1800" dirty="0">
                          <a:effectLst/>
                        </a:rPr>
                        <a:t>5</a:t>
                      </a:r>
                    </a:p>
                  </a:txBody>
                  <a:tcPr marL="25033" marR="25033" marT="16688" marB="16688" anchor="b"/>
                </a:tc>
                <a:tc>
                  <a:txBody>
                    <a:bodyPr/>
                    <a:lstStyle/>
                    <a:p>
                      <a:pPr algn="r" rtl="0" fontAlgn="b"/>
                      <a:r>
                        <a:rPr lang="en-US" altLang="ja-JP" sz="1800">
                          <a:effectLst/>
                        </a:rPr>
                        <a:t>5</a:t>
                      </a:r>
                    </a:p>
                  </a:txBody>
                  <a:tcPr marL="25033" marR="25033" marT="16688" marB="16688" anchor="b"/>
                </a:tc>
                <a:extLst>
                  <a:ext uri="{0D108BD9-81ED-4DB2-BD59-A6C34878D82A}">
                    <a16:rowId xmlns:a16="http://schemas.microsoft.com/office/drawing/2014/main" val="4033617030"/>
                  </a:ext>
                </a:extLst>
              </a:tr>
              <a:tr h="344284">
                <a:tc>
                  <a:txBody>
                    <a:bodyPr/>
                    <a:lstStyle/>
                    <a:p>
                      <a:pPr rtl="0" fontAlgn="b"/>
                      <a:r>
                        <a:rPr lang="en-US" sz="1800">
                          <a:effectLst/>
                        </a:rPr>
                        <a:t>MultiChoice/Q5</a:t>
                      </a:r>
                    </a:p>
                  </a:txBody>
                  <a:tcPr marL="25033" marR="25033" marT="16688" marB="16688" anchor="b"/>
                </a:tc>
                <a:tc>
                  <a:txBody>
                    <a:bodyPr/>
                    <a:lstStyle/>
                    <a:p>
                      <a:pPr algn="r" rtl="0" fontAlgn="b"/>
                      <a:r>
                        <a:rPr lang="en-US" altLang="ja-JP" sz="1800" dirty="0">
                          <a:effectLst/>
                        </a:rPr>
                        <a:t>160</a:t>
                      </a:r>
                    </a:p>
                  </a:txBody>
                  <a:tcPr marL="25033" marR="25033" marT="16688" marB="16688" anchor="b"/>
                </a:tc>
                <a:tc>
                  <a:txBody>
                    <a:bodyPr/>
                    <a:lstStyle/>
                    <a:p>
                      <a:pPr algn="r" rtl="0" fontAlgn="b"/>
                      <a:r>
                        <a:rPr lang="en-US" altLang="ja-JP" sz="1800" dirty="0">
                          <a:effectLst/>
                        </a:rPr>
                        <a:t>140</a:t>
                      </a:r>
                    </a:p>
                  </a:txBody>
                  <a:tcPr marL="25033" marR="25033" marT="16688" marB="16688" anchor="b"/>
                </a:tc>
                <a:extLst>
                  <a:ext uri="{0D108BD9-81ED-4DB2-BD59-A6C34878D82A}">
                    <a16:rowId xmlns:a16="http://schemas.microsoft.com/office/drawing/2014/main" val="3950623211"/>
                  </a:ext>
                </a:extLst>
              </a:tr>
              <a:tr h="344284">
                <a:tc>
                  <a:txBody>
                    <a:bodyPr/>
                    <a:lstStyle/>
                    <a:p>
                      <a:pPr rtl="0" fontAlgn="b"/>
                      <a:r>
                        <a:rPr lang="en-US" sz="1800">
                          <a:effectLst/>
                        </a:rPr>
                        <a:t>YesNo/Q1</a:t>
                      </a:r>
                    </a:p>
                  </a:txBody>
                  <a:tcPr marL="25033" marR="25033" marT="16688" marB="16688" anchor="b"/>
                </a:tc>
                <a:tc>
                  <a:txBody>
                    <a:bodyPr/>
                    <a:lstStyle/>
                    <a:p>
                      <a:pPr algn="r" rtl="0" fontAlgn="b"/>
                      <a:r>
                        <a:rPr lang="en-US" altLang="ja-JP" sz="1800" dirty="0">
                          <a:effectLst/>
                        </a:rPr>
                        <a:t>20</a:t>
                      </a:r>
                    </a:p>
                  </a:txBody>
                  <a:tcPr marL="25033" marR="25033" marT="16688" marB="16688" anchor="b"/>
                </a:tc>
                <a:tc>
                  <a:txBody>
                    <a:bodyPr/>
                    <a:lstStyle/>
                    <a:p>
                      <a:pPr algn="r" rtl="0" fontAlgn="b"/>
                      <a:r>
                        <a:rPr lang="en-US" altLang="ja-JP" sz="1800" dirty="0">
                          <a:effectLst/>
                        </a:rPr>
                        <a:t>15</a:t>
                      </a:r>
                    </a:p>
                  </a:txBody>
                  <a:tcPr marL="25033" marR="25033" marT="16688" marB="16688" anchor="b"/>
                </a:tc>
                <a:extLst>
                  <a:ext uri="{0D108BD9-81ED-4DB2-BD59-A6C34878D82A}">
                    <a16:rowId xmlns:a16="http://schemas.microsoft.com/office/drawing/2014/main" val="1471563948"/>
                  </a:ext>
                </a:extLst>
              </a:tr>
              <a:tr h="344284">
                <a:tc>
                  <a:txBody>
                    <a:bodyPr/>
                    <a:lstStyle/>
                    <a:p>
                      <a:pPr rtl="0" fontAlgn="b"/>
                      <a:r>
                        <a:rPr lang="en-US" sz="1800">
                          <a:effectLst/>
                        </a:rPr>
                        <a:t>YesNo/Q2</a:t>
                      </a:r>
                    </a:p>
                  </a:txBody>
                  <a:tcPr marL="25033" marR="25033" marT="16688" marB="16688" anchor="b"/>
                </a:tc>
                <a:tc>
                  <a:txBody>
                    <a:bodyPr/>
                    <a:lstStyle/>
                    <a:p>
                      <a:pPr algn="r" rtl="0" fontAlgn="b"/>
                      <a:r>
                        <a:rPr lang="en-US" altLang="ja-JP" sz="1800" dirty="0">
                          <a:effectLst/>
                        </a:rPr>
                        <a:t>91</a:t>
                      </a:r>
                    </a:p>
                  </a:txBody>
                  <a:tcPr marL="25033" marR="25033" marT="16688" marB="16688" anchor="b"/>
                </a:tc>
                <a:tc>
                  <a:txBody>
                    <a:bodyPr/>
                    <a:lstStyle/>
                    <a:p>
                      <a:pPr algn="r" rtl="0" fontAlgn="b"/>
                      <a:r>
                        <a:rPr lang="en-US" altLang="ja-JP" sz="1800" dirty="0">
                          <a:effectLst/>
                        </a:rPr>
                        <a:t>78</a:t>
                      </a:r>
                    </a:p>
                  </a:txBody>
                  <a:tcPr marL="25033" marR="25033" marT="16688" marB="16688" anchor="b"/>
                </a:tc>
                <a:extLst>
                  <a:ext uri="{0D108BD9-81ED-4DB2-BD59-A6C34878D82A}">
                    <a16:rowId xmlns:a16="http://schemas.microsoft.com/office/drawing/2014/main" val="1105997495"/>
                  </a:ext>
                </a:extLst>
              </a:tr>
              <a:tr h="344284">
                <a:tc>
                  <a:txBody>
                    <a:bodyPr/>
                    <a:lstStyle/>
                    <a:p>
                      <a:pPr rtl="0" fontAlgn="b"/>
                      <a:r>
                        <a:rPr lang="en-US" sz="1800" dirty="0" err="1">
                          <a:effectLst/>
                        </a:rPr>
                        <a:t>YesNo</a:t>
                      </a:r>
                      <a:r>
                        <a:rPr lang="en-US" sz="1800" dirty="0">
                          <a:effectLst/>
                        </a:rPr>
                        <a:t>/Q3</a:t>
                      </a:r>
                    </a:p>
                  </a:txBody>
                  <a:tcPr marL="25033" marR="25033" marT="16688" marB="16688" anchor="b"/>
                </a:tc>
                <a:tc>
                  <a:txBody>
                    <a:bodyPr/>
                    <a:lstStyle/>
                    <a:p>
                      <a:pPr algn="r" rtl="0" fontAlgn="b"/>
                      <a:r>
                        <a:rPr lang="en-US" altLang="ja-JP" sz="1800" dirty="0">
                          <a:effectLst/>
                        </a:rPr>
                        <a:t>5</a:t>
                      </a:r>
                    </a:p>
                  </a:txBody>
                  <a:tcPr marL="25033" marR="25033" marT="16688" marB="16688" anchor="b"/>
                </a:tc>
                <a:tc>
                  <a:txBody>
                    <a:bodyPr/>
                    <a:lstStyle/>
                    <a:p>
                      <a:pPr algn="r" rtl="0" fontAlgn="b"/>
                      <a:r>
                        <a:rPr lang="en-US" altLang="ja-JP" sz="1800" dirty="0">
                          <a:effectLst/>
                        </a:rPr>
                        <a:t>5</a:t>
                      </a:r>
                    </a:p>
                  </a:txBody>
                  <a:tcPr marL="25033" marR="25033" marT="16688" marB="16688" anchor="b"/>
                </a:tc>
                <a:extLst>
                  <a:ext uri="{0D108BD9-81ED-4DB2-BD59-A6C34878D82A}">
                    <a16:rowId xmlns:a16="http://schemas.microsoft.com/office/drawing/2014/main" val="932208745"/>
                  </a:ext>
                </a:extLst>
              </a:tr>
              <a:tr h="344284">
                <a:tc>
                  <a:txBody>
                    <a:bodyPr/>
                    <a:lstStyle/>
                    <a:p>
                      <a:pPr rtl="0" fontAlgn="b"/>
                      <a:r>
                        <a:rPr lang="en-US" sz="1800" dirty="0">
                          <a:effectLst/>
                        </a:rPr>
                        <a:t>Caption</a:t>
                      </a:r>
                    </a:p>
                  </a:txBody>
                  <a:tcPr marL="25033" marR="25033" marT="16688" marB="16688" anchor="b"/>
                </a:tc>
                <a:tc>
                  <a:txBody>
                    <a:bodyPr/>
                    <a:lstStyle/>
                    <a:p>
                      <a:pPr algn="r" rtl="0" fontAlgn="b"/>
                      <a:r>
                        <a:rPr lang="en-US" altLang="ja-JP" sz="1800" dirty="0">
                          <a:effectLst/>
                        </a:rPr>
                        <a:t>133</a:t>
                      </a:r>
                    </a:p>
                  </a:txBody>
                  <a:tcPr marL="25033" marR="25033" marT="16688" marB="16688" anchor="b"/>
                </a:tc>
                <a:tc>
                  <a:txBody>
                    <a:bodyPr/>
                    <a:lstStyle/>
                    <a:p>
                      <a:pPr algn="r" rtl="0" fontAlgn="b"/>
                      <a:r>
                        <a:rPr lang="en-US" altLang="ja-JP" sz="1800" dirty="0">
                          <a:effectLst/>
                        </a:rPr>
                        <a:t>-</a:t>
                      </a:r>
                    </a:p>
                  </a:txBody>
                  <a:tcPr marL="25033" marR="25033" marT="16688" marB="16688" anchor="b"/>
                </a:tc>
                <a:extLst>
                  <a:ext uri="{0D108BD9-81ED-4DB2-BD59-A6C34878D82A}">
                    <a16:rowId xmlns:a16="http://schemas.microsoft.com/office/drawing/2014/main" val="3869699975"/>
                  </a:ext>
                </a:extLst>
              </a:tr>
            </a:tbl>
          </a:graphicData>
        </a:graphic>
      </p:graphicFrame>
      <p:sp>
        <p:nvSpPr>
          <p:cNvPr id="6" name="テキスト ボックス 5">
            <a:extLst>
              <a:ext uri="{FF2B5EF4-FFF2-40B4-BE49-F238E27FC236}">
                <a16:creationId xmlns:a16="http://schemas.microsoft.com/office/drawing/2014/main" id="{7D348C24-466E-86F2-ACF7-50C3E1EAA7FB}"/>
              </a:ext>
            </a:extLst>
          </p:cNvPr>
          <p:cNvSpPr txBox="1"/>
          <p:nvPr/>
        </p:nvSpPr>
        <p:spPr>
          <a:xfrm>
            <a:off x="8111487" y="2663390"/>
            <a:ext cx="3469765" cy="400110"/>
          </a:xfrm>
          <a:prstGeom prst="rect">
            <a:avLst/>
          </a:prstGeom>
          <a:noFill/>
        </p:spPr>
        <p:txBody>
          <a:bodyPr wrap="square" rtlCol="0">
            <a:spAutoFit/>
          </a:bodyPr>
          <a:lstStyle/>
          <a:p>
            <a:pPr algn="ctr"/>
            <a:r>
              <a:rPr lang="en-US" altLang="ja-JP" sz="2000" dirty="0"/>
              <a:t>Number of Each Question</a:t>
            </a:r>
            <a:endParaRPr kumimoji="1" lang="ja-JP" altLang="en-US" sz="2000" dirty="0"/>
          </a:p>
        </p:txBody>
      </p:sp>
    </p:spTree>
    <p:extLst>
      <p:ext uri="{BB962C8B-B14F-4D97-AF65-F5344CB8AC3E}">
        <p14:creationId xmlns:p14="http://schemas.microsoft.com/office/powerpoint/2010/main" val="166996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A7E9E-13EB-8A49-DBBE-CED794FACE96}"/>
              </a:ext>
            </a:extLst>
          </p:cNvPr>
          <p:cNvSpPr>
            <a:spLocks noGrp="1"/>
          </p:cNvSpPr>
          <p:nvPr>
            <p:ph type="title"/>
          </p:nvPr>
        </p:nvSpPr>
        <p:spPr/>
        <p:txBody>
          <a:bodyPr/>
          <a:lstStyle/>
          <a:p>
            <a:r>
              <a:rPr kumimoji="1" lang="en-US" altLang="ja-JP" dirty="0"/>
              <a:t>Validation Results</a:t>
            </a:r>
            <a:endParaRPr kumimoji="1" lang="ja-JP" altLang="en-US" dirty="0"/>
          </a:p>
        </p:txBody>
      </p:sp>
      <p:graphicFrame>
        <p:nvGraphicFramePr>
          <p:cNvPr id="6" name="コンテンツ プレースホルダー 5">
            <a:extLst>
              <a:ext uri="{FF2B5EF4-FFF2-40B4-BE49-F238E27FC236}">
                <a16:creationId xmlns:a16="http://schemas.microsoft.com/office/drawing/2014/main" id="{0B7863E1-AF64-9C6D-80B3-49733275E7A6}"/>
              </a:ext>
            </a:extLst>
          </p:cNvPr>
          <p:cNvGraphicFramePr>
            <a:graphicFrameLocks noGrp="1"/>
          </p:cNvGraphicFramePr>
          <p:nvPr>
            <p:ph idx="1"/>
            <p:extLst>
              <p:ext uri="{D42A27DB-BD31-4B8C-83A1-F6EECF244321}">
                <p14:modId xmlns:p14="http://schemas.microsoft.com/office/powerpoint/2010/main" val="1748728467"/>
              </p:ext>
            </p:extLst>
          </p:nvPr>
        </p:nvGraphicFramePr>
        <p:xfrm>
          <a:off x="6444674" y="1597534"/>
          <a:ext cx="5063723" cy="3708400"/>
        </p:xfrm>
        <a:graphic>
          <a:graphicData uri="http://schemas.openxmlformats.org/drawingml/2006/table">
            <a:tbl>
              <a:tblPr firstRow="1" bandRow="1">
                <a:tableStyleId>{5C22544A-7EE6-4342-B048-85BDC9FD1C3A}</a:tableStyleId>
              </a:tblPr>
              <a:tblGrid>
                <a:gridCol w="1751723">
                  <a:extLst>
                    <a:ext uri="{9D8B030D-6E8A-4147-A177-3AD203B41FA5}">
                      <a16:colId xmlns:a16="http://schemas.microsoft.com/office/drawing/2014/main" val="2116018982"/>
                    </a:ext>
                  </a:extLst>
                </a:gridCol>
                <a:gridCol w="864000">
                  <a:extLst>
                    <a:ext uri="{9D8B030D-6E8A-4147-A177-3AD203B41FA5}">
                      <a16:colId xmlns:a16="http://schemas.microsoft.com/office/drawing/2014/main" val="2423110962"/>
                    </a:ext>
                  </a:extLst>
                </a:gridCol>
                <a:gridCol w="864000">
                  <a:extLst>
                    <a:ext uri="{9D8B030D-6E8A-4147-A177-3AD203B41FA5}">
                      <a16:colId xmlns:a16="http://schemas.microsoft.com/office/drawing/2014/main" val="2852528204"/>
                    </a:ext>
                  </a:extLst>
                </a:gridCol>
                <a:gridCol w="1584000">
                  <a:extLst>
                    <a:ext uri="{9D8B030D-6E8A-4147-A177-3AD203B41FA5}">
                      <a16:colId xmlns:a16="http://schemas.microsoft.com/office/drawing/2014/main" val="3822906287"/>
                    </a:ext>
                  </a:extLst>
                </a:gridCol>
              </a:tblGrid>
              <a:tr h="370840">
                <a:tc>
                  <a:txBody>
                    <a:bodyPr/>
                    <a:lstStyle/>
                    <a:p>
                      <a:pPr algn="l" rtl="0" fontAlgn="b"/>
                      <a:r>
                        <a:rPr lang="en-US" dirty="0">
                          <a:effectLst/>
                        </a:rPr>
                        <a:t>Question</a:t>
                      </a:r>
                    </a:p>
                  </a:txBody>
                  <a:tcPr marL="28575" marR="28575" marT="19050" marB="19050" anchor="ctr"/>
                </a:tc>
                <a:tc>
                  <a:txBody>
                    <a:bodyPr/>
                    <a:lstStyle/>
                    <a:p>
                      <a:pPr algn="l" rtl="0" fontAlgn="b"/>
                      <a:r>
                        <a:rPr lang="en-US" dirty="0">
                          <a:effectLst/>
                        </a:rPr>
                        <a:t>Success</a:t>
                      </a:r>
                    </a:p>
                  </a:txBody>
                  <a:tcPr marL="28575" marR="28575" marT="19050" marB="19050" anchor="ctr"/>
                </a:tc>
                <a:tc>
                  <a:txBody>
                    <a:bodyPr/>
                    <a:lstStyle/>
                    <a:p>
                      <a:pPr algn="l" rtl="0" fontAlgn="b"/>
                      <a:r>
                        <a:rPr lang="en-US" dirty="0">
                          <a:effectLst/>
                        </a:rPr>
                        <a:t>Failure</a:t>
                      </a:r>
                    </a:p>
                  </a:txBody>
                  <a:tcPr marL="28575" marR="28575" marT="19050" marB="19050" anchor="ctr"/>
                </a:tc>
                <a:tc>
                  <a:txBody>
                    <a:bodyPr/>
                    <a:lstStyle/>
                    <a:p>
                      <a:pPr algn="l" rtl="0" fontAlgn="b"/>
                      <a:r>
                        <a:rPr lang="en-US" dirty="0">
                          <a:effectLst/>
                        </a:rPr>
                        <a:t>Success rate [%]</a:t>
                      </a:r>
                    </a:p>
                  </a:txBody>
                  <a:tcPr marL="28575" marR="28575" marT="19050" marB="19050" anchor="ctr"/>
                </a:tc>
                <a:extLst>
                  <a:ext uri="{0D108BD9-81ED-4DB2-BD59-A6C34878D82A}">
                    <a16:rowId xmlns:a16="http://schemas.microsoft.com/office/drawing/2014/main" val="1865923515"/>
                  </a:ext>
                </a:extLst>
              </a:tr>
              <a:tr h="370840">
                <a:tc>
                  <a:txBody>
                    <a:bodyPr/>
                    <a:lstStyle/>
                    <a:p>
                      <a:pPr rtl="0" fontAlgn="b"/>
                      <a:r>
                        <a:rPr lang="en-US" dirty="0">
                          <a:effectLst/>
                        </a:rPr>
                        <a:t>MultiChoice/Q1</a:t>
                      </a:r>
                    </a:p>
                  </a:txBody>
                  <a:tcPr marL="28575" marR="28575" marT="19050" marB="19050" anchor="b"/>
                </a:tc>
                <a:tc>
                  <a:txBody>
                    <a:bodyPr/>
                    <a:lstStyle/>
                    <a:p>
                      <a:pPr algn="r" rtl="0" fontAlgn="b"/>
                      <a:r>
                        <a:rPr lang="en-US" altLang="ja-JP" dirty="0">
                          <a:effectLst/>
                        </a:rPr>
                        <a:t>12</a:t>
                      </a:r>
                    </a:p>
                  </a:txBody>
                  <a:tcPr marL="28575" marR="28575" marT="19050" marB="19050" anchor="b"/>
                </a:tc>
                <a:tc>
                  <a:txBody>
                    <a:bodyPr/>
                    <a:lstStyle/>
                    <a:p>
                      <a:pPr algn="r" rtl="0" fontAlgn="b"/>
                      <a:r>
                        <a:rPr lang="en-US" altLang="ja-JP">
                          <a:effectLst/>
                        </a:rPr>
                        <a:t>3</a:t>
                      </a:r>
                    </a:p>
                  </a:txBody>
                  <a:tcPr marL="28575" marR="28575" marT="19050" marB="19050" anchor="b"/>
                </a:tc>
                <a:tc>
                  <a:txBody>
                    <a:bodyPr/>
                    <a:lstStyle/>
                    <a:p>
                      <a:pPr algn="r" rtl="0" fontAlgn="b"/>
                      <a:r>
                        <a:rPr lang="en-US" altLang="ja-JP" dirty="0">
                          <a:effectLst/>
                        </a:rPr>
                        <a:t>80.0</a:t>
                      </a:r>
                    </a:p>
                  </a:txBody>
                  <a:tcPr marL="28575" marR="28575" marT="19050" marB="19050" anchor="b"/>
                </a:tc>
                <a:extLst>
                  <a:ext uri="{0D108BD9-81ED-4DB2-BD59-A6C34878D82A}">
                    <a16:rowId xmlns:a16="http://schemas.microsoft.com/office/drawing/2014/main" val="1187079698"/>
                  </a:ext>
                </a:extLst>
              </a:tr>
              <a:tr h="370840">
                <a:tc>
                  <a:txBody>
                    <a:bodyPr/>
                    <a:lstStyle/>
                    <a:p>
                      <a:pPr rtl="0" fontAlgn="b"/>
                      <a:r>
                        <a:rPr lang="en-US" dirty="0">
                          <a:effectLst/>
                        </a:rPr>
                        <a:t>MultiChoice/Q2</a:t>
                      </a:r>
                    </a:p>
                  </a:txBody>
                  <a:tcPr marL="28575" marR="28575" marT="19050" marB="19050" anchor="b"/>
                </a:tc>
                <a:tc>
                  <a:txBody>
                    <a:bodyPr/>
                    <a:lstStyle/>
                    <a:p>
                      <a:pPr algn="r" rtl="0" fontAlgn="b"/>
                      <a:r>
                        <a:rPr lang="en-US" altLang="ja-JP" dirty="0">
                          <a:effectLst/>
                        </a:rPr>
                        <a:t>74</a:t>
                      </a:r>
                    </a:p>
                  </a:txBody>
                  <a:tcPr marL="28575" marR="28575" marT="19050" marB="19050" anchor="b"/>
                </a:tc>
                <a:tc>
                  <a:txBody>
                    <a:bodyPr/>
                    <a:lstStyle/>
                    <a:p>
                      <a:pPr algn="r" rtl="0" fontAlgn="b"/>
                      <a:r>
                        <a:rPr lang="en-US" altLang="ja-JP" dirty="0">
                          <a:effectLst/>
                        </a:rPr>
                        <a:t>4</a:t>
                      </a:r>
                    </a:p>
                  </a:txBody>
                  <a:tcPr marL="28575" marR="28575" marT="19050" marB="19050" anchor="b"/>
                </a:tc>
                <a:tc>
                  <a:txBody>
                    <a:bodyPr/>
                    <a:lstStyle/>
                    <a:p>
                      <a:pPr algn="r" rtl="0" fontAlgn="b"/>
                      <a:r>
                        <a:rPr lang="en-US" altLang="ja-JP" dirty="0">
                          <a:effectLst/>
                        </a:rPr>
                        <a:t>94.9</a:t>
                      </a:r>
                    </a:p>
                  </a:txBody>
                  <a:tcPr marL="28575" marR="28575" marT="19050" marB="19050" anchor="b"/>
                </a:tc>
                <a:extLst>
                  <a:ext uri="{0D108BD9-81ED-4DB2-BD59-A6C34878D82A}">
                    <a16:rowId xmlns:a16="http://schemas.microsoft.com/office/drawing/2014/main" val="3228314639"/>
                  </a:ext>
                </a:extLst>
              </a:tr>
              <a:tr h="370840">
                <a:tc>
                  <a:txBody>
                    <a:bodyPr/>
                    <a:lstStyle/>
                    <a:p>
                      <a:pPr rtl="0" fontAlgn="b"/>
                      <a:r>
                        <a:rPr lang="en-US">
                          <a:effectLst/>
                        </a:rPr>
                        <a:t>MultiChoice/Q3</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dirty="0">
                          <a:effectLst/>
                        </a:rPr>
                        <a:t>100.0</a:t>
                      </a:r>
                    </a:p>
                  </a:txBody>
                  <a:tcPr marL="28575" marR="28575" marT="19050" marB="19050" anchor="b"/>
                </a:tc>
                <a:extLst>
                  <a:ext uri="{0D108BD9-81ED-4DB2-BD59-A6C34878D82A}">
                    <a16:rowId xmlns:a16="http://schemas.microsoft.com/office/drawing/2014/main" val="2993268416"/>
                  </a:ext>
                </a:extLst>
              </a:tr>
              <a:tr h="370840">
                <a:tc>
                  <a:txBody>
                    <a:bodyPr/>
                    <a:lstStyle/>
                    <a:p>
                      <a:pPr rtl="0" fontAlgn="b"/>
                      <a:r>
                        <a:rPr lang="en-US">
                          <a:effectLst/>
                        </a:rPr>
                        <a:t>MultiChoice/Q4</a:t>
                      </a:r>
                    </a:p>
                  </a:txBody>
                  <a:tcPr marL="28575" marR="28575" marT="19050" marB="19050" anchor="b"/>
                </a:tc>
                <a:tc>
                  <a:txBody>
                    <a:bodyPr/>
                    <a:lstStyle/>
                    <a:p>
                      <a:pPr algn="r" rtl="0" fontAlgn="b"/>
                      <a:r>
                        <a:rPr lang="en-US" altLang="ja-JP">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a:effectLst/>
                        </a:rPr>
                        <a:t>100.0</a:t>
                      </a:r>
                    </a:p>
                  </a:txBody>
                  <a:tcPr marL="28575" marR="28575" marT="19050" marB="19050" anchor="b"/>
                </a:tc>
                <a:extLst>
                  <a:ext uri="{0D108BD9-81ED-4DB2-BD59-A6C34878D82A}">
                    <a16:rowId xmlns:a16="http://schemas.microsoft.com/office/drawing/2014/main" val="3111687398"/>
                  </a:ext>
                </a:extLst>
              </a:tr>
              <a:tr h="370840">
                <a:tc>
                  <a:txBody>
                    <a:bodyPr/>
                    <a:lstStyle/>
                    <a:p>
                      <a:pPr rtl="0" fontAlgn="b"/>
                      <a:r>
                        <a:rPr lang="en-US">
                          <a:effectLst/>
                        </a:rPr>
                        <a:t>MultiChoice/Q5</a:t>
                      </a:r>
                    </a:p>
                  </a:txBody>
                  <a:tcPr marL="28575" marR="28575" marT="19050" marB="19050" anchor="b"/>
                </a:tc>
                <a:tc>
                  <a:txBody>
                    <a:bodyPr/>
                    <a:lstStyle/>
                    <a:p>
                      <a:pPr algn="r" rtl="0" fontAlgn="b"/>
                      <a:r>
                        <a:rPr lang="en-US" altLang="ja-JP" dirty="0">
                          <a:effectLst/>
                        </a:rPr>
                        <a:t>24</a:t>
                      </a:r>
                    </a:p>
                  </a:txBody>
                  <a:tcPr marL="28575" marR="28575" marT="19050" marB="19050" anchor="b"/>
                </a:tc>
                <a:tc>
                  <a:txBody>
                    <a:bodyPr/>
                    <a:lstStyle/>
                    <a:p>
                      <a:pPr algn="r" rtl="0" fontAlgn="b"/>
                      <a:r>
                        <a:rPr lang="en-US" altLang="ja-JP" dirty="0">
                          <a:effectLst/>
                        </a:rPr>
                        <a:t>116</a:t>
                      </a:r>
                    </a:p>
                  </a:txBody>
                  <a:tcPr marL="28575" marR="28575" marT="19050" marB="19050" anchor="b"/>
                </a:tc>
                <a:tc>
                  <a:txBody>
                    <a:bodyPr/>
                    <a:lstStyle/>
                    <a:p>
                      <a:pPr algn="r" rtl="0" fontAlgn="b"/>
                      <a:r>
                        <a:rPr lang="en-US" altLang="ja-JP" dirty="0">
                          <a:effectLst/>
                        </a:rPr>
                        <a:t>17.1</a:t>
                      </a:r>
                    </a:p>
                  </a:txBody>
                  <a:tcPr marL="28575" marR="28575" marT="19050" marB="19050" anchor="b"/>
                </a:tc>
                <a:extLst>
                  <a:ext uri="{0D108BD9-81ED-4DB2-BD59-A6C34878D82A}">
                    <a16:rowId xmlns:a16="http://schemas.microsoft.com/office/drawing/2014/main" val="3143992968"/>
                  </a:ext>
                </a:extLst>
              </a:tr>
              <a:tr h="370840">
                <a:tc>
                  <a:txBody>
                    <a:bodyPr/>
                    <a:lstStyle/>
                    <a:p>
                      <a:pPr rtl="0" fontAlgn="b"/>
                      <a:r>
                        <a:rPr lang="en-US">
                          <a:effectLst/>
                        </a:rPr>
                        <a:t>YesNo/Q1</a:t>
                      </a:r>
                    </a:p>
                  </a:txBody>
                  <a:tcPr marL="28575" marR="28575" marT="19050" marB="19050" anchor="b"/>
                </a:tc>
                <a:tc>
                  <a:txBody>
                    <a:bodyPr/>
                    <a:lstStyle/>
                    <a:p>
                      <a:pPr algn="r" rtl="0" fontAlgn="b"/>
                      <a:r>
                        <a:rPr lang="en-US" altLang="ja-JP">
                          <a:effectLst/>
                        </a:rPr>
                        <a:t>9</a:t>
                      </a:r>
                    </a:p>
                  </a:txBody>
                  <a:tcPr marL="28575" marR="28575" marT="19050" marB="19050" anchor="b"/>
                </a:tc>
                <a:tc>
                  <a:txBody>
                    <a:bodyPr/>
                    <a:lstStyle/>
                    <a:p>
                      <a:pPr algn="r" rtl="0" fontAlgn="b"/>
                      <a:r>
                        <a:rPr lang="en-US" altLang="ja-JP" dirty="0">
                          <a:effectLst/>
                        </a:rPr>
                        <a:t>6</a:t>
                      </a:r>
                    </a:p>
                  </a:txBody>
                  <a:tcPr marL="28575" marR="28575" marT="19050" marB="19050" anchor="b"/>
                </a:tc>
                <a:tc>
                  <a:txBody>
                    <a:bodyPr/>
                    <a:lstStyle/>
                    <a:p>
                      <a:pPr algn="r" rtl="0" fontAlgn="b"/>
                      <a:r>
                        <a:rPr lang="en-US" altLang="ja-JP">
                          <a:effectLst/>
                        </a:rPr>
                        <a:t>60.0</a:t>
                      </a:r>
                    </a:p>
                  </a:txBody>
                  <a:tcPr marL="28575" marR="28575" marT="19050" marB="19050" anchor="b"/>
                </a:tc>
                <a:extLst>
                  <a:ext uri="{0D108BD9-81ED-4DB2-BD59-A6C34878D82A}">
                    <a16:rowId xmlns:a16="http://schemas.microsoft.com/office/drawing/2014/main" val="777285708"/>
                  </a:ext>
                </a:extLst>
              </a:tr>
              <a:tr h="370840">
                <a:tc>
                  <a:txBody>
                    <a:bodyPr/>
                    <a:lstStyle/>
                    <a:p>
                      <a:pPr rtl="0" fontAlgn="b"/>
                      <a:r>
                        <a:rPr lang="en-US">
                          <a:effectLst/>
                        </a:rPr>
                        <a:t>YesNo/Q2</a:t>
                      </a:r>
                    </a:p>
                  </a:txBody>
                  <a:tcPr marL="28575" marR="28575" marT="19050" marB="19050" anchor="b"/>
                </a:tc>
                <a:tc>
                  <a:txBody>
                    <a:bodyPr/>
                    <a:lstStyle/>
                    <a:p>
                      <a:pPr algn="r" rtl="0" fontAlgn="b"/>
                      <a:r>
                        <a:rPr lang="en-US" altLang="ja-JP" dirty="0">
                          <a:effectLst/>
                        </a:rPr>
                        <a:t>73</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93.6</a:t>
                      </a:r>
                    </a:p>
                  </a:txBody>
                  <a:tcPr marL="28575" marR="28575" marT="19050" marB="19050" anchor="b"/>
                </a:tc>
                <a:extLst>
                  <a:ext uri="{0D108BD9-81ED-4DB2-BD59-A6C34878D82A}">
                    <a16:rowId xmlns:a16="http://schemas.microsoft.com/office/drawing/2014/main" val="669130836"/>
                  </a:ext>
                </a:extLst>
              </a:tr>
              <a:tr h="370840">
                <a:tc>
                  <a:txBody>
                    <a:bodyPr/>
                    <a:lstStyle/>
                    <a:p>
                      <a:pPr rtl="0" fontAlgn="b"/>
                      <a:r>
                        <a:rPr lang="en-US" dirty="0" err="1">
                          <a:effectLst/>
                        </a:rPr>
                        <a:t>YesNo</a:t>
                      </a:r>
                      <a:r>
                        <a:rPr lang="en-US" dirty="0">
                          <a:effectLst/>
                        </a:rPr>
                        <a:t>/Q3</a:t>
                      </a:r>
                    </a:p>
                  </a:txBody>
                  <a:tcPr marL="28575" marR="28575" marT="19050" marB="19050" anchor="b"/>
                </a:tc>
                <a:tc>
                  <a:txBody>
                    <a:bodyPr/>
                    <a:lstStyle/>
                    <a:p>
                      <a:pPr algn="r" rtl="0" fontAlgn="b"/>
                      <a:r>
                        <a:rPr lang="en-US" altLang="ja-JP">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dirty="0">
                          <a:effectLst/>
                        </a:rPr>
                        <a:t>100.0</a:t>
                      </a:r>
                    </a:p>
                  </a:txBody>
                  <a:tcPr marL="28575" marR="28575" marT="19050" marB="19050" anchor="b"/>
                </a:tc>
                <a:extLst>
                  <a:ext uri="{0D108BD9-81ED-4DB2-BD59-A6C34878D82A}">
                    <a16:rowId xmlns:a16="http://schemas.microsoft.com/office/drawing/2014/main" val="508024169"/>
                  </a:ext>
                </a:extLst>
              </a:tr>
              <a:tr h="370840">
                <a:tc>
                  <a:txBody>
                    <a:bodyPr/>
                    <a:lstStyle/>
                    <a:p>
                      <a:pPr rtl="0" fontAlgn="b"/>
                      <a:r>
                        <a:rPr lang="en-US" dirty="0">
                          <a:effectLst/>
                        </a:rPr>
                        <a:t>Caption</a:t>
                      </a:r>
                    </a:p>
                  </a:txBody>
                  <a:tcPr marL="28575" marR="28575" marT="19050" marB="19050" anchor="b"/>
                </a:tc>
                <a:tc>
                  <a:txBody>
                    <a:bodyPr/>
                    <a:lstStyle/>
                    <a:p>
                      <a:pPr algn="r" rtl="0" fontAlgn="b"/>
                      <a:r>
                        <a:rPr lang="en-US" altLang="ja-JP" dirty="0">
                          <a:effectLst/>
                        </a:rPr>
                        <a:t>- </a:t>
                      </a:r>
                    </a:p>
                  </a:txBody>
                  <a:tcPr marL="28575" marR="28575" marT="19050" marB="19050" anchor="b"/>
                </a:tc>
                <a:tc>
                  <a:txBody>
                    <a:bodyPr/>
                    <a:lstStyle/>
                    <a:p>
                      <a:pPr algn="r" rtl="0" fontAlgn="b"/>
                      <a:r>
                        <a:rPr lang="en-US" altLang="ja-JP" dirty="0">
                          <a:effectLst/>
                        </a:rPr>
                        <a:t> -</a:t>
                      </a:r>
                    </a:p>
                  </a:txBody>
                  <a:tcPr marL="28575" marR="28575" marT="19050" marB="19050" anchor="b"/>
                </a:tc>
                <a:tc>
                  <a:txBody>
                    <a:bodyPr/>
                    <a:lstStyle/>
                    <a:p>
                      <a:pPr algn="r" rtl="0" fontAlgn="b"/>
                      <a:r>
                        <a:rPr lang="en-US" altLang="ja-JP" dirty="0">
                          <a:effectLst/>
                        </a:rPr>
                        <a:t>-</a:t>
                      </a:r>
                    </a:p>
                  </a:txBody>
                  <a:tcPr marL="28575" marR="28575" marT="19050" marB="19050" anchor="b"/>
                </a:tc>
                <a:extLst>
                  <a:ext uri="{0D108BD9-81ED-4DB2-BD59-A6C34878D82A}">
                    <a16:rowId xmlns:a16="http://schemas.microsoft.com/office/drawing/2014/main" val="231131680"/>
                  </a:ext>
                </a:extLst>
              </a:tr>
            </a:tbl>
          </a:graphicData>
        </a:graphic>
      </p:graphicFrame>
      <p:sp>
        <p:nvSpPr>
          <p:cNvPr id="4" name="フッター プレースホルダー 3">
            <a:extLst>
              <a:ext uri="{FF2B5EF4-FFF2-40B4-BE49-F238E27FC236}">
                <a16:creationId xmlns:a16="http://schemas.microsoft.com/office/drawing/2014/main" id="{4FA042B7-501B-CA44-21E4-B75B7A5BEF3F}"/>
              </a:ext>
            </a:extLst>
          </p:cNvPr>
          <p:cNvSpPr>
            <a:spLocks noGrp="1"/>
          </p:cNvSpPr>
          <p:nvPr>
            <p:ph type="ftr" sz="quarter" idx="11"/>
          </p:nvPr>
        </p:nvSpPr>
        <p:spPr/>
        <p:txBody>
          <a:bodyPr/>
          <a:lstStyle/>
          <a:p>
            <a:r>
              <a:rPr lang="ja-JP" altLang="en-US" dirty="0"/>
              <a:t>知識グラフ推論チャンレンジ</a:t>
            </a:r>
            <a:r>
              <a:rPr lang="en-US" altLang="ja-JP" dirty="0"/>
              <a:t>PBL </a:t>
            </a:r>
            <a:endParaRPr lang="ja-JP" altLang="en-US" dirty="0"/>
          </a:p>
        </p:txBody>
      </p:sp>
      <p:sp>
        <p:nvSpPr>
          <p:cNvPr id="7" name="テキスト ボックス 6">
            <a:extLst>
              <a:ext uri="{FF2B5EF4-FFF2-40B4-BE49-F238E27FC236}">
                <a16:creationId xmlns:a16="http://schemas.microsoft.com/office/drawing/2014/main" id="{1A4B0284-CBB6-1C8A-839F-EF1083262B84}"/>
              </a:ext>
            </a:extLst>
          </p:cNvPr>
          <p:cNvSpPr txBox="1"/>
          <p:nvPr/>
        </p:nvSpPr>
        <p:spPr>
          <a:xfrm>
            <a:off x="755604" y="1213793"/>
            <a:ext cx="1110673" cy="461665"/>
          </a:xfrm>
          <a:prstGeom prst="rect">
            <a:avLst/>
          </a:prstGeom>
          <a:noFill/>
        </p:spPr>
        <p:txBody>
          <a:bodyPr wrap="square" rtlCol="0">
            <a:spAutoFit/>
          </a:bodyPr>
          <a:lstStyle/>
          <a:p>
            <a:r>
              <a:rPr kumimoji="1" lang="en-US" altLang="ja-JP" sz="2400" dirty="0"/>
              <a:t>Scene1</a:t>
            </a:r>
            <a:endParaRPr kumimoji="1" lang="ja-JP" altLang="en-US" sz="2400" dirty="0"/>
          </a:p>
        </p:txBody>
      </p:sp>
      <p:sp>
        <p:nvSpPr>
          <p:cNvPr id="8" name="テキスト ボックス 7">
            <a:extLst>
              <a:ext uri="{FF2B5EF4-FFF2-40B4-BE49-F238E27FC236}">
                <a16:creationId xmlns:a16="http://schemas.microsoft.com/office/drawing/2014/main" id="{0D577ADE-1C68-E95E-61D4-A5401E83A546}"/>
              </a:ext>
            </a:extLst>
          </p:cNvPr>
          <p:cNvSpPr txBox="1"/>
          <p:nvPr/>
        </p:nvSpPr>
        <p:spPr>
          <a:xfrm>
            <a:off x="6444674" y="1213793"/>
            <a:ext cx="1110673" cy="461665"/>
          </a:xfrm>
          <a:prstGeom prst="rect">
            <a:avLst/>
          </a:prstGeom>
          <a:noFill/>
        </p:spPr>
        <p:txBody>
          <a:bodyPr wrap="square" rtlCol="0">
            <a:spAutoFit/>
          </a:bodyPr>
          <a:lstStyle/>
          <a:p>
            <a:r>
              <a:rPr kumimoji="1" lang="en-US" altLang="ja-JP" sz="2400" dirty="0"/>
              <a:t>Scene2</a:t>
            </a:r>
            <a:endParaRPr kumimoji="1" lang="ja-JP" altLang="en-US" sz="2400" dirty="0"/>
          </a:p>
        </p:txBody>
      </p:sp>
      <p:sp>
        <p:nvSpPr>
          <p:cNvPr id="9" name="テキスト ボックス 8">
            <a:extLst>
              <a:ext uri="{FF2B5EF4-FFF2-40B4-BE49-F238E27FC236}">
                <a16:creationId xmlns:a16="http://schemas.microsoft.com/office/drawing/2014/main" id="{14286A15-5B45-05C2-A1DD-1484588CD712}"/>
              </a:ext>
            </a:extLst>
          </p:cNvPr>
          <p:cNvSpPr txBox="1"/>
          <p:nvPr/>
        </p:nvSpPr>
        <p:spPr>
          <a:xfrm>
            <a:off x="755604" y="5336140"/>
            <a:ext cx="10714153" cy="830997"/>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Both Scene1 and Scene2 achieved an accuracy rate of over 90% for Q2, Q3, and Q4</a:t>
            </a:r>
          </a:p>
          <a:p>
            <a:pPr marL="285750" indent="-285750">
              <a:buFont typeface="Arial" panose="020B0604020202020204" pitchFamily="34" charset="0"/>
              <a:buChar char="•"/>
            </a:pPr>
            <a:r>
              <a:rPr lang="en-US" altLang="ja-JP" sz="2400" dirty="0"/>
              <a:t>Q5 and Caption resulted in a lower accuracy rate</a:t>
            </a:r>
            <a:endParaRPr kumimoji="1" lang="ja-JP" altLang="en-US" sz="2400" dirty="0"/>
          </a:p>
        </p:txBody>
      </p:sp>
      <p:graphicFrame>
        <p:nvGraphicFramePr>
          <p:cNvPr id="5" name="表 4">
            <a:extLst>
              <a:ext uri="{FF2B5EF4-FFF2-40B4-BE49-F238E27FC236}">
                <a16:creationId xmlns:a16="http://schemas.microsoft.com/office/drawing/2014/main" id="{3E433C41-80D7-E7B1-A26A-76F48950D935}"/>
              </a:ext>
            </a:extLst>
          </p:cNvPr>
          <p:cNvGraphicFramePr>
            <a:graphicFrameLocks noGrp="1"/>
          </p:cNvGraphicFramePr>
          <p:nvPr>
            <p:extLst>
              <p:ext uri="{D42A27DB-BD31-4B8C-83A1-F6EECF244321}">
                <p14:modId xmlns:p14="http://schemas.microsoft.com/office/powerpoint/2010/main" val="1164001185"/>
              </p:ext>
            </p:extLst>
          </p:nvPr>
        </p:nvGraphicFramePr>
        <p:xfrm>
          <a:off x="755604" y="1597534"/>
          <a:ext cx="5063723" cy="3708400"/>
        </p:xfrm>
        <a:graphic>
          <a:graphicData uri="http://schemas.openxmlformats.org/drawingml/2006/table">
            <a:tbl>
              <a:tblPr firstRow="1" bandRow="1">
                <a:tableStyleId>{5C22544A-7EE6-4342-B048-85BDC9FD1C3A}</a:tableStyleId>
              </a:tblPr>
              <a:tblGrid>
                <a:gridCol w="1751723">
                  <a:extLst>
                    <a:ext uri="{9D8B030D-6E8A-4147-A177-3AD203B41FA5}">
                      <a16:colId xmlns:a16="http://schemas.microsoft.com/office/drawing/2014/main" val="2233801151"/>
                    </a:ext>
                  </a:extLst>
                </a:gridCol>
                <a:gridCol w="864000">
                  <a:extLst>
                    <a:ext uri="{9D8B030D-6E8A-4147-A177-3AD203B41FA5}">
                      <a16:colId xmlns:a16="http://schemas.microsoft.com/office/drawing/2014/main" val="871747015"/>
                    </a:ext>
                  </a:extLst>
                </a:gridCol>
                <a:gridCol w="864000">
                  <a:extLst>
                    <a:ext uri="{9D8B030D-6E8A-4147-A177-3AD203B41FA5}">
                      <a16:colId xmlns:a16="http://schemas.microsoft.com/office/drawing/2014/main" val="614568809"/>
                    </a:ext>
                  </a:extLst>
                </a:gridCol>
                <a:gridCol w="1584000">
                  <a:extLst>
                    <a:ext uri="{9D8B030D-6E8A-4147-A177-3AD203B41FA5}">
                      <a16:colId xmlns:a16="http://schemas.microsoft.com/office/drawing/2014/main" val="3410918880"/>
                    </a:ext>
                  </a:extLst>
                </a:gridCol>
              </a:tblGrid>
              <a:tr h="370840">
                <a:tc>
                  <a:txBody>
                    <a:bodyPr/>
                    <a:lstStyle/>
                    <a:p>
                      <a:pPr algn="l" rtl="0" fontAlgn="b"/>
                      <a:r>
                        <a:rPr lang="en-US" dirty="0">
                          <a:effectLst/>
                        </a:rPr>
                        <a:t>Question</a:t>
                      </a:r>
                    </a:p>
                  </a:txBody>
                  <a:tcPr marL="28575" marR="28575" marT="19050" marB="19050" anchor="ctr"/>
                </a:tc>
                <a:tc>
                  <a:txBody>
                    <a:bodyPr/>
                    <a:lstStyle/>
                    <a:p>
                      <a:pPr algn="l" rtl="0" fontAlgn="b"/>
                      <a:r>
                        <a:rPr lang="en-US" dirty="0">
                          <a:effectLst/>
                        </a:rPr>
                        <a:t>Success</a:t>
                      </a:r>
                    </a:p>
                  </a:txBody>
                  <a:tcPr marL="28575" marR="28575" marT="19050" marB="19050" anchor="ctr"/>
                </a:tc>
                <a:tc>
                  <a:txBody>
                    <a:bodyPr/>
                    <a:lstStyle/>
                    <a:p>
                      <a:pPr algn="l" rtl="0" fontAlgn="b"/>
                      <a:r>
                        <a:rPr lang="en-US" dirty="0">
                          <a:effectLst/>
                        </a:rPr>
                        <a:t>Failure</a:t>
                      </a:r>
                    </a:p>
                  </a:txBody>
                  <a:tcPr marL="28575" marR="28575" marT="19050" marB="19050" anchor="ctr"/>
                </a:tc>
                <a:tc>
                  <a:txBody>
                    <a:bodyPr/>
                    <a:lstStyle/>
                    <a:p>
                      <a:pPr algn="l" rtl="0" fontAlgn="b"/>
                      <a:r>
                        <a:rPr lang="en-US" dirty="0">
                          <a:effectLst/>
                        </a:rPr>
                        <a:t>Success rate [%]</a:t>
                      </a:r>
                    </a:p>
                  </a:txBody>
                  <a:tcPr marL="28575" marR="28575" marT="19050" marB="19050" anchor="ctr"/>
                </a:tc>
                <a:extLst>
                  <a:ext uri="{0D108BD9-81ED-4DB2-BD59-A6C34878D82A}">
                    <a16:rowId xmlns:a16="http://schemas.microsoft.com/office/drawing/2014/main" val="2419698372"/>
                  </a:ext>
                </a:extLst>
              </a:tr>
              <a:tr h="370840">
                <a:tc>
                  <a:txBody>
                    <a:bodyPr/>
                    <a:lstStyle/>
                    <a:p>
                      <a:pPr rtl="0" fontAlgn="b"/>
                      <a:r>
                        <a:rPr lang="en-US" dirty="0">
                          <a:effectLst/>
                        </a:rPr>
                        <a:t>MultiChoice/Q1</a:t>
                      </a:r>
                    </a:p>
                  </a:txBody>
                  <a:tcPr marL="28575" marR="28575" marT="19050" marB="19050" anchor="b"/>
                </a:tc>
                <a:tc>
                  <a:txBody>
                    <a:bodyPr/>
                    <a:lstStyle/>
                    <a:p>
                      <a:pPr algn="r" rtl="0" fontAlgn="b"/>
                      <a:r>
                        <a:rPr lang="en-US" altLang="ja-JP" dirty="0">
                          <a:effectLst/>
                        </a:rPr>
                        <a:t>8</a:t>
                      </a:r>
                    </a:p>
                  </a:txBody>
                  <a:tcPr marL="28575" marR="28575" marT="19050" marB="19050" anchor="b"/>
                </a:tc>
                <a:tc>
                  <a:txBody>
                    <a:bodyPr/>
                    <a:lstStyle/>
                    <a:p>
                      <a:pPr algn="r" rtl="0" fontAlgn="b"/>
                      <a:r>
                        <a:rPr lang="en-US" altLang="ja-JP" dirty="0">
                          <a:effectLst/>
                        </a:rPr>
                        <a:t>12</a:t>
                      </a:r>
                    </a:p>
                  </a:txBody>
                  <a:tcPr marL="28575" marR="28575" marT="19050" marB="19050" anchor="b"/>
                </a:tc>
                <a:tc>
                  <a:txBody>
                    <a:bodyPr/>
                    <a:lstStyle/>
                    <a:p>
                      <a:pPr algn="r" rtl="0" fontAlgn="b"/>
                      <a:r>
                        <a:rPr lang="en-US" altLang="ja-JP" dirty="0">
                          <a:effectLst/>
                        </a:rPr>
                        <a:t>40.0</a:t>
                      </a:r>
                    </a:p>
                  </a:txBody>
                  <a:tcPr marL="28575" marR="28575" marT="19050" marB="19050" anchor="b"/>
                </a:tc>
                <a:extLst>
                  <a:ext uri="{0D108BD9-81ED-4DB2-BD59-A6C34878D82A}">
                    <a16:rowId xmlns:a16="http://schemas.microsoft.com/office/drawing/2014/main" val="3288018575"/>
                  </a:ext>
                </a:extLst>
              </a:tr>
              <a:tr h="370840">
                <a:tc>
                  <a:txBody>
                    <a:bodyPr/>
                    <a:lstStyle/>
                    <a:p>
                      <a:pPr rtl="0" fontAlgn="b"/>
                      <a:r>
                        <a:rPr lang="en-US" dirty="0">
                          <a:effectLst/>
                        </a:rPr>
                        <a:t>MultiChoice/Q2</a:t>
                      </a:r>
                    </a:p>
                  </a:txBody>
                  <a:tcPr marL="28575" marR="28575" marT="19050" marB="19050" anchor="b"/>
                </a:tc>
                <a:tc>
                  <a:txBody>
                    <a:bodyPr/>
                    <a:lstStyle/>
                    <a:p>
                      <a:pPr algn="r" rtl="0" fontAlgn="b"/>
                      <a:r>
                        <a:rPr lang="en-US" altLang="ja-JP" dirty="0">
                          <a:effectLst/>
                        </a:rPr>
                        <a:t>86</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94.5</a:t>
                      </a:r>
                    </a:p>
                  </a:txBody>
                  <a:tcPr marL="28575" marR="28575" marT="19050" marB="19050" anchor="b"/>
                </a:tc>
                <a:extLst>
                  <a:ext uri="{0D108BD9-81ED-4DB2-BD59-A6C34878D82A}">
                    <a16:rowId xmlns:a16="http://schemas.microsoft.com/office/drawing/2014/main" val="30860449"/>
                  </a:ext>
                </a:extLst>
              </a:tr>
              <a:tr h="370840">
                <a:tc>
                  <a:txBody>
                    <a:bodyPr/>
                    <a:lstStyle/>
                    <a:p>
                      <a:pPr rtl="0" fontAlgn="b"/>
                      <a:r>
                        <a:rPr lang="en-US">
                          <a:effectLst/>
                        </a:rPr>
                        <a:t>MultiChoice/Q3</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dirty="0">
                          <a:effectLst/>
                        </a:rPr>
                        <a:t>100.0</a:t>
                      </a:r>
                    </a:p>
                  </a:txBody>
                  <a:tcPr marL="28575" marR="28575" marT="19050" marB="19050" anchor="b"/>
                </a:tc>
                <a:extLst>
                  <a:ext uri="{0D108BD9-81ED-4DB2-BD59-A6C34878D82A}">
                    <a16:rowId xmlns:a16="http://schemas.microsoft.com/office/drawing/2014/main" val="68308205"/>
                  </a:ext>
                </a:extLst>
              </a:tr>
              <a:tr h="370840">
                <a:tc>
                  <a:txBody>
                    <a:bodyPr/>
                    <a:lstStyle/>
                    <a:p>
                      <a:pPr rtl="0" fontAlgn="b"/>
                      <a:r>
                        <a:rPr lang="en-US">
                          <a:effectLst/>
                        </a:rPr>
                        <a:t>MultiChoice/Q4</a:t>
                      </a:r>
                    </a:p>
                  </a:txBody>
                  <a:tcPr marL="28575" marR="28575" marT="19050" marB="19050" anchor="b"/>
                </a:tc>
                <a:tc>
                  <a:txBody>
                    <a:bodyPr/>
                    <a:lstStyle/>
                    <a:p>
                      <a:pPr algn="r" rtl="0" fontAlgn="b"/>
                      <a:r>
                        <a:rPr lang="en-US" altLang="ja-JP">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dirty="0">
                          <a:effectLst/>
                        </a:rPr>
                        <a:t>100.0</a:t>
                      </a:r>
                    </a:p>
                  </a:txBody>
                  <a:tcPr marL="28575" marR="28575" marT="19050" marB="19050" anchor="b"/>
                </a:tc>
                <a:extLst>
                  <a:ext uri="{0D108BD9-81ED-4DB2-BD59-A6C34878D82A}">
                    <a16:rowId xmlns:a16="http://schemas.microsoft.com/office/drawing/2014/main" val="4033617030"/>
                  </a:ext>
                </a:extLst>
              </a:tr>
              <a:tr h="370840">
                <a:tc>
                  <a:txBody>
                    <a:bodyPr/>
                    <a:lstStyle/>
                    <a:p>
                      <a:pPr rtl="0" fontAlgn="b"/>
                      <a:r>
                        <a:rPr lang="en-US">
                          <a:effectLst/>
                        </a:rPr>
                        <a:t>MultiChoice/Q5</a:t>
                      </a:r>
                    </a:p>
                  </a:txBody>
                  <a:tcPr marL="28575" marR="28575" marT="19050" marB="19050" anchor="b"/>
                </a:tc>
                <a:tc>
                  <a:txBody>
                    <a:bodyPr/>
                    <a:lstStyle/>
                    <a:p>
                      <a:pPr algn="r" rtl="0" fontAlgn="b"/>
                      <a:r>
                        <a:rPr lang="en-US" altLang="ja-JP" dirty="0">
                          <a:effectLst/>
                        </a:rPr>
                        <a:t>23</a:t>
                      </a:r>
                    </a:p>
                  </a:txBody>
                  <a:tcPr marL="28575" marR="28575" marT="19050" marB="19050" anchor="b"/>
                </a:tc>
                <a:tc>
                  <a:txBody>
                    <a:bodyPr/>
                    <a:lstStyle/>
                    <a:p>
                      <a:pPr algn="r" rtl="0" fontAlgn="b"/>
                      <a:r>
                        <a:rPr lang="en-US" altLang="ja-JP" dirty="0">
                          <a:effectLst/>
                        </a:rPr>
                        <a:t>137</a:t>
                      </a:r>
                    </a:p>
                  </a:txBody>
                  <a:tcPr marL="28575" marR="28575" marT="19050" marB="19050" anchor="b"/>
                </a:tc>
                <a:tc>
                  <a:txBody>
                    <a:bodyPr/>
                    <a:lstStyle/>
                    <a:p>
                      <a:pPr algn="r" rtl="0" fontAlgn="b"/>
                      <a:r>
                        <a:rPr lang="en-US" altLang="ja-JP" dirty="0">
                          <a:effectLst/>
                        </a:rPr>
                        <a:t>14.4</a:t>
                      </a:r>
                    </a:p>
                  </a:txBody>
                  <a:tcPr marL="28575" marR="28575" marT="19050" marB="19050" anchor="b"/>
                </a:tc>
                <a:extLst>
                  <a:ext uri="{0D108BD9-81ED-4DB2-BD59-A6C34878D82A}">
                    <a16:rowId xmlns:a16="http://schemas.microsoft.com/office/drawing/2014/main" val="3950623211"/>
                  </a:ext>
                </a:extLst>
              </a:tr>
              <a:tr h="370840">
                <a:tc>
                  <a:txBody>
                    <a:bodyPr/>
                    <a:lstStyle/>
                    <a:p>
                      <a:pPr rtl="0" fontAlgn="b"/>
                      <a:r>
                        <a:rPr lang="en-US">
                          <a:effectLst/>
                        </a:rPr>
                        <a:t>YesNo/Q1</a:t>
                      </a:r>
                    </a:p>
                  </a:txBody>
                  <a:tcPr marL="28575" marR="28575" marT="19050" marB="19050" anchor="b"/>
                </a:tc>
                <a:tc>
                  <a:txBody>
                    <a:bodyPr/>
                    <a:lstStyle/>
                    <a:p>
                      <a:pPr algn="r" rtl="0" fontAlgn="b"/>
                      <a:r>
                        <a:rPr lang="en-US" altLang="ja-JP" dirty="0">
                          <a:effectLst/>
                        </a:rPr>
                        <a:t>7</a:t>
                      </a:r>
                    </a:p>
                  </a:txBody>
                  <a:tcPr marL="28575" marR="28575" marT="19050" marB="19050" anchor="b"/>
                </a:tc>
                <a:tc>
                  <a:txBody>
                    <a:bodyPr/>
                    <a:lstStyle/>
                    <a:p>
                      <a:pPr algn="r" rtl="0" fontAlgn="b"/>
                      <a:r>
                        <a:rPr lang="en-US" altLang="ja-JP" dirty="0">
                          <a:effectLst/>
                        </a:rPr>
                        <a:t>13</a:t>
                      </a:r>
                    </a:p>
                  </a:txBody>
                  <a:tcPr marL="28575" marR="28575" marT="19050" marB="19050" anchor="b"/>
                </a:tc>
                <a:tc>
                  <a:txBody>
                    <a:bodyPr/>
                    <a:lstStyle/>
                    <a:p>
                      <a:pPr algn="r" rtl="0" fontAlgn="b"/>
                      <a:r>
                        <a:rPr lang="en-US" altLang="ja-JP" dirty="0">
                          <a:effectLst/>
                        </a:rPr>
                        <a:t>35.0</a:t>
                      </a:r>
                    </a:p>
                  </a:txBody>
                  <a:tcPr marL="28575" marR="28575" marT="19050" marB="19050" anchor="b"/>
                </a:tc>
                <a:extLst>
                  <a:ext uri="{0D108BD9-81ED-4DB2-BD59-A6C34878D82A}">
                    <a16:rowId xmlns:a16="http://schemas.microsoft.com/office/drawing/2014/main" val="1471563948"/>
                  </a:ext>
                </a:extLst>
              </a:tr>
              <a:tr h="370840">
                <a:tc>
                  <a:txBody>
                    <a:bodyPr/>
                    <a:lstStyle/>
                    <a:p>
                      <a:pPr rtl="0" fontAlgn="b"/>
                      <a:r>
                        <a:rPr lang="en-US">
                          <a:effectLst/>
                        </a:rPr>
                        <a:t>YesNo/Q2</a:t>
                      </a:r>
                    </a:p>
                  </a:txBody>
                  <a:tcPr marL="28575" marR="28575" marT="19050" marB="19050" anchor="b"/>
                </a:tc>
                <a:tc>
                  <a:txBody>
                    <a:bodyPr/>
                    <a:lstStyle/>
                    <a:p>
                      <a:pPr algn="r" rtl="0" fontAlgn="b"/>
                      <a:r>
                        <a:rPr lang="en-US" altLang="ja-JP" dirty="0">
                          <a:effectLst/>
                        </a:rPr>
                        <a:t>86</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94.5</a:t>
                      </a:r>
                    </a:p>
                  </a:txBody>
                  <a:tcPr marL="28575" marR="28575" marT="19050" marB="19050" anchor="b"/>
                </a:tc>
                <a:extLst>
                  <a:ext uri="{0D108BD9-81ED-4DB2-BD59-A6C34878D82A}">
                    <a16:rowId xmlns:a16="http://schemas.microsoft.com/office/drawing/2014/main" val="1105997495"/>
                  </a:ext>
                </a:extLst>
              </a:tr>
              <a:tr h="370840">
                <a:tc>
                  <a:txBody>
                    <a:bodyPr/>
                    <a:lstStyle/>
                    <a:p>
                      <a:pPr rtl="0" fontAlgn="b"/>
                      <a:r>
                        <a:rPr lang="en-US" dirty="0" err="1">
                          <a:effectLst/>
                        </a:rPr>
                        <a:t>YesNo</a:t>
                      </a:r>
                      <a:r>
                        <a:rPr lang="en-US" dirty="0">
                          <a:effectLst/>
                        </a:rPr>
                        <a:t>/Q3</a:t>
                      </a:r>
                    </a:p>
                  </a:txBody>
                  <a:tcPr marL="28575" marR="28575" marT="19050" marB="19050" anchor="b"/>
                </a:tc>
                <a:tc>
                  <a:txBody>
                    <a:bodyPr/>
                    <a:lstStyle/>
                    <a:p>
                      <a:pPr algn="r" rtl="0" fontAlgn="b"/>
                      <a:r>
                        <a:rPr lang="en-US" altLang="ja-JP" dirty="0">
                          <a:effectLst/>
                        </a:rPr>
                        <a:t>5</a:t>
                      </a:r>
                    </a:p>
                  </a:txBody>
                  <a:tcPr marL="28575" marR="28575" marT="19050" marB="19050" anchor="b"/>
                </a:tc>
                <a:tc>
                  <a:txBody>
                    <a:bodyPr/>
                    <a:lstStyle/>
                    <a:p>
                      <a:pPr algn="r" rtl="0" fontAlgn="b"/>
                      <a:r>
                        <a:rPr lang="en-US" altLang="ja-JP" dirty="0">
                          <a:effectLst/>
                        </a:rPr>
                        <a:t>0</a:t>
                      </a:r>
                    </a:p>
                  </a:txBody>
                  <a:tcPr marL="28575" marR="28575" marT="19050" marB="19050" anchor="b"/>
                </a:tc>
                <a:tc>
                  <a:txBody>
                    <a:bodyPr/>
                    <a:lstStyle/>
                    <a:p>
                      <a:pPr algn="r" rtl="0" fontAlgn="b"/>
                      <a:r>
                        <a:rPr lang="en-US" altLang="ja-JP" dirty="0">
                          <a:effectLst/>
                        </a:rPr>
                        <a:t>100.0</a:t>
                      </a:r>
                    </a:p>
                  </a:txBody>
                  <a:tcPr marL="28575" marR="28575" marT="19050" marB="19050" anchor="b"/>
                </a:tc>
                <a:extLst>
                  <a:ext uri="{0D108BD9-81ED-4DB2-BD59-A6C34878D82A}">
                    <a16:rowId xmlns:a16="http://schemas.microsoft.com/office/drawing/2014/main" val="932208745"/>
                  </a:ext>
                </a:extLst>
              </a:tr>
              <a:tr h="370840">
                <a:tc>
                  <a:txBody>
                    <a:bodyPr/>
                    <a:lstStyle/>
                    <a:p>
                      <a:pPr rtl="0" fontAlgn="b"/>
                      <a:r>
                        <a:rPr lang="en-US" dirty="0">
                          <a:effectLst/>
                        </a:rPr>
                        <a:t>Caption</a:t>
                      </a:r>
                    </a:p>
                  </a:txBody>
                  <a:tcPr marL="28575" marR="28575" marT="19050" marB="19050" anchor="b"/>
                </a:tc>
                <a:tc>
                  <a:txBody>
                    <a:bodyPr/>
                    <a:lstStyle/>
                    <a:p>
                      <a:pPr algn="r" rtl="0" fontAlgn="b"/>
                      <a:r>
                        <a:rPr lang="en-US" altLang="ja-JP" dirty="0">
                          <a:effectLst/>
                        </a:rPr>
                        <a:t>49</a:t>
                      </a:r>
                    </a:p>
                  </a:txBody>
                  <a:tcPr marL="28575" marR="28575" marT="19050" marB="19050" anchor="b"/>
                </a:tc>
                <a:tc>
                  <a:txBody>
                    <a:bodyPr/>
                    <a:lstStyle/>
                    <a:p>
                      <a:pPr algn="r" rtl="0" fontAlgn="b"/>
                      <a:r>
                        <a:rPr lang="en-US" altLang="ja-JP" dirty="0">
                          <a:effectLst/>
                        </a:rPr>
                        <a:t>84</a:t>
                      </a:r>
                    </a:p>
                  </a:txBody>
                  <a:tcPr marL="28575" marR="28575" marT="19050" marB="19050" anchor="b"/>
                </a:tc>
                <a:tc>
                  <a:txBody>
                    <a:bodyPr/>
                    <a:lstStyle/>
                    <a:p>
                      <a:pPr algn="r" rtl="0" fontAlgn="b"/>
                      <a:r>
                        <a:rPr lang="en-US" altLang="ja-JP" dirty="0">
                          <a:effectLst/>
                        </a:rPr>
                        <a:t>36.8</a:t>
                      </a:r>
                    </a:p>
                  </a:txBody>
                  <a:tcPr marL="28575" marR="28575" marT="19050" marB="19050" anchor="b"/>
                </a:tc>
                <a:extLst>
                  <a:ext uri="{0D108BD9-81ED-4DB2-BD59-A6C34878D82A}">
                    <a16:rowId xmlns:a16="http://schemas.microsoft.com/office/drawing/2014/main" val="1267452045"/>
                  </a:ext>
                </a:extLst>
              </a:tr>
            </a:tbl>
          </a:graphicData>
        </a:graphic>
      </p:graphicFrame>
    </p:spTree>
    <p:extLst>
      <p:ext uri="{BB962C8B-B14F-4D97-AF65-F5344CB8AC3E}">
        <p14:creationId xmlns:p14="http://schemas.microsoft.com/office/powerpoint/2010/main" val="133585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52405-94B8-09E1-64D0-33C9BD932BEA}"/>
              </a:ext>
            </a:extLst>
          </p:cNvPr>
          <p:cNvSpPr>
            <a:spLocks noGrp="1"/>
          </p:cNvSpPr>
          <p:nvPr>
            <p:ph type="title"/>
          </p:nvPr>
        </p:nvSpPr>
        <p:spPr/>
        <p:txBody>
          <a:bodyPr/>
          <a:lstStyle/>
          <a:p>
            <a:r>
              <a:rPr lang="en-US" altLang="ja-JP" dirty="0"/>
              <a:t>Discussion | Q1</a:t>
            </a:r>
            <a:endParaRPr kumimoji="1" lang="ja-JP" altLang="en-US" dirty="0"/>
          </a:p>
        </p:txBody>
      </p:sp>
      <p:sp>
        <p:nvSpPr>
          <p:cNvPr id="3" name="コンテンツ プレースホルダー 2">
            <a:extLst>
              <a:ext uri="{FF2B5EF4-FFF2-40B4-BE49-F238E27FC236}">
                <a16:creationId xmlns:a16="http://schemas.microsoft.com/office/drawing/2014/main" id="{4DB694C6-3004-5D49-7D30-2F7ED46BABF1}"/>
              </a:ext>
            </a:extLst>
          </p:cNvPr>
          <p:cNvSpPr>
            <a:spLocks noGrp="1"/>
          </p:cNvSpPr>
          <p:nvPr>
            <p:ph idx="1"/>
          </p:nvPr>
        </p:nvSpPr>
        <p:spPr>
          <a:xfrm>
            <a:off x="838199" y="1825625"/>
            <a:ext cx="11017103" cy="4351338"/>
          </a:xfrm>
        </p:spPr>
        <p:txBody>
          <a:bodyPr>
            <a:normAutofit/>
          </a:bodyPr>
          <a:lstStyle/>
          <a:p>
            <a:r>
              <a:rPr lang="en-US" altLang="ja-JP" dirty="0"/>
              <a:t>Scene1 Accuracy: 8 / 20, 40.0%</a:t>
            </a:r>
          </a:p>
          <a:p>
            <a:r>
              <a:rPr lang="en-US" altLang="ja-JP" dirty="0"/>
              <a:t>I</a:t>
            </a:r>
            <a:r>
              <a:rPr kumimoji="1" lang="en-US" altLang="ja-JP" dirty="0"/>
              <a:t>ssues with the Our Answers and Expected Answers</a:t>
            </a:r>
          </a:p>
          <a:p>
            <a:pPr lvl="1"/>
            <a:r>
              <a:rPr kumimoji="1" lang="en-US" altLang="ja-JP" b="1" dirty="0"/>
              <a:t>Mismatch</a:t>
            </a:r>
            <a:r>
              <a:rPr kumimoji="1" lang="en-US" altLang="ja-JP" dirty="0"/>
              <a:t>: Our answer and expected answer (including choices) do not align.</a:t>
            </a:r>
          </a:p>
          <a:p>
            <a:pPr lvl="1"/>
            <a:r>
              <a:rPr kumimoji="1" lang="en-US" altLang="ja-JP" b="1" dirty="0"/>
              <a:t>Manual Count</a:t>
            </a:r>
            <a:r>
              <a:rPr kumimoji="1" lang="en-US" altLang="ja-JP" dirty="0"/>
              <a:t>: 19/20 matches with the function; method for expected answers is inconsistent with videos.</a:t>
            </a:r>
          </a:p>
          <a:p>
            <a:pPr lvl="1"/>
            <a:r>
              <a:rPr kumimoji="1" lang="en-US" altLang="ja-JP" b="1" dirty="0"/>
              <a:t>Knowledge Graph Bug</a:t>
            </a:r>
            <a:r>
              <a:rPr kumimoji="1" lang="en-US" altLang="ja-JP" dirty="0"/>
              <a:t>: One incorrect due to a bug.</a:t>
            </a:r>
          </a:p>
          <a:p>
            <a:pPr lvl="2"/>
            <a:r>
              <a:rPr kumimoji="1" lang="en-US" altLang="ja-JP" sz="2400" dirty="0"/>
              <a:t>event8_use_phone3_scene1 and event9_use_phone3_scene1: </a:t>
            </a:r>
            <a:br>
              <a:rPr kumimoji="1" lang="en-US" altLang="ja-JP" sz="2400" dirty="0"/>
            </a:br>
            <a:r>
              <a:rPr kumimoji="1" lang="en-US" altLang="ja-JP" sz="2400" dirty="0"/>
              <a:t>Duration is 0.0, but place changes between kitchen and living room.</a:t>
            </a:r>
          </a:p>
          <a:p>
            <a:pPr lvl="2"/>
            <a:r>
              <a:rPr kumimoji="1" lang="en-US" altLang="ja-JP" sz="2400" dirty="0"/>
              <a:t>event10_use_phone3_scene1: Reports moving from bedroom to living room despite being in the living room.</a:t>
            </a:r>
          </a:p>
        </p:txBody>
      </p:sp>
      <p:sp>
        <p:nvSpPr>
          <p:cNvPr id="4" name="フッター プレースホルダー 3">
            <a:extLst>
              <a:ext uri="{FF2B5EF4-FFF2-40B4-BE49-F238E27FC236}">
                <a16:creationId xmlns:a16="http://schemas.microsoft.com/office/drawing/2014/main" id="{15BC9E60-65AC-68A2-3EFF-429B2635EE3F}"/>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191139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A59057-51EB-9EE6-8BE1-3389D8B21F01}"/>
              </a:ext>
            </a:extLst>
          </p:cNvPr>
          <p:cNvSpPr>
            <a:spLocks noGrp="1"/>
          </p:cNvSpPr>
          <p:nvPr>
            <p:ph type="title"/>
          </p:nvPr>
        </p:nvSpPr>
        <p:spPr>
          <a:xfrm>
            <a:off x="838199" y="365125"/>
            <a:ext cx="10850217" cy="1325563"/>
          </a:xfrm>
        </p:spPr>
        <p:txBody>
          <a:bodyPr>
            <a:normAutofit/>
          </a:bodyPr>
          <a:lstStyle/>
          <a:p>
            <a:r>
              <a:rPr lang="en-US" altLang="ja-JP" dirty="0"/>
              <a:t>Expected Answer Generation Issue of Q1</a:t>
            </a:r>
            <a:endParaRPr lang="ja-JP" altLang="en-US" dirty="0"/>
          </a:p>
        </p:txBody>
      </p:sp>
      <p:sp>
        <p:nvSpPr>
          <p:cNvPr id="3" name="コンテンツ プレースホルダー 2">
            <a:extLst>
              <a:ext uri="{FF2B5EF4-FFF2-40B4-BE49-F238E27FC236}">
                <a16:creationId xmlns:a16="http://schemas.microsoft.com/office/drawing/2014/main" id="{8CD283DA-1A2B-C5AD-3D8B-23F6F39FD167}"/>
              </a:ext>
            </a:extLst>
          </p:cNvPr>
          <p:cNvSpPr>
            <a:spLocks noGrp="1"/>
          </p:cNvSpPr>
          <p:nvPr>
            <p:ph idx="1"/>
          </p:nvPr>
        </p:nvSpPr>
        <p:spPr>
          <a:xfrm>
            <a:off x="838200" y="1825625"/>
            <a:ext cx="11353800" cy="4351338"/>
          </a:xfrm>
        </p:spPr>
        <p:txBody>
          <a:bodyPr>
            <a:noAutofit/>
          </a:bodyPr>
          <a:lstStyle/>
          <a:p>
            <a:r>
              <a:rPr kumimoji="1" lang="en-US" altLang="ja-JP" b="1" dirty="0"/>
              <a:t>Considerations</a:t>
            </a:r>
            <a:r>
              <a:rPr kumimoji="1" lang="en-US" altLang="ja-JP" dirty="0"/>
              <a:t>:</a:t>
            </a:r>
          </a:p>
          <a:p>
            <a:pPr lvl="1"/>
            <a:r>
              <a:rPr kumimoji="1" lang="en-US" altLang="ja-JP" dirty="0"/>
              <a:t>Use </a:t>
            </a:r>
            <a:r>
              <a:rPr kumimoji="1" lang="en-US" altLang="ja-JP" i="1" dirty="0"/>
              <a:t>from</a:t>
            </a:r>
            <a:r>
              <a:rPr kumimoji="1" lang="en-US" altLang="ja-JP" dirty="0"/>
              <a:t> and </a:t>
            </a:r>
            <a:r>
              <a:rPr kumimoji="1" lang="en-US" altLang="ja-JP" i="1" dirty="0"/>
              <a:t>place</a:t>
            </a:r>
            <a:r>
              <a:rPr kumimoji="1" lang="en-US" altLang="ja-JP" dirty="0"/>
              <a:t> of the event (ignore </a:t>
            </a:r>
            <a:r>
              <a:rPr kumimoji="1" lang="en-US" altLang="ja-JP" i="1" dirty="0"/>
              <a:t>to</a:t>
            </a:r>
            <a:r>
              <a:rPr kumimoji="1" lang="en-US" altLang="ja-JP" dirty="0"/>
              <a:t>).</a:t>
            </a:r>
          </a:p>
          <a:p>
            <a:pPr lvl="1"/>
            <a:r>
              <a:rPr kumimoji="1" lang="en-US" altLang="ja-JP" dirty="0"/>
              <a:t>Maintain previous location if </a:t>
            </a:r>
            <a:r>
              <a:rPr kumimoji="1" lang="en-US" altLang="ja-JP" i="1" dirty="0"/>
              <a:t>from</a:t>
            </a:r>
            <a:r>
              <a:rPr kumimoji="1" lang="en-US" altLang="ja-JP" dirty="0"/>
              <a:t> and </a:t>
            </a:r>
            <a:r>
              <a:rPr kumimoji="1" lang="en-US" altLang="ja-JP" i="1" dirty="0"/>
              <a:t>place</a:t>
            </a:r>
            <a:r>
              <a:rPr kumimoji="1" lang="en-US" altLang="ja-JP" dirty="0"/>
              <a:t> are not present.</a:t>
            </a:r>
          </a:p>
          <a:p>
            <a:pPr lvl="1"/>
            <a:r>
              <a:rPr kumimoji="1" lang="en-US" altLang="ja-JP" dirty="0"/>
              <a:t>Consider a transition if two consecutive rooms are different.</a:t>
            </a:r>
          </a:p>
          <a:p>
            <a:pPr lvl="1"/>
            <a:r>
              <a:rPr kumimoji="1" lang="en-US" altLang="ja-JP" dirty="0"/>
              <a:t>Assume passing through intermediate rooms if consecutive rooms are not connected.</a:t>
            </a:r>
          </a:p>
          <a:p>
            <a:pPr lvl="1"/>
            <a:r>
              <a:rPr kumimoji="1" lang="en-US" altLang="ja-JP" dirty="0"/>
              <a:t>All expected answers for Scene1 Day1~Day5 follow this rule.</a:t>
            </a:r>
          </a:p>
          <a:p>
            <a:r>
              <a:rPr kumimoji="1" lang="en-US" altLang="ja-JP" b="1" dirty="0"/>
              <a:t>Problematic Nodes</a:t>
            </a:r>
            <a:r>
              <a:rPr kumimoji="1" lang="en-US" altLang="ja-JP" dirty="0"/>
              <a:t>:</a:t>
            </a:r>
          </a:p>
          <a:p>
            <a:pPr lvl="1"/>
            <a:r>
              <a:rPr kumimoji="1" lang="en-US" altLang="ja-JP" dirty="0"/>
              <a:t>Events with no </a:t>
            </a:r>
            <a:r>
              <a:rPr kumimoji="1" lang="en-US" altLang="ja-JP" i="1" dirty="0"/>
              <a:t>place</a:t>
            </a:r>
            <a:r>
              <a:rPr kumimoji="1" lang="en-US" altLang="ja-JP" dirty="0"/>
              <a:t> following a move event.</a:t>
            </a:r>
          </a:p>
          <a:p>
            <a:pPr lvl="2"/>
            <a:r>
              <a:rPr kumimoji="1" lang="en-US" altLang="ja-JP" sz="2400" dirty="0"/>
              <a:t>Move </a:t>
            </a:r>
            <a:r>
              <a:rPr lang="en-US" altLang="ja-JP" sz="2400" dirty="0"/>
              <a:t>ev</a:t>
            </a:r>
            <a:r>
              <a:rPr kumimoji="1" lang="en-US" altLang="ja-JP" sz="2400" dirty="0"/>
              <a:t>ents are </a:t>
            </a:r>
            <a:r>
              <a:rPr kumimoji="1" lang="en-US" altLang="ja-JP" sz="2400" i="1" dirty="0" err="1"/>
              <a:t>endEvent</a:t>
            </a:r>
            <a:r>
              <a:rPr kumimoji="1" lang="en-US" altLang="ja-JP" sz="2400" dirty="0"/>
              <a:t>.</a:t>
            </a:r>
          </a:p>
          <a:p>
            <a:pPr lvl="2"/>
            <a:r>
              <a:rPr kumimoji="1" lang="en-US" altLang="ja-JP" sz="2400" dirty="0"/>
              <a:t>Events with no </a:t>
            </a:r>
            <a:r>
              <a:rPr kumimoji="1" lang="en-US" altLang="ja-JP" sz="2400" i="1" dirty="0"/>
              <a:t>place</a:t>
            </a:r>
            <a:r>
              <a:rPr kumimoji="1" lang="en-US" altLang="ja-JP" sz="2400" dirty="0"/>
              <a:t> continue </a:t>
            </a:r>
            <a:br>
              <a:rPr kumimoji="1" lang="en-US" altLang="ja-JP" sz="2400" dirty="0"/>
            </a:br>
            <a:r>
              <a:rPr kumimoji="1" lang="en-US" altLang="ja-JP" sz="2400" dirty="0"/>
              <a:t>(e.g., workout1_scene1’s stretch, </a:t>
            </a:r>
            <a:r>
              <a:rPr kumimoji="1" lang="en-US" altLang="ja-JP" sz="2400" dirty="0" err="1"/>
              <a:t>legopp</a:t>
            </a:r>
            <a:r>
              <a:rPr kumimoji="1" lang="en-US" altLang="ja-JP" sz="2400" dirty="0"/>
              <a:t>, straddle, squat, jump).</a:t>
            </a:r>
            <a:endParaRPr kumimoji="1" lang="ja-JP" altLang="en-US" sz="2400" dirty="0"/>
          </a:p>
        </p:txBody>
      </p:sp>
      <p:sp>
        <p:nvSpPr>
          <p:cNvPr id="4" name="フッター プレースホルダー 3">
            <a:extLst>
              <a:ext uri="{FF2B5EF4-FFF2-40B4-BE49-F238E27FC236}">
                <a16:creationId xmlns:a16="http://schemas.microsoft.com/office/drawing/2014/main" id="{55F7ED0F-51C9-34FC-6409-21A9C3D88E97}"/>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136857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52405-94B8-09E1-64D0-33C9BD932BEA}"/>
              </a:ext>
            </a:extLst>
          </p:cNvPr>
          <p:cNvSpPr>
            <a:spLocks noGrp="1"/>
          </p:cNvSpPr>
          <p:nvPr>
            <p:ph type="title"/>
          </p:nvPr>
        </p:nvSpPr>
        <p:spPr/>
        <p:txBody>
          <a:bodyPr/>
          <a:lstStyle/>
          <a:p>
            <a:r>
              <a:rPr lang="en-US" altLang="ja-JP" dirty="0"/>
              <a:t>Discussion | Q2</a:t>
            </a:r>
            <a:endParaRPr kumimoji="1" lang="ja-JP" altLang="en-US" dirty="0"/>
          </a:p>
        </p:txBody>
      </p:sp>
      <p:sp>
        <p:nvSpPr>
          <p:cNvPr id="3" name="コンテンツ プレースホルダー 2">
            <a:extLst>
              <a:ext uri="{FF2B5EF4-FFF2-40B4-BE49-F238E27FC236}">
                <a16:creationId xmlns:a16="http://schemas.microsoft.com/office/drawing/2014/main" id="{4DB694C6-3004-5D49-7D30-2F7ED46BABF1}"/>
              </a:ext>
            </a:extLst>
          </p:cNvPr>
          <p:cNvSpPr>
            <a:spLocks noGrp="1"/>
          </p:cNvSpPr>
          <p:nvPr>
            <p:ph idx="1"/>
          </p:nvPr>
        </p:nvSpPr>
        <p:spPr/>
        <p:txBody>
          <a:bodyPr>
            <a:normAutofit lnSpcReduction="10000"/>
          </a:bodyPr>
          <a:lstStyle/>
          <a:p>
            <a:r>
              <a:rPr lang="en-US" altLang="ja-JP" dirty="0"/>
              <a:t>Scene1 Day1~Day5 Accuracy: 86 / 91, 94.5%</a:t>
            </a:r>
          </a:p>
          <a:p>
            <a:r>
              <a:rPr lang="en-US" altLang="ja-JP" dirty="0"/>
              <a:t>Scene2 Day1~Day5 Accuracy: 74 / 78, 94.9%</a:t>
            </a:r>
            <a:endParaRPr kumimoji="1" lang="en-US" altLang="ja-JP" b="1" dirty="0"/>
          </a:p>
          <a:p>
            <a:r>
              <a:rPr kumimoji="1" lang="en-US" altLang="ja-JP" b="1" dirty="0"/>
              <a:t>Incorrect Results</a:t>
            </a:r>
            <a:r>
              <a:rPr kumimoji="1" lang="en-US" altLang="ja-JP" dirty="0"/>
              <a:t>: </a:t>
            </a:r>
          </a:p>
          <a:p>
            <a:pPr lvl="1"/>
            <a:r>
              <a:rPr kumimoji="1" lang="en-US" altLang="ja-JP" dirty="0"/>
              <a:t>One instance of walking is missing.</a:t>
            </a:r>
          </a:p>
          <a:p>
            <a:r>
              <a:rPr kumimoji="1" lang="en-US" altLang="ja-JP" b="1" dirty="0"/>
              <a:t>Observation</a:t>
            </a:r>
            <a:r>
              <a:rPr kumimoji="1" lang="en-US" altLang="ja-JP" dirty="0"/>
              <a:t>: </a:t>
            </a:r>
          </a:p>
          <a:p>
            <a:pPr lvl="1"/>
            <a:r>
              <a:rPr lang="en-US" altLang="ja-JP" dirty="0"/>
              <a:t>Our program correctly identifies room transitions within the knowledge graph and videos, as well as between activities outside the video, except for one walking action.</a:t>
            </a:r>
          </a:p>
          <a:p>
            <a:r>
              <a:rPr kumimoji="1" lang="en-US" altLang="ja-JP" b="1" dirty="0"/>
              <a:t>Accuracy</a:t>
            </a:r>
            <a:r>
              <a:rPr kumimoji="1" lang="en-US" altLang="ja-JP" dirty="0"/>
              <a:t>: </a:t>
            </a:r>
          </a:p>
          <a:p>
            <a:pPr lvl="1"/>
            <a:r>
              <a:rPr kumimoji="1" lang="en-US" altLang="ja-JP" dirty="0"/>
              <a:t>100% if excluding this instance.</a:t>
            </a:r>
            <a:endParaRPr kumimoji="1" lang="ja-JP" altLang="en-US" dirty="0"/>
          </a:p>
        </p:txBody>
      </p:sp>
      <p:sp>
        <p:nvSpPr>
          <p:cNvPr id="4" name="フッター プレースホルダー 3">
            <a:extLst>
              <a:ext uri="{FF2B5EF4-FFF2-40B4-BE49-F238E27FC236}">
                <a16:creationId xmlns:a16="http://schemas.microsoft.com/office/drawing/2014/main" id="{15BC9E60-65AC-68A2-3EFF-429B2635EE3F}"/>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349564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a:xfrm>
            <a:off x="158921" y="107567"/>
            <a:ext cx="10515600" cy="846407"/>
          </a:xfrm>
        </p:spPr>
        <p:txBody>
          <a:bodyPr/>
          <a:lstStyle/>
          <a:p>
            <a:r>
              <a:rPr kumimoji="1" lang="en-US" altLang="ja-JP" dirty="0"/>
              <a:t>Knowledge graph</a:t>
            </a:r>
            <a:endParaRPr kumimoji="1" lang="ja-JP" altLang="en-US" dirty="0"/>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dirty="0"/>
              <a:t>知識グラフ推論チャンレンジ</a:t>
            </a:r>
            <a:r>
              <a:rPr kumimoji="1" lang="en-US" altLang="ja-JP" dirty="0"/>
              <a:t>PBL </a:t>
            </a:r>
            <a:endParaRPr kumimoji="1" lang="ja-JP" altLang="en-US" dirty="0"/>
          </a:p>
        </p:txBody>
      </p:sp>
      <p:sp>
        <p:nvSpPr>
          <p:cNvPr id="3" name="TextBox 15">
            <a:extLst>
              <a:ext uri="{FF2B5EF4-FFF2-40B4-BE49-F238E27FC236}">
                <a16:creationId xmlns:a16="http://schemas.microsoft.com/office/drawing/2014/main" id="{942C36AC-10E2-58A8-A8DA-094AF935EB27}"/>
              </a:ext>
            </a:extLst>
          </p:cNvPr>
          <p:cNvSpPr txBox="1"/>
          <p:nvPr/>
        </p:nvSpPr>
        <p:spPr>
          <a:xfrm>
            <a:off x="235121" y="944227"/>
            <a:ext cx="11266185" cy="830997"/>
          </a:xfrm>
          <a:prstGeom prst="rect">
            <a:avLst/>
          </a:prstGeom>
          <a:noFill/>
        </p:spPr>
        <p:txBody>
          <a:bodyPr wrap="square" rtlCol="0">
            <a:spAutoFit/>
          </a:bodyPr>
          <a:lstStyle/>
          <a:p>
            <a:r>
              <a:rPr lang="en-US" altLang="ja-JP" sz="2400" dirty="0"/>
              <a:t>The knowledge graph is the graph that consists of the relationship between multiple pieces of information.</a:t>
            </a:r>
          </a:p>
        </p:txBody>
      </p:sp>
      <p:pic>
        <p:nvPicPr>
          <p:cNvPr id="6" name="Picture 5">
            <a:extLst>
              <a:ext uri="{FF2B5EF4-FFF2-40B4-BE49-F238E27FC236}">
                <a16:creationId xmlns:a16="http://schemas.microsoft.com/office/drawing/2014/main" id="{53EFC63B-11D3-DFC6-868D-1548DFCB5771}"/>
              </a:ext>
            </a:extLst>
          </p:cNvPr>
          <p:cNvPicPr>
            <a:picLocks noChangeAspect="1"/>
          </p:cNvPicPr>
          <p:nvPr/>
        </p:nvPicPr>
        <p:blipFill rotWithShape="1">
          <a:blip r:embed="rId2">
            <a:extLst>
              <a:ext uri="{28A0092B-C50C-407E-A947-70E740481C1C}">
                <a14:useLocalDpi xmlns:a14="http://schemas.microsoft.com/office/drawing/2010/main" val="0"/>
              </a:ext>
            </a:extLst>
          </a:blip>
          <a:srcRect t="14743"/>
          <a:stretch/>
        </p:blipFill>
        <p:spPr>
          <a:xfrm>
            <a:off x="1109560" y="2061933"/>
            <a:ext cx="8614321" cy="4131179"/>
          </a:xfrm>
          <a:prstGeom prst="rect">
            <a:avLst/>
          </a:prstGeom>
        </p:spPr>
      </p:pic>
    </p:spTree>
    <p:extLst>
      <p:ext uri="{BB962C8B-B14F-4D97-AF65-F5344CB8AC3E}">
        <p14:creationId xmlns:p14="http://schemas.microsoft.com/office/powerpoint/2010/main" val="2044987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52405-94B8-09E1-64D0-33C9BD932BEA}"/>
              </a:ext>
            </a:extLst>
          </p:cNvPr>
          <p:cNvSpPr>
            <a:spLocks noGrp="1"/>
          </p:cNvSpPr>
          <p:nvPr>
            <p:ph type="title"/>
          </p:nvPr>
        </p:nvSpPr>
        <p:spPr/>
        <p:txBody>
          <a:bodyPr/>
          <a:lstStyle/>
          <a:p>
            <a:r>
              <a:rPr lang="en-US" altLang="ja-JP" dirty="0"/>
              <a:t>Discussion | Q3 &amp; Q4</a:t>
            </a:r>
            <a:endParaRPr kumimoji="1" lang="ja-JP" altLang="en-US" dirty="0"/>
          </a:p>
        </p:txBody>
      </p:sp>
      <p:sp>
        <p:nvSpPr>
          <p:cNvPr id="3" name="コンテンツ プレースホルダー 2">
            <a:extLst>
              <a:ext uri="{FF2B5EF4-FFF2-40B4-BE49-F238E27FC236}">
                <a16:creationId xmlns:a16="http://schemas.microsoft.com/office/drawing/2014/main" id="{4DB694C6-3004-5D49-7D30-2F7ED46BABF1}"/>
              </a:ext>
            </a:extLst>
          </p:cNvPr>
          <p:cNvSpPr>
            <a:spLocks noGrp="1"/>
          </p:cNvSpPr>
          <p:nvPr>
            <p:ph idx="1"/>
          </p:nvPr>
        </p:nvSpPr>
        <p:spPr/>
        <p:txBody>
          <a:bodyPr/>
          <a:lstStyle/>
          <a:p>
            <a:r>
              <a:rPr kumimoji="1" lang="en-US" altLang="ja-JP" b="1" dirty="0"/>
              <a:t>Achieved 100% Accuracy</a:t>
            </a:r>
          </a:p>
          <a:p>
            <a:r>
              <a:rPr kumimoji="1" lang="en-US" altLang="ja-JP" b="1" dirty="0"/>
              <a:t>Complex Questions Across Activities</a:t>
            </a:r>
            <a:r>
              <a:rPr kumimoji="1" lang="en-US" altLang="ja-JP" dirty="0"/>
              <a:t>: Successfully answered questions difficult to resolve with SPARQL alone.</a:t>
            </a:r>
          </a:p>
          <a:p>
            <a:r>
              <a:rPr kumimoji="1" lang="en-US" altLang="ja-JP" b="1" dirty="0"/>
              <a:t>Scene1 Day2 Q4</a:t>
            </a:r>
            <a:r>
              <a:rPr kumimoji="1" lang="en-US" altLang="ja-JP" dirty="0"/>
              <a:t>: What did he do just before he first entered the kitchen?</a:t>
            </a:r>
          </a:p>
          <a:p>
            <a:pPr lvl="1"/>
            <a:r>
              <a:rPr kumimoji="1" lang="en-US" altLang="ja-JP" dirty="0"/>
              <a:t>This question involves passing through the kitchen between Activity1 and Activity2 and cannot be answered by merely examining </a:t>
            </a:r>
            <a:r>
              <a:rPr kumimoji="1" lang="en-US" altLang="ja-JP" i="1" dirty="0" err="1"/>
              <a:t>startEvent</a:t>
            </a:r>
            <a:r>
              <a:rPr kumimoji="1" lang="en-US" altLang="ja-JP" dirty="0"/>
              <a:t> and </a:t>
            </a:r>
            <a:r>
              <a:rPr kumimoji="1" lang="en-US" altLang="ja-JP" i="1" dirty="0" err="1"/>
              <a:t>endEvent</a:t>
            </a:r>
            <a:r>
              <a:rPr kumimoji="1" lang="en-US" altLang="ja-JP" dirty="0"/>
              <a:t>.</a:t>
            </a:r>
          </a:p>
          <a:p>
            <a:pPr lvl="1"/>
            <a:r>
              <a:rPr lang="en-US" altLang="ja-JP" dirty="0"/>
              <a:t>Our approach </a:t>
            </a:r>
            <a:r>
              <a:rPr kumimoji="1" lang="en-US" altLang="ja-JP" dirty="0"/>
              <a:t>detected movements between activities and correctly traced back to provide the right answer.</a:t>
            </a:r>
            <a:endParaRPr kumimoji="1" lang="ja-JP" altLang="en-US" dirty="0"/>
          </a:p>
        </p:txBody>
      </p:sp>
      <p:sp>
        <p:nvSpPr>
          <p:cNvPr id="4" name="フッター プレースホルダー 3">
            <a:extLst>
              <a:ext uri="{FF2B5EF4-FFF2-40B4-BE49-F238E27FC236}">
                <a16:creationId xmlns:a16="http://schemas.microsoft.com/office/drawing/2014/main" id="{15BC9E60-65AC-68A2-3EFF-429B2635EE3F}"/>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415616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7ECA9-463F-2754-4C21-41C5453D2430}"/>
              </a:ext>
            </a:extLst>
          </p:cNvPr>
          <p:cNvSpPr>
            <a:spLocks noGrp="1"/>
          </p:cNvSpPr>
          <p:nvPr>
            <p:ph type="title"/>
          </p:nvPr>
        </p:nvSpPr>
        <p:spPr/>
        <p:txBody>
          <a:bodyPr/>
          <a:lstStyle/>
          <a:p>
            <a:r>
              <a:rPr lang="en-US" altLang="ja-JP" dirty="0"/>
              <a:t>Discussion | Q5</a:t>
            </a:r>
            <a:endParaRPr kumimoji="1" lang="ja-JP" altLang="en-US" dirty="0"/>
          </a:p>
        </p:txBody>
      </p:sp>
      <p:sp>
        <p:nvSpPr>
          <p:cNvPr id="3" name="コンテンツ プレースホルダー 2">
            <a:extLst>
              <a:ext uri="{FF2B5EF4-FFF2-40B4-BE49-F238E27FC236}">
                <a16:creationId xmlns:a16="http://schemas.microsoft.com/office/drawing/2014/main" id="{064282D6-0AD6-5A7D-BF13-F60D506C5E0D}"/>
              </a:ext>
            </a:extLst>
          </p:cNvPr>
          <p:cNvSpPr>
            <a:spLocks noGrp="1"/>
          </p:cNvSpPr>
          <p:nvPr>
            <p:ph idx="1"/>
          </p:nvPr>
        </p:nvSpPr>
        <p:spPr>
          <a:xfrm>
            <a:off x="838199" y="1825624"/>
            <a:ext cx="11536017" cy="4654197"/>
          </a:xfrm>
        </p:spPr>
        <p:txBody>
          <a:bodyPr>
            <a:noAutofit/>
          </a:bodyPr>
          <a:lstStyle/>
          <a:p>
            <a:pPr>
              <a:buFont typeface="Arial" panose="020B0604020202020204" pitchFamily="34" charset="0"/>
              <a:buChar char="•"/>
            </a:pPr>
            <a:r>
              <a:rPr lang="en-US" altLang="ja-JP" b="1" dirty="0"/>
              <a:t>Results Worse Than Random</a:t>
            </a:r>
          </a:p>
          <a:p>
            <a:pPr lvl="1"/>
            <a:r>
              <a:rPr lang="en-US" altLang="ja-JP" b="1" dirty="0"/>
              <a:t>Scene1 Accuracy: </a:t>
            </a:r>
            <a:r>
              <a:rPr lang="en-US" altLang="ja-JP" dirty="0"/>
              <a:t>23 / 137, 14.4%</a:t>
            </a:r>
            <a:r>
              <a:rPr lang="en-US" altLang="ja-JP" b="1" dirty="0"/>
              <a:t> </a:t>
            </a:r>
            <a:r>
              <a:rPr lang="en-US" altLang="ja-JP" dirty="0"/>
              <a:t>(Expected Value: 16.7% for complete randomness)</a:t>
            </a:r>
            <a:endParaRPr lang="en-US" altLang="ja-JP" b="1" dirty="0"/>
          </a:p>
          <a:p>
            <a:pPr>
              <a:buFont typeface="Arial" panose="020B0604020202020204" pitchFamily="34" charset="0"/>
              <a:buChar char="•"/>
            </a:pPr>
            <a:r>
              <a:rPr lang="en-US" altLang="ja-JP" b="1" dirty="0"/>
              <a:t>Manual Review</a:t>
            </a:r>
            <a:r>
              <a:rPr lang="en-US" altLang="ja-JP" dirty="0"/>
              <a:t>: Checked connected videos (28 questions of scene1 day1).</a:t>
            </a:r>
          </a:p>
          <a:p>
            <a:pPr>
              <a:buFont typeface="Arial" panose="020B0604020202020204" pitchFamily="34" charset="0"/>
              <a:buChar char="•"/>
            </a:pPr>
            <a:r>
              <a:rPr lang="en-US" altLang="ja-JP" b="1" dirty="0"/>
              <a:t>Issues Identified</a:t>
            </a:r>
            <a:r>
              <a:rPr lang="en-US" altLang="ja-JP" dirty="0"/>
              <a:t>:</a:t>
            </a:r>
          </a:p>
          <a:p>
            <a:pPr marL="742950" lvl="1" indent="-285750">
              <a:buFont typeface="Arial" panose="020B0604020202020204" pitchFamily="34" charset="0"/>
              <a:buChar char="•"/>
            </a:pPr>
            <a:r>
              <a:rPr lang="en-US" altLang="ja-JP" dirty="0"/>
              <a:t>Expected answers do not exist: 5</a:t>
            </a:r>
          </a:p>
          <a:p>
            <a:pPr marL="742950" lvl="1" indent="-285750">
              <a:buFont typeface="Arial" panose="020B0604020202020204" pitchFamily="34" charset="0"/>
              <a:buChar char="•"/>
            </a:pPr>
            <a:r>
              <a:rPr lang="en-US" altLang="ja-JP" dirty="0"/>
              <a:t>Multiple possible answers (holding two objects) but only one expected answer: 2</a:t>
            </a:r>
          </a:p>
          <a:p>
            <a:pPr marL="742950" lvl="1" indent="-285750">
              <a:buFont typeface="Arial" panose="020B0604020202020204" pitchFamily="34" charset="0"/>
              <a:buChar char="•"/>
            </a:pPr>
            <a:r>
              <a:rPr lang="en-US" altLang="ja-JP" dirty="0"/>
              <a:t>Questions where nothing is held in the video but a correct answer exists: 7</a:t>
            </a:r>
          </a:p>
          <a:p>
            <a:pPr marL="742950" lvl="1" indent="-285750">
              <a:buFont typeface="Arial" panose="020B0604020202020204" pitchFamily="34" charset="0"/>
              <a:buChar char="•"/>
            </a:pPr>
            <a:r>
              <a:rPr lang="en-US" altLang="ja-JP" dirty="0"/>
              <a:t>Discrepancies between expected answers and human answers: 9</a:t>
            </a:r>
          </a:p>
          <a:p>
            <a:pPr>
              <a:buFont typeface="Arial" panose="020B0604020202020204" pitchFamily="34" charset="0"/>
              <a:buChar char="•"/>
            </a:pPr>
            <a:r>
              <a:rPr lang="en-US" altLang="ja-JP" b="1" dirty="0"/>
              <a:t>Possible Issue</a:t>
            </a:r>
            <a:r>
              <a:rPr lang="en-US" altLang="ja-JP" dirty="0"/>
              <a:t>: </a:t>
            </a:r>
          </a:p>
          <a:p>
            <a:pPr lvl="1"/>
            <a:r>
              <a:rPr lang="en-US" altLang="ja-JP" dirty="0"/>
              <a:t>Agreement between our approach’s answers for Object5~13 and expected answers for Object4~12 suggests potential discrepancies with the expected answers.2</a:t>
            </a:r>
          </a:p>
        </p:txBody>
      </p:sp>
      <p:sp>
        <p:nvSpPr>
          <p:cNvPr id="4" name="フッター プレースホルダー 3">
            <a:extLst>
              <a:ext uri="{FF2B5EF4-FFF2-40B4-BE49-F238E27FC236}">
                <a16:creationId xmlns:a16="http://schemas.microsoft.com/office/drawing/2014/main" id="{783C8CAE-FD7C-69D7-4D77-0549CF21DACA}"/>
              </a:ext>
            </a:extLst>
          </p:cNvPr>
          <p:cNvSpPr>
            <a:spLocks noGrp="1"/>
          </p:cNvSpPr>
          <p:nvPr>
            <p:ph type="ftr" sz="quarter" idx="11"/>
          </p:nvPr>
        </p:nvSpPr>
        <p:spPr/>
        <p:txBody>
          <a:bodyPr/>
          <a:lstStyle/>
          <a:p>
            <a:r>
              <a:rPr lang="ja-JP" altLang="en-US" dirty="0"/>
              <a:t>知識グラフ推論チャンレンジ</a:t>
            </a:r>
            <a:r>
              <a:rPr lang="en-US" altLang="ja-JP" dirty="0"/>
              <a:t>PBL </a:t>
            </a:r>
            <a:endParaRPr lang="ja-JP" altLang="en-US" dirty="0"/>
          </a:p>
        </p:txBody>
      </p:sp>
    </p:spTree>
    <p:extLst>
      <p:ext uri="{BB962C8B-B14F-4D97-AF65-F5344CB8AC3E}">
        <p14:creationId xmlns:p14="http://schemas.microsoft.com/office/powerpoint/2010/main" val="185891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45879-133F-BF63-32E2-714943F27A41}"/>
              </a:ext>
            </a:extLst>
          </p:cNvPr>
          <p:cNvSpPr>
            <a:spLocks noGrp="1"/>
          </p:cNvSpPr>
          <p:nvPr>
            <p:ph type="title"/>
          </p:nvPr>
        </p:nvSpPr>
        <p:spPr>
          <a:xfrm>
            <a:off x="838200" y="365125"/>
            <a:ext cx="10515600" cy="1325563"/>
          </a:xfrm>
        </p:spPr>
        <p:txBody>
          <a:bodyPr/>
          <a:lstStyle/>
          <a:p>
            <a:r>
              <a:rPr lang="en-US" altLang="ja-JP" dirty="0"/>
              <a:t>Discussion | Q5</a:t>
            </a:r>
            <a:endParaRPr lang="ja-JP" altLang="en-US" dirty="0"/>
          </a:p>
        </p:txBody>
      </p:sp>
      <p:sp>
        <p:nvSpPr>
          <p:cNvPr id="3" name="コンテンツ プレースホルダー 2">
            <a:extLst>
              <a:ext uri="{FF2B5EF4-FFF2-40B4-BE49-F238E27FC236}">
                <a16:creationId xmlns:a16="http://schemas.microsoft.com/office/drawing/2014/main" id="{83A6DA67-C6ED-B894-D6F3-8D75F0FF0DD0}"/>
              </a:ext>
            </a:extLst>
          </p:cNvPr>
          <p:cNvSpPr>
            <a:spLocks noGrp="1"/>
          </p:cNvSpPr>
          <p:nvPr>
            <p:ph idx="1"/>
          </p:nvPr>
        </p:nvSpPr>
        <p:spPr>
          <a:xfrm>
            <a:off x="838200" y="1825625"/>
            <a:ext cx="11353800" cy="4351338"/>
          </a:xfrm>
        </p:spPr>
        <p:txBody>
          <a:bodyPr>
            <a:noAutofit/>
          </a:bodyPr>
          <a:lstStyle/>
          <a:p>
            <a:r>
              <a:rPr lang="en-US" altLang="ja-JP" b="1" dirty="0"/>
              <a:t>Accuracy Rates and Issues</a:t>
            </a:r>
            <a:endParaRPr lang="en-US" altLang="ja-JP" dirty="0"/>
          </a:p>
          <a:p>
            <a:pPr lvl="1"/>
            <a:r>
              <a:rPr lang="en-US" altLang="ja-JP" b="1" dirty="0"/>
              <a:t>Accuracy for Human-generated Expected Answers</a:t>
            </a:r>
            <a:r>
              <a:rPr lang="en-US" altLang="ja-JP" dirty="0"/>
              <a:t>: 71.4%</a:t>
            </a:r>
          </a:p>
          <a:p>
            <a:pPr lvl="2"/>
            <a:r>
              <a:rPr lang="en-US" altLang="ja-JP" sz="2400" b="1" dirty="0"/>
              <a:t>Including Actions in Progress (e.g., grabbing objects)</a:t>
            </a:r>
            <a:r>
              <a:rPr lang="en-US" altLang="ja-JP" sz="2400" dirty="0"/>
              <a:t>: 82.1%</a:t>
            </a:r>
          </a:p>
          <a:p>
            <a:pPr lvl="1"/>
            <a:r>
              <a:rPr lang="en-US" altLang="ja-JP" b="1" dirty="0"/>
              <a:t>Only Location Accuracy</a:t>
            </a:r>
            <a:r>
              <a:rPr lang="en-US" altLang="ja-JP" dirty="0"/>
              <a:t>: 100%</a:t>
            </a:r>
          </a:p>
          <a:p>
            <a:r>
              <a:rPr lang="en-US" altLang="ja-JP" b="1" dirty="0"/>
              <a:t>Items for Improvement</a:t>
            </a:r>
            <a:r>
              <a:rPr lang="en-US" altLang="ja-JP" dirty="0"/>
              <a:t>:</a:t>
            </a:r>
          </a:p>
          <a:p>
            <a:pPr lvl="1"/>
            <a:r>
              <a:rPr lang="en-US" altLang="ja-JP" b="1" dirty="0"/>
              <a:t>Missed Considerations</a:t>
            </a:r>
            <a:r>
              <a:rPr lang="en-US" altLang="ja-JP" dirty="0"/>
              <a:t>: Did not consider actions where another object is targeted  after holding an object. </a:t>
            </a:r>
          </a:p>
          <a:p>
            <a:pPr lvl="2"/>
            <a:r>
              <a:rPr lang="en-US" altLang="ja-JP" dirty="0"/>
              <a:t>Moving while holding an object.</a:t>
            </a:r>
          </a:p>
          <a:p>
            <a:pPr lvl="2"/>
            <a:r>
              <a:rPr lang="en-US" altLang="ja-JP" sz="2200" dirty="0"/>
              <a:t>Performing an action (e.g., rubbing) after holding a towel.</a:t>
            </a:r>
          </a:p>
          <a:p>
            <a:pPr lvl="1"/>
            <a:r>
              <a:rPr lang="en-US" altLang="ja-JP" b="1" dirty="0"/>
              <a:t>Information Gaps</a:t>
            </a:r>
            <a:r>
              <a:rPr lang="en-US" altLang="ja-JP" dirty="0"/>
              <a:t>: The knowledge graph does not contain edges indicating whether a character is holding an object.</a:t>
            </a:r>
          </a:p>
          <a:p>
            <a:pPr lvl="1"/>
            <a:r>
              <a:rPr lang="en-US" altLang="ja-JP" b="1" dirty="0"/>
              <a:t>Required Solution</a:t>
            </a:r>
            <a:r>
              <a:rPr lang="en-US" altLang="ja-JP" dirty="0"/>
              <a:t>: The program needs to track objects held by characters.</a:t>
            </a:r>
          </a:p>
        </p:txBody>
      </p:sp>
      <p:sp>
        <p:nvSpPr>
          <p:cNvPr id="4" name="フッター プレースホルダー 3">
            <a:extLst>
              <a:ext uri="{FF2B5EF4-FFF2-40B4-BE49-F238E27FC236}">
                <a16:creationId xmlns:a16="http://schemas.microsoft.com/office/drawing/2014/main" id="{3C7CBA5B-D861-6B16-202A-53D8A6FBD036}"/>
              </a:ext>
            </a:extLst>
          </p:cNvPr>
          <p:cNvSpPr>
            <a:spLocks noGrp="1"/>
          </p:cNvSpPr>
          <p:nvPr>
            <p:ph type="ftr" sz="quarter" idx="11"/>
          </p:nvPr>
        </p:nvSpPr>
        <p:spPr>
          <a:xfrm>
            <a:off x="4038600" y="6479822"/>
            <a:ext cx="4114800" cy="365125"/>
          </a:xfrm>
        </p:spPr>
        <p:txBody>
          <a:bodyPr/>
          <a:lstStyle/>
          <a:p>
            <a:r>
              <a:rPr lang="ja-JP" altLang="en-US" dirty="0"/>
              <a:t>知識グラフ推論チャンレンジ</a:t>
            </a:r>
            <a:r>
              <a:rPr lang="en-US" altLang="ja-JP" dirty="0"/>
              <a:t>PBL </a:t>
            </a:r>
            <a:endParaRPr lang="ja-JP" altLang="en-US" dirty="0"/>
          </a:p>
        </p:txBody>
      </p:sp>
    </p:spTree>
    <p:extLst>
      <p:ext uri="{BB962C8B-B14F-4D97-AF65-F5344CB8AC3E}">
        <p14:creationId xmlns:p14="http://schemas.microsoft.com/office/powerpoint/2010/main" val="343986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F40A5-4527-7FA9-2197-6AADA52006C2}"/>
              </a:ext>
            </a:extLst>
          </p:cNvPr>
          <p:cNvSpPr>
            <a:spLocks noGrp="1"/>
          </p:cNvSpPr>
          <p:nvPr>
            <p:ph type="title"/>
          </p:nvPr>
        </p:nvSpPr>
        <p:spPr/>
        <p:txBody>
          <a:bodyPr/>
          <a:lstStyle/>
          <a:p>
            <a:r>
              <a:rPr lang="en-US" altLang="ja-JP" dirty="0"/>
              <a:t>Discussion</a:t>
            </a:r>
            <a:r>
              <a:rPr lang="ja-JP" altLang="en-US" dirty="0"/>
              <a:t> </a:t>
            </a:r>
            <a:r>
              <a:rPr lang="en-US" altLang="ja-JP" dirty="0"/>
              <a:t>|</a:t>
            </a:r>
            <a:r>
              <a:rPr lang="ja-JP" altLang="en-US" dirty="0"/>
              <a:t> </a:t>
            </a:r>
            <a:r>
              <a:rPr kumimoji="1" lang="en-US" altLang="ja-JP" dirty="0"/>
              <a:t>Caption</a:t>
            </a:r>
            <a:endParaRPr kumimoji="1" lang="ja-JP" altLang="en-US" dirty="0"/>
          </a:p>
        </p:txBody>
      </p:sp>
      <p:sp>
        <p:nvSpPr>
          <p:cNvPr id="3" name="コンテンツ プレースホルダー 2">
            <a:extLst>
              <a:ext uri="{FF2B5EF4-FFF2-40B4-BE49-F238E27FC236}">
                <a16:creationId xmlns:a16="http://schemas.microsoft.com/office/drawing/2014/main" id="{5400B49D-9229-4424-7D35-62F02B841F28}"/>
              </a:ext>
            </a:extLst>
          </p:cNvPr>
          <p:cNvSpPr>
            <a:spLocks noGrp="1"/>
          </p:cNvSpPr>
          <p:nvPr>
            <p:ph idx="1"/>
          </p:nvPr>
        </p:nvSpPr>
        <p:spPr>
          <a:xfrm>
            <a:off x="838200" y="1825625"/>
            <a:ext cx="11168270" cy="4351338"/>
          </a:xfrm>
        </p:spPr>
        <p:txBody>
          <a:bodyPr>
            <a:noAutofit/>
          </a:bodyPr>
          <a:lstStyle/>
          <a:p>
            <a:pPr>
              <a:buFont typeface="Arial" panose="020B0604020202020204" pitchFamily="34" charset="0"/>
              <a:buChar char="•"/>
            </a:pPr>
            <a:r>
              <a:rPr lang="en-US" altLang="ja-JP" b="1" dirty="0"/>
              <a:t>Accuracy of Top 1</a:t>
            </a:r>
            <a:r>
              <a:rPr lang="en-US" altLang="ja-JP" dirty="0"/>
              <a:t>: 49 / 133, 36.8%</a:t>
            </a:r>
          </a:p>
          <a:p>
            <a:pPr>
              <a:buFont typeface="Arial" panose="020B0604020202020204" pitchFamily="34" charset="0"/>
              <a:buChar char="•"/>
            </a:pPr>
            <a:r>
              <a:rPr lang="en-US" altLang="ja-JP" b="1" dirty="0"/>
              <a:t>Top 5 Containing the Correct Answer</a:t>
            </a:r>
            <a:r>
              <a:rPr lang="en-US" altLang="ja-JP" dirty="0"/>
              <a:t>: 91 / 133, 68.4%</a:t>
            </a:r>
          </a:p>
          <a:p>
            <a:r>
              <a:rPr lang="en-US" altLang="ja-JP" b="1" dirty="0"/>
              <a:t>Trends in Incorrect Answers</a:t>
            </a:r>
            <a:r>
              <a:rPr lang="en-US" altLang="ja-JP" dirty="0"/>
              <a:t>:</a:t>
            </a:r>
          </a:p>
          <a:p>
            <a:pPr marL="914400" lvl="1" indent="-457200">
              <a:buFont typeface="+mj-lt"/>
              <a:buAutoNum type="arabicPeriod"/>
            </a:pPr>
            <a:r>
              <a:rPr lang="en-US" altLang="ja-JP" dirty="0"/>
              <a:t>Different from the expected answer but not incorrect</a:t>
            </a:r>
          </a:p>
          <a:p>
            <a:pPr marL="914400" lvl="1" indent="-457200">
              <a:buFont typeface="+mj-lt"/>
              <a:buAutoNum type="arabicPeriod"/>
            </a:pPr>
            <a:r>
              <a:rPr lang="en-US" altLang="ja-JP" dirty="0"/>
              <a:t>Challenges with Knowledge Graph</a:t>
            </a:r>
          </a:p>
          <a:p>
            <a:pPr marL="914400" lvl="1" indent="-457200">
              <a:buFont typeface="+mj-lt"/>
              <a:buAutoNum type="arabicPeriod"/>
            </a:pPr>
            <a:r>
              <a:rPr kumimoji="1" lang="en-US" altLang="ja-JP" dirty="0"/>
              <a:t>Incorrect Story Generation</a:t>
            </a:r>
          </a:p>
          <a:p>
            <a:pPr marL="914400" lvl="1" indent="-457200">
              <a:buFont typeface="+mj-lt"/>
              <a:buAutoNum type="arabicPeriod"/>
            </a:pPr>
            <a:r>
              <a:rPr kumimoji="1" lang="en-US" altLang="ja-JP" dirty="0"/>
              <a:t>Issues with File Paths</a:t>
            </a:r>
          </a:p>
          <a:p>
            <a:pPr marL="914400" lvl="1" indent="-457200">
              <a:buFont typeface="+mj-lt"/>
              <a:buAutoNum type="arabicPeriod"/>
            </a:pPr>
            <a:endParaRPr lang="en-US" altLang="ja-JP" b="1" dirty="0"/>
          </a:p>
          <a:p>
            <a:pPr marL="914400" lvl="1" indent="-457200">
              <a:buFont typeface="+mj-lt"/>
              <a:buAutoNum type="arabicPeriod"/>
            </a:pPr>
            <a:endParaRPr kumimoji="1" lang="ja-JP" altLang="en-US" dirty="0"/>
          </a:p>
        </p:txBody>
      </p:sp>
      <p:sp>
        <p:nvSpPr>
          <p:cNvPr id="4" name="フッター プレースホルダー 3">
            <a:extLst>
              <a:ext uri="{FF2B5EF4-FFF2-40B4-BE49-F238E27FC236}">
                <a16:creationId xmlns:a16="http://schemas.microsoft.com/office/drawing/2014/main" id="{333189A7-A4EA-4D4D-BBDA-60703641F1C5}"/>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35971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F40A5-4527-7FA9-2197-6AADA52006C2}"/>
              </a:ext>
            </a:extLst>
          </p:cNvPr>
          <p:cNvSpPr>
            <a:spLocks noGrp="1"/>
          </p:cNvSpPr>
          <p:nvPr>
            <p:ph type="title"/>
          </p:nvPr>
        </p:nvSpPr>
        <p:spPr/>
        <p:txBody>
          <a:bodyPr/>
          <a:lstStyle/>
          <a:p>
            <a:r>
              <a:rPr lang="en-US" altLang="ja-JP" dirty="0"/>
              <a:t>Discussion</a:t>
            </a:r>
            <a:r>
              <a:rPr lang="ja-JP" altLang="en-US" dirty="0"/>
              <a:t> </a:t>
            </a:r>
            <a:r>
              <a:rPr lang="en-US" altLang="ja-JP" dirty="0"/>
              <a:t>|</a:t>
            </a:r>
            <a:r>
              <a:rPr lang="ja-JP" altLang="en-US" dirty="0"/>
              <a:t> </a:t>
            </a:r>
            <a:r>
              <a:rPr kumimoji="1" lang="en-US" altLang="ja-JP" dirty="0"/>
              <a:t>Caption</a:t>
            </a:r>
            <a:endParaRPr kumimoji="1" lang="ja-JP" altLang="en-US" dirty="0"/>
          </a:p>
        </p:txBody>
      </p:sp>
      <p:sp>
        <p:nvSpPr>
          <p:cNvPr id="3" name="コンテンツ プレースホルダー 2">
            <a:extLst>
              <a:ext uri="{FF2B5EF4-FFF2-40B4-BE49-F238E27FC236}">
                <a16:creationId xmlns:a16="http://schemas.microsoft.com/office/drawing/2014/main" id="{5400B49D-9229-4424-7D35-62F02B841F28}"/>
              </a:ext>
            </a:extLst>
          </p:cNvPr>
          <p:cNvSpPr>
            <a:spLocks noGrp="1"/>
          </p:cNvSpPr>
          <p:nvPr>
            <p:ph idx="1"/>
          </p:nvPr>
        </p:nvSpPr>
        <p:spPr>
          <a:xfrm>
            <a:off x="838200" y="1825625"/>
            <a:ext cx="11168270" cy="4351338"/>
          </a:xfrm>
        </p:spPr>
        <p:txBody>
          <a:bodyPr>
            <a:noAutofit/>
          </a:bodyPr>
          <a:lstStyle/>
          <a:p>
            <a:r>
              <a:rPr lang="en-US" altLang="ja-JP" b="1" dirty="0"/>
              <a:t>Trends in Incorrect Answers</a:t>
            </a:r>
            <a:r>
              <a:rPr lang="en-US" altLang="ja-JP" dirty="0"/>
              <a:t>:</a:t>
            </a:r>
          </a:p>
          <a:p>
            <a:pPr marL="914400" lvl="1" indent="-457200">
              <a:buFont typeface="+mj-lt"/>
              <a:buAutoNum type="arabicPeriod"/>
            </a:pPr>
            <a:r>
              <a:rPr lang="en-US" altLang="ja-JP" sz="2800" b="1" dirty="0"/>
              <a:t>Different from the expected answer but not incorrect</a:t>
            </a:r>
            <a:r>
              <a:rPr lang="en-US" altLang="ja-JP" sz="2800" dirty="0"/>
              <a:t>: </a:t>
            </a:r>
          </a:p>
          <a:p>
            <a:pPr lvl="2"/>
            <a:r>
              <a:rPr lang="en-US" altLang="ja-JP" sz="2400" dirty="0"/>
              <a:t>Example: Cleaning the sink in the kitchen -&gt; Expected: "clean sink," Ours: "clean kitchen."</a:t>
            </a:r>
          </a:p>
          <a:p>
            <a:pPr marL="914400" lvl="1" indent="-457200">
              <a:buFont typeface="+mj-lt"/>
              <a:buAutoNum type="arabicPeriod"/>
            </a:pPr>
            <a:r>
              <a:rPr lang="en-US" altLang="ja-JP" sz="2800" b="1" dirty="0"/>
              <a:t>Difficult to solve with the knowledge graph alone</a:t>
            </a:r>
            <a:r>
              <a:rPr lang="en-US" altLang="ja-JP" sz="2800" dirty="0"/>
              <a:t>: </a:t>
            </a:r>
          </a:p>
          <a:p>
            <a:pPr lvl="2"/>
            <a:r>
              <a:rPr lang="en-US" altLang="ja-JP" sz="2400" dirty="0"/>
              <a:t>Example: Given only the information "typed on the keyboard," the expected answer is "check social media," but Our approach predicted "do work on computer."</a:t>
            </a:r>
          </a:p>
          <a:p>
            <a:endParaRPr kumimoji="1" lang="ja-JP" altLang="en-US" dirty="0"/>
          </a:p>
        </p:txBody>
      </p:sp>
      <p:sp>
        <p:nvSpPr>
          <p:cNvPr id="4" name="フッター プレースホルダー 3">
            <a:extLst>
              <a:ext uri="{FF2B5EF4-FFF2-40B4-BE49-F238E27FC236}">
                <a16:creationId xmlns:a16="http://schemas.microsoft.com/office/drawing/2014/main" id="{333189A7-A4EA-4D4D-BBDA-60703641F1C5}"/>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153202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AFD6E-4108-6B77-A878-481A12D0C743}"/>
              </a:ext>
            </a:extLst>
          </p:cNvPr>
          <p:cNvSpPr>
            <a:spLocks noGrp="1"/>
          </p:cNvSpPr>
          <p:nvPr>
            <p:ph type="title"/>
          </p:nvPr>
        </p:nvSpPr>
        <p:spPr/>
        <p:txBody>
          <a:bodyPr/>
          <a:lstStyle/>
          <a:p>
            <a:r>
              <a:rPr lang="en-US" altLang="ja-JP" dirty="0"/>
              <a:t>Discussion</a:t>
            </a:r>
            <a:r>
              <a:rPr lang="ja-JP" altLang="en-US" dirty="0"/>
              <a:t> </a:t>
            </a:r>
            <a:r>
              <a:rPr lang="en-US" altLang="ja-JP" dirty="0"/>
              <a:t>|</a:t>
            </a:r>
            <a:r>
              <a:rPr lang="ja-JP" altLang="en-US" dirty="0"/>
              <a:t> </a:t>
            </a:r>
            <a:r>
              <a:rPr kumimoji="1" lang="en-US" altLang="ja-JP" dirty="0"/>
              <a:t>Caption</a:t>
            </a:r>
            <a:endParaRPr kumimoji="1" lang="ja-JP" altLang="en-US" dirty="0"/>
          </a:p>
        </p:txBody>
      </p:sp>
      <p:sp>
        <p:nvSpPr>
          <p:cNvPr id="3" name="コンテンツ プレースホルダー 2">
            <a:extLst>
              <a:ext uri="{FF2B5EF4-FFF2-40B4-BE49-F238E27FC236}">
                <a16:creationId xmlns:a16="http://schemas.microsoft.com/office/drawing/2014/main" id="{4511EE8F-22CD-184C-4915-35F9DC7950AF}"/>
              </a:ext>
            </a:extLst>
          </p:cNvPr>
          <p:cNvSpPr>
            <a:spLocks noGrp="1"/>
          </p:cNvSpPr>
          <p:nvPr>
            <p:ph idx="1"/>
          </p:nvPr>
        </p:nvSpPr>
        <p:spPr>
          <a:xfrm>
            <a:off x="838199" y="1825625"/>
            <a:ext cx="11158331" cy="4351338"/>
          </a:xfrm>
        </p:spPr>
        <p:txBody>
          <a:bodyPr>
            <a:normAutofit/>
          </a:bodyPr>
          <a:lstStyle/>
          <a:p>
            <a:r>
              <a:rPr lang="en-US" altLang="ja-JP" b="1" dirty="0"/>
              <a:t>Trends in Incorrect Answers</a:t>
            </a:r>
            <a:r>
              <a:rPr lang="en-US" altLang="ja-JP" dirty="0"/>
              <a:t>:</a:t>
            </a:r>
          </a:p>
          <a:p>
            <a:pPr marL="914400" lvl="1" indent="-457200">
              <a:buFont typeface="+mj-lt"/>
              <a:buAutoNum type="arabicPeriod" startAt="3"/>
            </a:pPr>
            <a:r>
              <a:rPr kumimoji="1" lang="en-US" altLang="ja-JP" sz="2800" b="1" dirty="0"/>
              <a:t>Incorrect Story Generation:</a:t>
            </a:r>
          </a:p>
          <a:p>
            <a:pPr lvl="2"/>
            <a:r>
              <a:rPr kumimoji="1" lang="en-US" altLang="ja-JP" sz="2400" dirty="0"/>
              <a:t>Example: </a:t>
            </a:r>
            <a:r>
              <a:rPr lang="en-US" altLang="ja-JP" sz="2400" dirty="0"/>
              <a:t>For the video where "Drink juice" is the expected answer, ChatGPT mistakenly considered the action as part of a morning routine, resulting in "have morning beverage" being selected</a:t>
            </a:r>
            <a:r>
              <a:rPr kumimoji="1" lang="en-US" altLang="ja-JP" sz="2400" dirty="0"/>
              <a:t>.</a:t>
            </a:r>
          </a:p>
          <a:p>
            <a:pPr marL="914400" lvl="1" indent="-457200">
              <a:buFont typeface="+mj-lt"/>
              <a:buAutoNum type="arabicPeriod" startAt="4"/>
            </a:pPr>
            <a:r>
              <a:rPr kumimoji="1" lang="en-US" altLang="ja-JP" sz="2800" b="1" dirty="0"/>
              <a:t>Issues with File Paths: </a:t>
            </a:r>
            <a:r>
              <a:rPr kumimoji="1" lang="en-US" altLang="ja-JP" sz="2800" dirty="0"/>
              <a:t>Access issues due to spaces in file paths on raw.githubusercontent.com (3 cases).</a:t>
            </a:r>
          </a:p>
          <a:p>
            <a:pPr lvl="2"/>
            <a:r>
              <a:rPr kumimoji="1" lang="en-US" altLang="ja-JP" dirty="0"/>
              <a:t>MultiChoice/Caption/Leisure_scene1_movies_Drink_milk_while%20watching_television3.json</a:t>
            </a:r>
          </a:p>
          <a:p>
            <a:pPr lvl="2"/>
            <a:r>
              <a:rPr kumimoji="1" lang="en-US" altLang="ja-JP" dirty="0"/>
              <a:t>MultiChoice/Caption/Leisure_scene1_movies_Drink_wine_while%20watching_television3.json</a:t>
            </a:r>
          </a:p>
          <a:p>
            <a:pPr lvl="2"/>
            <a:r>
              <a:rPr kumimoji="1" lang="en-US" altLang="ja-JP" dirty="0"/>
              <a:t>MultiChoice/Caption/Leisure_scene1_movies_Eat_bread_while%20watching_television3.json</a:t>
            </a:r>
            <a:br>
              <a:rPr kumimoji="1" lang="en-US" altLang="ja-JP" dirty="0"/>
            </a:br>
            <a:r>
              <a:rPr kumimoji="1" lang="en-US" altLang="ja-JP" dirty="0"/>
              <a:t>(“%20” represents a space character)</a:t>
            </a:r>
            <a:endParaRPr kumimoji="1" lang="ja-JP" altLang="en-US" dirty="0"/>
          </a:p>
        </p:txBody>
      </p:sp>
      <p:sp>
        <p:nvSpPr>
          <p:cNvPr id="4" name="フッター プレースホルダー 3">
            <a:extLst>
              <a:ext uri="{FF2B5EF4-FFF2-40B4-BE49-F238E27FC236}">
                <a16:creationId xmlns:a16="http://schemas.microsoft.com/office/drawing/2014/main" id="{8537EE9F-F3F2-0019-9C14-5A3EF53C5875}"/>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368898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0D257F-BD7E-8491-8072-9D6C1795E9A7}"/>
              </a:ext>
            </a:extLst>
          </p:cNvPr>
          <p:cNvSpPr>
            <a:spLocks noGrp="1"/>
          </p:cNvSpPr>
          <p:nvPr>
            <p:ph type="title"/>
          </p:nvPr>
        </p:nvSpPr>
        <p:spPr/>
        <p:txBody>
          <a:bodyPr/>
          <a:lstStyle/>
          <a:p>
            <a:r>
              <a:rPr lang="en-US" altLang="ja-JP" dirty="0"/>
              <a:t>Discussion</a:t>
            </a:r>
            <a:r>
              <a:rPr lang="ja-JP" altLang="en-US" dirty="0"/>
              <a:t> </a:t>
            </a:r>
            <a:r>
              <a:rPr lang="en-US" altLang="ja-JP" dirty="0"/>
              <a:t>|</a:t>
            </a:r>
            <a:r>
              <a:rPr lang="ja-JP" altLang="en-US" dirty="0"/>
              <a:t> </a:t>
            </a:r>
            <a:r>
              <a:rPr kumimoji="1" lang="en-US" altLang="ja-JP" dirty="0"/>
              <a:t>Caption | Fall Detection</a:t>
            </a:r>
            <a:endParaRPr kumimoji="1" lang="ja-JP" altLang="en-US" dirty="0"/>
          </a:p>
        </p:txBody>
      </p:sp>
      <p:sp>
        <p:nvSpPr>
          <p:cNvPr id="4" name="フッター プレースホルダー 3">
            <a:extLst>
              <a:ext uri="{FF2B5EF4-FFF2-40B4-BE49-F238E27FC236}">
                <a16:creationId xmlns:a16="http://schemas.microsoft.com/office/drawing/2014/main" id="{55C8C96C-F7EA-0BE4-7273-6D2DCDB079F6}"/>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
        <p:nvSpPr>
          <p:cNvPr id="5" name="コンテンツ プレースホルダー 2">
            <a:extLst>
              <a:ext uri="{FF2B5EF4-FFF2-40B4-BE49-F238E27FC236}">
                <a16:creationId xmlns:a16="http://schemas.microsoft.com/office/drawing/2014/main" id="{4BEE9A0A-17B2-1BE7-6161-24CDE8375BB0}"/>
              </a:ext>
            </a:extLst>
          </p:cNvPr>
          <p:cNvSpPr>
            <a:spLocks noGrp="1"/>
          </p:cNvSpPr>
          <p:nvPr>
            <p:ph idx="1"/>
          </p:nvPr>
        </p:nvSpPr>
        <p:spPr>
          <a:xfrm>
            <a:off x="6362276" y="4591751"/>
            <a:ext cx="5329456" cy="496957"/>
          </a:xfrm>
        </p:spPr>
        <p:txBody>
          <a:bodyPr>
            <a:normAutofit/>
          </a:bodyPr>
          <a:lstStyle/>
          <a:p>
            <a:r>
              <a:rPr lang="en-US" altLang="ja-JP" sz="2400" dirty="0"/>
              <a:t>Precision: 87.5%, Recall: 100.0%</a:t>
            </a:r>
          </a:p>
        </p:txBody>
      </p:sp>
      <p:graphicFrame>
        <p:nvGraphicFramePr>
          <p:cNvPr id="6" name="表 5">
            <a:extLst>
              <a:ext uri="{FF2B5EF4-FFF2-40B4-BE49-F238E27FC236}">
                <a16:creationId xmlns:a16="http://schemas.microsoft.com/office/drawing/2014/main" id="{EF3B9CC1-E0DA-EBFB-0D6C-4491507D571D}"/>
              </a:ext>
            </a:extLst>
          </p:cNvPr>
          <p:cNvGraphicFramePr>
            <a:graphicFrameLocks noGrp="1"/>
          </p:cNvGraphicFramePr>
          <p:nvPr/>
        </p:nvGraphicFramePr>
        <p:xfrm>
          <a:off x="6362276" y="1834831"/>
          <a:ext cx="5400000" cy="2753040"/>
        </p:xfrm>
        <a:graphic>
          <a:graphicData uri="http://schemas.openxmlformats.org/drawingml/2006/table">
            <a:tbl>
              <a:tblPr firstCol="1" bandRow="1">
                <a:tableStyleId>{5C22544A-7EE6-4342-B048-85BDC9FD1C3A}</a:tableStyleId>
              </a:tblPr>
              <a:tblGrid>
                <a:gridCol w="1080000">
                  <a:extLst>
                    <a:ext uri="{9D8B030D-6E8A-4147-A177-3AD203B41FA5}">
                      <a16:colId xmlns:a16="http://schemas.microsoft.com/office/drawing/2014/main" val="901429129"/>
                    </a:ext>
                  </a:extLst>
                </a:gridCol>
                <a:gridCol w="1080000">
                  <a:extLst>
                    <a:ext uri="{9D8B030D-6E8A-4147-A177-3AD203B41FA5}">
                      <a16:colId xmlns:a16="http://schemas.microsoft.com/office/drawing/2014/main" val="3813106548"/>
                    </a:ext>
                  </a:extLst>
                </a:gridCol>
                <a:gridCol w="1080000">
                  <a:extLst>
                    <a:ext uri="{9D8B030D-6E8A-4147-A177-3AD203B41FA5}">
                      <a16:colId xmlns:a16="http://schemas.microsoft.com/office/drawing/2014/main" val="2286625103"/>
                    </a:ext>
                  </a:extLst>
                </a:gridCol>
                <a:gridCol w="1080000">
                  <a:extLst>
                    <a:ext uri="{9D8B030D-6E8A-4147-A177-3AD203B41FA5}">
                      <a16:colId xmlns:a16="http://schemas.microsoft.com/office/drawing/2014/main" val="1037747118"/>
                    </a:ext>
                  </a:extLst>
                </a:gridCol>
                <a:gridCol w="1080000">
                  <a:extLst>
                    <a:ext uri="{9D8B030D-6E8A-4147-A177-3AD203B41FA5}">
                      <a16:colId xmlns:a16="http://schemas.microsoft.com/office/drawing/2014/main" val="2995776531"/>
                    </a:ext>
                  </a:extLst>
                </a:gridCol>
              </a:tblGrid>
              <a:tr h="504000">
                <a:tc rowSpan="2" gridSpan="2">
                  <a:txBody>
                    <a:bodyPr/>
                    <a:lstStyle/>
                    <a:p>
                      <a:pPr algn="ctr"/>
                      <a:endParaRPr kumimoji="1" lang="ja-JP" altLang="en-US" dirty="0"/>
                    </a:p>
                  </a:txBody>
                  <a:tcPr anchor="ctr"/>
                </a:tc>
                <a:tc rowSpan="2" hMerge="1">
                  <a:txBody>
                    <a:bodyPr/>
                    <a:lstStyle/>
                    <a:p>
                      <a:endParaRPr kumimoji="1" lang="ja-JP" altLang="en-US"/>
                    </a:p>
                  </a:txBody>
                  <a:tcPr/>
                </a:tc>
                <a:tc gridSpan="2">
                  <a:txBody>
                    <a:bodyPr/>
                    <a:lstStyle/>
                    <a:p>
                      <a:pPr algn="ctr"/>
                      <a:r>
                        <a:rPr kumimoji="1" lang="en-US" altLang="ja-JP" sz="2000" b="1" dirty="0">
                          <a:solidFill>
                            <a:schemeClr val="bg1"/>
                          </a:solidFill>
                        </a:rPr>
                        <a:t>“Fall” in Top 5 Candidates</a:t>
                      </a:r>
                      <a:endParaRPr kumimoji="1" lang="ja-JP" altLang="en-US" sz="2000" b="1" dirty="0">
                        <a:solidFill>
                          <a:schemeClr val="bg1"/>
                        </a:solidFill>
                      </a:endParaRPr>
                    </a:p>
                  </a:txBody>
                  <a:tcPr anchor="ctr">
                    <a:solidFill>
                      <a:schemeClr val="accent1"/>
                    </a:solidFill>
                  </a:tcPr>
                </a:tc>
                <a:tc hMerge="1">
                  <a:txBody>
                    <a:bodyPr/>
                    <a:lstStyle/>
                    <a:p>
                      <a:endParaRPr kumimoji="1" lang="ja-JP" altLang="en-US" dirty="0"/>
                    </a:p>
                  </a:txBody>
                  <a:tcPr/>
                </a:tc>
                <a:tc rowSpan="2">
                  <a:txBody>
                    <a:bodyPr/>
                    <a:lstStyle/>
                    <a:p>
                      <a:pPr algn="ctr"/>
                      <a:r>
                        <a:rPr kumimoji="1" lang="en-US" altLang="ja-JP" b="1" dirty="0">
                          <a:solidFill>
                            <a:schemeClr val="bg1"/>
                          </a:solidFill>
                        </a:rPr>
                        <a:t>Sum</a:t>
                      </a:r>
                      <a:endParaRPr kumimoji="1" lang="ja-JP" altLang="en-US" b="1" dirty="0">
                        <a:solidFill>
                          <a:schemeClr val="bg1"/>
                        </a:solidFill>
                      </a:endParaRPr>
                    </a:p>
                  </a:txBody>
                  <a:tcPr anchor="ctr">
                    <a:solidFill>
                      <a:schemeClr val="accent1"/>
                    </a:solidFill>
                  </a:tcPr>
                </a:tc>
                <a:extLst>
                  <a:ext uri="{0D108BD9-81ED-4DB2-BD59-A6C34878D82A}">
                    <a16:rowId xmlns:a16="http://schemas.microsoft.com/office/drawing/2014/main" val="898598645"/>
                  </a:ext>
                </a:extLst>
              </a:tr>
              <a:tr h="504000">
                <a:tc gridSpan="2" vMerge="1">
                  <a:txBody>
                    <a:bodyPr/>
                    <a:lstStyle/>
                    <a:p>
                      <a:endParaRPr kumimoji="1" lang="ja-JP" altLang="en-US"/>
                    </a:p>
                  </a:txBody>
                  <a:tcPr/>
                </a:tc>
                <a:tc hMerge="1" vMerge="1">
                  <a:txBody>
                    <a:bodyPr/>
                    <a:lstStyle/>
                    <a:p>
                      <a:endParaRPr kumimoji="1" lang="ja-JP" altLang="en-US"/>
                    </a:p>
                  </a:txBody>
                  <a:tcPr/>
                </a:tc>
                <a:tc>
                  <a:txBody>
                    <a:bodyPr/>
                    <a:lstStyle/>
                    <a:p>
                      <a:pPr algn="ctr"/>
                      <a:r>
                        <a:rPr kumimoji="1" lang="en-US" altLang="ja-JP" sz="2000" b="1" dirty="0">
                          <a:solidFill>
                            <a:schemeClr val="bg1"/>
                          </a:solidFill>
                        </a:rPr>
                        <a:t>True</a:t>
                      </a:r>
                      <a:endParaRPr kumimoji="1" lang="ja-JP" altLang="en-US" sz="2000" b="1" dirty="0">
                        <a:solidFill>
                          <a:schemeClr val="bg1"/>
                        </a:solidFill>
                      </a:endParaRPr>
                    </a:p>
                  </a:txBody>
                  <a:tcPr anchor="ctr">
                    <a:solidFill>
                      <a:schemeClr val="accent1"/>
                    </a:solidFill>
                  </a:tcPr>
                </a:tc>
                <a:tc>
                  <a:txBody>
                    <a:bodyPr/>
                    <a:lstStyle/>
                    <a:p>
                      <a:pPr algn="ctr"/>
                      <a:r>
                        <a:rPr kumimoji="1" lang="en-US" altLang="ja-JP" sz="2000" b="1" dirty="0">
                          <a:solidFill>
                            <a:schemeClr val="bg1"/>
                          </a:solidFill>
                        </a:rPr>
                        <a:t>False</a:t>
                      </a:r>
                      <a:endParaRPr kumimoji="1" lang="ja-JP" altLang="en-US" sz="2000" b="1" dirty="0">
                        <a:solidFill>
                          <a:schemeClr val="bg1"/>
                        </a:solidFill>
                      </a:endParaRPr>
                    </a:p>
                  </a:txBody>
                  <a:tcPr anchor="ctr">
                    <a:solidFill>
                      <a:schemeClr val="accent1"/>
                    </a:solidFill>
                  </a:tcPr>
                </a:tc>
                <a:tc vMerge="1">
                  <a:txBody>
                    <a:bodyPr/>
                    <a:lstStyle/>
                    <a:p>
                      <a:pPr algn="ctr"/>
                      <a:endParaRPr kumimoji="1" lang="ja-JP" altLang="en-US" dirty="0"/>
                    </a:p>
                  </a:txBody>
                  <a:tcPr anchor="ctr"/>
                </a:tc>
                <a:extLst>
                  <a:ext uri="{0D108BD9-81ED-4DB2-BD59-A6C34878D82A}">
                    <a16:rowId xmlns:a16="http://schemas.microsoft.com/office/drawing/2014/main" val="3305952718"/>
                  </a:ext>
                </a:extLst>
              </a:tr>
              <a:tr h="504000">
                <a:tc rowSpan="2">
                  <a:txBody>
                    <a:bodyPr/>
                    <a:lstStyle/>
                    <a:p>
                      <a:pPr algn="ctr"/>
                      <a:r>
                        <a:rPr kumimoji="1" lang="en-US" altLang="ja-JP" sz="2000" dirty="0"/>
                        <a:t>“Fall” in </a:t>
                      </a:r>
                      <a:br>
                        <a:rPr kumimoji="1" lang="en-US" altLang="ja-JP" sz="2000" dirty="0"/>
                      </a:br>
                      <a:r>
                        <a:rPr kumimoji="1" lang="en-US" altLang="ja-JP" sz="2000" dirty="0"/>
                        <a:t>Correct Answer</a:t>
                      </a:r>
                      <a:endParaRPr kumimoji="1" lang="ja-JP" altLang="en-US" sz="2000" dirty="0"/>
                    </a:p>
                  </a:txBody>
                  <a:tcPr anchor="ctr"/>
                </a:tc>
                <a:tc>
                  <a:txBody>
                    <a:bodyPr/>
                    <a:lstStyle/>
                    <a:p>
                      <a:pPr algn="ctr"/>
                      <a:r>
                        <a:rPr kumimoji="1" lang="en-US" altLang="ja-JP" sz="2000" b="1" dirty="0">
                          <a:solidFill>
                            <a:schemeClr val="bg1"/>
                          </a:solidFill>
                        </a:rPr>
                        <a:t>True</a:t>
                      </a:r>
                    </a:p>
                  </a:txBody>
                  <a:tcPr anchor="ctr">
                    <a:solidFill>
                      <a:schemeClr val="accent1"/>
                    </a:solidFill>
                  </a:tcPr>
                </a:tc>
                <a:tc>
                  <a:txBody>
                    <a:bodyPr/>
                    <a:lstStyle/>
                    <a:p>
                      <a:pPr algn="ctr"/>
                      <a:r>
                        <a:rPr kumimoji="1" lang="en-US" altLang="ja-JP" dirty="0"/>
                        <a:t>14</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14</a:t>
                      </a:r>
                    </a:p>
                  </a:txBody>
                  <a:tcPr anchor="ctr"/>
                </a:tc>
                <a:extLst>
                  <a:ext uri="{0D108BD9-81ED-4DB2-BD59-A6C34878D82A}">
                    <a16:rowId xmlns:a16="http://schemas.microsoft.com/office/drawing/2014/main" val="2945560540"/>
                  </a:ext>
                </a:extLst>
              </a:tr>
              <a:tr h="504000">
                <a:tc vMerge="1">
                  <a:txBody>
                    <a:bodyPr/>
                    <a:lstStyle/>
                    <a:p>
                      <a:endParaRPr kumimoji="1" lang="ja-JP" altLang="en-US" dirty="0"/>
                    </a:p>
                  </a:txBody>
                  <a:tcPr/>
                </a:tc>
                <a:tc>
                  <a:txBody>
                    <a:bodyPr/>
                    <a:lstStyle/>
                    <a:p>
                      <a:pPr algn="ctr"/>
                      <a:r>
                        <a:rPr kumimoji="1" lang="en-US" altLang="ja-JP" sz="2000" b="1" dirty="0">
                          <a:solidFill>
                            <a:schemeClr val="bg1"/>
                          </a:solidFill>
                        </a:rPr>
                        <a:t>False</a:t>
                      </a:r>
                      <a:endParaRPr kumimoji="1" lang="ja-JP" altLang="en-US" sz="2000" b="1" dirty="0">
                        <a:solidFill>
                          <a:schemeClr val="bg1"/>
                        </a:solidFill>
                      </a:endParaRPr>
                    </a:p>
                  </a:txBody>
                  <a:tcPr anchor="ctr">
                    <a:solidFill>
                      <a:schemeClr val="accent1"/>
                    </a:solidFill>
                  </a:tcP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114</a:t>
                      </a:r>
                    </a:p>
                  </a:txBody>
                  <a:tcPr anchor="ctr"/>
                </a:tc>
                <a:tc>
                  <a:txBody>
                    <a:bodyPr/>
                    <a:lstStyle/>
                    <a:p>
                      <a:pPr algn="ctr"/>
                      <a:r>
                        <a:rPr kumimoji="1" lang="en-US" altLang="ja-JP" dirty="0"/>
                        <a:t>116</a:t>
                      </a:r>
                    </a:p>
                  </a:txBody>
                  <a:tcPr anchor="ctr"/>
                </a:tc>
                <a:extLst>
                  <a:ext uri="{0D108BD9-81ED-4DB2-BD59-A6C34878D82A}">
                    <a16:rowId xmlns:a16="http://schemas.microsoft.com/office/drawing/2014/main" val="3233471503"/>
                  </a:ext>
                </a:extLst>
              </a:tr>
              <a:tr h="540000">
                <a:tc gridSpan="2">
                  <a:txBody>
                    <a:bodyPr/>
                    <a:lstStyle/>
                    <a:p>
                      <a:pPr algn="ctr"/>
                      <a:r>
                        <a:rPr kumimoji="1" lang="en-US" altLang="ja-JP" dirty="0"/>
                        <a:t>Sum</a:t>
                      </a:r>
                      <a:endParaRPr kumimoji="1" lang="ja-JP" altLang="en-US" dirty="0"/>
                    </a:p>
                  </a:txBody>
                  <a:tcPr anchor="ctr"/>
                </a:tc>
                <a:tc hMerge="1">
                  <a:txBody>
                    <a:bodyPr/>
                    <a:lstStyle/>
                    <a:p>
                      <a:pPr algn="ctr"/>
                      <a:endParaRPr kumimoji="1" lang="ja-JP" altLang="en-US" dirty="0"/>
                    </a:p>
                  </a:txBody>
                  <a:tcPr anchor="ctr"/>
                </a:tc>
                <a:tc>
                  <a:txBody>
                    <a:bodyPr/>
                    <a:lstStyle/>
                    <a:p>
                      <a:pPr algn="ctr"/>
                      <a:r>
                        <a:rPr kumimoji="1" lang="en-US" altLang="ja-JP" dirty="0"/>
                        <a:t>16</a:t>
                      </a:r>
                      <a:endParaRPr kumimoji="1" lang="ja-JP" altLang="en-US" dirty="0"/>
                    </a:p>
                  </a:txBody>
                  <a:tcPr anchor="ctr"/>
                </a:tc>
                <a:tc>
                  <a:txBody>
                    <a:bodyPr/>
                    <a:lstStyle/>
                    <a:p>
                      <a:pPr algn="ctr"/>
                      <a:r>
                        <a:rPr kumimoji="1" lang="en-US" altLang="ja-JP" dirty="0"/>
                        <a:t>114</a:t>
                      </a:r>
                    </a:p>
                  </a:txBody>
                  <a:tcPr anchor="ctr"/>
                </a:tc>
                <a:tc>
                  <a:txBody>
                    <a:bodyPr/>
                    <a:lstStyle/>
                    <a:p>
                      <a:pPr algn="ctr"/>
                      <a:r>
                        <a:rPr kumimoji="1" lang="en-US" altLang="ja-JP" dirty="0"/>
                        <a:t>130</a:t>
                      </a:r>
                    </a:p>
                  </a:txBody>
                  <a:tcPr anchor="ctr"/>
                </a:tc>
                <a:extLst>
                  <a:ext uri="{0D108BD9-81ED-4DB2-BD59-A6C34878D82A}">
                    <a16:rowId xmlns:a16="http://schemas.microsoft.com/office/drawing/2014/main" val="1607218679"/>
                  </a:ext>
                </a:extLst>
              </a:tr>
            </a:tbl>
          </a:graphicData>
        </a:graphic>
      </p:graphicFrame>
      <p:graphicFrame>
        <p:nvGraphicFramePr>
          <p:cNvPr id="7" name="表 6">
            <a:extLst>
              <a:ext uri="{FF2B5EF4-FFF2-40B4-BE49-F238E27FC236}">
                <a16:creationId xmlns:a16="http://schemas.microsoft.com/office/drawing/2014/main" id="{9F57402C-EF29-D50A-94C9-5EF34E123C75}"/>
              </a:ext>
            </a:extLst>
          </p:cNvPr>
          <p:cNvGraphicFramePr>
            <a:graphicFrameLocks noGrp="1"/>
          </p:cNvGraphicFramePr>
          <p:nvPr>
            <p:extLst>
              <p:ext uri="{D42A27DB-BD31-4B8C-83A1-F6EECF244321}">
                <p14:modId xmlns:p14="http://schemas.microsoft.com/office/powerpoint/2010/main" val="2643239791"/>
              </p:ext>
            </p:extLst>
          </p:nvPr>
        </p:nvGraphicFramePr>
        <p:xfrm>
          <a:off x="393725" y="1834831"/>
          <a:ext cx="5436000" cy="2753040"/>
        </p:xfrm>
        <a:graphic>
          <a:graphicData uri="http://schemas.openxmlformats.org/drawingml/2006/table">
            <a:tbl>
              <a:tblPr firstCol="1" bandRow="1">
                <a:tableStyleId>{5C22544A-7EE6-4342-B048-85BDC9FD1C3A}</a:tableStyleId>
              </a:tblPr>
              <a:tblGrid>
                <a:gridCol w="1116000">
                  <a:extLst>
                    <a:ext uri="{9D8B030D-6E8A-4147-A177-3AD203B41FA5}">
                      <a16:colId xmlns:a16="http://schemas.microsoft.com/office/drawing/2014/main" val="901429129"/>
                    </a:ext>
                  </a:extLst>
                </a:gridCol>
                <a:gridCol w="1080000">
                  <a:extLst>
                    <a:ext uri="{9D8B030D-6E8A-4147-A177-3AD203B41FA5}">
                      <a16:colId xmlns:a16="http://schemas.microsoft.com/office/drawing/2014/main" val="3813106548"/>
                    </a:ext>
                  </a:extLst>
                </a:gridCol>
                <a:gridCol w="1080000">
                  <a:extLst>
                    <a:ext uri="{9D8B030D-6E8A-4147-A177-3AD203B41FA5}">
                      <a16:colId xmlns:a16="http://schemas.microsoft.com/office/drawing/2014/main" val="2286625103"/>
                    </a:ext>
                  </a:extLst>
                </a:gridCol>
                <a:gridCol w="1080000">
                  <a:extLst>
                    <a:ext uri="{9D8B030D-6E8A-4147-A177-3AD203B41FA5}">
                      <a16:colId xmlns:a16="http://schemas.microsoft.com/office/drawing/2014/main" val="1037747118"/>
                    </a:ext>
                  </a:extLst>
                </a:gridCol>
                <a:gridCol w="1080000">
                  <a:extLst>
                    <a:ext uri="{9D8B030D-6E8A-4147-A177-3AD203B41FA5}">
                      <a16:colId xmlns:a16="http://schemas.microsoft.com/office/drawing/2014/main" val="2995776531"/>
                    </a:ext>
                  </a:extLst>
                </a:gridCol>
              </a:tblGrid>
              <a:tr h="504000">
                <a:tc rowSpan="2" gridSpan="2">
                  <a:txBody>
                    <a:bodyPr/>
                    <a:lstStyle/>
                    <a:p>
                      <a:pPr algn="ctr"/>
                      <a:endParaRPr kumimoji="1" lang="ja-JP" altLang="en-US" dirty="0"/>
                    </a:p>
                  </a:txBody>
                  <a:tcPr anchor="ctr"/>
                </a:tc>
                <a:tc rowSpan="2" hMerge="1">
                  <a:txBody>
                    <a:bodyPr/>
                    <a:lstStyle/>
                    <a:p>
                      <a:endParaRPr kumimoji="1" lang="ja-JP" altLang="en-US"/>
                    </a:p>
                  </a:txBody>
                  <a:tcPr/>
                </a:tc>
                <a:tc gridSpan="2">
                  <a:txBody>
                    <a:bodyPr/>
                    <a:lstStyle/>
                    <a:p>
                      <a:pPr algn="ctr"/>
                      <a:r>
                        <a:rPr kumimoji="1" lang="en-US" altLang="ja-JP" sz="2000" b="1" dirty="0">
                          <a:solidFill>
                            <a:schemeClr val="bg1"/>
                          </a:solidFill>
                        </a:rPr>
                        <a:t>“Fall” in Top 1 Candidates</a:t>
                      </a:r>
                      <a:endParaRPr kumimoji="1" lang="ja-JP" altLang="en-US" sz="2000" b="1" dirty="0">
                        <a:solidFill>
                          <a:schemeClr val="bg1"/>
                        </a:solidFill>
                      </a:endParaRPr>
                    </a:p>
                  </a:txBody>
                  <a:tcPr anchor="ctr">
                    <a:solidFill>
                      <a:schemeClr val="accent1"/>
                    </a:solidFill>
                  </a:tcPr>
                </a:tc>
                <a:tc hMerge="1">
                  <a:txBody>
                    <a:bodyPr/>
                    <a:lstStyle/>
                    <a:p>
                      <a:endParaRPr kumimoji="1" lang="ja-JP" altLang="en-US" dirty="0"/>
                    </a:p>
                  </a:txBody>
                  <a:tcPr/>
                </a:tc>
                <a:tc rowSpan="2">
                  <a:txBody>
                    <a:bodyPr/>
                    <a:lstStyle/>
                    <a:p>
                      <a:pPr algn="ctr"/>
                      <a:r>
                        <a:rPr kumimoji="1" lang="en-US" altLang="ja-JP" b="1" dirty="0">
                          <a:solidFill>
                            <a:schemeClr val="bg1"/>
                          </a:solidFill>
                        </a:rPr>
                        <a:t>Sum</a:t>
                      </a:r>
                      <a:endParaRPr kumimoji="1" lang="ja-JP" altLang="en-US" b="1" dirty="0">
                        <a:solidFill>
                          <a:schemeClr val="bg1"/>
                        </a:solidFill>
                      </a:endParaRPr>
                    </a:p>
                  </a:txBody>
                  <a:tcPr anchor="ctr">
                    <a:solidFill>
                      <a:schemeClr val="accent1"/>
                    </a:solidFill>
                  </a:tcPr>
                </a:tc>
                <a:extLst>
                  <a:ext uri="{0D108BD9-81ED-4DB2-BD59-A6C34878D82A}">
                    <a16:rowId xmlns:a16="http://schemas.microsoft.com/office/drawing/2014/main" val="898598645"/>
                  </a:ext>
                </a:extLst>
              </a:tr>
              <a:tr h="504000">
                <a:tc gridSpan="2" vMerge="1">
                  <a:txBody>
                    <a:bodyPr/>
                    <a:lstStyle/>
                    <a:p>
                      <a:endParaRPr kumimoji="1" lang="ja-JP" altLang="en-US"/>
                    </a:p>
                  </a:txBody>
                  <a:tcPr/>
                </a:tc>
                <a:tc hMerge="1" vMerge="1">
                  <a:txBody>
                    <a:bodyPr/>
                    <a:lstStyle/>
                    <a:p>
                      <a:endParaRPr kumimoji="1" lang="ja-JP" altLang="en-US"/>
                    </a:p>
                  </a:txBody>
                  <a:tcPr/>
                </a:tc>
                <a:tc>
                  <a:txBody>
                    <a:bodyPr/>
                    <a:lstStyle/>
                    <a:p>
                      <a:pPr algn="ctr"/>
                      <a:r>
                        <a:rPr kumimoji="1" lang="en-US" altLang="ja-JP" sz="2000" b="1" dirty="0">
                          <a:solidFill>
                            <a:schemeClr val="bg1"/>
                          </a:solidFill>
                        </a:rPr>
                        <a:t>True</a:t>
                      </a:r>
                      <a:endParaRPr kumimoji="1" lang="ja-JP" altLang="en-US" sz="2000" b="1" dirty="0">
                        <a:solidFill>
                          <a:schemeClr val="bg1"/>
                        </a:solidFill>
                      </a:endParaRPr>
                    </a:p>
                  </a:txBody>
                  <a:tcPr anchor="ctr">
                    <a:solidFill>
                      <a:schemeClr val="accent1"/>
                    </a:solidFill>
                  </a:tcPr>
                </a:tc>
                <a:tc>
                  <a:txBody>
                    <a:bodyPr/>
                    <a:lstStyle/>
                    <a:p>
                      <a:pPr algn="ctr"/>
                      <a:r>
                        <a:rPr kumimoji="1" lang="en-US" altLang="ja-JP" sz="2000" b="1" dirty="0">
                          <a:solidFill>
                            <a:schemeClr val="bg1"/>
                          </a:solidFill>
                        </a:rPr>
                        <a:t>False</a:t>
                      </a:r>
                      <a:endParaRPr kumimoji="1" lang="ja-JP" altLang="en-US" sz="2000" b="1" dirty="0">
                        <a:solidFill>
                          <a:schemeClr val="bg1"/>
                        </a:solidFill>
                      </a:endParaRPr>
                    </a:p>
                  </a:txBody>
                  <a:tcPr anchor="ctr">
                    <a:solidFill>
                      <a:schemeClr val="accent1"/>
                    </a:solidFill>
                  </a:tcPr>
                </a:tc>
                <a:tc vMerge="1">
                  <a:txBody>
                    <a:bodyPr/>
                    <a:lstStyle/>
                    <a:p>
                      <a:pPr algn="ctr"/>
                      <a:endParaRPr kumimoji="1" lang="ja-JP" altLang="en-US" dirty="0"/>
                    </a:p>
                  </a:txBody>
                  <a:tcPr anchor="ctr"/>
                </a:tc>
                <a:extLst>
                  <a:ext uri="{0D108BD9-81ED-4DB2-BD59-A6C34878D82A}">
                    <a16:rowId xmlns:a16="http://schemas.microsoft.com/office/drawing/2014/main" val="3305952718"/>
                  </a:ext>
                </a:extLst>
              </a:tr>
              <a:tr h="504000">
                <a:tc rowSpan="2">
                  <a:txBody>
                    <a:bodyPr/>
                    <a:lstStyle/>
                    <a:p>
                      <a:pPr algn="ctr"/>
                      <a:r>
                        <a:rPr kumimoji="1" lang="en-US" altLang="ja-JP" sz="2000" dirty="0"/>
                        <a:t>“Fall” in </a:t>
                      </a:r>
                      <a:br>
                        <a:rPr kumimoji="1" lang="en-US" altLang="ja-JP" sz="2000" dirty="0"/>
                      </a:br>
                      <a:r>
                        <a:rPr kumimoji="1" lang="en-US" altLang="ja-JP" sz="2000" dirty="0"/>
                        <a:t>Correct Answer</a:t>
                      </a:r>
                      <a:endParaRPr kumimoji="1" lang="ja-JP" altLang="en-US" sz="2000" dirty="0"/>
                    </a:p>
                  </a:txBody>
                  <a:tcPr anchor="ctr"/>
                </a:tc>
                <a:tc>
                  <a:txBody>
                    <a:bodyPr/>
                    <a:lstStyle/>
                    <a:p>
                      <a:pPr algn="ctr"/>
                      <a:r>
                        <a:rPr kumimoji="1" lang="en-US" altLang="ja-JP" sz="2000" b="1" dirty="0">
                          <a:solidFill>
                            <a:schemeClr val="bg1"/>
                          </a:solidFill>
                        </a:rPr>
                        <a:t>True</a:t>
                      </a:r>
                    </a:p>
                  </a:txBody>
                  <a:tcPr anchor="ctr">
                    <a:solidFill>
                      <a:schemeClr val="accent1"/>
                    </a:solidFill>
                  </a:tcPr>
                </a:tc>
                <a:tc>
                  <a:txBody>
                    <a:bodyPr/>
                    <a:lstStyle/>
                    <a:p>
                      <a:pPr algn="ctr"/>
                      <a:r>
                        <a:rPr kumimoji="1" lang="en-US" altLang="ja-JP" dirty="0"/>
                        <a:t>9</a:t>
                      </a:r>
                      <a:endParaRPr kumimoji="1" lang="ja-JP" altLang="en-US" dirty="0"/>
                    </a:p>
                  </a:txBody>
                  <a:tcPr anchor="ctr"/>
                </a:tc>
                <a:tc>
                  <a:txBody>
                    <a:bodyPr/>
                    <a:lstStyle/>
                    <a:p>
                      <a:pPr algn="ctr"/>
                      <a:r>
                        <a:rPr kumimoji="1" lang="en-US" altLang="ja-JP" dirty="0"/>
                        <a:t>5</a:t>
                      </a:r>
                      <a:endParaRPr kumimoji="1" lang="ja-JP" altLang="en-US" dirty="0"/>
                    </a:p>
                  </a:txBody>
                  <a:tcPr anchor="ctr"/>
                </a:tc>
                <a:tc>
                  <a:txBody>
                    <a:bodyPr/>
                    <a:lstStyle/>
                    <a:p>
                      <a:pPr algn="ctr"/>
                      <a:r>
                        <a:rPr kumimoji="1" lang="en-US" altLang="ja-JP" dirty="0"/>
                        <a:t>14</a:t>
                      </a:r>
                    </a:p>
                  </a:txBody>
                  <a:tcPr anchor="ctr"/>
                </a:tc>
                <a:extLst>
                  <a:ext uri="{0D108BD9-81ED-4DB2-BD59-A6C34878D82A}">
                    <a16:rowId xmlns:a16="http://schemas.microsoft.com/office/drawing/2014/main" val="2945560540"/>
                  </a:ext>
                </a:extLst>
              </a:tr>
              <a:tr h="504000">
                <a:tc vMerge="1">
                  <a:txBody>
                    <a:bodyPr/>
                    <a:lstStyle/>
                    <a:p>
                      <a:endParaRPr kumimoji="1" lang="ja-JP" altLang="en-US" dirty="0"/>
                    </a:p>
                  </a:txBody>
                  <a:tcPr/>
                </a:tc>
                <a:tc>
                  <a:txBody>
                    <a:bodyPr/>
                    <a:lstStyle/>
                    <a:p>
                      <a:pPr algn="ctr"/>
                      <a:r>
                        <a:rPr kumimoji="1" lang="en-US" altLang="ja-JP" sz="2000" b="1" dirty="0">
                          <a:solidFill>
                            <a:schemeClr val="bg1"/>
                          </a:solidFill>
                        </a:rPr>
                        <a:t>False</a:t>
                      </a:r>
                      <a:endParaRPr kumimoji="1" lang="ja-JP" altLang="en-US" sz="2000" b="1" dirty="0">
                        <a:solidFill>
                          <a:schemeClr val="bg1"/>
                        </a:solidFill>
                      </a:endParaRPr>
                    </a:p>
                  </a:txBody>
                  <a:tcPr anchor="ctr">
                    <a:solidFill>
                      <a:schemeClr val="accent1"/>
                    </a:solidFill>
                  </a:tcP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116</a:t>
                      </a:r>
                    </a:p>
                  </a:txBody>
                  <a:tcPr anchor="ctr"/>
                </a:tc>
                <a:tc>
                  <a:txBody>
                    <a:bodyPr/>
                    <a:lstStyle/>
                    <a:p>
                      <a:pPr algn="ctr"/>
                      <a:r>
                        <a:rPr kumimoji="1" lang="en-US" altLang="ja-JP" dirty="0"/>
                        <a:t>116</a:t>
                      </a:r>
                    </a:p>
                  </a:txBody>
                  <a:tcPr anchor="ctr"/>
                </a:tc>
                <a:extLst>
                  <a:ext uri="{0D108BD9-81ED-4DB2-BD59-A6C34878D82A}">
                    <a16:rowId xmlns:a16="http://schemas.microsoft.com/office/drawing/2014/main" val="3233471503"/>
                  </a:ext>
                </a:extLst>
              </a:tr>
              <a:tr h="540000">
                <a:tc gridSpan="2">
                  <a:txBody>
                    <a:bodyPr/>
                    <a:lstStyle/>
                    <a:p>
                      <a:pPr algn="ctr"/>
                      <a:r>
                        <a:rPr kumimoji="1" lang="en-US" altLang="ja-JP" dirty="0"/>
                        <a:t>Sum</a:t>
                      </a:r>
                      <a:endParaRPr kumimoji="1" lang="ja-JP" altLang="en-US" dirty="0"/>
                    </a:p>
                  </a:txBody>
                  <a:tcPr anchor="ctr"/>
                </a:tc>
                <a:tc hMerge="1">
                  <a:txBody>
                    <a:bodyPr/>
                    <a:lstStyle/>
                    <a:p>
                      <a:pPr algn="ctr"/>
                      <a:endParaRPr kumimoji="1" lang="ja-JP" altLang="en-US" dirty="0"/>
                    </a:p>
                  </a:txBody>
                  <a:tcPr anchor="ctr"/>
                </a:tc>
                <a:tc>
                  <a:txBody>
                    <a:bodyPr/>
                    <a:lstStyle/>
                    <a:p>
                      <a:pPr algn="ctr"/>
                      <a:r>
                        <a:rPr kumimoji="1" lang="en-US" altLang="ja-JP" dirty="0"/>
                        <a:t>9</a:t>
                      </a:r>
                      <a:endParaRPr kumimoji="1" lang="ja-JP" altLang="en-US" dirty="0"/>
                    </a:p>
                  </a:txBody>
                  <a:tcPr anchor="ctr"/>
                </a:tc>
                <a:tc>
                  <a:txBody>
                    <a:bodyPr/>
                    <a:lstStyle/>
                    <a:p>
                      <a:pPr algn="ctr"/>
                      <a:r>
                        <a:rPr kumimoji="1" lang="en-US" altLang="ja-JP" dirty="0"/>
                        <a:t>121</a:t>
                      </a:r>
                    </a:p>
                  </a:txBody>
                  <a:tcPr anchor="ctr"/>
                </a:tc>
                <a:tc>
                  <a:txBody>
                    <a:bodyPr/>
                    <a:lstStyle/>
                    <a:p>
                      <a:pPr algn="ctr"/>
                      <a:r>
                        <a:rPr kumimoji="1" lang="en-US" altLang="ja-JP" dirty="0"/>
                        <a:t>130</a:t>
                      </a:r>
                    </a:p>
                  </a:txBody>
                  <a:tcPr anchor="ctr"/>
                </a:tc>
                <a:extLst>
                  <a:ext uri="{0D108BD9-81ED-4DB2-BD59-A6C34878D82A}">
                    <a16:rowId xmlns:a16="http://schemas.microsoft.com/office/drawing/2014/main" val="1607218679"/>
                  </a:ext>
                </a:extLst>
              </a:tr>
            </a:tbl>
          </a:graphicData>
        </a:graphic>
      </p:graphicFrame>
      <p:sp>
        <p:nvSpPr>
          <p:cNvPr id="8" name="コンテンツ プレースホルダー 2">
            <a:extLst>
              <a:ext uri="{FF2B5EF4-FFF2-40B4-BE49-F238E27FC236}">
                <a16:creationId xmlns:a16="http://schemas.microsoft.com/office/drawing/2014/main" id="{24B658EC-6433-2322-C4FF-05D4FDF2F5F1}"/>
              </a:ext>
            </a:extLst>
          </p:cNvPr>
          <p:cNvSpPr txBox="1">
            <a:spLocks/>
          </p:cNvSpPr>
          <p:nvPr/>
        </p:nvSpPr>
        <p:spPr>
          <a:xfrm>
            <a:off x="669236" y="5009320"/>
            <a:ext cx="11516139" cy="182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t>Trends in False Positives</a:t>
            </a:r>
            <a:endParaRPr lang="en-US" altLang="ja-JP" dirty="0"/>
          </a:p>
          <a:p>
            <a:pPr lvl="1"/>
            <a:r>
              <a:rPr lang="en-US" altLang="ja-JP" b="1" dirty="0"/>
              <a:t>Scenarios Involving Only the Bathroom</a:t>
            </a:r>
            <a:r>
              <a:rPr lang="en-US" altLang="ja-JP" dirty="0"/>
              <a:t>:</a:t>
            </a:r>
          </a:p>
          <a:p>
            <a:pPr marL="1200150" lvl="2" indent="-285750"/>
            <a:r>
              <a:rPr lang="en-US" altLang="ja-JP" dirty="0"/>
              <a:t>Both cases were scenarios that occurred entirely within the bathroom.</a:t>
            </a:r>
          </a:p>
          <a:p>
            <a:pPr marL="1200150" lvl="2" indent="-285750"/>
            <a:r>
              <a:rPr lang="en-US" altLang="ja-JP" dirty="0"/>
              <a:t>The association with the slippery nature of the bathroom might have led to the selection of "fall."</a:t>
            </a:r>
          </a:p>
        </p:txBody>
      </p:sp>
      <p:sp>
        <p:nvSpPr>
          <p:cNvPr id="9" name="コンテンツ プレースホルダー 2">
            <a:extLst>
              <a:ext uri="{FF2B5EF4-FFF2-40B4-BE49-F238E27FC236}">
                <a16:creationId xmlns:a16="http://schemas.microsoft.com/office/drawing/2014/main" id="{AF545D2E-15DE-2CB5-3E67-909936700361}"/>
              </a:ext>
            </a:extLst>
          </p:cNvPr>
          <p:cNvSpPr txBox="1">
            <a:spLocks/>
          </p:cNvSpPr>
          <p:nvPr/>
        </p:nvSpPr>
        <p:spPr>
          <a:xfrm>
            <a:off x="393725" y="4587871"/>
            <a:ext cx="5329456" cy="496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Precision: 100.0%, Recall: 64.3%</a:t>
            </a:r>
          </a:p>
        </p:txBody>
      </p:sp>
      <p:sp>
        <p:nvSpPr>
          <p:cNvPr id="13" name="コンテンツ プレースホルダー 2">
            <a:extLst>
              <a:ext uri="{FF2B5EF4-FFF2-40B4-BE49-F238E27FC236}">
                <a16:creationId xmlns:a16="http://schemas.microsoft.com/office/drawing/2014/main" id="{B795D84B-DF56-B842-6585-B50EEAD8261A}"/>
              </a:ext>
            </a:extLst>
          </p:cNvPr>
          <p:cNvSpPr txBox="1">
            <a:spLocks/>
          </p:cNvSpPr>
          <p:nvPr/>
        </p:nvSpPr>
        <p:spPr>
          <a:xfrm>
            <a:off x="2246859" y="1404455"/>
            <a:ext cx="7698281" cy="496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400" dirty="0"/>
              <a:t>Fall Detection Scores in Caption Inference Task</a:t>
            </a:r>
          </a:p>
        </p:txBody>
      </p:sp>
    </p:spTree>
    <p:extLst>
      <p:ext uri="{BB962C8B-B14F-4D97-AF65-F5344CB8AC3E}">
        <p14:creationId xmlns:p14="http://schemas.microsoft.com/office/powerpoint/2010/main" val="73020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DBF6F-5BFB-076E-DAAF-43A4EF44FC9D}"/>
              </a:ext>
            </a:extLst>
          </p:cNvPr>
          <p:cNvSpPr>
            <a:spLocks noGrp="1"/>
          </p:cNvSpPr>
          <p:nvPr>
            <p:ph type="title"/>
          </p:nvPr>
        </p:nvSpPr>
        <p:spPr/>
        <p:txBody>
          <a:bodyPr/>
          <a:lstStyle/>
          <a:p>
            <a:r>
              <a:rPr lang="en-US" altLang="ja-JP" dirty="0"/>
              <a:t>Summary</a:t>
            </a:r>
            <a:endParaRPr kumimoji="1" lang="ja-JP" altLang="en-US" dirty="0"/>
          </a:p>
        </p:txBody>
      </p:sp>
      <p:sp>
        <p:nvSpPr>
          <p:cNvPr id="3" name="コンテンツ プレースホルダー 2">
            <a:extLst>
              <a:ext uri="{FF2B5EF4-FFF2-40B4-BE49-F238E27FC236}">
                <a16:creationId xmlns:a16="http://schemas.microsoft.com/office/drawing/2014/main" id="{9E136F72-4E53-6EBE-EB9C-569B247C36FD}"/>
              </a:ext>
            </a:extLst>
          </p:cNvPr>
          <p:cNvSpPr>
            <a:spLocks noGrp="1"/>
          </p:cNvSpPr>
          <p:nvPr>
            <p:ph idx="1"/>
          </p:nvPr>
        </p:nvSpPr>
        <p:spPr/>
        <p:txBody>
          <a:bodyPr>
            <a:noAutofit/>
          </a:bodyPr>
          <a:lstStyle/>
          <a:p>
            <a:r>
              <a:rPr lang="en-US" altLang="ja-JP" dirty="0"/>
              <a:t>We proposed a method combining knowledge graphs and LLMs to address the Knowledge Graph Reasoning Challenge, using our program to fill in missing parts. In Phase 2, we integrated incomplete knowledge graphs with LLMs by providing PDFs with timestamps.</a:t>
            </a:r>
          </a:p>
          <a:p>
            <a:r>
              <a:rPr lang="en-US" altLang="ja-JP" dirty="0"/>
              <a:t>Our results for Q1 to Q4 were excellent compared to the correct answers for Scene1 and Scene2 from Day1 to Day5. For Q5, we needed to consider scenarios where individuals move while holding objects.</a:t>
            </a:r>
          </a:p>
          <a:p>
            <a:r>
              <a:rPr lang="en-US" altLang="ja-JP" dirty="0"/>
              <a:t>We achieved 68% accuracy in captioning, demonstrating that relying solely on the knowledge graph is challenging and highlighting the need for using video data.</a:t>
            </a:r>
          </a:p>
        </p:txBody>
      </p:sp>
      <p:sp>
        <p:nvSpPr>
          <p:cNvPr id="4" name="フッター プレースホルダー 3">
            <a:extLst>
              <a:ext uri="{FF2B5EF4-FFF2-40B4-BE49-F238E27FC236}">
                <a16:creationId xmlns:a16="http://schemas.microsoft.com/office/drawing/2014/main" id="{A03060B7-D467-5D8D-229C-2E11EA61116E}"/>
              </a:ext>
            </a:extLst>
          </p:cNvPr>
          <p:cNvSpPr>
            <a:spLocks noGrp="1"/>
          </p:cNvSpPr>
          <p:nvPr>
            <p:ph type="ftr" sz="quarter" idx="11"/>
          </p:nvPr>
        </p:nvSpPr>
        <p:spPr/>
        <p:txBody>
          <a:bodyPr/>
          <a:lstStyle/>
          <a:p>
            <a:r>
              <a:rPr kumimoji="1" lang="ja-JP" altLang="en-US"/>
              <a:t>知識グラフ推論チャンレンジ</a:t>
            </a:r>
            <a:r>
              <a:rPr kumimoji="1" lang="en-US" altLang="ja-JP"/>
              <a:t>PBL </a:t>
            </a:r>
            <a:endParaRPr kumimoji="1" lang="ja-JP" altLang="en-US" dirty="0"/>
          </a:p>
        </p:txBody>
      </p:sp>
    </p:spTree>
    <p:extLst>
      <p:ext uri="{BB962C8B-B14F-4D97-AF65-F5344CB8AC3E}">
        <p14:creationId xmlns:p14="http://schemas.microsoft.com/office/powerpoint/2010/main" val="120361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a:xfrm>
            <a:off x="158921" y="107567"/>
            <a:ext cx="10515600" cy="846407"/>
          </a:xfrm>
        </p:spPr>
        <p:txBody>
          <a:bodyPr/>
          <a:lstStyle/>
          <a:p>
            <a:r>
              <a:rPr kumimoji="1" lang="en-US" altLang="ja-JP" dirty="0"/>
              <a:t>Knowledge graph reasoning challenge</a:t>
            </a:r>
            <a:endParaRPr kumimoji="1" lang="ja-JP" altLang="en-US" dirty="0"/>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dirty="0"/>
              <a:t>知識グラフ推論チャンレンジ</a:t>
            </a:r>
            <a:r>
              <a:rPr kumimoji="1" lang="en-US" altLang="ja-JP" dirty="0"/>
              <a:t>PBL </a:t>
            </a:r>
            <a:endParaRPr kumimoji="1" lang="ja-JP" altLang="en-US" dirty="0"/>
          </a:p>
        </p:txBody>
      </p:sp>
      <p:sp>
        <p:nvSpPr>
          <p:cNvPr id="3" name="TextBox 15">
            <a:extLst>
              <a:ext uri="{FF2B5EF4-FFF2-40B4-BE49-F238E27FC236}">
                <a16:creationId xmlns:a16="http://schemas.microsoft.com/office/drawing/2014/main" id="{D1568D98-0C50-014A-E487-AFA303C71C71}"/>
              </a:ext>
            </a:extLst>
          </p:cNvPr>
          <p:cNvSpPr txBox="1"/>
          <p:nvPr/>
        </p:nvSpPr>
        <p:spPr>
          <a:xfrm>
            <a:off x="262016" y="1006937"/>
            <a:ext cx="10622089" cy="461665"/>
          </a:xfrm>
          <a:prstGeom prst="rect">
            <a:avLst/>
          </a:prstGeom>
          <a:noFill/>
        </p:spPr>
        <p:txBody>
          <a:bodyPr wrap="square" rtlCol="0">
            <a:spAutoFit/>
          </a:bodyPr>
          <a:lstStyle/>
          <a:p>
            <a:pPr marL="457200" indent="-457200">
              <a:buFont typeface="Arial" panose="020B0604020202020204" pitchFamily="34" charset="0"/>
              <a:buChar char="•"/>
            </a:pPr>
            <a:r>
              <a:rPr lang="en-US" altLang="ja-JP" sz="2400" dirty="0"/>
              <a:t>Knowledge graph consists of various daily life actions in the virtual home.</a:t>
            </a:r>
          </a:p>
        </p:txBody>
      </p:sp>
      <p:sp>
        <p:nvSpPr>
          <p:cNvPr id="5" name="TextBox 15">
            <a:extLst>
              <a:ext uri="{FF2B5EF4-FFF2-40B4-BE49-F238E27FC236}">
                <a16:creationId xmlns:a16="http://schemas.microsoft.com/office/drawing/2014/main" id="{490599F9-1E2F-81A5-A743-0C7C6EBA4FEF}"/>
              </a:ext>
            </a:extLst>
          </p:cNvPr>
          <p:cNvSpPr txBox="1"/>
          <p:nvPr/>
        </p:nvSpPr>
        <p:spPr>
          <a:xfrm>
            <a:off x="409524" y="4361974"/>
            <a:ext cx="11164998" cy="1815882"/>
          </a:xfrm>
          <a:prstGeom prst="rect">
            <a:avLst/>
          </a:prstGeom>
          <a:noFill/>
        </p:spPr>
        <p:txBody>
          <a:bodyPr wrap="square" rtlCol="0">
            <a:spAutoFit/>
          </a:bodyPr>
          <a:lstStyle/>
          <a:p>
            <a:r>
              <a:rPr lang="en-US" altLang="ja-JP" sz="2800" dirty="0"/>
              <a:t>Task</a:t>
            </a:r>
          </a:p>
          <a:p>
            <a:pPr marL="457200" indent="-457200">
              <a:buFont typeface="Arial" panose="020B0604020202020204" pitchFamily="34" charset="0"/>
              <a:buChar char="•"/>
            </a:pPr>
            <a:r>
              <a:rPr lang="en-US" altLang="ja-JP" sz="2800" dirty="0"/>
              <a:t>Phase 1:  To answer the questions using the complete knowledge graph.</a:t>
            </a:r>
          </a:p>
          <a:p>
            <a:pPr marL="457200" indent="-457200">
              <a:buFont typeface="Arial" panose="020B0604020202020204" pitchFamily="34" charset="0"/>
              <a:buChar char="•"/>
            </a:pPr>
            <a:r>
              <a:rPr lang="en-US" altLang="ja-JP" sz="2800" dirty="0"/>
              <a:t>Phase 2:  To answer the questions using the partially missing knowledge graph.</a:t>
            </a:r>
          </a:p>
        </p:txBody>
      </p:sp>
      <p:sp>
        <p:nvSpPr>
          <p:cNvPr id="8" name="Rectangle 7">
            <a:extLst>
              <a:ext uri="{FF2B5EF4-FFF2-40B4-BE49-F238E27FC236}">
                <a16:creationId xmlns:a16="http://schemas.microsoft.com/office/drawing/2014/main" id="{0713E16F-7268-5DCB-7A56-6ABFFBDD15B8}"/>
              </a:ext>
            </a:extLst>
          </p:cNvPr>
          <p:cNvSpPr/>
          <p:nvPr/>
        </p:nvSpPr>
        <p:spPr>
          <a:xfrm>
            <a:off x="833716" y="4814048"/>
            <a:ext cx="10641108" cy="46700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33">
            <a:extLst>
              <a:ext uri="{FF2B5EF4-FFF2-40B4-BE49-F238E27FC236}">
                <a16:creationId xmlns:a16="http://schemas.microsoft.com/office/drawing/2014/main" id="{3F272320-7DCB-FD95-984E-4B42224847CD}"/>
              </a:ext>
            </a:extLst>
          </p:cNvPr>
          <p:cNvPicPr>
            <a:picLocks noChangeAspect="1"/>
          </p:cNvPicPr>
          <p:nvPr/>
        </p:nvPicPr>
        <p:blipFill>
          <a:blip r:embed="rId2"/>
          <a:stretch>
            <a:fillRect/>
          </a:stretch>
        </p:blipFill>
        <p:spPr>
          <a:xfrm>
            <a:off x="3796552" y="1770568"/>
            <a:ext cx="3007428" cy="2282967"/>
          </a:xfrm>
          <a:prstGeom prst="rect">
            <a:avLst/>
          </a:prstGeom>
        </p:spPr>
      </p:pic>
      <p:pic>
        <p:nvPicPr>
          <p:cNvPr id="35" name="Picture 5">
            <a:extLst>
              <a:ext uri="{FF2B5EF4-FFF2-40B4-BE49-F238E27FC236}">
                <a16:creationId xmlns:a16="http://schemas.microsoft.com/office/drawing/2014/main" id="{71DFF33B-1EEB-BC3F-BE9C-736CD8B5E0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7322" y="1840919"/>
            <a:ext cx="3047199" cy="2212616"/>
          </a:xfrm>
          <a:prstGeom prst="rect">
            <a:avLst/>
          </a:prstGeom>
          <a:ln>
            <a:solidFill>
              <a:schemeClr val="tx1"/>
            </a:solidFill>
          </a:ln>
        </p:spPr>
      </p:pic>
      <p:pic>
        <p:nvPicPr>
          <p:cNvPr id="36" name="図 3">
            <a:extLst>
              <a:ext uri="{FF2B5EF4-FFF2-40B4-BE49-F238E27FC236}">
                <a16:creationId xmlns:a16="http://schemas.microsoft.com/office/drawing/2014/main" id="{690AC9FB-5047-1786-458C-46DA6ABFA518}"/>
              </a:ext>
            </a:extLst>
          </p:cNvPr>
          <p:cNvPicPr>
            <a:picLocks noChangeAspect="1"/>
          </p:cNvPicPr>
          <p:nvPr/>
        </p:nvPicPr>
        <p:blipFill>
          <a:blip r:embed="rId4"/>
          <a:stretch>
            <a:fillRect/>
          </a:stretch>
        </p:blipFill>
        <p:spPr>
          <a:xfrm>
            <a:off x="1416422" y="1735508"/>
            <a:ext cx="2139494" cy="2610907"/>
          </a:xfrm>
          <a:prstGeom prst="rect">
            <a:avLst/>
          </a:prstGeom>
        </p:spPr>
      </p:pic>
    </p:spTree>
    <p:extLst>
      <p:ext uri="{BB962C8B-B14F-4D97-AF65-F5344CB8AC3E}">
        <p14:creationId xmlns:p14="http://schemas.microsoft.com/office/powerpoint/2010/main" val="232999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51A84-D6B5-DFFA-E8F7-D7A5468C5E99}"/>
              </a:ext>
            </a:extLst>
          </p:cNvPr>
          <p:cNvSpPr>
            <a:spLocks noGrp="1"/>
          </p:cNvSpPr>
          <p:nvPr>
            <p:ph type="title"/>
          </p:nvPr>
        </p:nvSpPr>
        <p:spPr>
          <a:xfrm>
            <a:off x="158921" y="107567"/>
            <a:ext cx="10515600" cy="846407"/>
          </a:xfrm>
        </p:spPr>
        <p:txBody>
          <a:bodyPr/>
          <a:lstStyle/>
          <a:p>
            <a:r>
              <a:rPr kumimoji="1" lang="en-US" altLang="ja-JP" dirty="0"/>
              <a:t>Flow of reasoning -Phase1 task-</a:t>
            </a:r>
            <a:endParaRPr kumimoji="1" lang="ja-JP" altLang="en-US" dirty="0"/>
          </a:p>
        </p:txBody>
      </p:sp>
      <p:sp>
        <p:nvSpPr>
          <p:cNvPr id="4" name="フッター プレースホルダー 3">
            <a:extLst>
              <a:ext uri="{FF2B5EF4-FFF2-40B4-BE49-F238E27FC236}">
                <a16:creationId xmlns:a16="http://schemas.microsoft.com/office/drawing/2014/main" id="{CC696CE6-41F3-BBC8-12B0-F7D09FA34291}"/>
              </a:ext>
            </a:extLst>
          </p:cNvPr>
          <p:cNvSpPr>
            <a:spLocks noGrp="1"/>
          </p:cNvSpPr>
          <p:nvPr>
            <p:ph type="ftr" sz="quarter" idx="11"/>
          </p:nvPr>
        </p:nvSpPr>
        <p:spPr/>
        <p:txBody>
          <a:bodyPr/>
          <a:lstStyle/>
          <a:p>
            <a:r>
              <a:rPr kumimoji="1" lang="ja-JP" altLang="en-US" dirty="0"/>
              <a:t>知識グラフ推論チャンレンジ</a:t>
            </a:r>
            <a:r>
              <a:rPr kumimoji="1" lang="en-US" altLang="ja-JP" dirty="0"/>
              <a:t>PBL </a:t>
            </a:r>
            <a:endParaRPr kumimoji="1" lang="ja-JP" altLang="en-US" dirty="0"/>
          </a:p>
        </p:txBody>
      </p:sp>
      <p:sp>
        <p:nvSpPr>
          <p:cNvPr id="11" name="Arrow: Down 18">
            <a:extLst>
              <a:ext uri="{FF2B5EF4-FFF2-40B4-BE49-F238E27FC236}">
                <a16:creationId xmlns:a16="http://schemas.microsoft.com/office/drawing/2014/main" id="{A994E20C-7A1E-B803-BDDD-1ABE6376668D}"/>
              </a:ext>
            </a:extLst>
          </p:cNvPr>
          <p:cNvSpPr/>
          <p:nvPr/>
        </p:nvSpPr>
        <p:spPr>
          <a:xfrm>
            <a:off x="10122396" y="2681937"/>
            <a:ext cx="716438" cy="1075847"/>
          </a:xfrm>
          <a:prstGeom prst="downArrow">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Picture 5">
            <a:extLst>
              <a:ext uri="{FF2B5EF4-FFF2-40B4-BE49-F238E27FC236}">
                <a16:creationId xmlns:a16="http://schemas.microsoft.com/office/drawing/2014/main" id="{B08BA9C1-D27C-934E-C5D2-1EAD9D057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571" y="271776"/>
            <a:ext cx="3047199" cy="2212616"/>
          </a:xfrm>
          <a:prstGeom prst="rect">
            <a:avLst/>
          </a:prstGeom>
          <a:ln>
            <a:solidFill>
              <a:schemeClr val="tx1"/>
            </a:solidFill>
          </a:ln>
        </p:spPr>
      </p:pic>
      <p:sp>
        <p:nvSpPr>
          <p:cNvPr id="13" name="TextBox 2">
            <a:extLst>
              <a:ext uri="{FF2B5EF4-FFF2-40B4-BE49-F238E27FC236}">
                <a16:creationId xmlns:a16="http://schemas.microsoft.com/office/drawing/2014/main" id="{99AB8BE6-59C5-069D-035C-8DD91F72DA09}"/>
              </a:ext>
            </a:extLst>
          </p:cNvPr>
          <p:cNvSpPr txBox="1"/>
          <p:nvPr/>
        </p:nvSpPr>
        <p:spPr>
          <a:xfrm>
            <a:off x="5772931" y="1094700"/>
            <a:ext cx="2112885" cy="707886"/>
          </a:xfrm>
          <a:prstGeom prst="rect">
            <a:avLst/>
          </a:prstGeom>
          <a:noFill/>
        </p:spPr>
        <p:txBody>
          <a:bodyPr wrap="square" rtlCol="0">
            <a:spAutoFit/>
          </a:bodyPr>
          <a:lstStyle/>
          <a:p>
            <a:pPr algn="r"/>
            <a:r>
              <a:rPr kumimoji="1" lang="en-US" altLang="ja-JP" sz="2000" dirty="0"/>
              <a:t>Knowledge graph</a:t>
            </a:r>
            <a:endParaRPr kumimoji="1" lang="ja-JP" altLang="en-US" sz="2000" dirty="0"/>
          </a:p>
        </p:txBody>
      </p:sp>
      <p:sp>
        <p:nvSpPr>
          <p:cNvPr id="14" name="Arrow: Down 10">
            <a:extLst>
              <a:ext uri="{FF2B5EF4-FFF2-40B4-BE49-F238E27FC236}">
                <a16:creationId xmlns:a16="http://schemas.microsoft.com/office/drawing/2014/main" id="{83FDC8E8-9B33-C654-76B3-B0B703D011BD}"/>
              </a:ext>
            </a:extLst>
          </p:cNvPr>
          <p:cNvSpPr/>
          <p:nvPr/>
        </p:nvSpPr>
        <p:spPr>
          <a:xfrm>
            <a:off x="2505564" y="2080092"/>
            <a:ext cx="716438" cy="585964"/>
          </a:xfrm>
          <a:prstGeom prst="downArrow">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TextBox 11">
            <a:extLst>
              <a:ext uri="{FF2B5EF4-FFF2-40B4-BE49-F238E27FC236}">
                <a16:creationId xmlns:a16="http://schemas.microsoft.com/office/drawing/2014/main" id="{9BCBA471-5E18-5610-8030-4E5481B7AA99}"/>
              </a:ext>
            </a:extLst>
          </p:cNvPr>
          <p:cNvSpPr txBox="1"/>
          <p:nvPr/>
        </p:nvSpPr>
        <p:spPr>
          <a:xfrm>
            <a:off x="423150" y="3075848"/>
            <a:ext cx="4853746" cy="224676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Analyze the meaning of the question.</a:t>
            </a:r>
          </a:p>
          <a:p>
            <a:pPr marL="342900" indent="-342900">
              <a:buFont typeface="Arial" panose="020B0604020202020204" pitchFamily="34" charset="0"/>
              <a:buChar char="•"/>
            </a:pPr>
            <a:r>
              <a:rPr lang="en-US" altLang="ja-JP" sz="2000" dirty="0"/>
              <a:t>Select the appropriate function (F1~F5) prepared for each question type, and extract the keywords for answering the question.</a:t>
            </a:r>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lang="en-US" altLang="ja-JP" sz="2000" dirty="0"/>
              <a:t>Choose the correct answer.</a:t>
            </a:r>
          </a:p>
        </p:txBody>
      </p:sp>
      <p:sp>
        <p:nvSpPr>
          <p:cNvPr id="16" name="TextBox 15">
            <a:extLst>
              <a:ext uri="{FF2B5EF4-FFF2-40B4-BE49-F238E27FC236}">
                <a16:creationId xmlns:a16="http://schemas.microsoft.com/office/drawing/2014/main" id="{E50B57FF-C716-0237-7B0A-0D788B2FE210}"/>
              </a:ext>
            </a:extLst>
          </p:cNvPr>
          <p:cNvSpPr txBox="1"/>
          <p:nvPr/>
        </p:nvSpPr>
        <p:spPr>
          <a:xfrm>
            <a:off x="792064" y="1177636"/>
            <a:ext cx="4159678"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Questions are categorized into 5 types (Q1~Q5).</a:t>
            </a:r>
            <a:endParaRPr lang="en-US" altLang="ja-JP" sz="2000" dirty="0"/>
          </a:p>
        </p:txBody>
      </p:sp>
      <p:sp>
        <p:nvSpPr>
          <p:cNvPr id="17" name="Rectangle 19">
            <a:extLst>
              <a:ext uri="{FF2B5EF4-FFF2-40B4-BE49-F238E27FC236}">
                <a16:creationId xmlns:a16="http://schemas.microsoft.com/office/drawing/2014/main" id="{A7DC465D-2323-0A0E-9C21-0A9AA66F6A46}"/>
              </a:ext>
            </a:extLst>
          </p:cNvPr>
          <p:cNvSpPr/>
          <p:nvPr/>
        </p:nvSpPr>
        <p:spPr>
          <a:xfrm>
            <a:off x="7939659" y="3968827"/>
            <a:ext cx="4019128" cy="17744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Arrow: Down 17">
            <a:extLst>
              <a:ext uri="{FF2B5EF4-FFF2-40B4-BE49-F238E27FC236}">
                <a16:creationId xmlns:a16="http://schemas.microsoft.com/office/drawing/2014/main" id="{A6B9B985-C442-4DD4-8490-2E51A2BE0B84}"/>
              </a:ext>
            </a:extLst>
          </p:cNvPr>
          <p:cNvSpPr/>
          <p:nvPr/>
        </p:nvSpPr>
        <p:spPr>
          <a:xfrm rot="10800000">
            <a:off x="8327849" y="2583165"/>
            <a:ext cx="716438" cy="1075847"/>
          </a:xfrm>
          <a:prstGeom prst="downArrow">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TextBox 16">
            <a:extLst>
              <a:ext uri="{FF2B5EF4-FFF2-40B4-BE49-F238E27FC236}">
                <a16:creationId xmlns:a16="http://schemas.microsoft.com/office/drawing/2014/main" id="{6EAB799B-6B4B-2567-ECD4-AFCFFEC81E81}"/>
              </a:ext>
            </a:extLst>
          </p:cNvPr>
          <p:cNvSpPr txBox="1"/>
          <p:nvPr/>
        </p:nvSpPr>
        <p:spPr>
          <a:xfrm>
            <a:off x="7620887" y="3084760"/>
            <a:ext cx="1965822" cy="400110"/>
          </a:xfrm>
          <a:prstGeom prst="rect">
            <a:avLst/>
          </a:prstGeom>
          <a:solidFill>
            <a:schemeClr val="bg1"/>
          </a:solidFill>
        </p:spPr>
        <p:txBody>
          <a:bodyPr wrap="square" rtlCol="0">
            <a:spAutoFit/>
          </a:bodyPr>
          <a:lstStyle/>
          <a:p>
            <a:pPr algn="ctr"/>
            <a:r>
              <a:rPr kumimoji="1" lang="ja-JP" altLang="en-US" sz="2000" dirty="0">
                <a:solidFill>
                  <a:schemeClr val="accent1"/>
                </a:solidFill>
              </a:rPr>
              <a:t>③ </a:t>
            </a:r>
            <a:r>
              <a:rPr kumimoji="1" lang="en-US" altLang="ja-JP" sz="2000" dirty="0">
                <a:solidFill>
                  <a:schemeClr val="accent1"/>
                </a:solidFill>
              </a:rPr>
              <a:t>Send query</a:t>
            </a:r>
            <a:endParaRPr kumimoji="1" lang="ja-JP" altLang="en-US" sz="2000" dirty="0">
              <a:solidFill>
                <a:schemeClr val="accent1"/>
              </a:solidFill>
            </a:endParaRPr>
          </a:p>
        </p:txBody>
      </p:sp>
      <p:sp>
        <p:nvSpPr>
          <p:cNvPr id="20" name="TextBox 6">
            <a:extLst>
              <a:ext uri="{FF2B5EF4-FFF2-40B4-BE49-F238E27FC236}">
                <a16:creationId xmlns:a16="http://schemas.microsoft.com/office/drawing/2014/main" id="{D7EFCC68-9016-242D-0613-03D74C67EB24}"/>
              </a:ext>
            </a:extLst>
          </p:cNvPr>
          <p:cNvSpPr txBox="1"/>
          <p:nvPr/>
        </p:nvSpPr>
        <p:spPr>
          <a:xfrm>
            <a:off x="9335519" y="2819750"/>
            <a:ext cx="2548714" cy="400110"/>
          </a:xfrm>
          <a:prstGeom prst="rect">
            <a:avLst/>
          </a:prstGeom>
          <a:solidFill>
            <a:schemeClr val="bg1"/>
          </a:solidFill>
        </p:spPr>
        <p:txBody>
          <a:bodyPr wrap="square" rtlCol="0">
            <a:spAutoFit/>
          </a:bodyPr>
          <a:lstStyle/>
          <a:p>
            <a:pPr algn="ctr"/>
            <a:r>
              <a:rPr kumimoji="1" lang="ja-JP" altLang="en-US" sz="2000" dirty="0">
                <a:solidFill>
                  <a:schemeClr val="accent1"/>
                </a:solidFill>
              </a:rPr>
              <a:t>④ </a:t>
            </a:r>
            <a:r>
              <a:rPr kumimoji="1" lang="en-US" altLang="ja-JP" sz="2000" dirty="0">
                <a:solidFill>
                  <a:schemeClr val="accent1"/>
                </a:solidFill>
              </a:rPr>
              <a:t>Get information </a:t>
            </a:r>
            <a:endParaRPr kumimoji="1" lang="ja-JP" altLang="en-US" sz="2000" dirty="0">
              <a:solidFill>
                <a:schemeClr val="accent1"/>
              </a:solidFill>
            </a:endParaRPr>
          </a:p>
        </p:txBody>
      </p:sp>
      <p:sp>
        <p:nvSpPr>
          <p:cNvPr id="21" name="Arrow: Down 20">
            <a:extLst>
              <a:ext uri="{FF2B5EF4-FFF2-40B4-BE49-F238E27FC236}">
                <a16:creationId xmlns:a16="http://schemas.microsoft.com/office/drawing/2014/main" id="{C776752D-4BA6-8219-6FF5-0DB5E0160305}"/>
              </a:ext>
            </a:extLst>
          </p:cNvPr>
          <p:cNvSpPr/>
          <p:nvPr/>
        </p:nvSpPr>
        <p:spPr>
          <a:xfrm rot="16200000">
            <a:off x="6271829" y="3479479"/>
            <a:ext cx="716438" cy="1554881"/>
          </a:xfrm>
          <a:prstGeom prst="downArrow">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Arrow: Down 21">
            <a:extLst>
              <a:ext uri="{FF2B5EF4-FFF2-40B4-BE49-F238E27FC236}">
                <a16:creationId xmlns:a16="http://schemas.microsoft.com/office/drawing/2014/main" id="{EC21FB06-0F48-0781-353F-036277EE053F}"/>
              </a:ext>
            </a:extLst>
          </p:cNvPr>
          <p:cNvSpPr/>
          <p:nvPr/>
        </p:nvSpPr>
        <p:spPr>
          <a:xfrm rot="5400000">
            <a:off x="6238539" y="4333219"/>
            <a:ext cx="716438" cy="1554881"/>
          </a:xfrm>
          <a:prstGeom prst="downArrow">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TextBox 22">
            <a:extLst>
              <a:ext uri="{FF2B5EF4-FFF2-40B4-BE49-F238E27FC236}">
                <a16:creationId xmlns:a16="http://schemas.microsoft.com/office/drawing/2014/main" id="{67158E83-6DC9-63CD-6904-B5208CCA881B}"/>
              </a:ext>
            </a:extLst>
          </p:cNvPr>
          <p:cNvSpPr txBox="1"/>
          <p:nvPr/>
        </p:nvSpPr>
        <p:spPr>
          <a:xfrm>
            <a:off x="3330896" y="2032319"/>
            <a:ext cx="2172212" cy="707886"/>
          </a:xfrm>
          <a:prstGeom prst="rect">
            <a:avLst/>
          </a:prstGeom>
          <a:noFill/>
        </p:spPr>
        <p:txBody>
          <a:bodyPr wrap="square" rtlCol="0">
            <a:spAutoFit/>
          </a:bodyPr>
          <a:lstStyle/>
          <a:p>
            <a:r>
              <a:rPr kumimoji="1" lang="ja-JP" altLang="en-US" sz="2000" dirty="0">
                <a:solidFill>
                  <a:schemeClr val="accent1"/>
                </a:solidFill>
              </a:rPr>
              <a:t>① </a:t>
            </a:r>
            <a:r>
              <a:rPr kumimoji="1" lang="en-US" altLang="ja-JP" sz="2000" dirty="0">
                <a:solidFill>
                  <a:schemeClr val="accent1"/>
                </a:solidFill>
              </a:rPr>
              <a:t>Input the question to LLM</a:t>
            </a:r>
            <a:endParaRPr kumimoji="1" lang="ja-JP" altLang="en-US" sz="2000" dirty="0">
              <a:solidFill>
                <a:schemeClr val="accent1"/>
              </a:solidFill>
            </a:endParaRPr>
          </a:p>
        </p:txBody>
      </p:sp>
      <p:sp>
        <p:nvSpPr>
          <p:cNvPr id="24" name="Rectangle 23">
            <a:extLst>
              <a:ext uri="{FF2B5EF4-FFF2-40B4-BE49-F238E27FC236}">
                <a16:creationId xmlns:a16="http://schemas.microsoft.com/office/drawing/2014/main" id="{0E3B19C7-B7B4-5CE5-37FC-99832033E40C}"/>
              </a:ext>
            </a:extLst>
          </p:cNvPr>
          <p:cNvSpPr/>
          <p:nvPr/>
        </p:nvSpPr>
        <p:spPr>
          <a:xfrm>
            <a:off x="377071" y="1063805"/>
            <a:ext cx="4980867" cy="8665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a:extLst>
              <a:ext uri="{FF2B5EF4-FFF2-40B4-BE49-F238E27FC236}">
                <a16:creationId xmlns:a16="http://schemas.microsoft.com/office/drawing/2014/main" id="{865B53F5-DA7C-21D7-03CC-7AF6D814CCA5}"/>
              </a:ext>
            </a:extLst>
          </p:cNvPr>
          <p:cNvSpPr/>
          <p:nvPr/>
        </p:nvSpPr>
        <p:spPr>
          <a:xfrm>
            <a:off x="377749" y="2914212"/>
            <a:ext cx="4988309" cy="249810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a:extLst>
              <a:ext uri="{FF2B5EF4-FFF2-40B4-BE49-F238E27FC236}">
                <a16:creationId xmlns:a16="http://schemas.microsoft.com/office/drawing/2014/main" id="{76CAACBF-1DBB-D280-5677-A3D3B2EA3202}"/>
              </a:ext>
            </a:extLst>
          </p:cNvPr>
          <p:cNvSpPr txBox="1"/>
          <p:nvPr/>
        </p:nvSpPr>
        <p:spPr>
          <a:xfrm>
            <a:off x="5416721" y="3481778"/>
            <a:ext cx="2424570" cy="400110"/>
          </a:xfrm>
          <a:prstGeom prst="rect">
            <a:avLst/>
          </a:prstGeom>
          <a:noFill/>
        </p:spPr>
        <p:txBody>
          <a:bodyPr wrap="square" rtlCol="0">
            <a:spAutoFit/>
          </a:bodyPr>
          <a:lstStyle/>
          <a:p>
            <a:r>
              <a:rPr kumimoji="1" lang="ja-JP" altLang="en-US" sz="2000" dirty="0">
                <a:solidFill>
                  <a:schemeClr val="accent1"/>
                </a:solidFill>
              </a:rPr>
              <a:t>② </a:t>
            </a:r>
            <a:r>
              <a:rPr kumimoji="1" lang="en-US" altLang="ja-JP" sz="2000" dirty="0">
                <a:solidFill>
                  <a:schemeClr val="accent1"/>
                </a:solidFill>
              </a:rPr>
              <a:t>Select function</a:t>
            </a:r>
            <a:endParaRPr kumimoji="1" lang="ja-JP" altLang="en-US" sz="2000" dirty="0">
              <a:solidFill>
                <a:schemeClr val="accent1"/>
              </a:solidFill>
            </a:endParaRPr>
          </a:p>
        </p:txBody>
      </p:sp>
      <p:sp>
        <p:nvSpPr>
          <p:cNvPr id="27" name="TextBox 26">
            <a:extLst>
              <a:ext uri="{FF2B5EF4-FFF2-40B4-BE49-F238E27FC236}">
                <a16:creationId xmlns:a16="http://schemas.microsoft.com/office/drawing/2014/main" id="{81599062-426D-0125-29AF-1558A6B33A8C}"/>
              </a:ext>
            </a:extLst>
          </p:cNvPr>
          <p:cNvSpPr txBox="1"/>
          <p:nvPr/>
        </p:nvSpPr>
        <p:spPr>
          <a:xfrm>
            <a:off x="8534652" y="3797071"/>
            <a:ext cx="2800347" cy="400110"/>
          </a:xfrm>
          <a:prstGeom prst="rect">
            <a:avLst/>
          </a:prstGeom>
          <a:solidFill>
            <a:schemeClr val="bg1"/>
          </a:solidFill>
        </p:spPr>
        <p:txBody>
          <a:bodyPr wrap="square" rtlCol="0">
            <a:spAutoFit/>
          </a:bodyPr>
          <a:lstStyle/>
          <a:p>
            <a:pPr algn="ctr"/>
            <a:r>
              <a:rPr kumimoji="1" lang="en-US" altLang="ja-JP" sz="2000" dirty="0"/>
              <a:t>Pre-defined function</a:t>
            </a:r>
            <a:endParaRPr kumimoji="1" lang="ja-JP" altLang="en-US" sz="2000" dirty="0"/>
          </a:p>
        </p:txBody>
      </p:sp>
      <p:sp>
        <p:nvSpPr>
          <p:cNvPr id="28" name="TextBox 27">
            <a:extLst>
              <a:ext uri="{FF2B5EF4-FFF2-40B4-BE49-F238E27FC236}">
                <a16:creationId xmlns:a16="http://schemas.microsoft.com/office/drawing/2014/main" id="{FC5F9BF2-F641-44D0-D254-942199D57C8F}"/>
              </a:ext>
            </a:extLst>
          </p:cNvPr>
          <p:cNvSpPr txBox="1"/>
          <p:nvPr/>
        </p:nvSpPr>
        <p:spPr>
          <a:xfrm>
            <a:off x="1576287" y="2740387"/>
            <a:ext cx="2574991" cy="400110"/>
          </a:xfrm>
          <a:prstGeom prst="rect">
            <a:avLst/>
          </a:prstGeom>
          <a:solidFill>
            <a:schemeClr val="bg1"/>
          </a:solidFill>
        </p:spPr>
        <p:txBody>
          <a:bodyPr wrap="square" rtlCol="0">
            <a:spAutoFit/>
          </a:bodyPr>
          <a:lstStyle/>
          <a:p>
            <a:pPr algn="ctr"/>
            <a:r>
              <a:rPr kumimoji="1" lang="en-US" altLang="ja-JP" sz="2000" dirty="0"/>
              <a:t>LLM (GPT-4o mini)</a:t>
            </a:r>
            <a:endParaRPr kumimoji="1" lang="ja-JP" altLang="en-US" sz="2000" dirty="0"/>
          </a:p>
        </p:txBody>
      </p:sp>
      <p:sp>
        <p:nvSpPr>
          <p:cNvPr id="29" name="TextBox 28">
            <a:extLst>
              <a:ext uri="{FF2B5EF4-FFF2-40B4-BE49-F238E27FC236}">
                <a16:creationId xmlns:a16="http://schemas.microsoft.com/office/drawing/2014/main" id="{76BBCE2E-3B85-DF84-4C0E-EBDDCFB3180A}"/>
              </a:ext>
            </a:extLst>
          </p:cNvPr>
          <p:cNvSpPr txBox="1"/>
          <p:nvPr/>
        </p:nvSpPr>
        <p:spPr>
          <a:xfrm>
            <a:off x="2094335" y="845948"/>
            <a:ext cx="1555136" cy="400110"/>
          </a:xfrm>
          <a:prstGeom prst="rect">
            <a:avLst/>
          </a:prstGeom>
          <a:solidFill>
            <a:schemeClr val="bg1"/>
          </a:solidFill>
        </p:spPr>
        <p:txBody>
          <a:bodyPr wrap="square" rtlCol="0">
            <a:spAutoFit/>
          </a:bodyPr>
          <a:lstStyle/>
          <a:p>
            <a:pPr algn="ctr"/>
            <a:r>
              <a:rPr kumimoji="1" lang="en-US" altLang="ja-JP" sz="2000" dirty="0"/>
              <a:t>Question</a:t>
            </a:r>
            <a:endParaRPr kumimoji="1" lang="ja-JP" altLang="en-US" sz="2000" dirty="0"/>
          </a:p>
        </p:txBody>
      </p:sp>
      <p:cxnSp>
        <p:nvCxnSpPr>
          <p:cNvPr id="30" name="Straight Connector 30">
            <a:extLst>
              <a:ext uri="{FF2B5EF4-FFF2-40B4-BE49-F238E27FC236}">
                <a16:creationId xmlns:a16="http://schemas.microsoft.com/office/drawing/2014/main" id="{EFB5E376-09DA-0F50-591E-FED82203E04A}"/>
              </a:ext>
            </a:extLst>
          </p:cNvPr>
          <p:cNvCxnSpPr/>
          <p:nvPr/>
        </p:nvCxnSpPr>
        <p:spPr>
          <a:xfrm>
            <a:off x="520931" y="4752440"/>
            <a:ext cx="45908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1">
            <a:extLst>
              <a:ext uri="{FF2B5EF4-FFF2-40B4-BE49-F238E27FC236}">
                <a16:creationId xmlns:a16="http://schemas.microsoft.com/office/drawing/2014/main" id="{00C06222-4576-262D-2D51-D2BE53BAAB29}"/>
              </a:ext>
            </a:extLst>
          </p:cNvPr>
          <p:cNvSpPr txBox="1"/>
          <p:nvPr/>
        </p:nvSpPr>
        <p:spPr>
          <a:xfrm>
            <a:off x="5772931" y="5542202"/>
            <a:ext cx="1736580" cy="400110"/>
          </a:xfrm>
          <a:prstGeom prst="rect">
            <a:avLst/>
          </a:prstGeom>
          <a:noFill/>
        </p:spPr>
        <p:txBody>
          <a:bodyPr wrap="square" rtlCol="0">
            <a:spAutoFit/>
          </a:bodyPr>
          <a:lstStyle/>
          <a:p>
            <a:pPr algn="ctr"/>
            <a:r>
              <a:rPr kumimoji="1" lang="ja-JP" altLang="en-US" sz="2000" dirty="0">
                <a:solidFill>
                  <a:schemeClr val="accent1"/>
                </a:solidFill>
              </a:rPr>
              <a:t>⑤ </a:t>
            </a:r>
            <a:r>
              <a:rPr kumimoji="1" lang="en-US" altLang="ja-JP" sz="2000" dirty="0">
                <a:solidFill>
                  <a:schemeClr val="accent1"/>
                </a:solidFill>
              </a:rPr>
              <a:t>Answer</a:t>
            </a:r>
            <a:endParaRPr kumimoji="1" lang="ja-JP" altLang="en-US" sz="2000" dirty="0">
              <a:solidFill>
                <a:schemeClr val="accent1"/>
              </a:solidFill>
            </a:endParaRPr>
          </a:p>
        </p:txBody>
      </p:sp>
      <p:sp>
        <p:nvSpPr>
          <p:cNvPr id="32" name="TextBox 33">
            <a:extLst>
              <a:ext uri="{FF2B5EF4-FFF2-40B4-BE49-F238E27FC236}">
                <a16:creationId xmlns:a16="http://schemas.microsoft.com/office/drawing/2014/main" id="{882B81EC-970C-EBA7-2444-6E4B864F1B13}"/>
              </a:ext>
            </a:extLst>
          </p:cNvPr>
          <p:cNvSpPr txBox="1"/>
          <p:nvPr/>
        </p:nvSpPr>
        <p:spPr>
          <a:xfrm>
            <a:off x="7972949" y="4083754"/>
            <a:ext cx="3898813" cy="1631216"/>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T</a:t>
            </a:r>
            <a:r>
              <a:rPr kumimoji="1" lang="en-US" altLang="ja-JP" sz="2000" dirty="0"/>
              <a:t>he keywords are input into the space of the document, it would be the query.</a:t>
            </a:r>
          </a:p>
          <a:p>
            <a:pPr marL="342900" indent="-342900">
              <a:buFont typeface="Arial" panose="020B0604020202020204" pitchFamily="34" charset="0"/>
              <a:buChar char="•"/>
            </a:pPr>
            <a:r>
              <a:rPr lang="en-US" altLang="ja-JP" sz="2000" dirty="0"/>
              <a:t>Extract the answer from the got information.</a:t>
            </a:r>
          </a:p>
        </p:txBody>
      </p:sp>
      <p:sp>
        <p:nvSpPr>
          <p:cNvPr id="33" name="TextBox 15">
            <a:extLst>
              <a:ext uri="{FF2B5EF4-FFF2-40B4-BE49-F238E27FC236}">
                <a16:creationId xmlns:a16="http://schemas.microsoft.com/office/drawing/2014/main" id="{E50B57FF-C716-0237-7B0A-0D788B2FE210}"/>
              </a:ext>
            </a:extLst>
          </p:cNvPr>
          <p:cNvSpPr txBox="1"/>
          <p:nvPr/>
        </p:nvSpPr>
        <p:spPr>
          <a:xfrm>
            <a:off x="320204" y="5949829"/>
            <a:ext cx="11064805" cy="400110"/>
          </a:xfrm>
          <a:prstGeom prst="rect">
            <a:avLst/>
          </a:prstGeom>
          <a:noFill/>
        </p:spPr>
        <p:txBody>
          <a:bodyPr wrap="square" rtlCol="0">
            <a:spAutoFit/>
          </a:bodyPr>
          <a:lstStyle/>
          <a:p>
            <a:r>
              <a:rPr lang="en-US" altLang="ja-JP" sz="2000" dirty="0"/>
              <a:t>All processing, excluding LLM and KG, is performed using custom-written Python code.</a:t>
            </a:r>
          </a:p>
        </p:txBody>
      </p:sp>
    </p:spTree>
    <p:extLst>
      <p:ext uri="{BB962C8B-B14F-4D97-AF65-F5344CB8AC3E}">
        <p14:creationId xmlns:p14="http://schemas.microsoft.com/office/powerpoint/2010/main" val="290226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5F86-A554-A30B-1879-B75FC6F5096A}"/>
              </a:ext>
            </a:extLst>
          </p:cNvPr>
          <p:cNvSpPr>
            <a:spLocks noGrp="1"/>
          </p:cNvSpPr>
          <p:nvPr>
            <p:ph type="title"/>
          </p:nvPr>
        </p:nvSpPr>
        <p:spPr>
          <a:xfrm>
            <a:off x="233213" y="204133"/>
            <a:ext cx="10515600" cy="755277"/>
          </a:xfrm>
        </p:spPr>
        <p:txBody>
          <a:bodyPr>
            <a:normAutofit/>
          </a:bodyPr>
          <a:lstStyle/>
          <a:p>
            <a:r>
              <a:rPr kumimoji="1" lang="ja-JP" altLang="en-US" sz="3600" dirty="0"/>
              <a:t>① </a:t>
            </a:r>
            <a:r>
              <a:rPr kumimoji="1" lang="en-US" altLang="ja-JP" sz="3600" dirty="0"/>
              <a:t>Extract question details and input </a:t>
            </a:r>
            <a:r>
              <a:rPr lang="en-US" altLang="ja-JP" sz="3600" dirty="0"/>
              <a:t>them </a:t>
            </a:r>
            <a:r>
              <a:rPr kumimoji="1" lang="en-US" altLang="ja-JP" sz="3600" dirty="0"/>
              <a:t>to LLM</a:t>
            </a:r>
            <a:endParaRPr kumimoji="1" lang="ja-JP" altLang="en-US" sz="3600" dirty="0"/>
          </a:p>
        </p:txBody>
      </p:sp>
      <p:sp>
        <p:nvSpPr>
          <p:cNvPr id="3" name="TextBox 2">
            <a:extLst>
              <a:ext uri="{FF2B5EF4-FFF2-40B4-BE49-F238E27FC236}">
                <a16:creationId xmlns:a16="http://schemas.microsoft.com/office/drawing/2014/main" id="{99AB8BE6-59C5-069D-035C-8DD91F72DA09}"/>
              </a:ext>
            </a:extLst>
          </p:cNvPr>
          <p:cNvSpPr txBox="1"/>
          <p:nvPr/>
        </p:nvSpPr>
        <p:spPr>
          <a:xfrm>
            <a:off x="233213" y="909155"/>
            <a:ext cx="4304431" cy="369332"/>
          </a:xfrm>
          <a:prstGeom prst="rect">
            <a:avLst/>
          </a:prstGeom>
          <a:noFill/>
        </p:spPr>
        <p:txBody>
          <a:bodyPr wrap="square" rtlCol="0">
            <a:spAutoFit/>
          </a:bodyPr>
          <a:lstStyle/>
          <a:p>
            <a:r>
              <a:rPr kumimoji="1" lang="en-US" altLang="ja-JP" b="1" dirty="0"/>
              <a:t>Extract the details </a:t>
            </a:r>
            <a:r>
              <a:rPr lang="en-US" altLang="ja-JP" b="1" dirty="0"/>
              <a:t>of the </a:t>
            </a:r>
            <a:r>
              <a:rPr kumimoji="1" lang="en-US" altLang="ja-JP" b="1" dirty="0"/>
              <a:t>question</a:t>
            </a:r>
            <a:endParaRPr kumimoji="1" lang="ja-JP" altLang="en-US" b="1" dirty="0"/>
          </a:p>
        </p:txBody>
      </p:sp>
      <p:sp>
        <p:nvSpPr>
          <p:cNvPr id="16" name="TextBox 15">
            <a:extLst>
              <a:ext uri="{FF2B5EF4-FFF2-40B4-BE49-F238E27FC236}">
                <a16:creationId xmlns:a16="http://schemas.microsoft.com/office/drawing/2014/main" id="{E50B57FF-C716-0237-7B0A-0D788B2FE210}"/>
              </a:ext>
            </a:extLst>
          </p:cNvPr>
          <p:cNvSpPr txBox="1"/>
          <p:nvPr/>
        </p:nvSpPr>
        <p:spPr>
          <a:xfrm>
            <a:off x="455728" y="1305759"/>
            <a:ext cx="6166745" cy="132343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Get the information of the question (question sentence, scene id, choices, correct answer).</a:t>
            </a:r>
          </a:p>
          <a:p>
            <a:pPr marL="342900" indent="-342900">
              <a:buFont typeface="Arial" panose="020B0604020202020204" pitchFamily="34" charset="0"/>
              <a:buChar char="•"/>
            </a:pPr>
            <a:r>
              <a:rPr lang="en-US" altLang="ja-JP" sz="2000" dirty="0"/>
              <a:t>From the scene id, all activities related to the scene are extracted.</a:t>
            </a:r>
          </a:p>
        </p:txBody>
      </p:sp>
      <p:sp>
        <p:nvSpPr>
          <p:cNvPr id="29" name="TextBox 28">
            <a:extLst>
              <a:ext uri="{FF2B5EF4-FFF2-40B4-BE49-F238E27FC236}">
                <a16:creationId xmlns:a16="http://schemas.microsoft.com/office/drawing/2014/main" id="{76BBCE2E-3B85-DF84-4C0E-EBDDCFB3180A}"/>
              </a:ext>
            </a:extLst>
          </p:cNvPr>
          <p:cNvSpPr txBox="1"/>
          <p:nvPr/>
        </p:nvSpPr>
        <p:spPr>
          <a:xfrm>
            <a:off x="9110815" y="2045674"/>
            <a:ext cx="1998770" cy="646331"/>
          </a:xfrm>
          <a:prstGeom prst="rect">
            <a:avLst/>
          </a:prstGeom>
          <a:solidFill>
            <a:schemeClr val="bg1"/>
          </a:solidFill>
          <a:ln>
            <a:noFill/>
          </a:ln>
        </p:spPr>
        <p:txBody>
          <a:bodyPr wrap="square" rtlCol="0">
            <a:spAutoFit/>
          </a:bodyPr>
          <a:lstStyle/>
          <a:p>
            <a:r>
              <a:rPr kumimoji="1" lang="en-US" altLang="ja-JP" dirty="0"/>
              <a:t>Extract the detail of the question</a:t>
            </a:r>
            <a:endParaRPr kumimoji="1" lang="ja-JP" altLang="en-US" dirty="0"/>
          </a:p>
        </p:txBody>
      </p:sp>
      <p:sp>
        <p:nvSpPr>
          <p:cNvPr id="33" name="TextBox 28">
            <a:extLst>
              <a:ext uri="{FF2B5EF4-FFF2-40B4-BE49-F238E27FC236}">
                <a16:creationId xmlns:a16="http://schemas.microsoft.com/office/drawing/2014/main" id="{76BBCE2E-3B85-DF84-4C0E-EBDDCFB3180A}"/>
              </a:ext>
            </a:extLst>
          </p:cNvPr>
          <p:cNvSpPr txBox="1"/>
          <p:nvPr/>
        </p:nvSpPr>
        <p:spPr>
          <a:xfrm>
            <a:off x="8156857" y="1617532"/>
            <a:ext cx="1621565" cy="369332"/>
          </a:xfrm>
          <a:prstGeom prst="rect">
            <a:avLst/>
          </a:prstGeom>
          <a:noFill/>
          <a:ln>
            <a:solidFill>
              <a:schemeClr val="tx1"/>
            </a:solidFill>
          </a:ln>
        </p:spPr>
        <p:txBody>
          <a:bodyPr wrap="square" rtlCol="0">
            <a:spAutoFit/>
          </a:bodyPr>
          <a:lstStyle/>
          <a:p>
            <a:pPr algn="ctr"/>
            <a:r>
              <a:rPr kumimoji="1" lang="en-US" altLang="ja-JP" dirty="0"/>
              <a:t>Question file</a:t>
            </a:r>
            <a:endParaRPr kumimoji="1" lang="ja-JP" altLang="en-US" dirty="0"/>
          </a:p>
        </p:txBody>
      </p:sp>
      <p:sp>
        <p:nvSpPr>
          <p:cNvPr id="35" name="Arrow: Down 10">
            <a:extLst>
              <a:ext uri="{FF2B5EF4-FFF2-40B4-BE49-F238E27FC236}">
                <a16:creationId xmlns:a16="http://schemas.microsoft.com/office/drawing/2014/main" id="{83FDC8E8-9B33-C654-76B3-B0B703D011BD}"/>
              </a:ext>
            </a:extLst>
          </p:cNvPr>
          <p:cNvSpPr/>
          <p:nvPr/>
        </p:nvSpPr>
        <p:spPr>
          <a:xfrm>
            <a:off x="8813856" y="2254571"/>
            <a:ext cx="277736" cy="333993"/>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TextBox 28">
            <a:extLst>
              <a:ext uri="{FF2B5EF4-FFF2-40B4-BE49-F238E27FC236}">
                <a16:creationId xmlns:a16="http://schemas.microsoft.com/office/drawing/2014/main" id="{76BBCE2E-3B85-DF84-4C0E-EBDDCFB3180A}"/>
              </a:ext>
            </a:extLst>
          </p:cNvPr>
          <p:cNvSpPr txBox="1"/>
          <p:nvPr/>
        </p:nvSpPr>
        <p:spPr>
          <a:xfrm>
            <a:off x="7238777" y="2891170"/>
            <a:ext cx="1011704" cy="523220"/>
          </a:xfrm>
          <a:prstGeom prst="rect">
            <a:avLst/>
          </a:prstGeom>
          <a:noFill/>
          <a:ln>
            <a:solidFill>
              <a:schemeClr val="tx1"/>
            </a:solidFill>
          </a:ln>
        </p:spPr>
        <p:txBody>
          <a:bodyPr wrap="square" rtlCol="0">
            <a:spAutoFit/>
          </a:bodyPr>
          <a:lstStyle/>
          <a:p>
            <a:pPr algn="ctr"/>
            <a:r>
              <a:rPr lang="en-US" altLang="ja-JP" sz="1400" dirty="0"/>
              <a:t>q</a:t>
            </a:r>
            <a:r>
              <a:rPr kumimoji="1" lang="en-US" altLang="ja-JP" sz="1400" dirty="0"/>
              <a:t>uestion sentence</a:t>
            </a:r>
            <a:endParaRPr kumimoji="1" lang="ja-JP" altLang="en-US" sz="1400" dirty="0"/>
          </a:p>
        </p:txBody>
      </p:sp>
      <p:sp>
        <p:nvSpPr>
          <p:cNvPr id="38" name="TextBox 28">
            <a:extLst>
              <a:ext uri="{FF2B5EF4-FFF2-40B4-BE49-F238E27FC236}">
                <a16:creationId xmlns:a16="http://schemas.microsoft.com/office/drawing/2014/main" id="{76BBCE2E-3B85-DF84-4C0E-EBDDCFB3180A}"/>
              </a:ext>
            </a:extLst>
          </p:cNvPr>
          <p:cNvSpPr txBox="1"/>
          <p:nvPr/>
        </p:nvSpPr>
        <p:spPr>
          <a:xfrm>
            <a:off x="8340333" y="2901073"/>
            <a:ext cx="757915" cy="523220"/>
          </a:xfrm>
          <a:prstGeom prst="rect">
            <a:avLst/>
          </a:prstGeom>
          <a:noFill/>
          <a:ln>
            <a:solidFill>
              <a:schemeClr val="tx1"/>
            </a:solidFill>
          </a:ln>
        </p:spPr>
        <p:txBody>
          <a:bodyPr wrap="square" rtlCol="0">
            <a:spAutoFit/>
          </a:bodyPr>
          <a:lstStyle/>
          <a:p>
            <a:pPr algn="ctr"/>
            <a:r>
              <a:rPr kumimoji="1" lang="en-US" altLang="ja-JP" sz="1400" dirty="0"/>
              <a:t>scene id</a:t>
            </a:r>
            <a:endParaRPr kumimoji="1" lang="ja-JP" altLang="en-US" sz="1400" dirty="0"/>
          </a:p>
        </p:txBody>
      </p:sp>
      <p:sp>
        <p:nvSpPr>
          <p:cNvPr id="39" name="TextBox 28">
            <a:extLst>
              <a:ext uri="{FF2B5EF4-FFF2-40B4-BE49-F238E27FC236}">
                <a16:creationId xmlns:a16="http://schemas.microsoft.com/office/drawing/2014/main" id="{76BBCE2E-3B85-DF84-4C0E-EBDDCFB3180A}"/>
              </a:ext>
            </a:extLst>
          </p:cNvPr>
          <p:cNvSpPr txBox="1"/>
          <p:nvPr/>
        </p:nvSpPr>
        <p:spPr>
          <a:xfrm>
            <a:off x="9197072" y="2998891"/>
            <a:ext cx="860234" cy="307777"/>
          </a:xfrm>
          <a:prstGeom prst="rect">
            <a:avLst/>
          </a:prstGeom>
          <a:noFill/>
          <a:ln>
            <a:solidFill>
              <a:schemeClr val="tx1"/>
            </a:solidFill>
          </a:ln>
        </p:spPr>
        <p:txBody>
          <a:bodyPr wrap="square" rtlCol="0">
            <a:spAutoFit/>
          </a:bodyPr>
          <a:lstStyle/>
          <a:p>
            <a:pPr algn="ctr"/>
            <a:r>
              <a:rPr kumimoji="1" lang="en-US" altLang="ja-JP" sz="1400" dirty="0"/>
              <a:t>choices</a:t>
            </a:r>
            <a:endParaRPr kumimoji="1" lang="ja-JP" altLang="en-US" sz="1400" dirty="0"/>
          </a:p>
        </p:txBody>
      </p:sp>
      <p:sp>
        <p:nvSpPr>
          <p:cNvPr id="40" name="TextBox 28">
            <a:extLst>
              <a:ext uri="{FF2B5EF4-FFF2-40B4-BE49-F238E27FC236}">
                <a16:creationId xmlns:a16="http://schemas.microsoft.com/office/drawing/2014/main" id="{76BBCE2E-3B85-DF84-4C0E-EBDDCFB3180A}"/>
              </a:ext>
            </a:extLst>
          </p:cNvPr>
          <p:cNvSpPr txBox="1"/>
          <p:nvPr/>
        </p:nvSpPr>
        <p:spPr>
          <a:xfrm>
            <a:off x="10138186" y="2916758"/>
            <a:ext cx="871090" cy="523220"/>
          </a:xfrm>
          <a:prstGeom prst="rect">
            <a:avLst/>
          </a:prstGeom>
          <a:noFill/>
          <a:ln>
            <a:solidFill>
              <a:schemeClr val="tx1"/>
            </a:solidFill>
          </a:ln>
        </p:spPr>
        <p:txBody>
          <a:bodyPr wrap="square" rtlCol="0">
            <a:spAutoFit/>
          </a:bodyPr>
          <a:lstStyle/>
          <a:p>
            <a:pPr algn="ctr"/>
            <a:r>
              <a:rPr kumimoji="1" lang="en-US" altLang="ja-JP" sz="1400" dirty="0"/>
              <a:t>correct answer</a:t>
            </a:r>
            <a:endParaRPr kumimoji="1" lang="ja-JP" altLang="en-US" sz="1400" dirty="0"/>
          </a:p>
        </p:txBody>
      </p:sp>
      <p:sp>
        <p:nvSpPr>
          <p:cNvPr id="41" name="TextBox 28">
            <a:extLst>
              <a:ext uri="{FF2B5EF4-FFF2-40B4-BE49-F238E27FC236}">
                <a16:creationId xmlns:a16="http://schemas.microsoft.com/office/drawing/2014/main" id="{76BBCE2E-3B85-DF84-4C0E-EBDDCFB3180A}"/>
              </a:ext>
            </a:extLst>
          </p:cNvPr>
          <p:cNvSpPr txBox="1"/>
          <p:nvPr/>
        </p:nvSpPr>
        <p:spPr>
          <a:xfrm>
            <a:off x="8156857" y="3774562"/>
            <a:ext cx="1159164" cy="307777"/>
          </a:xfrm>
          <a:prstGeom prst="rect">
            <a:avLst/>
          </a:prstGeom>
          <a:noFill/>
          <a:ln>
            <a:solidFill>
              <a:schemeClr val="tx1"/>
            </a:solidFill>
          </a:ln>
        </p:spPr>
        <p:txBody>
          <a:bodyPr wrap="square" rtlCol="0">
            <a:spAutoFit/>
          </a:bodyPr>
          <a:lstStyle/>
          <a:p>
            <a:pPr algn="ctr"/>
            <a:r>
              <a:rPr kumimoji="1" lang="en-US" altLang="ja-JP" sz="1400" dirty="0"/>
              <a:t>activities</a:t>
            </a:r>
            <a:endParaRPr kumimoji="1" lang="ja-JP" altLang="en-US" sz="1400" dirty="0"/>
          </a:p>
        </p:txBody>
      </p:sp>
      <p:sp>
        <p:nvSpPr>
          <p:cNvPr id="42" name="Arrow: Down 10">
            <a:extLst>
              <a:ext uri="{FF2B5EF4-FFF2-40B4-BE49-F238E27FC236}">
                <a16:creationId xmlns:a16="http://schemas.microsoft.com/office/drawing/2014/main" id="{83FDC8E8-9B33-C654-76B3-B0B703D011BD}"/>
              </a:ext>
            </a:extLst>
          </p:cNvPr>
          <p:cNvSpPr/>
          <p:nvPr/>
        </p:nvSpPr>
        <p:spPr>
          <a:xfrm>
            <a:off x="8580422" y="3505007"/>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処理 9"/>
          <p:cNvSpPr/>
          <p:nvPr/>
        </p:nvSpPr>
        <p:spPr>
          <a:xfrm>
            <a:off x="7041348" y="2817559"/>
            <a:ext cx="4291670" cy="1449641"/>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2"/>
          <a:stretch>
            <a:fillRect/>
          </a:stretch>
        </p:blipFill>
        <p:spPr>
          <a:xfrm>
            <a:off x="8575733" y="5039342"/>
            <a:ext cx="949157" cy="930991"/>
          </a:xfrm>
          <a:prstGeom prst="rect">
            <a:avLst/>
          </a:prstGeom>
        </p:spPr>
      </p:pic>
      <p:sp>
        <p:nvSpPr>
          <p:cNvPr id="43" name="TextBox 2">
            <a:extLst>
              <a:ext uri="{FF2B5EF4-FFF2-40B4-BE49-F238E27FC236}">
                <a16:creationId xmlns:a16="http://schemas.microsoft.com/office/drawing/2014/main" id="{99AB8BE6-59C5-069D-035C-8DD91F72DA09}"/>
              </a:ext>
            </a:extLst>
          </p:cNvPr>
          <p:cNvSpPr txBox="1"/>
          <p:nvPr/>
        </p:nvSpPr>
        <p:spPr>
          <a:xfrm>
            <a:off x="223771" y="2830702"/>
            <a:ext cx="4304431" cy="369332"/>
          </a:xfrm>
          <a:prstGeom prst="rect">
            <a:avLst/>
          </a:prstGeom>
          <a:noFill/>
        </p:spPr>
        <p:txBody>
          <a:bodyPr wrap="square" rtlCol="0">
            <a:spAutoFit/>
          </a:bodyPr>
          <a:lstStyle/>
          <a:p>
            <a:r>
              <a:rPr kumimoji="1" lang="en-US" altLang="ja-JP" b="1" dirty="0"/>
              <a:t>Input the detail of questions to LLM</a:t>
            </a:r>
            <a:endParaRPr kumimoji="1" lang="ja-JP" altLang="en-US" b="1" dirty="0"/>
          </a:p>
        </p:txBody>
      </p:sp>
      <p:sp>
        <p:nvSpPr>
          <p:cNvPr id="44" name="TextBox 15">
            <a:extLst>
              <a:ext uri="{FF2B5EF4-FFF2-40B4-BE49-F238E27FC236}">
                <a16:creationId xmlns:a16="http://schemas.microsoft.com/office/drawing/2014/main" id="{E50B57FF-C716-0237-7B0A-0D788B2FE210}"/>
              </a:ext>
            </a:extLst>
          </p:cNvPr>
          <p:cNvSpPr txBox="1"/>
          <p:nvPr/>
        </p:nvSpPr>
        <p:spPr>
          <a:xfrm>
            <a:off x="417442" y="3232778"/>
            <a:ext cx="6166745" cy="224676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The extracted information is entered into LLM (GPT-4o mini).</a:t>
            </a:r>
          </a:p>
          <a:p>
            <a:pPr marL="342900" indent="-342900">
              <a:buFont typeface="Arial" panose="020B0604020202020204" pitchFamily="34" charset="0"/>
              <a:buChar char="•"/>
            </a:pPr>
            <a:r>
              <a:rPr lang="en-US" altLang="ja-JP" sz="2000" dirty="0"/>
              <a:t>We used GPT-4o mini twice. </a:t>
            </a:r>
          </a:p>
          <a:p>
            <a:r>
              <a:rPr lang="en-US" altLang="ja-JP" sz="2000" dirty="0"/>
              <a:t>     </a:t>
            </a:r>
            <a:r>
              <a:rPr lang="ja-JP" altLang="en-US" sz="2000" dirty="0"/>
              <a:t>②</a:t>
            </a:r>
            <a:r>
              <a:rPr lang="en-US" altLang="ja-JP" sz="2000" dirty="0"/>
              <a:t>:</a:t>
            </a:r>
            <a:r>
              <a:rPr lang="ja-JP" altLang="en-US" sz="2000" dirty="0"/>
              <a:t> </a:t>
            </a:r>
            <a:r>
              <a:rPr lang="en-US" altLang="ja-JP" sz="2000" u="sng" dirty="0"/>
              <a:t>select function</a:t>
            </a:r>
            <a:endParaRPr lang="en-US" altLang="ja-JP" sz="2000" dirty="0"/>
          </a:p>
          <a:p>
            <a:r>
              <a:rPr lang="en-US" altLang="ja-JP" sz="2000" dirty="0"/>
              <a:t>     </a:t>
            </a:r>
            <a:r>
              <a:rPr lang="ja-JP" altLang="en-US" sz="2000" dirty="0"/>
              <a:t>⑤</a:t>
            </a:r>
            <a:r>
              <a:rPr lang="en-US" altLang="ja-JP" sz="2000" dirty="0"/>
              <a:t>:</a:t>
            </a:r>
            <a:r>
              <a:rPr lang="ja-JP" altLang="en-US" sz="2000" dirty="0"/>
              <a:t> </a:t>
            </a:r>
            <a:r>
              <a:rPr lang="en-US" altLang="ja-JP" sz="2000" u="sng" dirty="0"/>
              <a:t>choose correct answer</a:t>
            </a:r>
          </a:p>
          <a:p>
            <a:pPr marL="342900" indent="-342900">
              <a:buFont typeface="Arial" panose="020B0604020202020204" pitchFamily="34" charset="0"/>
              <a:buChar char="•"/>
            </a:pPr>
            <a:r>
              <a:rPr lang="en-US" altLang="ja-JP" sz="2000" dirty="0"/>
              <a:t>The prompt is prepared by filling in information in the blanks of the template.</a:t>
            </a:r>
          </a:p>
        </p:txBody>
      </p:sp>
      <p:sp>
        <p:nvSpPr>
          <p:cNvPr id="45" name="TextBox 28">
            <a:extLst>
              <a:ext uri="{FF2B5EF4-FFF2-40B4-BE49-F238E27FC236}">
                <a16:creationId xmlns:a16="http://schemas.microsoft.com/office/drawing/2014/main" id="{76BBCE2E-3B85-DF84-4C0E-EBDDCFB3180A}"/>
              </a:ext>
            </a:extLst>
          </p:cNvPr>
          <p:cNvSpPr txBox="1"/>
          <p:nvPr/>
        </p:nvSpPr>
        <p:spPr>
          <a:xfrm>
            <a:off x="8471215" y="5940683"/>
            <a:ext cx="1159164" cy="369332"/>
          </a:xfrm>
          <a:prstGeom prst="rect">
            <a:avLst/>
          </a:prstGeom>
          <a:noFill/>
          <a:ln>
            <a:noFill/>
          </a:ln>
        </p:spPr>
        <p:txBody>
          <a:bodyPr wrap="square" rtlCol="0">
            <a:spAutoFit/>
          </a:bodyPr>
          <a:lstStyle/>
          <a:p>
            <a:pPr algn="ctr"/>
            <a:r>
              <a:rPr kumimoji="1" lang="en-US" altLang="ja-JP" b="1" dirty="0"/>
              <a:t>LLM</a:t>
            </a:r>
            <a:endParaRPr kumimoji="1" lang="ja-JP" altLang="en-US" b="1" dirty="0"/>
          </a:p>
        </p:txBody>
      </p:sp>
      <p:grpSp>
        <p:nvGrpSpPr>
          <p:cNvPr id="14" name="グループ化 13"/>
          <p:cNvGrpSpPr/>
          <p:nvPr/>
        </p:nvGrpSpPr>
        <p:grpSpPr>
          <a:xfrm>
            <a:off x="8469161" y="4391198"/>
            <a:ext cx="1055729" cy="576284"/>
            <a:chOff x="8469161" y="4391198"/>
            <a:chExt cx="1055729" cy="576284"/>
          </a:xfrm>
        </p:grpSpPr>
        <p:sp>
          <p:nvSpPr>
            <p:cNvPr id="46" name="Arrow: Down 10">
              <a:extLst>
                <a:ext uri="{FF2B5EF4-FFF2-40B4-BE49-F238E27FC236}">
                  <a16:creationId xmlns:a16="http://schemas.microsoft.com/office/drawing/2014/main" id="{83FDC8E8-9B33-C654-76B3-B0B703D011BD}"/>
                </a:ext>
              </a:extLst>
            </p:cNvPr>
            <p:cNvSpPr/>
            <p:nvPr/>
          </p:nvSpPr>
          <p:spPr>
            <a:xfrm>
              <a:off x="8858158" y="4391198"/>
              <a:ext cx="277736" cy="576284"/>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TextBox 15">
              <a:extLst>
                <a:ext uri="{FF2B5EF4-FFF2-40B4-BE49-F238E27FC236}">
                  <a16:creationId xmlns:a16="http://schemas.microsoft.com/office/drawing/2014/main" id="{E50B57FF-C716-0237-7B0A-0D788B2FE210}"/>
                </a:ext>
              </a:extLst>
            </p:cNvPr>
            <p:cNvSpPr txBox="1"/>
            <p:nvPr/>
          </p:nvSpPr>
          <p:spPr>
            <a:xfrm>
              <a:off x="8469161" y="4442511"/>
              <a:ext cx="1055729" cy="338554"/>
            </a:xfrm>
            <a:prstGeom prst="rect">
              <a:avLst/>
            </a:prstGeom>
            <a:solidFill>
              <a:schemeClr val="bg1"/>
            </a:solidFill>
          </p:spPr>
          <p:txBody>
            <a:bodyPr wrap="square" rtlCol="0">
              <a:spAutoFit/>
            </a:bodyPr>
            <a:lstStyle/>
            <a:p>
              <a:pPr algn="ctr"/>
              <a:r>
                <a:rPr lang="en-US" altLang="ja-JP" sz="1600" dirty="0"/>
                <a:t>prompt</a:t>
              </a:r>
            </a:p>
          </p:txBody>
        </p:sp>
      </p:grpSp>
    </p:spTree>
    <p:extLst>
      <p:ext uri="{BB962C8B-B14F-4D97-AF65-F5344CB8AC3E}">
        <p14:creationId xmlns:p14="http://schemas.microsoft.com/office/powerpoint/2010/main" val="165026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5F86-A554-A30B-1879-B75FC6F5096A}"/>
              </a:ext>
            </a:extLst>
          </p:cNvPr>
          <p:cNvSpPr>
            <a:spLocks noGrp="1"/>
          </p:cNvSpPr>
          <p:nvPr>
            <p:ph type="title"/>
          </p:nvPr>
        </p:nvSpPr>
        <p:spPr>
          <a:xfrm>
            <a:off x="233213" y="204133"/>
            <a:ext cx="10515600" cy="755277"/>
          </a:xfrm>
        </p:spPr>
        <p:txBody>
          <a:bodyPr>
            <a:normAutofit/>
          </a:bodyPr>
          <a:lstStyle/>
          <a:p>
            <a:r>
              <a:rPr lang="ja-JP" altLang="en-US" sz="3600" dirty="0"/>
              <a:t>②</a:t>
            </a:r>
            <a:r>
              <a:rPr kumimoji="1" lang="ja-JP" altLang="en-US" sz="3600" dirty="0"/>
              <a:t> </a:t>
            </a:r>
            <a:r>
              <a:rPr kumimoji="1" lang="en-US" altLang="ja-JP" sz="3600" dirty="0"/>
              <a:t>Select function to answer the question</a:t>
            </a:r>
            <a:endParaRPr kumimoji="1" lang="ja-JP" altLang="en-US" sz="3600" dirty="0"/>
          </a:p>
        </p:txBody>
      </p:sp>
      <p:sp>
        <p:nvSpPr>
          <p:cNvPr id="16" name="TextBox 15">
            <a:extLst>
              <a:ext uri="{FF2B5EF4-FFF2-40B4-BE49-F238E27FC236}">
                <a16:creationId xmlns:a16="http://schemas.microsoft.com/office/drawing/2014/main" id="{E50B57FF-C716-0237-7B0A-0D788B2FE210}"/>
              </a:ext>
            </a:extLst>
          </p:cNvPr>
          <p:cNvSpPr txBox="1"/>
          <p:nvPr/>
        </p:nvSpPr>
        <p:spPr>
          <a:xfrm>
            <a:off x="502964" y="1599143"/>
            <a:ext cx="6166745" cy="707886"/>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We prepared 5 functions to answer each type question. </a:t>
            </a:r>
          </a:p>
        </p:txBody>
      </p:sp>
      <p:sp>
        <p:nvSpPr>
          <p:cNvPr id="29" name="TextBox 28">
            <a:extLst>
              <a:ext uri="{FF2B5EF4-FFF2-40B4-BE49-F238E27FC236}">
                <a16:creationId xmlns:a16="http://schemas.microsoft.com/office/drawing/2014/main" id="{76BBCE2E-3B85-DF84-4C0E-EBDDCFB3180A}"/>
              </a:ext>
            </a:extLst>
          </p:cNvPr>
          <p:cNvSpPr txBox="1"/>
          <p:nvPr/>
        </p:nvSpPr>
        <p:spPr>
          <a:xfrm>
            <a:off x="7262191" y="3356404"/>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count_total_room_entries</a:t>
            </a:r>
            <a:endParaRPr kumimoji="1" lang="ja-JP" altLang="en-US" dirty="0"/>
          </a:p>
        </p:txBody>
      </p:sp>
      <p:sp>
        <p:nvSpPr>
          <p:cNvPr id="30" name="TextBox 28">
            <a:extLst>
              <a:ext uri="{FF2B5EF4-FFF2-40B4-BE49-F238E27FC236}">
                <a16:creationId xmlns:a16="http://schemas.microsoft.com/office/drawing/2014/main" id="{76BBCE2E-3B85-DF84-4C0E-EBDDCFB3180A}"/>
              </a:ext>
            </a:extLst>
          </p:cNvPr>
          <p:cNvSpPr txBox="1"/>
          <p:nvPr/>
        </p:nvSpPr>
        <p:spPr>
          <a:xfrm>
            <a:off x="7220633" y="3076335"/>
            <a:ext cx="1119840" cy="307777"/>
          </a:xfrm>
          <a:prstGeom prst="rect">
            <a:avLst/>
          </a:prstGeom>
          <a:noFill/>
        </p:spPr>
        <p:txBody>
          <a:bodyPr wrap="square" rtlCol="0">
            <a:spAutoFit/>
          </a:bodyPr>
          <a:lstStyle/>
          <a:p>
            <a:r>
              <a:rPr kumimoji="1" lang="en-US" altLang="ja-JP" sz="1400" b="1" dirty="0">
                <a:solidFill>
                  <a:srgbClr val="0000FF"/>
                </a:solidFill>
              </a:rPr>
              <a:t>Functions</a:t>
            </a:r>
            <a:endParaRPr kumimoji="1" lang="ja-JP" altLang="en-US" sz="1400" b="1" dirty="0">
              <a:solidFill>
                <a:srgbClr val="0000FF"/>
              </a:solidFill>
            </a:endParaRPr>
          </a:p>
        </p:txBody>
      </p:sp>
      <p:sp>
        <p:nvSpPr>
          <p:cNvPr id="43" name="TextBox 2">
            <a:extLst>
              <a:ext uri="{FF2B5EF4-FFF2-40B4-BE49-F238E27FC236}">
                <a16:creationId xmlns:a16="http://schemas.microsoft.com/office/drawing/2014/main" id="{99AB8BE6-59C5-069D-035C-8DD91F72DA09}"/>
              </a:ext>
            </a:extLst>
          </p:cNvPr>
          <p:cNvSpPr txBox="1"/>
          <p:nvPr/>
        </p:nvSpPr>
        <p:spPr>
          <a:xfrm>
            <a:off x="595351" y="947919"/>
            <a:ext cx="5611486" cy="707886"/>
          </a:xfrm>
          <a:prstGeom prst="rect">
            <a:avLst/>
          </a:prstGeom>
          <a:noFill/>
        </p:spPr>
        <p:txBody>
          <a:bodyPr wrap="square" rtlCol="0">
            <a:spAutoFit/>
          </a:bodyPr>
          <a:lstStyle/>
          <a:p>
            <a:r>
              <a:rPr lang="en-US" altLang="ja-JP" sz="2000" b="1" dirty="0"/>
              <a:t>GPT-4o mini selects the pre-defined function prepared for answering the question  </a:t>
            </a:r>
            <a:endParaRPr kumimoji="1" lang="ja-JP" altLang="en-US" sz="2000" b="1" dirty="0"/>
          </a:p>
        </p:txBody>
      </p:sp>
      <p:sp>
        <p:nvSpPr>
          <p:cNvPr id="26" name="TextBox 28">
            <a:extLst>
              <a:ext uri="{FF2B5EF4-FFF2-40B4-BE49-F238E27FC236}">
                <a16:creationId xmlns:a16="http://schemas.microsoft.com/office/drawing/2014/main" id="{76BBCE2E-3B85-DF84-4C0E-EBDDCFB3180A}"/>
              </a:ext>
            </a:extLst>
          </p:cNvPr>
          <p:cNvSpPr txBox="1"/>
          <p:nvPr/>
        </p:nvSpPr>
        <p:spPr>
          <a:xfrm>
            <a:off x="7262191" y="3843818"/>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count_action_occurrence</a:t>
            </a:r>
            <a:endParaRPr kumimoji="1" lang="ja-JP" altLang="en-US" dirty="0"/>
          </a:p>
        </p:txBody>
      </p:sp>
      <p:sp>
        <p:nvSpPr>
          <p:cNvPr id="27" name="TextBox 15">
            <a:extLst>
              <a:ext uri="{FF2B5EF4-FFF2-40B4-BE49-F238E27FC236}">
                <a16:creationId xmlns:a16="http://schemas.microsoft.com/office/drawing/2014/main" id="{E50B57FF-C716-0237-7B0A-0D788B2FE210}"/>
              </a:ext>
            </a:extLst>
          </p:cNvPr>
          <p:cNvSpPr txBox="1"/>
          <p:nvPr/>
        </p:nvSpPr>
        <p:spPr>
          <a:xfrm>
            <a:off x="10172171" y="3404083"/>
            <a:ext cx="1650411" cy="307777"/>
          </a:xfrm>
          <a:prstGeom prst="rect">
            <a:avLst/>
          </a:prstGeom>
          <a:noFill/>
        </p:spPr>
        <p:txBody>
          <a:bodyPr wrap="square" rtlCol="0">
            <a:spAutoFit/>
          </a:bodyPr>
          <a:lstStyle/>
          <a:p>
            <a:r>
              <a:rPr lang="en-US" altLang="ja-JP" sz="1400" dirty="0">
                <a:solidFill>
                  <a:srgbClr val="0000FF"/>
                </a:solidFill>
              </a:rPr>
              <a:t>For answering Q1</a:t>
            </a:r>
          </a:p>
        </p:txBody>
      </p:sp>
      <p:sp>
        <p:nvSpPr>
          <p:cNvPr id="28" name="TextBox 15">
            <a:extLst>
              <a:ext uri="{FF2B5EF4-FFF2-40B4-BE49-F238E27FC236}">
                <a16:creationId xmlns:a16="http://schemas.microsoft.com/office/drawing/2014/main" id="{E50B57FF-C716-0237-7B0A-0D788B2FE210}"/>
              </a:ext>
            </a:extLst>
          </p:cNvPr>
          <p:cNvSpPr txBox="1"/>
          <p:nvPr/>
        </p:nvSpPr>
        <p:spPr>
          <a:xfrm>
            <a:off x="536291" y="4944655"/>
            <a:ext cx="5679069" cy="132343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Each function sends the query to get event details.</a:t>
            </a:r>
          </a:p>
          <a:p>
            <a:pPr marL="342900" indent="-342900">
              <a:buFont typeface="Arial" panose="020B0604020202020204" pitchFamily="34" charset="0"/>
              <a:buChar char="•"/>
            </a:pPr>
            <a:r>
              <a:rPr lang="en-US" altLang="ja-JP" sz="2000" dirty="0"/>
              <a:t>GPT-4o mini analyzes the meaning of the question, and determine what function to choose to answer this question.</a:t>
            </a:r>
          </a:p>
        </p:txBody>
      </p:sp>
      <p:sp>
        <p:nvSpPr>
          <p:cNvPr id="31" name="TextBox 28">
            <a:extLst>
              <a:ext uri="{FF2B5EF4-FFF2-40B4-BE49-F238E27FC236}">
                <a16:creationId xmlns:a16="http://schemas.microsoft.com/office/drawing/2014/main" id="{76BBCE2E-3B85-DF84-4C0E-EBDDCFB3180A}"/>
              </a:ext>
            </a:extLst>
          </p:cNvPr>
          <p:cNvSpPr txBox="1"/>
          <p:nvPr/>
        </p:nvSpPr>
        <p:spPr>
          <a:xfrm>
            <a:off x="7262191" y="4331302"/>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get_first_action_in_room</a:t>
            </a:r>
            <a:endParaRPr kumimoji="1" lang="ja-JP" altLang="en-US" dirty="0"/>
          </a:p>
        </p:txBody>
      </p:sp>
      <p:sp>
        <p:nvSpPr>
          <p:cNvPr id="32" name="TextBox 15">
            <a:extLst>
              <a:ext uri="{FF2B5EF4-FFF2-40B4-BE49-F238E27FC236}">
                <a16:creationId xmlns:a16="http://schemas.microsoft.com/office/drawing/2014/main" id="{E50B57FF-C716-0237-7B0A-0D788B2FE210}"/>
              </a:ext>
            </a:extLst>
          </p:cNvPr>
          <p:cNvSpPr txBox="1"/>
          <p:nvPr/>
        </p:nvSpPr>
        <p:spPr>
          <a:xfrm>
            <a:off x="10172171" y="3867692"/>
            <a:ext cx="1650411" cy="307777"/>
          </a:xfrm>
          <a:prstGeom prst="rect">
            <a:avLst/>
          </a:prstGeom>
          <a:noFill/>
        </p:spPr>
        <p:txBody>
          <a:bodyPr wrap="square" rtlCol="0">
            <a:spAutoFit/>
          </a:bodyPr>
          <a:lstStyle/>
          <a:p>
            <a:r>
              <a:rPr lang="en-US" altLang="ja-JP" sz="1400" dirty="0">
                <a:solidFill>
                  <a:srgbClr val="0000FF"/>
                </a:solidFill>
              </a:rPr>
              <a:t>For answering Q2</a:t>
            </a:r>
          </a:p>
        </p:txBody>
      </p:sp>
      <p:sp>
        <p:nvSpPr>
          <p:cNvPr id="34" name="TextBox 15">
            <a:extLst>
              <a:ext uri="{FF2B5EF4-FFF2-40B4-BE49-F238E27FC236}">
                <a16:creationId xmlns:a16="http://schemas.microsoft.com/office/drawing/2014/main" id="{E50B57FF-C716-0237-7B0A-0D788B2FE210}"/>
              </a:ext>
            </a:extLst>
          </p:cNvPr>
          <p:cNvSpPr txBox="1"/>
          <p:nvPr/>
        </p:nvSpPr>
        <p:spPr>
          <a:xfrm>
            <a:off x="10172171" y="4382261"/>
            <a:ext cx="1650411" cy="307777"/>
          </a:xfrm>
          <a:prstGeom prst="rect">
            <a:avLst/>
          </a:prstGeom>
          <a:noFill/>
        </p:spPr>
        <p:txBody>
          <a:bodyPr wrap="square" rtlCol="0">
            <a:spAutoFit/>
          </a:bodyPr>
          <a:lstStyle/>
          <a:p>
            <a:r>
              <a:rPr lang="en-US" altLang="ja-JP" sz="1400" dirty="0">
                <a:solidFill>
                  <a:srgbClr val="0000FF"/>
                </a:solidFill>
              </a:rPr>
              <a:t>For answering Q3</a:t>
            </a:r>
          </a:p>
        </p:txBody>
      </p:sp>
      <p:sp>
        <p:nvSpPr>
          <p:cNvPr id="47" name="TextBox 15">
            <a:extLst>
              <a:ext uri="{FF2B5EF4-FFF2-40B4-BE49-F238E27FC236}">
                <a16:creationId xmlns:a16="http://schemas.microsoft.com/office/drawing/2014/main" id="{E50B57FF-C716-0237-7B0A-0D788B2FE210}"/>
              </a:ext>
            </a:extLst>
          </p:cNvPr>
          <p:cNvSpPr txBox="1"/>
          <p:nvPr/>
        </p:nvSpPr>
        <p:spPr>
          <a:xfrm>
            <a:off x="10172170" y="4854830"/>
            <a:ext cx="1650411" cy="307777"/>
          </a:xfrm>
          <a:prstGeom prst="rect">
            <a:avLst/>
          </a:prstGeom>
          <a:noFill/>
        </p:spPr>
        <p:txBody>
          <a:bodyPr wrap="square" rtlCol="0">
            <a:spAutoFit/>
          </a:bodyPr>
          <a:lstStyle/>
          <a:p>
            <a:r>
              <a:rPr lang="en-US" altLang="ja-JP" sz="1400" dirty="0">
                <a:solidFill>
                  <a:srgbClr val="0000FF"/>
                </a:solidFill>
              </a:rPr>
              <a:t>For answering Q4</a:t>
            </a:r>
          </a:p>
        </p:txBody>
      </p:sp>
      <p:sp>
        <p:nvSpPr>
          <p:cNvPr id="48" name="TextBox 15">
            <a:extLst>
              <a:ext uri="{FF2B5EF4-FFF2-40B4-BE49-F238E27FC236}">
                <a16:creationId xmlns:a16="http://schemas.microsoft.com/office/drawing/2014/main" id="{E50B57FF-C716-0237-7B0A-0D788B2FE210}"/>
              </a:ext>
            </a:extLst>
          </p:cNvPr>
          <p:cNvSpPr txBox="1"/>
          <p:nvPr/>
        </p:nvSpPr>
        <p:spPr>
          <a:xfrm>
            <a:off x="10196982" y="5318439"/>
            <a:ext cx="1650411" cy="307777"/>
          </a:xfrm>
          <a:prstGeom prst="rect">
            <a:avLst/>
          </a:prstGeom>
          <a:noFill/>
        </p:spPr>
        <p:txBody>
          <a:bodyPr wrap="square" rtlCol="0">
            <a:spAutoFit/>
          </a:bodyPr>
          <a:lstStyle/>
          <a:p>
            <a:r>
              <a:rPr lang="en-US" altLang="ja-JP" sz="1400" dirty="0">
                <a:solidFill>
                  <a:srgbClr val="0000FF"/>
                </a:solidFill>
              </a:rPr>
              <a:t>For answering Q5</a:t>
            </a:r>
          </a:p>
        </p:txBody>
      </p:sp>
      <p:sp>
        <p:nvSpPr>
          <p:cNvPr id="49" name="TextBox 28">
            <a:extLst>
              <a:ext uri="{FF2B5EF4-FFF2-40B4-BE49-F238E27FC236}">
                <a16:creationId xmlns:a16="http://schemas.microsoft.com/office/drawing/2014/main" id="{76BBCE2E-3B85-DF84-4C0E-EBDDCFB3180A}"/>
              </a:ext>
            </a:extLst>
          </p:cNvPr>
          <p:cNvSpPr txBox="1"/>
          <p:nvPr/>
        </p:nvSpPr>
        <p:spPr>
          <a:xfrm>
            <a:off x="7262191" y="4793275"/>
            <a:ext cx="2934791" cy="338554"/>
          </a:xfrm>
          <a:prstGeom prst="rect">
            <a:avLst/>
          </a:prstGeom>
          <a:solidFill>
            <a:schemeClr val="bg1"/>
          </a:solidFill>
          <a:ln>
            <a:solidFill>
              <a:srgbClr val="0000FF"/>
            </a:solidFill>
          </a:ln>
        </p:spPr>
        <p:txBody>
          <a:bodyPr wrap="square" rtlCol="0">
            <a:spAutoFit/>
          </a:bodyPr>
          <a:lstStyle/>
          <a:p>
            <a:pPr algn="ctr"/>
            <a:r>
              <a:rPr kumimoji="1" lang="en-US" altLang="ja-JP" sz="1600" dirty="0" err="1"/>
              <a:t>get_last_action_before_entry</a:t>
            </a:r>
            <a:endParaRPr kumimoji="1" lang="ja-JP" altLang="en-US" sz="1600" dirty="0"/>
          </a:p>
        </p:txBody>
      </p:sp>
      <p:sp>
        <p:nvSpPr>
          <p:cNvPr id="50" name="TextBox 28">
            <a:extLst>
              <a:ext uri="{FF2B5EF4-FFF2-40B4-BE49-F238E27FC236}">
                <a16:creationId xmlns:a16="http://schemas.microsoft.com/office/drawing/2014/main" id="{76BBCE2E-3B85-DF84-4C0E-EBDDCFB3180A}"/>
              </a:ext>
            </a:extLst>
          </p:cNvPr>
          <p:cNvSpPr txBox="1"/>
          <p:nvPr/>
        </p:nvSpPr>
        <p:spPr>
          <a:xfrm>
            <a:off x="7262191" y="5280759"/>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get_action_at_time</a:t>
            </a:r>
            <a:endParaRPr kumimoji="1" lang="ja-JP" altLang="en-US" dirty="0"/>
          </a:p>
        </p:txBody>
      </p:sp>
      <p:cxnSp>
        <p:nvCxnSpPr>
          <p:cNvPr id="12" name="カギ線コネクタ 11"/>
          <p:cNvCxnSpPr/>
          <p:nvPr/>
        </p:nvCxnSpPr>
        <p:spPr>
          <a:xfrm rot="5400000" flipH="1" flipV="1">
            <a:off x="6521182" y="2925454"/>
            <a:ext cx="2939143" cy="2154604"/>
          </a:xfrm>
          <a:prstGeom prst="bentConnector3">
            <a:avLst>
              <a:gd name="adj1" fmla="val 86453"/>
            </a:avLst>
          </a:prstGeom>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29" idx="1"/>
          </p:cNvCxnSpPr>
          <p:nvPr/>
        </p:nvCxnSpPr>
        <p:spPr>
          <a:xfrm flipV="1">
            <a:off x="6913451" y="3541070"/>
            <a:ext cx="348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6913451" y="4039087"/>
            <a:ext cx="348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V="1">
            <a:off x="6913451" y="4510701"/>
            <a:ext cx="348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6913451" y="5008718"/>
            <a:ext cx="348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6913451" y="5465425"/>
            <a:ext cx="348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28">
            <a:extLst>
              <a:ext uri="{FF2B5EF4-FFF2-40B4-BE49-F238E27FC236}">
                <a16:creationId xmlns:a16="http://schemas.microsoft.com/office/drawing/2014/main" id="{76BBCE2E-3B85-DF84-4C0E-EBDDCFB3180A}"/>
              </a:ext>
            </a:extLst>
          </p:cNvPr>
          <p:cNvSpPr txBox="1"/>
          <p:nvPr/>
        </p:nvSpPr>
        <p:spPr>
          <a:xfrm rot="16200000">
            <a:off x="6166192" y="4141021"/>
            <a:ext cx="1119840" cy="307777"/>
          </a:xfrm>
          <a:prstGeom prst="rect">
            <a:avLst/>
          </a:prstGeom>
          <a:noFill/>
        </p:spPr>
        <p:txBody>
          <a:bodyPr wrap="square" rtlCol="0">
            <a:spAutoFit/>
          </a:bodyPr>
          <a:lstStyle/>
          <a:p>
            <a:pPr algn="ctr"/>
            <a:r>
              <a:rPr kumimoji="1" lang="en-US" altLang="ja-JP" sz="1400" b="1" dirty="0">
                <a:solidFill>
                  <a:schemeClr val="accent1"/>
                </a:solidFill>
              </a:rPr>
              <a:t>select</a:t>
            </a:r>
            <a:endParaRPr kumimoji="1" lang="ja-JP" altLang="en-US" sz="1400" b="1" dirty="0">
              <a:solidFill>
                <a:schemeClr val="accent1"/>
              </a:solidFill>
            </a:endParaRPr>
          </a:p>
        </p:txBody>
      </p:sp>
      <p:pic>
        <p:nvPicPr>
          <p:cNvPr id="56" name="図 55"/>
          <p:cNvPicPr>
            <a:picLocks noChangeAspect="1"/>
          </p:cNvPicPr>
          <p:nvPr/>
        </p:nvPicPr>
        <p:blipFill>
          <a:blip r:embed="rId2"/>
          <a:stretch>
            <a:fillRect/>
          </a:stretch>
        </p:blipFill>
        <p:spPr>
          <a:xfrm>
            <a:off x="8631857" y="1953085"/>
            <a:ext cx="872397" cy="855700"/>
          </a:xfrm>
          <a:prstGeom prst="rect">
            <a:avLst/>
          </a:prstGeom>
        </p:spPr>
      </p:pic>
      <p:grpSp>
        <p:nvGrpSpPr>
          <p:cNvPr id="57" name="グループ化 56"/>
          <p:cNvGrpSpPr/>
          <p:nvPr/>
        </p:nvGrpSpPr>
        <p:grpSpPr>
          <a:xfrm>
            <a:off x="8540190" y="1218887"/>
            <a:ext cx="1055729" cy="576284"/>
            <a:chOff x="8469161" y="4391198"/>
            <a:chExt cx="1055729" cy="576284"/>
          </a:xfrm>
        </p:grpSpPr>
        <p:sp>
          <p:nvSpPr>
            <p:cNvPr id="58" name="Arrow: Down 10">
              <a:extLst>
                <a:ext uri="{FF2B5EF4-FFF2-40B4-BE49-F238E27FC236}">
                  <a16:creationId xmlns:a16="http://schemas.microsoft.com/office/drawing/2014/main" id="{83FDC8E8-9B33-C654-76B3-B0B703D011BD}"/>
                </a:ext>
              </a:extLst>
            </p:cNvPr>
            <p:cNvSpPr/>
            <p:nvPr/>
          </p:nvSpPr>
          <p:spPr>
            <a:xfrm>
              <a:off x="8858158" y="4391198"/>
              <a:ext cx="277736" cy="576284"/>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TextBox 15">
              <a:extLst>
                <a:ext uri="{FF2B5EF4-FFF2-40B4-BE49-F238E27FC236}">
                  <a16:creationId xmlns:a16="http://schemas.microsoft.com/office/drawing/2014/main" id="{E50B57FF-C716-0237-7B0A-0D788B2FE210}"/>
                </a:ext>
              </a:extLst>
            </p:cNvPr>
            <p:cNvSpPr txBox="1"/>
            <p:nvPr/>
          </p:nvSpPr>
          <p:spPr>
            <a:xfrm>
              <a:off x="8469161" y="4442511"/>
              <a:ext cx="1055729" cy="338554"/>
            </a:xfrm>
            <a:prstGeom prst="rect">
              <a:avLst/>
            </a:prstGeom>
            <a:solidFill>
              <a:schemeClr val="bg1"/>
            </a:solidFill>
          </p:spPr>
          <p:txBody>
            <a:bodyPr wrap="square" rtlCol="0">
              <a:spAutoFit/>
            </a:bodyPr>
            <a:lstStyle/>
            <a:p>
              <a:pPr algn="ctr"/>
              <a:r>
                <a:rPr lang="en-US" altLang="ja-JP" sz="1600" dirty="0"/>
                <a:t>prompt</a:t>
              </a:r>
            </a:p>
          </p:txBody>
        </p:sp>
      </p:grpSp>
      <p:grpSp>
        <p:nvGrpSpPr>
          <p:cNvPr id="6" name="グループ化 5"/>
          <p:cNvGrpSpPr/>
          <p:nvPr/>
        </p:nvGrpSpPr>
        <p:grpSpPr>
          <a:xfrm>
            <a:off x="614229" y="2347342"/>
            <a:ext cx="5818373" cy="2408729"/>
            <a:chOff x="614229" y="2347342"/>
            <a:chExt cx="5818373" cy="2408729"/>
          </a:xfrm>
        </p:grpSpPr>
        <p:grpSp>
          <p:nvGrpSpPr>
            <p:cNvPr id="5" name="グループ化 4"/>
            <p:cNvGrpSpPr/>
            <p:nvPr/>
          </p:nvGrpSpPr>
          <p:grpSpPr>
            <a:xfrm>
              <a:off x="614229" y="2347342"/>
              <a:ext cx="5818373" cy="2408729"/>
              <a:chOff x="455728" y="2752434"/>
              <a:chExt cx="5818373" cy="2408729"/>
            </a:xfrm>
          </p:grpSpPr>
          <p:sp>
            <p:nvSpPr>
              <p:cNvPr id="4" name="角丸四角形 3"/>
              <p:cNvSpPr/>
              <p:nvPr/>
            </p:nvSpPr>
            <p:spPr>
              <a:xfrm>
                <a:off x="455728" y="2752434"/>
                <a:ext cx="5659849" cy="2408729"/>
              </a:xfrm>
              <a:prstGeom prst="roundRect">
                <a:avLst>
                  <a:gd name="adj" fmla="val 8420"/>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TextBox 2">
                <a:extLst>
                  <a:ext uri="{FF2B5EF4-FFF2-40B4-BE49-F238E27FC236}">
                    <a16:creationId xmlns:a16="http://schemas.microsoft.com/office/drawing/2014/main" id="{99AB8BE6-59C5-069D-035C-8DD91F72DA09}"/>
                  </a:ext>
                </a:extLst>
              </p:cNvPr>
              <p:cNvSpPr txBox="1"/>
              <p:nvPr/>
            </p:nvSpPr>
            <p:spPr>
              <a:xfrm>
                <a:off x="595350" y="2783447"/>
                <a:ext cx="5243951" cy="369332"/>
              </a:xfrm>
              <a:prstGeom prst="rect">
                <a:avLst/>
              </a:prstGeom>
              <a:noFill/>
            </p:spPr>
            <p:txBody>
              <a:bodyPr wrap="square" rtlCol="0">
                <a:spAutoFit/>
              </a:bodyPr>
              <a:lstStyle/>
              <a:p>
                <a:r>
                  <a:rPr lang="en-US" altLang="ja-JP" b="1" dirty="0"/>
                  <a:t>Note: </a:t>
                </a:r>
                <a:r>
                  <a:rPr kumimoji="1" lang="en-US" altLang="ja-JP" b="1" dirty="0"/>
                  <a:t>Questions are categorized into 5 types</a:t>
                </a:r>
                <a:endParaRPr kumimoji="1" lang="ja-JP" altLang="en-US" b="1" dirty="0"/>
              </a:p>
            </p:txBody>
          </p:sp>
          <p:sp>
            <p:nvSpPr>
              <p:cNvPr id="22" name="TextBox 15">
                <a:extLst>
                  <a:ext uri="{FF2B5EF4-FFF2-40B4-BE49-F238E27FC236}">
                    <a16:creationId xmlns:a16="http://schemas.microsoft.com/office/drawing/2014/main" id="{E50B57FF-C716-0237-7B0A-0D788B2FE210}"/>
                  </a:ext>
                </a:extLst>
              </p:cNvPr>
              <p:cNvSpPr txBox="1"/>
              <p:nvPr/>
            </p:nvSpPr>
            <p:spPr>
              <a:xfrm>
                <a:off x="583888" y="3129838"/>
                <a:ext cx="5690213" cy="2031325"/>
              </a:xfrm>
              <a:prstGeom prst="rect">
                <a:avLst/>
              </a:prstGeom>
              <a:noFill/>
            </p:spPr>
            <p:txBody>
              <a:bodyPr wrap="square" rtlCol="0">
                <a:spAutoFit/>
              </a:bodyPr>
              <a:lstStyle/>
              <a:p>
                <a:pPr marL="457200" indent="-457200">
                  <a:buFont typeface="+mj-lt"/>
                  <a:buAutoNum type="arabicPeriod"/>
                </a:pPr>
                <a:r>
                  <a:rPr lang="en-US" altLang="ja-JP" dirty="0"/>
                  <a:t>Number of times of entering a specific room</a:t>
                </a:r>
              </a:p>
              <a:p>
                <a:pPr marL="457200" indent="-457200">
                  <a:buFont typeface="+mj-lt"/>
                  <a:buAutoNum type="arabicPeriod"/>
                </a:pPr>
                <a:r>
                  <a:rPr lang="en-US" altLang="ja-JP" dirty="0"/>
                  <a:t>Number of times of a specific action was performed during each activity</a:t>
                </a:r>
              </a:p>
              <a:p>
                <a:pPr marL="457200" indent="-457200">
                  <a:buFont typeface="+mj-lt"/>
                  <a:buAutoNum type="arabicPeriod"/>
                </a:pPr>
                <a:r>
                  <a:rPr lang="en-US" altLang="ja-JP" dirty="0"/>
                  <a:t>First action taken upon entering a specific room</a:t>
                </a:r>
              </a:p>
              <a:p>
                <a:pPr marL="457200" indent="-457200">
                  <a:buFont typeface="+mj-lt"/>
                  <a:buAutoNum type="arabicPeriod"/>
                </a:pPr>
                <a:r>
                  <a:rPr lang="en-US" altLang="ja-JP" dirty="0"/>
                  <a:t>Actions taken just before entering a specific room</a:t>
                </a:r>
              </a:p>
              <a:p>
                <a:pPr marL="457200" indent="-457200">
                  <a:buFont typeface="+mj-lt"/>
                  <a:buAutoNum type="arabicPeriod"/>
                </a:pPr>
                <a:r>
                  <a:rPr lang="en-US" altLang="ja-JP" dirty="0"/>
                  <a:t>Actions performed when a specific amount of time has elapsed since the start</a:t>
                </a:r>
              </a:p>
            </p:txBody>
          </p:sp>
        </p:grpSp>
        <p:sp>
          <p:nvSpPr>
            <p:cNvPr id="33" name="TextBox 15">
              <a:extLst>
                <a:ext uri="{FF2B5EF4-FFF2-40B4-BE49-F238E27FC236}">
                  <a16:creationId xmlns:a16="http://schemas.microsoft.com/office/drawing/2014/main" id="{E50B57FF-C716-0237-7B0A-0D788B2FE210}"/>
                </a:ext>
              </a:extLst>
            </p:cNvPr>
            <p:cNvSpPr txBox="1"/>
            <p:nvPr/>
          </p:nvSpPr>
          <p:spPr>
            <a:xfrm>
              <a:off x="720401" y="2719873"/>
              <a:ext cx="466071" cy="1754326"/>
            </a:xfrm>
            <a:prstGeom prst="rect">
              <a:avLst/>
            </a:prstGeom>
            <a:solidFill>
              <a:srgbClr val="E2F0D9"/>
            </a:solidFill>
          </p:spPr>
          <p:txBody>
            <a:bodyPr wrap="square" rtlCol="0">
              <a:spAutoFit/>
            </a:bodyPr>
            <a:lstStyle/>
            <a:p>
              <a:r>
                <a:rPr lang="en-US" altLang="ja-JP" dirty="0"/>
                <a:t>Q1</a:t>
              </a:r>
            </a:p>
            <a:p>
              <a:r>
                <a:rPr lang="en-US" altLang="ja-JP" dirty="0"/>
                <a:t>Q2</a:t>
              </a:r>
            </a:p>
            <a:p>
              <a:endParaRPr lang="en-US" altLang="ja-JP" dirty="0"/>
            </a:p>
            <a:p>
              <a:r>
                <a:rPr lang="en-US" altLang="ja-JP" dirty="0"/>
                <a:t>Q3</a:t>
              </a:r>
            </a:p>
            <a:p>
              <a:r>
                <a:rPr lang="en-US" altLang="ja-JP" dirty="0"/>
                <a:t>Q4</a:t>
              </a:r>
            </a:p>
            <a:p>
              <a:r>
                <a:rPr lang="en-US" altLang="ja-JP" dirty="0"/>
                <a:t>Q5</a:t>
              </a:r>
            </a:p>
          </p:txBody>
        </p:sp>
      </p:grpSp>
    </p:spTree>
    <p:extLst>
      <p:ext uri="{BB962C8B-B14F-4D97-AF65-F5344CB8AC3E}">
        <p14:creationId xmlns:p14="http://schemas.microsoft.com/office/powerpoint/2010/main" val="35187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5685920" y="1317241"/>
            <a:ext cx="2778688" cy="49024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a:extLst>
              <a:ext uri="{FF2B5EF4-FFF2-40B4-BE49-F238E27FC236}">
                <a16:creationId xmlns:a16="http://schemas.microsoft.com/office/drawing/2014/main" id="{BD955F86-A554-A30B-1879-B75FC6F5096A}"/>
              </a:ext>
            </a:extLst>
          </p:cNvPr>
          <p:cNvSpPr>
            <a:spLocks noGrp="1"/>
          </p:cNvSpPr>
          <p:nvPr>
            <p:ph type="title"/>
          </p:nvPr>
        </p:nvSpPr>
        <p:spPr>
          <a:xfrm>
            <a:off x="233213" y="204133"/>
            <a:ext cx="10049474" cy="755277"/>
          </a:xfrm>
        </p:spPr>
        <p:txBody>
          <a:bodyPr>
            <a:normAutofit/>
          </a:bodyPr>
          <a:lstStyle/>
          <a:p>
            <a:r>
              <a:rPr lang="ja-JP" altLang="en-US" sz="3600" dirty="0"/>
              <a:t>③</a:t>
            </a:r>
            <a:r>
              <a:rPr kumimoji="1" lang="ja-JP" altLang="en-US" sz="3600" dirty="0"/>
              <a:t> </a:t>
            </a:r>
            <a:r>
              <a:rPr kumimoji="1" lang="en-US" altLang="ja-JP" sz="3600" dirty="0"/>
              <a:t>Send query and </a:t>
            </a:r>
            <a:r>
              <a:rPr kumimoji="1" lang="ja-JP" altLang="en-US" sz="3600" dirty="0"/>
              <a:t>④ </a:t>
            </a:r>
            <a:r>
              <a:rPr kumimoji="1" lang="en-US" altLang="ja-JP" sz="3600" dirty="0"/>
              <a:t>get information</a:t>
            </a:r>
            <a:endParaRPr kumimoji="1" lang="ja-JP" altLang="en-US" sz="3600" dirty="0"/>
          </a:p>
        </p:txBody>
      </p:sp>
      <p:sp>
        <p:nvSpPr>
          <p:cNvPr id="16" name="TextBox 15">
            <a:extLst>
              <a:ext uri="{FF2B5EF4-FFF2-40B4-BE49-F238E27FC236}">
                <a16:creationId xmlns:a16="http://schemas.microsoft.com/office/drawing/2014/main" id="{E50B57FF-C716-0237-7B0A-0D788B2FE210}"/>
              </a:ext>
            </a:extLst>
          </p:cNvPr>
          <p:cNvSpPr txBox="1"/>
          <p:nvPr/>
        </p:nvSpPr>
        <p:spPr>
          <a:xfrm>
            <a:off x="418269" y="1772533"/>
            <a:ext cx="4950151" cy="1938992"/>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In each function, the query is sent to KG to get the details of events (event name, action, location, object, duration). </a:t>
            </a:r>
          </a:p>
          <a:p>
            <a:pPr marL="342900" indent="-342900">
              <a:buFont typeface="Arial" panose="020B0604020202020204" pitchFamily="34" charset="0"/>
              <a:buChar char="•"/>
            </a:pPr>
            <a:r>
              <a:rPr lang="en-US" altLang="ja-JP" sz="2000" dirty="0"/>
              <a:t>The query is prepared by filling in the information ‘scene id’ and ‘activity’ in the blanks of the template.</a:t>
            </a:r>
          </a:p>
        </p:txBody>
      </p:sp>
      <p:sp>
        <p:nvSpPr>
          <p:cNvPr id="43" name="TextBox 2">
            <a:extLst>
              <a:ext uri="{FF2B5EF4-FFF2-40B4-BE49-F238E27FC236}">
                <a16:creationId xmlns:a16="http://schemas.microsoft.com/office/drawing/2014/main" id="{99AB8BE6-59C5-069D-035C-8DD91F72DA09}"/>
              </a:ext>
            </a:extLst>
          </p:cNvPr>
          <p:cNvSpPr txBox="1"/>
          <p:nvPr/>
        </p:nvSpPr>
        <p:spPr>
          <a:xfrm>
            <a:off x="484491" y="919080"/>
            <a:ext cx="5069309" cy="707886"/>
          </a:xfrm>
          <a:prstGeom prst="rect">
            <a:avLst/>
          </a:prstGeom>
          <a:noFill/>
        </p:spPr>
        <p:txBody>
          <a:bodyPr wrap="square" rtlCol="0">
            <a:spAutoFit/>
          </a:bodyPr>
          <a:lstStyle/>
          <a:p>
            <a:r>
              <a:rPr lang="en-US" altLang="ja-JP" sz="2000" b="1" dirty="0"/>
              <a:t>The selected function sends the query to KG and get information</a:t>
            </a:r>
            <a:endParaRPr kumimoji="1" lang="ja-JP" altLang="en-US" sz="2000" b="1" dirty="0"/>
          </a:p>
        </p:txBody>
      </p:sp>
      <p:sp>
        <p:nvSpPr>
          <p:cNvPr id="8" name="TextBox 28">
            <a:extLst>
              <a:ext uri="{FF2B5EF4-FFF2-40B4-BE49-F238E27FC236}">
                <a16:creationId xmlns:a16="http://schemas.microsoft.com/office/drawing/2014/main" id="{76BBCE2E-3B85-DF84-4C0E-EBDDCFB3180A}"/>
              </a:ext>
            </a:extLst>
          </p:cNvPr>
          <p:cNvSpPr txBox="1"/>
          <p:nvPr/>
        </p:nvSpPr>
        <p:spPr>
          <a:xfrm>
            <a:off x="6203954" y="1116594"/>
            <a:ext cx="1734826" cy="338554"/>
          </a:xfrm>
          <a:prstGeom prst="rect">
            <a:avLst/>
          </a:prstGeom>
          <a:solidFill>
            <a:schemeClr val="bg1"/>
          </a:solidFill>
        </p:spPr>
        <p:txBody>
          <a:bodyPr wrap="square" rtlCol="0">
            <a:spAutoFit/>
          </a:bodyPr>
          <a:lstStyle/>
          <a:p>
            <a:pPr algn="ctr"/>
            <a:r>
              <a:rPr kumimoji="1" lang="en-US" altLang="ja-JP" sz="1600" b="1" dirty="0">
                <a:solidFill>
                  <a:srgbClr val="0000FF"/>
                </a:solidFill>
              </a:rPr>
              <a:t>Selected function</a:t>
            </a:r>
            <a:endParaRPr kumimoji="1" lang="ja-JP" altLang="en-US" sz="1600" b="1" dirty="0">
              <a:solidFill>
                <a:srgbClr val="0000FF"/>
              </a:solidFill>
            </a:endParaRPr>
          </a:p>
        </p:txBody>
      </p:sp>
      <p:grpSp>
        <p:nvGrpSpPr>
          <p:cNvPr id="3" name="グループ化 2"/>
          <p:cNvGrpSpPr/>
          <p:nvPr/>
        </p:nvGrpSpPr>
        <p:grpSpPr>
          <a:xfrm>
            <a:off x="8810419" y="1317241"/>
            <a:ext cx="3047199" cy="2609697"/>
            <a:chOff x="8841374" y="1163352"/>
            <a:chExt cx="3047199" cy="2609697"/>
          </a:xfrm>
        </p:grpSpPr>
        <p:pic>
          <p:nvPicPr>
            <p:cNvPr id="9" name="Picture 5">
              <a:extLst>
                <a:ext uri="{FF2B5EF4-FFF2-40B4-BE49-F238E27FC236}">
                  <a16:creationId xmlns:a16="http://schemas.microsoft.com/office/drawing/2014/main" id="{B08BA9C1-D27C-934E-C5D2-1EAD9D057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374" y="1560433"/>
              <a:ext cx="3047199" cy="2212616"/>
            </a:xfrm>
            <a:prstGeom prst="rect">
              <a:avLst/>
            </a:prstGeom>
            <a:ln>
              <a:solidFill>
                <a:schemeClr val="tx1"/>
              </a:solidFill>
            </a:ln>
          </p:spPr>
        </p:pic>
        <p:sp>
          <p:nvSpPr>
            <p:cNvPr id="10" name="TextBox 2">
              <a:extLst>
                <a:ext uri="{FF2B5EF4-FFF2-40B4-BE49-F238E27FC236}">
                  <a16:creationId xmlns:a16="http://schemas.microsoft.com/office/drawing/2014/main" id="{99AB8BE6-59C5-069D-035C-8DD91F72DA09}"/>
                </a:ext>
              </a:extLst>
            </p:cNvPr>
            <p:cNvSpPr txBox="1"/>
            <p:nvPr/>
          </p:nvSpPr>
          <p:spPr>
            <a:xfrm>
              <a:off x="9308530" y="1163352"/>
              <a:ext cx="2112885" cy="400110"/>
            </a:xfrm>
            <a:prstGeom prst="rect">
              <a:avLst/>
            </a:prstGeom>
            <a:noFill/>
          </p:spPr>
          <p:txBody>
            <a:bodyPr wrap="square" rtlCol="0">
              <a:spAutoFit/>
            </a:bodyPr>
            <a:lstStyle/>
            <a:p>
              <a:pPr algn="ctr"/>
              <a:r>
                <a:rPr kumimoji="1" lang="en-US" altLang="ja-JP" sz="2000" dirty="0"/>
                <a:t>Knowledge graph</a:t>
              </a:r>
            </a:p>
          </p:txBody>
        </p:sp>
      </p:grpSp>
      <p:sp>
        <p:nvSpPr>
          <p:cNvPr id="15" name="TextBox 15">
            <a:extLst>
              <a:ext uri="{FF2B5EF4-FFF2-40B4-BE49-F238E27FC236}">
                <a16:creationId xmlns:a16="http://schemas.microsoft.com/office/drawing/2014/main" id="{E50B57FF-C716-0237-7B0A-0D788B2FE210}"/>
              </a:ext>
            </a:extLst>
          </p:cNvPr>
          <p:cNvSpPr txBox="1"/>
          <p:nvPr/>
        </p:nvSpPr>
        <p:spPr>
          <a:xfrm>
            <a:off x="6569523" y="2376481"/>
            <a:ext cx="909393" cy="400110"/>
          </a:xfrm>
          <a:prstGeom prst="rect">
            <a:avLst/>
          </a:prstGeom>
          <a:noFill/>
          <a:ln>
            <a:solidFill>
              <a:schemeClr val="tx1"/>
            </a:solidFill>
          </a:ln>
        </p:spPr>
        <p:txBody>
          <a:bodyPr wrap="square" rtlCol="0">
            <a:spAutoFit/>
          </a:bodyPr>
          <a:lstStyle/>
          <a:p>
            <a:pPr algn="ctr"/>
            <a:r>
              <a:rPr lang="en-US" altLang="ja-JP" sz="2000" dirty="0"/>
              <a:t>Query</a:t>
            </a:r>
          </a:p>
        </p:txBody>
      </p:sp>
      <p:sp>
        <p:nvSpPr>
          <p:cNvPr id="17" name="Arrow: Down 10">
            <a:extLst>
              <a:ext uri="{FF2B5EF4-FFF2-40B4-BE49-F238E27FC236}">
                <a16:creationId xmlns:a16="http://schemas.microsoft.com/office/drawing/2014/main" id="{83FDC8E8-9B33-C654-76B3-B0B703D011BD}"/>
              </a:ext>
            </a:extLst>
          </p:cNvPr>
          <p:cNvSpPr/>
          <p:nvPr/>
        </p:nvSpPr>
        <p:spPr>
          <a:xfrm rot="16200000">
            <a:off x="7866796" y="2523791"/>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Arrow: Down 10">
            <a:extLst>
              <a:ext uri="{FF2B5EF4-FFF2-40B4-BE49-F238E27FC236}">
                <a16:creationId xmlns:a16="http://schemas.microsoft.com/office/drawing/2014/main" id="{83FDC8E8-9B33-C654-76B3-B0B703D011BD}"/>
              </a:ext>
            </a:extLst>
          </p:cNvPr>
          <p:cNvSpPr/>
          <p:nvPr/>
        </p:nvSpPr>
        <p:spPr>
          <a:xfrm>
            <a:off x="6885351" y="2033022"/>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Arrow: Down 10">
            <a:extLst>
              <a:ext uri="{FF2B5EF4-FFF2-40B4-BE49-F238E27FC236}">
                <a16:creationId xmlns:a16="http://schemas.microsoft.com/office/drawing/2014/main" id="{83FDC8E8-9B33-C654-76B3-B0B703D011BD}"/>
              </a:ext>
            </a:extLst>
          </p:cNvPr>
          <p:cNvSpPr/>
          <p:nvPr/>
        </p:nvSpPr>
        <p:spPr>
          <a:xfrm rot="5400000">
            <a:off x="7859058" y="3424010"/>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TextBox 2">
            <a:extLst>
              <a:ext uri="{FF2B5EF4-FFF2-40B4-BE49-F238E27FC236}">
                <a16:creationId xmlns:a16="http://schemas.microsoft.com/office/drawing/2014/main" id="{99AB8BE6-59C5-069D-035C-8DD91F72DA09}"/>
              </a:ext>
            </a:extLst>
          </p:cNvPr>
          <p:cNvSpPr txBox="1"/>
          <p:nvPr/>
        </p:nvSpPr>
        <p:spPr>
          <a:xfrm>
            <a:off x="7546717" y="2154905"/>
            <a:ext cx="917891" cy="400110"/>
          </a:xfrm>
          <a:prstGeom prst="rect">
            <a:avLst/>
          </a:prstGeom>
          <a:noFill/>
        </p:spPr>
        <p:txBody>
          <a:bodyPr wrap="square" rtlCol="0">
            <a:spAutoFit/>
          </a:bodyPr>
          <a:lstStyle/>
          <a:p>
            <a:pPr algn="ctr"/>
            <a:r>
              <a:rPr kumimoji="1" lang="en-US" altLang="ja-JP" sz="2000" dirty="0"/>
              <a:t>Send</a:t>
            </a:r>
          </a:p>
        </p:txBody>
      </p:sp>
      <p:sp>
        <p:nvSpPr>
          <p:cNvPr id="22" name="TextBox 2">
            <a:extLst>
              <a:ext uri="{FF2B5EF4-FFF2-40B4-BE49-F238E27FC236}">
                <a16:creationId xmlns:a16="http://schemas.microsoft.com/office/drawing/2014/main" id="{99AB8BE6-59C5-069D-035C-8DD91F72DA09}"/>
              </a:ext>
            </a:extLst>
          </p:cNvPr>
          <p:cNvSpPr txBox="1"/>
          <p:nvPr/>
        </p:nvSpPr>
        <p:spPr>
          <a:xfrm>
            <a:off x="7497399" y="2945120"/>
            <a:ext cx="1080920" cy="400110"/>
          </a:xfrm>
          <a:prstGeom prst="rect">
            <a:avLst/>
          </a:prstGeom>
          <a:noFill/>
        </p:spPr>
        <p:txBody>
          <a:bodyPr wrap="square" rtlCol="0">
            <a:spAutoFit/>
          </a:bodyPr>
          <a:lstStyle/>
          <a:p>
            <a:pPr algn="ctr"/>
            <a:r>
              <a:rPr kumimoji="1" lang="en-US" altLang="ja-JP" sz="2000" dirty="0"/>
              <a:t>Get info</a:t>
            </a:r>
          </a:p>
        </p:txBody>
      </p:sp>
      <p:sp>
        <p:nvSpPr>
          <p:cNvPr id="23" name="TextBox 28">
            <a:extLst>
              <a:ext uri="{FF2B5EF4-FFF2-40B4-BE49-F238E27FC236}">
                <a16:creationId xmlns:a16="http://schemas.microsoft.com/office/drawing/2014/main" id="{76BBCE2E-3B85-DF84-4C0E-EBDDCFB3180A}"/>
              </a:ext>
            </a:extLst>
          </p:cNvPr>
          <p:cNvSpPr txBox="1"/>
          <p:nvPr/>
        </p:nvSpPr>
        <p:spPr>
          <a:xfrm>
            <a:off x="6077986" y="1603287"/>
            <a:ext cx="862778" cy="307777"/>
          </a:xfrm>
          <a:prstGeom prst="rect">
            <a:avLst/>
          </a:prstGeom>
          <a:noFill/>
          <a:ln>
            <a:solidFill>
              <a:schemeClr val="tx1"/>
            </a:solidFill>
          </a:ln>
        </p:spPr>
        <p:txBody>
          <a:bodyPr wrap="square" rtlCol="0">
            <a:spAutoFit/>
          </a:bodyPr>
          <a:lstStyle/>
          <a:p>
            <a:pPr algn="ctr"/>
            <a:r>
              <a:rPr lang="en-US" altLang="ja-JP" sz="1400" dirty="0"/>
              <a:t>scene id</a:t>
            </a:r>
            <a:endParaRPr kumimoji="1" lang="ja-JP" altLang="en-US" sz="1400" dirty="0"/>
          </a:p>
        </p:txBody>
      </p:sp>
      <p:sp>
        <p:nvSpPr>
          <p:cNvPr id="24" name="TextBox 28">
            <a:extLst>
              <a:ext uri="{FF2B5EF4-FFF2-40B4-BE49-F238E27FC236}">
                <a16:creationId xmlns:a16="http://schemas.microsoft.com/office/drawing/2014/main" id="{76BBCE2E-3B85-DF84-4C0E-EBDDCFB3180A}"/>
              </a:ext>
            </a:extLst>
          </p:cNvPr>
          <p:cNvSpPr txBox="1"/>
          <p:nvPr/>
        </p:nvSpPr>
        <p:spPr>
          <a:xfrm>
            <a:off x="7066010" y="1609340"/>
            <a:ext cx="862778" cy="307777"/>
          </a:xfrm>
          <a:prstGeom prst="rect">
            <a:avLst/>
          </a:prstGeom>
          <a:noFill/>
          <a:ln>
            <a:solidFill>
              <a:schemeClr val="tx1"/>
            </a:solidFill>
          </a:ln>
        </p:spPr>
        <p:txBody>
          <a:bodyPr wrap="square" rtlCol="0">
            <a:spAutoFit/>
          </a:bodyPr>
          <a:lstStyle/>
          <a:p>
            <a:pPr algn="ctr"/>
            <a:r>
              <a:rPr lang="en-US" altLang="ja-JP" sz="1400" dirty="0"/>
              <a:t>activity</a:t>
            </a:r>
            <a:endParaRPr kumimoji="1" lang="ja-JP" altLang="en-US" sz="1400" dirty="0"/>
          </a:p>
        </p:txBody>
      </p:sp>
      <p:sp>
        <p:nvSpPr>
          <p:cNvPr id="25" name="TextBox 28">
            <a:extLst>
              <a:ext uri="{FF2B5EF4-FFF2-40B4-BE49-F238E27FC236}">
                <a16:creationId xmlns:a16="http://schemas.microsoft.com/office/drawing/2014/main" id="{76BBCE2E-3B85-DF84-4C0E-EBDDCFB3180A}"/>
              </a:ext>
            </a:extLst>
          </p:cNvPr>
          <p:cNvSpPr txBox="1"/>
          <p:nvPr/>
        </p:nvSpPr>
        <p:spPr>
          <a:xfrm>
            <a:off x="5891639" y="3401376"/>
            <a:ext cx="862778" cy="307777"/>
          </a:xfrm>
          <a:prstGeom prst="rect">
            <a:avLst/>
          </a:prstGeom>
          <a:noFill/>
          <a:ln>
            <a:solidFill>
              <a:schemeClr val="tx1"/>
            </a:solidFill>
          </a:ln>
        </p:spPr>
        <p:txBody>
          <a:bodyPr wrap="square" rtlCol="0">
            <a:spAutoFit/>
          </a:bodyPr>
          <a:lstStyle/>
          <a:p>
            <a:pPr algn="ctr"/>
            <a:r>
              <a:rPr lang="en-US" altLang="ja-JP" sz="1400" dirty="0"/>
              <a:t>action</a:t>
            </a:r>
            <a:endParaRPr kumimoji="1" lang="ja-JP" altLang="en-US" sz="1400" dirty="0"/>
          </a:p>
        </p:txBody>
      </p:sp>
      <p:sp>
        <p:nvSpPr>
          <p:cNvPr id="26" name="TextBox 28">
            <a:extLst>
              <a:ext uri="{FF2B5EF4-FFF2-40B4-BE49-F238E27FC236}">
                <a16:creationId xmlns:a16="http://schemas.microsoft.com/office/drawing/2014/main" id="{76BBCE2E-3B85-DF84-4C0E-EBDDCFB3180A}"/>
              </a:ext>
            </a:extLst>
          </p:cNvPr>
          <p:cNvSpPr txBox="1"/>
          <p:nvPr/>
        </p:nvSpPr>
        <p:spPr>
          <a:xfrm>
            <a:off x="6872671" y="3410002"/>
            <a:ext cx="862778" cy="307777"/>
          </a:xfrm>
          <a:prstGeom prst="rect">
            <a:avLst/>
          </a:prstGeom>
          <a:noFill/>
          <a:ln>
            <a:solidFill>
              <a:schemeClr val="tx1"/>
            </a:solidFill>
          </a:ln>
        </p:spPr>
        <p:txBody>
          <a:bodyPr wrap="square" rtlCol="0">
            <a:spAutoFit/>
          </a:bodyPr>
          <a:lstStyle/>
          <a:p>
            <a:pPr algn="ctr"/>
            <a:r>
              <a:rPr lang="en-US" altLang="ja-JP" sz="1400" dirty="0"/>
              <a:t>duration</a:t>
            </a:r>
            <a:endParaRPr kumimoji="1" lang="ja-JP" altLang="en-US" sz="1400" dirty="0"/>
          </a:p>
        </p:txBody>
      </p:sp>
      <p:sp>
        <p:nvSpPr>
          <p:cNvPr id="27" name="TextBox 28">
            <a:extLst>
              <a:ext uri="{FF2B5EF4-FFF2-40B4-BE49-F238E27FC236}">
                <a16:creationId xmlns:a16="http://schemas.microsoft.com/office/drawing/2014/main" id="{76BBCE2E-3B85-DF84-4C0E-EBDDCFB3180A}"/>
              </a:ext>
            </a:extLst>
          </p:cNvPr>
          <p:cNvSpPr txBox="1"/>
          <p:nvPr/>
        </p:nvSpPr>
        <p:spPr>
          <a:xfrm>
            <a:off x="5874966" y="3809348"/>
            <a:ext cx="862778" cy="523220"/>
          </a:xfrm>
          <a:prstGeom prst="rect">
            <a:avLst/>
          </a:prstGeom>
          <a:noFill/>
          <a:ln>
            <a:solidFill>
              <a:schemeClr val="tx1"/>
            </a:solidFill>
          </a:ln>
        </p:spPr>
        <p:txBody>
          <a:bodyPr wrap="square" rtlCol="0">
            <a:spAutoFit/>
          </a:bodyPr>
          <a:lstStyle/>
          <a:p>
            <a:pPr algn="ctr"/>
            <a:r>
              <a:rPr lang="en-US" altLang="ja-JP" sz="1400" dirty="0"/>
              <a:t>elapsed time</a:t>
            </a:r>
            <a:endParaRPr kumimoji="1" lang="ja-JP" altLang="en-US" sz="1400" dirty="0"/>
          </a:p>
        </p:txBody>
      </p:sp>
      <p:sp>
        <p:nvSpPr>
          <p:cNvPr id="29" name="TextBox 28">
            <a:extLst>
              <a:ext uri="{FF2B5EF4-FFF2-40B4-BE49-F238E27FC236}">
                <a16:creationId xmlns:a16="http://schemas.microsoft.com/office/drawing/2014/main" id="{76BBCE2E-3B85-DF84-4C0E-EBDDCFB3180A}"/>
              </a:ext>
            </a:extLst>
          </p:cNvPr>
          <p:cNvSpPr txBox="1"/>
          <p:nvPr/>
        </p:nvSpPr>
        <p:spPr>
          <a:xfrm>
            <a:off x="5874966" y="4436499"/>
            <a:ext cx="862778" cy="307777"/>
          </a:xfrm>
          <a:prstGeom prst="rect">
            <a:avLst/>
          </a:prstGeom>
          <a:noFill/>
          <a:ln>
            <a:solidFill>
              <a:schemeClr val="tx1"/>
            </a:solidFill>
          </a:ln>
        </p:spPr>
        <p:txBody>
          <a:bodyPr wrap="square" rtlCol="0">
            <a:spAutoFit/>
          </a:bodyPr>
          <a:lstStyle/>
          <a:p>
            <a:pPr algn="ctr"/>
            <a:r>
              <a:rPr lang="en-US" altLang="ja-JP" sz="1400" dirty="0"/>
              <a:t>object</a:t>
            </a:r>
            <a:endParaRPr kumimoji="1" lang="ja-JP" altLang="en-US" sz="1400" dirty="0"/>
          </a:p>
        </p:txBody>
      </p:sp>
      <p:sp>
        <p:nvSpPr>
          <p:cNvPr id="30" name="TextBox 28">
            <a:extLst>
              <a:ext uri="{FF2B5EF4-FFF2-40B4-BE49-F238E27FC236}">
                <a16:creationId xmlns:a16="http://schemas.microsoft.com/office/drawing/2014/main" id="{76BBCE2E-3B85-DF84-4C0E-EBDDCFB3180A}"/>
              </a:ext>
            </a:extLst>
          </p:cNvPr>
          <p:cNvSpPr txBox="1"/>
          <p:nvPr/>
        </p:nvSpPr>
        <p:spPr>
          <a:xfrm>
            <a:off x="6872671" y="3823874"/>
            <a:ext cx="862778" cy="523220"/>
          </a:xfrm>
          <a:prstGeom prst="rect">
            <a:avLst/>
          </a:prstGeom>
          <a:noFill/>
          <a:ln>
            <a:solidFill>
              <a:schemeClr val="tx1"/>
            </a:solidFill>
          </a:ln>
        </p:spPr>
        <p:txBody>
          <a:bodyPr wrap="square" rtlCol="0">
            <a:spAutoFit/>
          </a:bodyPr>
          <a:lstStyle/>
          <a:p>
            <a:pPr algn="ctr"/>
            <a:r>
              <a:rPr lang="en-US" altLang="ja-JP" sz="1400" dirty="0"/>
              <a:t>event name</a:t>
            </a:r>
            <a:endParaRPr kumimoji="1" lang="ja-JP" altLang="en-US" sz="1400" dirty="0"/>
          </a:p>
        </p:txBody>
      </p:sp>
      <p:sp>
        <p:nvSpPr>
          <p:cNvPr id="31" name="TextBox 28">
            <a:extLst>
              <a:ext uri="{FF2B5EF4-FFF2-40B4-BE49-F238E27FC236}">
                <a16:creationId xmlns:a16="http://schemas.microsoft.com/office/drawing/2014/main" id="{76BBCE2E-3B85-DF84-4C0E-EBDDCFB3180A}"/>
              </a:ext>
            </a:extLst>
          </p:cNvPr>
          <p:cNvSpPr txBox="1"/>
          <p:nvPr/>
        </p:nvSpPr>
        <p:spPr>
          <a:xfrm>
            <a:off x="6872671" y="4449452"/>
            <a:ext cx="862778" cy="307777"/>
          </a:xfrm>
          <a:prstGeom prst="rect">
            <a:avLst/>
          </a:prstGeom>
          <a:noFill/>
          <a:ln>
            <a:solidFill>
              <a:schemeClr val="tx1"/>
            </a:solidFill>
          </a:ln>
        </p:spPr>
        <p:txBody>
          <a:bodyPr wrap="square" rtlCol="0">
            <a:spAutoFit/>
          </a:bodyPr>
          <a:lstStyle/>
          <a:p>
            <a:pPr algn="ctr"/>
            <a:r>
              <a:rPr lang="en-US" altLang="ja-JP" sz="1400" dirty="0"/>
              <a:t>place</a:t>
            </a:r>
            <a:endParaRPr kumimoji="1" lang="ja-JP" altLang="en-US" sz="1400" dirty="0"/>
          </a:p>
        </p:txBody>
      </p:sp>
      <p:sp>
        <p:nvSpPr>
          <p:cNvPr id="34" name="TextBox 15">
            <a:extLst>
              <a:ext uri="{FF2B5EF4-FFF2-40B4-BE49-F238E27FC236}">
                <a16:creationId xmlns:a16="http://schemas.microsoft.com/office/drawing/2014/main" id="{E50B57FF-C716-0237-7B0A-0D788B2FE210}"/>
              </a:ext>
            </a:extLst>
          </p:cNvPr>
          <p:cNvSpPr txBox="1"/>
          <p:nvPr/>
        </p:nvSpPr>
        <p:spPr>
          <a:xfrm>
            <a:off x="418268" y="3941620"/>
            <a:ext cx="4950151" cy="1631216"/>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The information about the movements between rooms isn’t stored in KG. </a:t>
            </a:r>
          </a:p>
          <a:p>
            <a:pPr marL="342900" indent="-342900">
              <a:buFont typeface="Arial" panose="020B0604020202020204" pitchFamily="34" charset="0"/>
              <a:buChar char="•"/>
            </a:pPr>
            <a:r>
              <a:rPr lang="en-US" altLang="ja-JP" sz="2000" dirty="0"/>
              <a:t>We calculated all possible paths using ‘</a:t>
            </a:r>
            <a:r>
              <a:rPr lang="en-US" altLang="ja-JP" sz="2000" b="0" i="0" dirty="0">
                <a:solidFill>
                  <a:srgbClr val="1F1F1F"/>
                </a:solidFill>
                <a:effectLst/>
                <a:highlight>
                  <a:srgbClr val="FFFFFF"/>
                </a:highlight>
                <a:latin typeface="Google Sans"/>
              </a:rPr>
              <a:t>Breadth-first search</a:t>
            </a:r>
            <a:r>
              <a:rPr lang="en-US" altLang="ja-JP" sz="2000" dirty="0"/>
              <a:t>’</a:t>
            </a:r>
            <a:r>
              <a:rPr lang="en-US" altLang="ja-JP" sz="2000" b="0" i="0" dirty="0">
                <a:solidFill>
                  <a:srgbClr val="1F1F1F"/>
                </a:solidFill>
                <a:effectLst/>
                <a:highlight>
                  <a:srgbClr val="FFFFFF"/>
                </a:highlight>
                <a:latin typeface="Google Sans"/>
              </a:rPr>
              <a:t> </a:t>
            </a:r>
            <a:r>
              <a:rPr lang="en-US" altLang="ja-JP" sz="2000" dirty="0"/>
              <a:t>after getting the information. </a:t>
            </a:r>
          </a:p>
        </p:txBody>
      </p:sp>
      <p:sp>
        <p:nvSpPr>
          <p:cNvPr id="35" name="TextBox 2">
            <a:extLst>
              <a:ext uri="{FF2B5EF4-FFF2-40B4-BE49-F238E27FC236}">
                <a16:creationId xmlns:a16="http://schemas.microsoft.com/office/drawing/2014/main" id="{99AB8BE6-59C5-069D-035C-8DD91F72DA09}"/>
              </a:ext>
            </a:extLst>
          </p:cNvPr>
          <p:cNvSpPr txBox="1"/>
          <p:nvPr/>
        </p:nvSpPr>
        <p:spPr>
          <a:xfrm>
            <a:off x="5920607" y="5102107"/>
            <a:ext cx="2008181" cy="1015663"/>
          </a:xfrm>
          <a:prstGeom prst="rect">
            <a:avLst/>
          </a:prstGeom>
          <a:noFill/>
        </p:spPr>
        <p:txBody>
          <a:bodyPr wrap="square" rtlCol="0">
            <a:spAutoFit/>
          </a:bodyPr>
          <a:lstStyle/>
          <a:p>
            <a:pPr algn="ctr"/>
            <a:r>
              <a:rPr kumimoji="1" lang="en-US" altLang="ja-JP" sz="2000" dirty="0"/>
              <a:t>Calculate all passible path between rooms.</a:t>
            </a:r>
          </a:p>
        </p:txBody>
      </p:sp>
      <p:sp>
        <p:nvSpPr>
          <p:cNvPr id="36" name="Arrow: Down 10">
            <a:extLst>
              <a:ext uri="{FF2B5EF4-FFF2-40B4-BE49-F238E27FC236}">
                <a16:creationId xmlns:a16="http://schemas.microsoft.com/office/drawing/2014/main" id="{83FDC8E8-9B33-C654-76B3-B0B703D011BD}"/>
              </a:ext>
            </a:extLst>
          </p:cNvPr>
          <p:cNvSpPr/>
          <p:nvPr/>
        </p:nvSpPr>
        <p:spPr>
          <a:xfrm>
            <a:off x="6783999" y="4865691"/>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433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a:extLst>
              <a:ext uri="{FF2B5EF4-FFF2-40B4-BE49-F238E27FC236}">
                <a16:creationId xmlns:a16="http://schemas.microsoft.com/office/drawing/2014/main" id="{E50B57FF-C716-0237-7B0A-0D788B2FE210}"/>
              </a:ext>
            </a:extLst>
          </p:cNvPr>
          <p:cNvSpPr txBox="1"/>
          <p:nvPr/>
        </p:nvSpPr>
        <p:spPr>
          <a:xfrm>
            <a:off x="485181" y="363717"/>
            <a:ext cx="11938732" cy="523220"/>
          </a:xfrm>
          <a:prstGeom prst="rect">
            <a:avLst/>
          </a:prstGeom>
          <a:noFill/>
        </p:spPr>
        <p:txBody>
          <a:bodyPr wrap="square" rtlCol="0">
            <a:spAutoFit/>
          </a:bodyPr>
          <a:lstStyle/>
          <a:p>
            <a:r>
              <a:rPr lang="en-US" altLang="ja-JP" sz="2800" dirty="0"/>
              <a:t>We calculated paths between rooms in each scene.</a:t>
            </a:r>
          </a:p>
        </p:txBody>
      </p:sp>
      <p:pic>
        <p:nvPicPr>
          <p:cNvPr id="4" name="図 3"/>
          <p:cNvPicPr>
            <a:picLocks noChangeAspect="1"/>
          </p:cNvPicPr>
          <p:nvPr/>
        </p:nvPicPr>
        <p:blipFill>
          <a:blip r:embed="rId2"/>
          <a:stretch>
            <a:fillRect/>
          </a:stretch>
        </p:blipFill>
        <p:spPr>
          <a:xfrm>
            <a:off x="1094494" y="1360810"/>
            <a:ext cx="3377666" cy="4121897"/>
          </a:xfrm>
          <a:prstGeom prst="rect">
            <a:avLst/>
          </a:prstGeom>
        </p:spPr>
      </p:pic>
      <p:sp>
        <p:nvSpPr>
          <p:cNvPr id="10" name="TextBox 28">
            <a:extLst>
              <a:ext uri="{FF2B5EF4-FFF2-40B4-BE49-F238E27FC236}">
                <a16:creationId xmlns:a16="http://schemas.microsoft.com/office/drawing/2014/main" id="{76BBCE2E-3B85-DF84-4C0E-EBDDCFB3180A}"/>
              </a:ext>
            </a:extLst>
          </p:cNvPr>
          <p:cNvSpPr txBox="1"/>
          <p:nvPr/>
        </p:nvSpPr>
        <p:spPr>
          <a:xfrm>
            <a:off x="2518349" y="2371045"/>
            <a:ext cx="940109" cy="307777"/>
          </a:xfrm>
          <a:prstGeom prst="rect">
            <a:avLst/>
          </a:prstGeom>
          <a:noFill/>
          <a:ln>
            <a:noFill/>
          </a:ln>
        </p:spPr>
        <p:txBody>
          <a:bodyPr wrap="square" rtlCol="0">
            <a:spAutoFit/>
          </a:bodyPr>
          <a:lstStyle/>
          <a:p>
            <a:pPr algn="ctr"/>
            <a:r>
              <a:rPr kumimoji="1" lang="en-US" altLang="ja-JP" sz="1400" b="1" dirty="0">
                <a:solidFill>
                  <a:schemeClr val="bg1"/>
                </a:solidFill>
              </a:rPr>
              <a:t>Bedroom</a:t>
            </a:r>
            <a:endParaRPr kumimoji="1" lang="ja-JP" altLang="en-US" sz="1400" b="1" dirty="0">
              <a:solidFill>
                <a:schemeClr val="bg1"/>
              </a:solidFill>
            </a:endParaRPr>
          </a:p>
        </p:txBody>
      </p:sp>
      <p:sp>
        <p:nvSpPr>
          <p:cNvPr id="11" name="TextBox 28">
            <a:extLst>
              <a:ext uri="{FF2B5EF4-FFF2-40B4-BE49-F238E27FC236}">
                <a16:creationId xmlns:a16="http://schemas.microsoft.com/office/drawing/2014/main" id="{76BBCE2E-3B85-DF84-4C0E-EBDDCFB3180A}"/>
              </a:ext>
            </a:extLst>
          </p:cNvPr>
          <p:cNvSpPr txBox="1"/>
          <p:nvPr/>
        </p:nvSpPr>
        <p:spPr>
          <a:xfrm>
            <a:off x="2108794" y="960700"/>
            <a:ext cx="1349066" cy="400110"/>
          </a:xfrm>
          <a:prstGeom prst="rect">
            <a:avLst/>
          </a:prstGeom>
          <a:noFill/>
          <a:ln>
            <a:noFill/>
          </a:ln>
        </p:spPr>
        <p:txBody>
          <a:bodyPr wrap="square" rtlCol="0">
            <a:spAutoFit/>
          </a:bodyPr>
          <a:lstStyle/>
          <a:p>
            <a:pPr algn="ctr"/>
            <a:r>
              <a:rPr lang="en-US" altLang="ja-JP" sz="2000" dirty="0"/>
              <a:t>scene 1</a:t>
            </a:r>
            <a:endParaRPr kumimoji="1" lang="ja-JP" altLang="en-US" sz="2000" dirty="0"/>
          </a:p>
        </p:txBody>
      </p:sp>
      <p:sp>
        <p:nvSpPr>
          <p:cNvPr id="12" name="TextBox 28">
            <a:extLst>
              <a:ext uri="{FF2B5EF4-FFF2-40B4-BE49-F238E27FC236}">
                <a16:creationId xmlns:a16="http://schemas.microsoft.com/office/drawing/2014/main" id="{76BBCE2E-3B85-DF84-4C0E-EBDDCFB3180A}"/>
              </a:ext>
            </a:extLst>
          </p:cNvPr>
          <p:cNvSpPr txBox="1"/>
          <p:nvPr/>
        </p:nvSpPr>
        <p:spPr>
          <a:xfrm>
            <a:off x="1336367" y="2217156"/>
            <a:ext cx="940109" cy="307777"/>
          </a:xfrm>
          <a:prstGeom prst="rect">
            <a:avLst/>
          </a:prstGeom>
          <a:noFill/>
          <a:ln>
            <a:noFill/>
          </a:ln>
        </p:spPr>
        <p:txBody>
          <a:bodyPr wrap="square" rtlCol="0">
            <a:spAutoFit/>
          </a:bodyPr>
          <a:lstStyle/>
          <a:p>
            <a:pPr algn="ctr"/>
            <a:r>
              <a:rPr kumimoji="1" lang="en-US" altLang="ja-JP" sz="1400" b="1" dirty="0">
                <a:solidFill>
                  <a:schemeClr val="bg1"/>
                </a:solidFill>
              </a:rPr>
              <a:t>Bathroom</a:t>
            </a:r>
            <a:endParaRPr kumimoji="1" lang="ja-JP" altLang="en-US" sz="1400" b="1" dirty="0">
              <a:solidFill>
                <a:schemeClr val="bg1"/>
              </a:solidFill>
            </a:endParaRPr>
          </a:p>
        </p:txBody>
      </p:sp>
      <p:sp>
        <p:nvSpPr>
          <p:cNvPr id="13" name="TextBox 28">
            <a:extLst>
              <a:ext uri="{FF2B5EF4-FFF2-40B4-BE49-F238E27FC236}">
                <a16:creationId xmlns:a16="http://schemas.microsoft.com/office/drawing/2014/main" id="{76BBCE2E-3B85-DF84-4C0E-EBDDCFB3180A}"/>
              </a:ext>
            </a:extLst>
          </p:cNvPr>
          <p:cNvSpPr txBox="1"/>
          <p:nvPr/>
        </p:nvSpPr>
        <p:spPr>
          <a:xfrm>
            <a:off x="2518349" y="3167602"/>
            <a:ext cx="940109" cy="307777"/>
          </a:xfrm>
          <a:prstGeom prst="rect">
            <a:avLst/>
          </a:prstGeom>
          <a:noFill/>
          <a:ln>
            <a:noFill/>
          </a:ln>
        </p:spPr>
        <p:txBody>
          <a:bodyPr wrap="square" rtlCol="0">
            <a:spAutoFit/>
          </a:bodyPr>
          <a:lstStyle/>
          <a:p>
            <a:pPr algn="ctr"/>
            <a:r>
              <a:rPr kumimoji="1" lang="en-US" altLang="ja-JP" sz="1400" b="1" dirty="0">
                <a:solidFill>
                  <a:schemeClr val="bg1"/>
                </a:solidFill>
              </a:rPr>
              <a:t>Kitchen</a:t>
            </a:r>
            <a:endParaRPr kumimoji="1" lang="ja-JP" altLang="en-US" sz="1400" b="1" dirty="0">
              <a:solidFill>
                <a:schemeClr val="bg1"/>
              </a:solidFill>
            </a:endParaRPr>
          </a:p>
        </p:txBody>
      </p:sp>
      <p:sp>
        <p:nvSpPr>
          <p:cNvPr id="14" name="TextBox 28">
            <a:extLst>
              <a:ext uri="{FF2B5EF4-FFF2-40B4-BE49-F238E27FC236}">
                <a16:creationId xmlns:a16="http://schemas.microsoft.com/office/drawing/2014/main" id="{76BBCE2E-3B85-DF84-4C0E-EBDDCFB3180A}"/>
              </a:ext>
            </a:extLst>
          </p:cNvPr>
          <p:cNvSpPr txBox="1"/>
          <p:nvPr/>
        </p:nvSpPr>
        <p:spPr>
          <a:xfrm>
            <a:off x="2929647" y="4782048"/>
            <a:ext cx="1056425" cy="307777"/>
          </a:xfrm>
          <a:prstGeom prst="rect">
            <a:avLst/>
          </a:prstGeom>
          <a:noFill/>
          <a:ln>
            <a:noFill/>
          </a:ln>
        </p:spPr>
        <p:txBody>
          <a:bodyPr wrap="square" rtlCol="0">
            <a:spAutoFit/>
          </a:bodyPr>
          <a:lstStyle/>
          <a:p>
            <a:pPr algn="ctr"/>
            <a:r>
              <a:rPr kumimoji="1" lang="en-US" altLang="ja-JP" sz="1400" b="1" dirty="0">
                <a:solidFill>
                  <a:schemeClr val="bg1"/>
                </a:solidFill>
              </a:rPr>
              <a:t>Living room</a:t>
            </a:r>
            <a:endParaRPr kumimoji="1" lang="ja-JP" altLang="en-US" sz="1400" b="1" dirty="0">
              <a:solidFill>
                <a:schemeClr val="bg1"/>
              </a:solidFill>
            </a:endParaRPr>
          </a:p>
        </p:txBody>
      </p:sp>
      <p:sp>
        <p:nvSpPr>
          <p:cNvPr id="3" name="左右矢印 2"/>
          <p:cNvSpPr/>
          <p:nvPr/>
        </p:nvSpPr>
        <p:spPr>
          <a:xfrm>
            <a:off x="2108794" y="2524933"/>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右矢印 15"/>
          <p:cNvSpPr/>
          <p:nvPr/>
        </p:nvSpPr>
        <p:spPr>
          <a:xfrm rot="16200000">
            <a:off x="2800095" y="2766375"/>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左右矢印 16"/>
          <p:cNvSpPr/>
          <p:nvPr/>
        </p:nvSpPr>
        <p:spPr>
          <a:xfrm rot="16200000">
            <a:off x="3266739" y="3681307"/>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419586" y="1302900"/>
            <a:ext cx="2531502" cy="4237716"/>
          </a:xfrm>
          <a:prstGeom prst="rect">
            <a:avLst/>
          </a:prstGeom>
        </p:spPr>
      </p:pic>
      <p:sp>
        <p:nvSpPr>
          <p:cNvPr id="19" name="TextBox 28">
            <a:extLst>
              <a:ext uri="{FF2B5EF4-FFF2-40B4-BE49-F238E27FC236}">
                <a16:creationId xmlns:a16="http://schemas.microsoft.com/office/drawing/2014/main" id="{76BBCE2E-3B85-DF84-4C0E-EBDDCFB3180A}"/>
              </a:ext>
            </a:extLst>
          </p:cNvPr>
          <p:cNvSpPr txBox="1"/>
          <p:nvPr/>
        </p:nvSpPr>
        <p:spPr>
          <a:xfrm>
            <a:off x="8010804" y="936852"/>
            <a:ext cx="1349066" cy="400110"/>
          </a:xfrm>
          <a:prstGeom prst="rect">
            <a:avLst/>
          </a:prstGeom>
          <a:noFill/>
          <a:ln>
            <a:noFill/>
          </a:ln>
        </p:spPr>
        <p:txBody>
          <a:bodyPr wrap="square" rtlCol="0">
            <a:spAutoFit/>
          </a:bodyPr>
          <a:lstStyle/>
          <a:p>
            <a:pPr algn="ctr"/>
            <a:r>
              <a:rPr lang="en-US" altLang="ja-JP" sz="2000" dirty="0"/>
              <a:t>scene 7</a:t>
            </a:r>
            <a:endParaRPr kumimoji="1" lang="ja-JP" altLang="en-US" sz="2000" dirty="0"/>
          </a:p>
        </p:txBody>
      </p:sp>
      <p:sp>
        <p:nvSpPr>
          <p:cNvPr id="21" name="TextBox 15">
            <a:extLst>
              <a:ext uri="{FF2B5EF4-FFF2-40B4-BE49-F238E27FC236}">
                <a16:creationId xmlns:a16="http://schemas.microsoft.com/office/drawing/2014/main" id="{E50B57FF-C716-0237-7B0A-0D788B2FE210}"/>
              </a:ext>
            </a:extLst>
          </p:cNvPr>
          <p:cNvSpPr txBox="1"/>
          <p:nvPr/>
        </p:nvSpPr>
        <p:spPr>
          <a:xfrm>
            <a:off x="4472160" y="2867760"/>
            <a:ext cx="2859892" cy="1107996"/>
          </a:xfrm>
          <a:prstGeom prst="rect">
            <a:avLst/>
          </a:prstGeom>
          <a:noFill/>
        </p:spPr>
        <p:txBody>
          <a:bodyPr wrap="square" rtlCol="0">
            <a:spAutoFit/>
          </a:bodyPr>
          <a:lstStyle/>
          <a:p>
            <a:pPr algn="ctr"/>
            <a:r>
              <a:rPr lang="ja-JP" altLang="en-US" sz="6600" b="1" dirty="0"/>
              <a:t>・・・</a:t>
            </a:r>
            <a:endParaRPr lang="en-US" altLang="ja-JP" sz="6600" b="1" dirty="0"/>
          </a:p>
        </p:txBody>
      </p:sp>
      <p:sp>
        <p:nvSpPr>
          <p:cNvPr id="2" name="TextBox 28">
            <a:extLst>
              <a:ext uri="{FF2B5EF4-FFF2-40B4-BE49-F238E27FC236}">
                <a16:creationId xmlns:a16="http://schemas.microsoft.com/office/drawing/2014/main" id="{B1A1F88E-1117-87E9-6D5F-D7E52252EDDB}"/>
              </a:ext>
            </a:extLst>
          </p:cNvPr>
          <p:cNvSpPr txBox="1"/>
          <p:nvPr/>
        </p:nvSpPr>
        <p:spPr>
          <a:xfrm>
            <a:off x="8602422" y="3275111"/>
            <a:ext cx="940109" cy="307777"/>
          </a:xfrm>
          <a:prstGeom prst="rect">
            <a:avLst/>
          </a:prstGeom>
          <a:noFill/>
          <a:ln>
            <a:noFill/>
          </a:ln>
        </p:spPr>
        <p:txBody>
          <a:bodyPr wrap="square" rtlCol="0">
            <a:spAutoFit/>
          </a:bodyPr>
          <a:lstStyle/>
          <a:p>
            <a:pPr algn="ctr"/>
            <a:r>
              <a:rPr kumimoji="1" lang="en-US" altLang="ja-JP" sz="1400" b="1" dirty="0">
                <a:solidFill>
                  <a:schemeClr val="bg1"/>
                </a:solidFill>
              </a:rPr>
              <a:t>Kitchen</a:t>
            </a:r>
            <a:endParaRPr kumimoji="1" lang="ja-JP" altLang="en-US" sz="1400" b="1" dirty="0">
              <a:solidFill>
                <a:schemeClr val="bg1"/>
              </a:solidFill>
            </a:endParaRPr>
          </a:p>
        </p:txBody>
      </p:sp>
      <p:sp>
        <p:nvSpPr>
          <p:cNvPr id="5" name="TextBox 28">
            <a:extLst>
              <a:ext uri="{FF2B5EF4-FFF2-40B4-BE49-F238E27FC236}">
                <a16:creationId xmlns:a16="http://schemas.microsoft.com/office/drawing/2014/main" id="{115F370D-0A4B-BC27-07A7-127C10A6CB40}"/>
              </a:ext>
            </a:extLst>
          </p:cNvPr>
          <p:cNvSpPr txBox="1"/>
          <p:nvPr/>
        </p:nvSpPr>
        <p:spPr>
          <a:xfrm>
            <a:off x="7963831" y="2104810"/>
            <a:ext cx="940109" cy="307777"/>
          </a:xfrm>
          <a:prstGeom prst="rect">
            <a:avLst/>
          </a:prstGeom>
          <a:noFill/>
          <a:ln>
            <a:noFill/>
          </a:ln>
        </p:spPr>
        <p:txBody>
          <a:bodyPr wrap="square" rtlCol="0">
            <a:spAutoFit/>
          </a:bodyPr>
          <a:lstStyle/>
          <a:p>
            <a:pPr algn="ctr"/>
            <a:r>
              <a:rPr kumimoji="1" lang="en-US" altLang="ja-JP" sz="1400" b="1" dirty="0">
                <a:solidFill>
                  <a:schemeClr val="bg1"/>
                </a:solidFill>
              </a:rPr>
              <a:t>Bedroom</a:t>
            </a:r>
            <a:endParaRPr kumimoji="1" lang="ja-JP" altLang="en-US" sz="1400" b="1" dirty="0">
              <a:solidFill>
                <a:schemeClr val="bg1"/>
              </a:solidFill>
            </a:endParaRPr>
          </a:p>
        </p:txBody>
      </p:sp>
      <p:sp>
        <p:nvSpPr>
          <p:cNvPr id="6" name="TextBox 28">
            <a:extLst>
              <a:ext uri="{FF2B5EF4-FFF2-40B4-BE49-F238E27FC236}">
                <a16:creationId xmlns:a16="http://schemas.microsoft.com/office/drawing/2014/main" id="{B0EED5FE-7AB7-AB01-ECCF-875ADC704428}"/>
              </a:ext>
            </a:extLst>
          </p:cNvPr>
          <p:cNvSpPr txBox="1"/>
          <p:nvPr/>
        </p:nvSpPr>
        <p:spPr>
          <a:xfrm>
            <a:off x="7532649" y="3902595"/>
            <a:ext cx="940109" cy="307777"/>
          </a:xfrm>
          <a:prstGeom prst="rect">
            <a:avLst/>
          </a:prstGeom>
          <a:noFill/>
          <a:ln>
            <a:noFill/>
          </a:ln>
        </p:spPr>
        <p:txBody>
          <a:bodyPr wrap="square" rtlCol="0">
            <a:spAutoFit/>
          </a:bodyPr>
          <a:lstStyle/>
          <a:p>
            <a:pPr algn="ctr"/>
            <a:r>
              <a:rPr kumimoji="1" lang="en-US" altLang="ja-JP" sz="1400" b="1" dirty="0">
                <a:solidFill>
                  <a:schemeClr val="bg1"/>
                </a:solidFill>
              </a:rPr>
              <a:t>Bathroom</a:t>
            </a:r>
            <a:endParaRPr kumimoji="1" lang="ja-JP" altLang="en-US" sz="1400" b="1" dirty="0">
              <a:solidFill>
                <a:schemeClr val="bg1"/>
              </a:solidFill>
            </a:endParaRPr>
          </a:p>
        </p:txBody>
      </p:sp>
      <p:sp>
        <p:nvSpPr>
          <p:cNvPr id="7" name="TextBox 28">
            <a:extLst>
              <a:ext uri="{FF2B5EF4-FFF2-40B4-BE49-F238E27FC236}">
                <a16:creationId xmlns:a16="http://schemas.microsoft.com/office/drawing/2014/main" id="{D12DBD80-8396-6134-2F36-DA9A0EA310A4}"/>
              </a:ext>
            </a:extLst>
          </p:cNvPr>
          <p:cNvSpPr txBox="1"/>
          <p:nvPr/>
        </p:nvSpPr>
        <p:spPr>
          <a:xfrm>
            <a:off x="8544263" y="4626335"/>
            <a:ext cx="1056425" cy="307777"/>
          </a:xfrm>
          <a:prstGeom prst="rect">
            <a:avLst/>
          </a:prstGeom>
          <a:noFill/>
          <a:ln>
            <a:noFill/>
          </a:ln>
        </p:spPr>
        <p:txBody>
          <a:bodyPr wrap="square" rtlCol="0">
            <a:spAutoFit/>
          </a:bodyPr>
          <a:lstStyle/>
          <a:p>
            <a:pPr algn="ctr"/>
            <a:r>
              <a:rPr kumimoji="1" lang="en-US" altLang="ja-JP" sz="1400" b="1" dirty="0">
                <a:solidFill>
                  <a:schemeClr val="bg1"/>
                </a:solidFill>
              </a:rPr>
              <a:t>Living room</a:t>
            </a:r>
            <a:endParaRPr kumimoji="1" lang="ja-JP" altLang="en-US" sz="1400" b="1" dirty="0">
              <a:solidFill>
                <a:schemeClr val="bg1"/>
              </a:solidFill>
            </a:endParaRPr>
          </a:p>
        </p:txBody>
      </p:sp>
      <p:sp>
        <p:nvSpPr>
          <p:cNvPr id="9" name="左右矢印 16">
            <a:extLst>
              <a:ext uri="{FF2B5EF4-FFF2-40B4-BE49-F238E27FC236}">
                <a16:creationId xmlns:a16="http://schemas.microsoft.com/office/drawing/2014/main" id="{B824FDB9-8F3E-6CA4-66FE-2FB8B36CE4DC}"/>
              </a:ext>
            </a:extLst>
          </p:cNvPr>
          <p:cNvSpPr/>
          <p:nvPr/>
        </p:nvSpPr>
        <p:spPr>
          <a:xfrm rot="16200000">
            <a:off x="8860298" y="3835871"/>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右矢印 16">
            <a:extLst>
              <a:ext uri="{FF2B5EF4-FFF2-40B4-BE49-F238E27FC236}">
                <a16:creationId xmlns:a16="http://schemas.microsoft.com/office/drawing/2014/main" id="{A8F431EF-179C-4EF4-6A25-79EE87C2F3FD}"/>
              </a:ext>
            </a:extLst>
          </p:cNvPr>
          <p:cNvSpPr/>
          <p:nvPr/>
        </p:nvSpPr>
        <p:spPr>
          <a:xfrm rot="16200000">
            <a:off x="8481945" y="2637997"/>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左右矢印 2">
            <a:extLst>
              <a:ext uri="{FF2B5EF4-FFF2-40B4-BE49-F238E27FC236}">
                <a16:creationId xmlns:a16="http://schemas.microsoft.com/office/drawing/2014/main" id="{66C3BECB-4AC8-DE4E-75FA-DD4E153E48F2}"/>
              </a:ext>
            </a:extLst>
          </p:cNvPr>
          <p:cNvSpPr/>
          <p:nvPr/>
        </p:nvSpPr>
        <p:spPr>
          <a:xfrm>
            <a:off x="8303098" y="3636308"/>
            <a:ext cx="382239" cy="22612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091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a:extLst>
              <a:ext uri="{FF2B5EF4-FFF2-40B4-BE49-F238E27FC236}">
                <a16:creationId xmlns:a16="http://schemas.microsoft.com/office/drawing/2014/main" id="{E50B57FF-C716-0237-7B0A-0D788B2FE210}"/>
              </a:ext>
            </a:extLst>
          </p:cNvPr>
          <p:cNvSpPr txBox="1"/>
          <p:nvPr/>
        </p:nvSpPr>
        <p:spPr>
          <a:xfrm>
            <a:off x="6464355" y="2918870"/>
            <a:ext cx="5679069" cy="400110"/>
          </a:xfrm>
          <a:prstGeom prst="rect">
            <a:avLst/>
          </a:prstGeom>
          <a:noFill/>
        </p:spPr>
        <p:txBody>
          <a:bodyPr wrap="square" rtlCol="0">
            <a:spAutoFit/>
          </a:bodyPr>
          <a:lstStyle/>
          <a:p>
            <a:pPr algn="ctr"/>
            <a:r>
              <a:rPr lang="en-US" altLang="ja-JP" sz="2000" dirty="0"/>
              <a:t>‘How many times did he enter the bathroom?’</a:t>
            </a:r>
          </a:p>
        </p:txBody>
      </p:sp>
      <p:sp>
        <p:nvSpPr>
          <p:cNvPr id="33" name="Title 1">
            <a:extLst>
              <a:ext uri="{FF2B5EF4-FFF2-40B4-BE49-F238E27FC236}">
                <a16:creationId xmlns:a16="http://schemas.microsoft.com/office/drawing/2014/main" id="{BD955F86-A554-A30B-1879-B75FC6F5096A}"/>
              </a:ext>
            </a:extLst>
          </p:cNvPr>
          <p:cNvSpPr txBox="1">
            <a:spLocks/>
          </p:cNvSpPr>
          <p:nvPr/>
        </p:nvSpPr>
        <p:spPr>
          <a:xfrm>
            <a:off x="233213" y="190277"/>
            <a:ext cx="10515600" cy="755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⑤ </a:t>
            </a:r>
            <a:r>
              <a:rPr lang="en-US" altLang="ja-JP" sz="3600" dirty="0"/>
              <a:t>Answer</a:t>
            </a:r>
            <a:r>
              <a:rPr lang="ja-JP" altLang="en-US" sz="3600" dirty="0"/>
              <a:t> </a:t>
            </a:r>
            <a:r>
              <a:rPr lang="en-US" altLang="ja-JP" sz="3600" dirty="0"/>
              <a:t>to the question</a:t>
            </a:r>
            <a:endParaRPr lang="ja-JP" altLang="en-US" sz="3600" dirty="0"/>
          </a:p>
        </p:txBody>
      </p:sp>
      <p:sp>
        <p:nvSpPr>
          <p:cNvPr id="2" name="TextBox 15">
            <a:extLst>
              <a:ext uri="{FF2B5EF4-FFF2-40B4-BE49-F238E27FC236}">
                <a16:creationId xmlns:a16="http://schemas.microsoft.com/office/drawing/2014/main" id="{3042951E-5532-70AE-FE1D-65D98E321026}"/>
              </a:ext>
            </a:extLst>
          </p:cNvPr>
          <p:cNvSpPr txBox="1"/>
          <p:nvPr/>
        </p:nvSpPr>
        <p:spPr>
          <a:xfrm>
            <a:off x="391374" y="1222995"/>
            <a:ext cx="10199277" cy="132343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The selected function returns the specific number</a:t>
            </a:r>
            <a:r>
              <a:rPr kumimoji="1" lang="ja-JP" altLang="en-US" sz="2000" dirty="0"/>
              <a:t> </a:t>
            </a:r>
            <a:r>
              <a:rPr kumimoji="1" lang="en-US" altLang="ja-JP" sz="2000" dirty="0"/>
              <a:t>or</a:t>
            </a:r>
            <a:r>
              <a:rPr kumimoji="1" lang="ja-JP" altLang="en-US" sz="2000" dirty="0"/>
              <a:t> </a:t>
            </a:r>
            <a:r>
              <a:rPr kumimoji="1" lang="en-US" altLang="ja-JP" sz="2000" dirty="0"/>
              <a:t>action</a:t>
            </a:r>
            <a:r>
              <a:rPr kumimoji="1" lang="ja-JP" altLang="en-US" sz="2000" dirty="0"/>
              <a:t> </a:t>
            </a:r>
            <a:r>
              <a:rPr kumimoji="1" lang="en-US" altLang="ja-JP" sz="2000" dirty="0"/>
              <a:t>depending</a:t>
            </a:r>
            <a:r>
              <a:rPr kumimoji="1" lang="ja-JP" altLang="en-US" sz="2000" dirty="0"/>
              <a:t> </a:t>
            </a:r>
            <a:r>
              <a:rPr kumimoji="1" lang="en-US" altLang="ja-JP" sz="2000" dirty="0"/>
              <a:t>on</a:t>
            </a:r>
            <a:r>
              <a:rPr kumimoji="1" lang="ja-JP" altLang="en-US" sz="2000" dirty="0"/>
              <a:t> </a:t>
            </a:r>
            <a:r>
              <a:rPr kumimoji="1" lang="en-US" altLang="ja-JP" sz="2000" dirty="0"/>
              <a:t>the</a:t>
            </a:r>
            <a:r>
              <a:rPr kumimoji="1" lang="ja-JP" altLang="en-US" sz="2000" dirty="0"/>
              <a:t> </a:t>
            </a:r>
            <a:r>
              <a:rPr kumimoji="1" lang="en-US" altLang="ja-JP" sz="2000" dirty="0"/>
              <a:t>question</a:t>
            </a:r>
            <a:r>
              <a:rPr kumimoji="1" lang="ja-JP" altLang="en-US" sz="2000" dirty="0"/>
              <a:t> </a:t>
            </a:r>
            <a:r>
              <a:rPr kumimoji="1" lang="en-US" altLang="ja-JP" sz="2000" dirty="0"/>
              <a:t>type.</a:t>
            </a:r>
          </a:p>
          <a:p>
            <a:pPr marL="342900" indent="-342900">
              <a:buFont typeface="Arial" panose="020B0604020202020204" pitchFamily="34" charset="0"/>
              <a:buChar char="•"/>
            </a:pPr>
            <a:r>
              <a:rPr kumimoji="1" lang="en-US" altLang="ja-JP" sz="2000" dirty="0"/>
              <a:t>There are ‘</a:t>
            </a:r>
            <a:r>
              <a:rPr kumimoji="1" lang="en-US" altLang="ja-JP" sz="2000" dirty="0" err="1"/>
              <a:t>YesNo</a:t>
            </a:r>
            <a:r>
              <a:rPr kumimoji="1" lang="en-US" altLang="ja-JP" sz="2000" dirty="0"/>
              <a:t>’ and ‘MultiChoice’ questions.</a:t>
            </a:r>
          </a:p>
          <a:p>
            <a:pPr marL="342900" indent="-342900">
              <a:buFont typeface="Arial" panose="020B0604020202020204" pitchFamily="34" charset="0"/>
              <a:buChar char="•"/>
            </a:pPr>
            <a:r>
              <a:rPr kumimoji="1" lang="en-US" altLang="ja-JP" sz="2000" dirty="0"/>
              <a:t>To answer the question correctly, GPT4-o mini analyzes which type of question (‘</a:t>
            </a:r>
            <a:r>
              <a:rPr kumimoji="1" lang="en-US" altLang="ja-JP" sz="2000" dirty="0" err="1"/>
              <a:t>YesNo</a:t>
            </a:r>
            <a:r>
              <a:rPr kumimoji="1" lang="en-US" altLang="ja-JP" sz="2000" dirty="0"/>
              <a:t>’ or ‘MultiChoice’) and chooses the correct answer.</a:t>
            </a:r>
            <a:endParaRPr lang="en-US" altLang="ja-JP" sz="2000" dirty="0"/>
          </a:p>
        </p:txBody>
      </p:sp>
      <p:sp>
        <p:nvSpPr>
          <p:cNvPr id="3" name="TextBox 2">
            <a:extLst>
              <a:ext uri="{FF2B5EF4-FFF2-40B4-BE49-F238E27FC236}">
                <a16:creationId xmlns:a16="http://schemas.microsoft.com/office/drawing/2014/main" id="{CA96D41E-A66C-9CC1-76B9-DBF3F05F6D15}"/>
              </a:ext>
            </a:extLst>
          </p:cNvPr>
          <p:cNvSpPr txBox="1"/>
          <p:nvPr/>
        </p:nvSpPr>
        <p:spPr>
          <a:xfrm>
            <a:off x="233213" y="916482"/>
            <a:ext cx="10261415" cy="400110"/>
          </a:xfrm>
          <a:prstGeom prst="rect">
            <a:avLst/>
          </a:prstGeom>
          <a:noFill/>
        </p:spPr>
        <p:txBody>
          <a:bodyPr wrap="square" rtlCol="0">
            <a:spAutoFit/>
          </a:bodyPr>
          <a:lstStyle/>
          <a:p>
            <a:r>
              <a:rPr lang="en-US" altLang="ja-JP" sz="2000" b="1" dirty="0"/>
              <a:t>The returns from the function are input into GPT4-o mini and it chooses the correct answer</a:t>
            </a:r>
          </a:p>
        </p:txBody>
      </p:sp>
      <p:sp>
        <p:nvSpPr>
          <p:cNvPr id="4" name="TextBox 15">
            <a:extLst>
              <a:ext uri="{FF2B5EF4-FFF2-40B4-BE49-F238E27FC236}">
                <a16:creationId xmlns:a16="http://schemas.microsoft.com/office/drawing/2014/main" id="{59342377-77DF-0CE2-1DD1-8CDB2859A3A8}"/>
              </a:ext>
            </a:extLst>
          </p:cNvPr>
          <p:cNvSpPr txBox="1"/>
          <p:nvPr/>
        </p:nvSpPr>
        <p:spPr>
          <a:xfrm>
            <a:off x="224184" y="2873576"/>
            <a:ext cx="4138569" cy="400110"/>
          </a:xfrm>
          <a:prstGeom prst="rect">
            <a:avLst/>
          </a:prstGeom>
          <a:noFill/>
        </p:spPr>
        <p:txBody>
          <a:bodyPr wrap="square" rtlCol="0">
            <a:spAutoFit/>
          </a:bodyPr>
          <a:lstStyle/>
          <a:p>
            <a:pPr algn="ctr"/>
            <a:r>
              <a:rPr lang="en-US" altLang="ja-JP" sz="2000" dirty="0"/>
              <a:t>‘Did he enter the bathroom 2 times?’</a:t>
            </a:r>
          </a:p>
        </p:txBody>
      </p:sp>
      <p:sp>
        <p:nvSpPr>
          <p:cNvPr id="5" name="TextBox 15">
            <a:extLst>
              <a:ext uri="{FF2B5EF4-FFF2-40B4-BE49-F238E27FC236}">
                <a16:creationId xmlns:a16="http://schemas.microsoft.com/office/drawing/2014/main" id="{7855D370-8E79-BE52-9576-1557FBAABF59}"/>
              </a:ext>
            </a:extLst>
          </p:cNvPr>
          <p:cNvSpPr txBox="1"/>
          <p:nvPr/>
        </p:nvSpPr>
        <p:spPr>
          <a:xfrm>
            <a:off x="723469" y="2502709"/>
            <a:ext cx="3140001" cy="400110"/>
          </a:xfrm>
          <a:prstGeom prst="rect">
            <a:avLst/>
          </a:prstGeom>
          <a:noFill/>
        </p:spPr>
        <p:txBody>
          <a:bodyPr wrap="square" rtlCol="0">
            <a:spAutoFit/>
          </a:bodyPr>
          <a:lstStyle/>
          <a:p>
            <a:pPr algn="ctr"/>
            <a:r>
              <a:rPr lang="en-US" altLang="ja-JP" sz="2000" b="1" u="sng" dirty="0" err="1">
                <a:solidFill>
                  <a:schemeClr val="accent6"/>
                </a:solidFill>
              </a:rPr>
              <a:t>YesNo</a:t>
            </a:r>
            <a:r>
              <a:rPr lang="en-US" altLang="ja-JP" sz="2000" b="1" u="sng" dirty="0">
                <a:solidFill>
                  <a:schemeClr val="accent6"/>
                </a:solidFill>
              </a:rPr>
              <a:t> question</a:t>
            </a:r>
          </a:p>
        </p:txBody>
      </p:sp>
      <p:sp>
        <p:nvSpPr>
          <p:cNvPr id="6" name="TextBox 15">
            <a:extLst>
              <a:ext uri="{FF2B5EF4-FFF2-40B4-BE49-F238E27FC236}">
                <a16:creationId xmlns:a16="http://schemas.microsoft.com/office/drawing/2014/main" id="{88040632-A28F-75FA-080E-3A3610B74E40}"/>
              </a:ext>
            </a:extLst>
          </p:cNvPr>
          <p:cNvSpPr txBox="1"/>
          <p:nvPr/>
        </p:nvSpPr>
        <p:spPr>
          <a:xfrm>
            <a:off x="7642925" y="2560304"/>
            <a:ext cx="3140001" cy="400110"/>
          </a:xfrm>
          <a:prstGeom prst="rect">
            <a:avLst/>
          </a:prstGeom>
          <a:noFill/>
        </p:spPr>
        <p:txBody>
          <a:bodyPr wrap="square" rtlCol="0">
            <a:spAutoFit/>
          </a:bodyPr>
          <a:lstStyle/>
          <a:p>
            <a:pPr algn="ctr"/>
            <a:r>
              <a:rPr lang="en-US" altLang="ja-JP" sz="2000" b="1" u="sng" dirty="0">
                <a:solidFill>
                  <a:schemeClr val="accent2"/>
                </a:solidFill>
              </a:rPr>
              <a:t>MultiChoice question</a:t>
            </a:r>
          </a:p>
        </p:txBody>
      </p:sp>
      <p:grpSp>
        <p:nvGrpSpPr>
          <p:cNvPr id="10" name="Group 9">
            <a:extLst>
              <a:ext uri="{FF2B5EF4-FFF2-40B4-BE49-F238E27FC236}">
                <a16:creationId xmlns:a16="http://schemas.microsoft.com/office/drawing/2014/main" id="{069CEAA8-1D8A-AB63-2521-5E3619EC3823}"/>
              </a:ext>
            </a:extLst>
          </p:cNvPr>
          <p:cNvGrpSpPr/>
          <p:nvPr/>
        </p:nvGrpSpPr>
        <p:grpSpPr>
          <a:xfrm>
            <a:off x="723469" y="3330769"/>
            <a:ext cx="2976349" cy="649401"/>
            <a:chOff x="593330" y="3984630"/>
            <a:chExt cx="2976349" cy="649401"/>
          </a:xfrm>
        </p:grpSpPr>
        <p:sp>
          <p:nvSpPr>
            <p:cNvPr id="7" name="TextBox 6">
              <a:extLst>
                <a:ext uri="{FF2B5EF4-FFF2-40B4-BE49-F238E27FC236}">
                  <a16:creationId xmlns:a16="http://schemas.microsoft.com/office/drawing/2014/main" id="{DE7B35BA-EFBA-AF20-A930-2EE0417FFCB0}"/>
                </a:ext>
              </a:extLst>
            </p:cNvPr>
            <p:cNvSpPr txBox="1"/>
            <p:nvPr/>
          </p:nvSpPr>
          <p:spPr>
            <a:xfrm>
              <a:off x="634888" y="4264699"/>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count_total_room_entries</a:t>
              </a:r>
              <a:endParaRPr kumimoji="1" lang="ja-JP" altLang="en-US" dirty="0"/>
            </a:p>
          </p:txBody>
        </p:sp>
        <p:sp>
          <p:nvSpPr>
            <p:cNvPr id="8" name="TextBox 28">
              <a:extLst>
                <a:ext uri="{FF2B5EF4-FFF2-40B4-BE49-F238E27FC236}">
                  <a16:creationId xmlns:a16="http://schemas.microsoft.com/office/drawing/2014/main" id="{1D47AC48-203C-FCF6-36A2-A0707CD7EAF9}"/>
                </a:ext>
              </a:extLst>
            </p:cNvPr>
            <p:cNvSpPr txBox="1"/>
            <p:nvPr/>
          </p:nvSpPr>
          <p:spPr>
            <a:xfrm>
              <a:off x="593330" y="3984630"/>
              <a:ext cx="1119840" cy="307777"/>
            </a:xfrm>
            <a:prstGeom prst="rect">
              <a:avLst/>
            </a:prstGeom>
            <a:noFill/>
          </p:spPr>
          <p:txBody>
            <a:bodyPr wrap="square" rtlCol="0">
              <a:spAutoFit/>
            </a:bodyPr>
            <a:lstStyle/>
            <a:p>
              <a:r>
                <a:rPr kumimoji="1" lang="en-US" altLang="ja-JP" sz="1400" b="1" dirty="0">
                  <a:solidFill>
                    <a:srgbClr val="0000FF"/>
                  </a:solidFill>
                </a:rPr>
                <a:t>Function</a:t>
              </a:r>
              <a:endParaRPr kumimoji="1" lang="ja-JP" altLang="en-US" sz="1400" b="1" dirty="0">
                <a:solidFill>
                  <a:srgbClr val="0000FF"/>
                </a:solidFill>
              </a:endParaRPr>
            </a:p>
          </p:txBody>
        </p:sp>
      </p:grpSp>
      <p:sp>
        <p:nvSpPr>
          <p:cNvPr id="9" name="TextBox 15">
            <a:extLst>
              <a:ext uri="{FF2B5EF4-FFF2-40B4-BE49-F238E27FC236}">
                <a16:creationId xmlns:a16="http://schemas.microsoft.com/office/drawing/2014/main" id="{227A917A-CBB5-1A83-2B50-E50AE26861D0}"/>
              </a:ext>
            </a:extLst>
          </p:cNvPr>
          <p:cNvSpPr txBox="1"/>
          <p:nvPr/>
        </p:nvSpPr>
        <p:spPr>
          <a:xfrm>
            <a:off x="744840" y="4317322"/>
            <a:ext cx="2871943" cy="400110"/>
          </a:xfrm>
          <a:prstGeom prst="rect">
            <a:avLst/>
          </a:prstGeom>
          <a:noFill/>
        </p:spPr>
        <p:txBody>
          <a:bodyPr wrap="square" rtlCol="0">
            <a:spAutoFit/>
          </a:bodyPr>
          <a:lstStyle/>
          <a:p>
            <a:pPr algn="ctr"/>
            <a:r>
              <a:rPr lang="en-US" altLang="ja-JP" sz="2000" dirty="0"/>
              <a:t>return of function: 2</a:t>
            </a:r>
          </a:p>
        </p:txBody>
      </p:sp>
      <p:grpSp>
        <p:nvGrpSpPr>
          <p:cNvPr id="11" name="Group 10">
            <a:extLst>
              <a:ext uri="{FF2B5EF4-FFF2-40B4-BE49-F238E27FC236}">
                <a16:creationId xmlns:a16="http://schemas.microsoft.com/office/drawing/2014/main" id="{F807A87D-B698-9464-8306-0494AAB117EF}"/>
              </a:ext>
            </a:extLst>
          </p:cNvPr>
          <p:cNvGrpSpPr/>
          <p:nvPr/>
        </p:nvGrpSpPr>
        <p:grpSpPr>
          <a:xfrm>
            <a:off x="7676846" y="3376063"/>
            <a:ext cx="2976349" cy="649401"/>
            <a:chOff x="593330" y="3984630"/>
            <a:chExt cx="2976349" cy="649401"/>
          </a:xfrm>
        </p:grpSpPr>
        <p:sp>
          <p:nvSpPr>
            <p:cNvPr id="12" name="TextBox 11">
              <a:extLst>
                <a:ext uri="{FF2B5EF4-FFF2-40B4-BE49-F238E27FC236}">
                  <a16:creationId xmlns:a16="http://schemas.microsoft.com/office/drawing/2014/main" id="{959469FE-C113-1C2B-773B-9DE02036B7F5}"/>
                </a:ext>
              </a:extLst>
            </p:cNvPr>
            <p:cNvSpPr txBox="1"/>
            <p:nvPr/>
          </p:nvSpPr>
          <p:spPr>
            <a:xfrm>
              <a:off x="634888" y="4264699"/>
              <a:ext cx="2934791" cy="369332"/>
            </a:xfrm>
            <a:prstGeom prst="rect">
              <a:avLst/>
            </a:prstGeom>
            <a:solidFill>
              <a:schemeClr val="bg1"/>
            </a:solidFill>
            <a:ln>
              <a:solidFill>
                <a:srgbClr val="0000FF"/>
              </a:solidFill>
            </a:ln>
          </p:spPr>
          <p:txBody>
            <a:bodyPr wrap="square" rtlCol="0">
              <a:spAutoFit/>
            </a:bodyPr>
            <a:lstStyle/>
            <a:p>
              <a:pPr algn="ctr"/>
              <a:r>
                <a:rPr kumimoji="1" lang="en-US" altLang="ja-JP" dirty="0" err="1"/>
                <a:t>count_total_room_entries</a:t>
              </a:r>
              <a:endParaRPr kumimoji="1" lang="ja-JP" altLang="en-US" dirty="0"/>
            </a:p>
          </p:txBody>
        </p:sp>
        <p:sp>
          <p:nvSpPr>
            <p:cNvPr id="13" name="TextBox 28">
              <a:extLst>
                <a:ext uri="{FF2B5EF4-FFF2-40B4-BE49-F238E27FC236}">
                  <a16:creationId xmlns:a16="http://schemas.microsoft.com/office/drawing/2014/main" id="{F4FFC06D-99B6-E2DB-3292-701036F257C6}"/>
                </a:ext>
              </a:extLst>
            </p:cNvPr>
            <p:cNvSpPr txBox="1"/>
            <p:nvPr/>
          </p:nvSpPr>
          <p:spPr>
            <a:xfrm>
              <a:off x="593330" y="3984630"/>
              <a:ext cx="1119840" cy="307777"/>
            </a:xfrm>
            <a:prstGeom prst="rect">
              <a:avLst/>
            </a:prstGeom>
            <a:noFill/>
          </p:spPr>
          <p:txBody>
            <a:bodyPr wrap="square" rtlCol="0">
              <a:spAutoFit/>
            </a:bodyPr>
            <a:lstStyle/>
            <a:p>
              <a:r>
                <a:rPr kumimoji="1" lang="en-US" altLang="ja-JP" sz="1400" b="1" dirty="0">
                  <a:solidFill>
                    <a:srgbClr val="0000FF"/>
                  </a:solidFill>
                </a:rPr>
                <a:t>Function</a:t>
              </a:r>
              <a:endParaRPr kumimoji="1" lang="ja-JP" altLang="en-US" sz="1400" b="1" dirty="0">
                <a:solidFill>
                  <a:srgbClr val="0000FF"/>
                </a:solidFill>
              </a:endParaRPr>
            </a:p>
          </p:txBody>
        </p:sp>
      </p:grpSp>
      <p:sp>
        <p:nvSpPr>
          <p:cNvPr id="14" name="Arrow: Down 10">
            <a:extLst>
              <a:ext uri="{FF2B5EF4-FFF2-40B4-BE49-F238E27FC236}">
                <a16:creationId xmlns:a16="http://schemas.microsoft.com/office/drawing/2014/main" id="{734513F1-C7D8-0AE7-0C3C-4EBB90F02279}"/>
              </a:ext>
            </a:extLst>
          </p:cNvPr>
          <p:cNvSpPr/>
          <p:nvPr/>
        </p:nvSpPr>
        <p:spPr>
          <a:xfrm>
            <a:off x="2180812" y="3261326"/>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Arrow: Down 10">
            <a:extLst>
              <a:ext uri="{FF2B5EF4-FFF2-40B4-BE49-F238E27FC236}">
                <a16:creationId xmlns:a16="http://schemas.microsoft.com/office/drawing/2014/main" id="{73840806-F8E7-8B93-5BB2-8CA806337005}"/>
              </a:ext>
            </a:extLst>
          </p:cNvPr>
          <p:cNvSpPr/>
          <p:nvPr/>
        </p:nvSpPr>
        <p:spPr>
          <a:xfrm>
            <a:off x="9165021" y="3370670"/>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Arrow: Down 10">
            <a:extLst>
              <a:ext uri="{FF2B5EF4-FFF2-40B4-BE49-F238E27FC236}">
                <a16:creationId xmlns:a16="http://schemas.microsoft.com/office/drawing/2014/main" id="{9B27113F-C0F2-A457-E84A-C92AE4EDFE9F}"/>
              </a:ext>
            </a:extLst>
          </p:cNvPr>
          <p:cNvSpPr/>
          <p:nvPr/>
        </p:nvSpPr>
        <p:spPr>
          <a:xfrm>
            <a:off x="2166819" y="4103411"/>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Arrow: Down 10">
            <a:extLst>
              <a:ext uri="{FF2B5EF4-FFF2-40B4-BE49-F238E27FC236}">
                <a16:creationId xmlns:a16="http://schemas.microsoft.com/office/drawing/2014/main" id="{4E4B0B07-714C-0F7D-3B31-BB2DB3EAC5A1}"/>
              </a:ext>
            </a:extLst>
          </p:cNvPr>
          <p:cNvSpPr/>
          <p:nvPr/>
        </p:nvSpPr>
        <p:spPr>
          <a:xfrm>
            <a:off x="9130486" y="4117412"/>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TextBox 15">
            <a:extLst>
              <a:ext uri="{FF2B5EF4-FFF2-40B4-BE49-F238E27FC236}">
                <a16:creationId xmlns:a16="http://schemas.microsoft.com/office/drawing/2014/main" id="{C999ED45-D741-DEDC-BDE3-2952395CDD21}"/>
              </a:ext>
            </a:extLst>
          </p:cNvPr>
          <p:cNvSpPr txBox="1"/>
          <p:nvPr/>
        </p:nvSpPr>
        <p:spPr>
          <a:xfrm>
            <a:off x="7705504" y="4261839"/>
            <a:ext cx="2871943" cy="400110"/>
          </a:xfrm>
          <a:prstGeom prst="rect">
            <a:avLst/>
          </a:prstGeom>
          <a:noFill/>
        </p:spPr>
        <p:txBody>
          <a:bodyPr wrap="square" rtlCol="0">
            <a:spAutoFit/>
          </a:bodyPr>
          <a:lstStyle/>
          <a:p>
            <a:pPr algn="ctr"/>
            <a:r>
              <a:rPr lang="en-US" altLang="ja-JP" sz="2000" dirty="0"/>
              <a:t>return of function: 2</a:t>
            </a:r>
          </a:p>
        </p:txBody>
      </p:sp>
      <p:pic>
        <p:nvPicPr>
          <p:cNvPr id="20" name="図 55">
            <a:extLst>
              <a:ext uri="{FF2B5EF4-FFF2-40B4-BE49-F238E27FC236}">
                <a16:creationId xmlns:a16="http://schemas.microsoft.com/office/drawing/2014/main" id="{0E461540-6F9F-15B8-068A-532DD7A24E0D}"/>
              </a:ext>
            </a:extLst>
          </p:cNvPr>
          <p:cNvPicPr>
            <a:picLocks noChangeAspect="1"/>
          </p:cNvPicPr>
          <p:nvPr/>
        </p:nvPicPr>
        <p:blipFill>
          <a:blip r:embed="rId2"/>
          <a:stretch>
            <a:fillRect/>
          </a:stretch>
        </p:blipFill>
        <p:spPr>
          <a:xfrm>
            <a:off x="1949025" y="4931343"/>
            <a:ext cx="741309" cy="727121"/>
          </a:xfrm>
          <a:prstGeom prst="rect">
            <a:avLst/>
          </a:prstGeom>
        </p:spPr>
      </p:pic>
      <p:sp>
        <p:nvSpPr>
          <p:cNvPr id="21" name="Arrow: Down 10">
            <a:extLst>
              <a:ext uri="{FF2B5EF4-FFF2-40B4-BE49-F238E27FC236}">
                <a16:creationId xmlns:a16="http://schemas.microsoft.com/office/drawing/2014/main" id="{8DC473AB-C0F3-8134-717F-9B4F735BE916}"/>
              </a:ext>
            </a:extLst>
          </p:cNvPr>
          <p:cNvSpPr/>
          <p:nvPr/>
        </p:nvSpPr>
        <p:spPr>
          <a:xfrm>
            <a:off x="2154600" y="4705072"/>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55">
            <a:extLst>
              <a:ext uri="{FF2B5EF4-FFF2-40B4-BE49-F238E27FC236}">
                <a16:creationId xmlns:a16="http://schemas.microsoft.com/office/drawing/2014/main" id="{550C3CBD-891E-41AD-A81C-CA98CB530231}"/>
              </a:ext>
            </a:extLst>
          </p:cNvPr>
          <p:cNvPicPr>
            <a:picLocks noChangeAspect="1"/>
          </p:cNvPicPr>
          <p:nvPr/>
        </p:nvPicPr>
        <p:blipFill>
          <a:blip r:embed="rId2"/>
          <a:stretch>
            <a:fillRect/>
          </a:stretch>
        </p:blipFill>
        <p:spPr>
          <a:xfrm>
            <a:off x="8898699" y="4927166"/>
            <a:ext cx="741309" cy="727121"/>
          </a:xfrm>
          <a:prstGeom prst="rect">
            <a:avLst/>
          </a:prstGeom>
        </p:spPr>
      </p:pic>
      <p:sp>
        <p:nvSpPr>
          <p:cNvPr id="23" name="Arrow: Down 10">
            <a:extLst>
              <a:ext uri="{FF2B5EF4-FFF2-40B4-BE49-F238E27FC236}">
                <a16:creationId xmlns:a16="http://schemas.microsoft.com/office/drawing/2014/main" id="{085E5D22-9763-BFAD-6453-DE9D5590546E}"/>
              </a:ext>
            </a:extLst>
          </p:cNvPr>
          <p:cNvSpPr/>
          <p:nvPr/>
        </p:nvSpPr>
        <p:spPr>
          <a:xfrm>
            <a:off x="9130486" y="4683182"/>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15">
            <a:extLst>
              <a:ext uri="{FF2B5EF4-FFF2-40B4-BE49-F238E27FC236}">
                <a16:creationId xmlns:a16="http://schemas.microsoft.com/office/drawing/2014/main" id="{BE80D0A3-E62B-8A88-D7DB-C571EA525491}"/>
              </a:ext>
            </a:extLst>
          </p:cNvPr>
          <p:cNvSpPr txBox="1"/>
          <p:nvPr/>
        </p:nvSpPr>
        <p:spPr>
          <a:xfrm>
            <a:off x="1283389" y="5963536"/>
            <a:ext cx="2139885" cy="400110"/>
          </a:xfrm>
          <a:prstGeom prst="rect">
            <a:avLst/>
          </a:prstGeom>
          <a:noFill/>
        </p:spPr>
        <p:txBody>
          <a:bodyPr wrap="square" rtlCol="0">
            <a:spAutoFit/>
          </a:bodyPr>
          <a:lstStyle/>
          <a:p>
            <a:pPr algn="ctr"/>
            <a:r>
              <a:rPr lang="en-US" altLang="ja-JP" sz="2000" b="1" dirty="0">
                <a:solidFill>
                  <a:schemeClr val="accent6"/>
                </a:solidFill>
              </a:rPr>
              <a:t>Answer: Yes</a:t>
            </a:r>
          </a:p>
        </p:txBody>
      </p:sp>
      <p:sp>
        <p:nvSpPr>
          <p:cNvPr id="26" name="TextBox 15">
            <a:extLst>
              <a:ext uri="{FF2B5EF4-FFF2-40B4-BE49-F238E27FC236}">
                <a16:creationId xmlns:a16="http://schemas.microsoft.com/office/drawing/2014/main" id="{385E073F-0CB2-8A6E-9D75-768311305D8E}"/>
              </a:ext>
            </a:extLst>
          </p:cNvPr>
          <p:cNvSpPr txBox="1"/>
          <p:nvPr/>
        </p:nvSpPr>
        <p:spPr>
          <a:xfrm>
            <a:off x="8199410" y="5944810"/>
            <a:ext cx="2139885" cy="400110"/>
          </a:xfrm>
          <a:prstGeom prst="rect">
            <a:avLst/>
          </a:prstGeom>
          <a:noFill/>
        </p:spPr>
        <p:txBody>
          <a:bodyPr wrap="square" rtlCol="0">
            <a:spAutoFit/>
          </a:bodyPr>
          <a:lstStyle/>
          <a:p>
            <a:pPr algn="ctr"/>
            <a:r>
              <a:rPr lang="en-US" altLang="ja-JP" sz="2000" b="1" dirty="0">
                <a:solidFill>
                  <a:schemeClr val="accent2"/>
                </a:solidFill>
              </a:rPr>
              <a:t>Answer: 2</a:t>
            </a:r>
          </a:p>
        </p:txBody>
      </p:sp>
      <p:sp>
        <p:nvSpPr>
          <p:cNvPr id="29" name="TextBox 15">
            <a:extLst>
              <a:ext uri="{FF2B5EF4-FFF2-40B4-BE49-F238E27FC236}">
                <a16:creationId xmlns:a16="http://schemas.microsoft.com/office/drawing/2014/main" id="{02199A2C-2320-8716-672B-02731D5447E5}"/>
              </a:ext>
            </a:extLst>
          </p:cNvPr>
          <p:cNvSpPr txBox="1"/>
          <p:nvPr/>
        </p:nvSpPr>
        <p:spPr>
          <a:xfrm>
            <a:off x="4122854" y="4052524"/>
            <a:ext cx="2708903" cy="1015663"/>
          </a:xfrm>
          <a:prstGeom prst="rect">
            <a:avLst/>
          </a:prstGeom>
          <a:noFill/>
        </p:spPr>
        <p:txBody>
          <a:bodyPr wrap="square" rtlCol="0">
            <a:spAutoFit/>
          </a:bodyPr>
          <a:lstStyle/>
          <a:p>
            <a:pPr algn="ctr"/>
            <a:r>
              <a:rPr lang="en-US" altLang="ja-JP" sz="2000" dirty="0"/>
              <a:t>The function doesn’t understand which type of question.</a:t>
            </a:r>
          </a:p>
        </p:txBody>
      </p:sp>
      <p:sp>
        <p:nvSpPr>
          <p:cNvPr id="30" name="Arrow: Down 10">
            <a:extLst>
              <a:ext uri="{FF2B5EF4-FFF2-40B4-BE49-F238E27FC236}">
                <a16:creationId xmlns:a16="http://schemas.microsoft.com/office/drawing/2014/main" id="{27ADC45A-03B2-9B48-59CA-89882649F468}"/>
              </a:ext>
            </a:extLst>
          </p:cNvPr>
          <p:cNvSpPr/>
          <p:nvPr/>
        </p:nvSpPr>
        <p:spPr>
          <a:xfrm>
            <a:off x="2154600" y="5759155"/>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Arrow: Down 10">
            <a:extLst>
              <a:ext uri="{FF2B5EF4-FFF2-40B4-BE49-F238E27FC236}">
                <a16:creationId xmlns:a16="http://schemas.microsoft.com/office/drawing/2014/main" id="{6C5D9486-F991-212B-C80A-4D11A13BD307}"/>
              </a:ext>
            </a:extLst>
          </p:cNvPr>
          <p:cNvSpPr/>
          <p:nvPr/>
        </p:nvSpPr>
        <p:spPr>
          <a:xfrm>
            <a:off x="9130486" y="5737265"/>
            <a:ext cx="277736" cy="226271"/>
          </a:xfrm>
          <a:prstGeom prst="downArrow">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Arrow: Left 31">
            <a:extLst>
              <a:ext uri="{FF2B5EF4-FFF2-40B4-BE49-F238E27FC236}">
                <a16:creationId xmlns:a16="http://schemas.microsoft.com/office/drawing/2014/main" id="{B903C3D0-255E-16B5-5B18-536F902976B6}"/>
              </a:ext>
            </a:extLst>
          </p:cNvPr>
          <p:cNvSpPr/>
          <p:nvPr/>
        </p:nvSpPr>
        <p:spPr>
          <a:xfrm>
            <a:off x="3735455" y="4343683"/>
            <a:ext cx="416579" cy="281711"/>
          </a:xfrm>
          <a:prstGeom prst="leftArrow">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Arrow: Left 33">
            <a:extLst>
              <a:ext uri="{FF2B5EF4-FFF2-40B4-BE49-F238E27FC236}">
                <a16:creationId xmlns:a16="http://schemas.microsoft.com/office/drawing/2014/main" id="{966EEF22-E8B9-A23F-16A8-208DA1C08232}"/>
              </a:ext>
            </a:extLst>
          </p:cNvPr>
          <p:cNvSpPr/>
          <p:nvPr/>
        </p:nvSpPr>
        <p:spPr>
          <a:xfrm rot="10800000">
            <a:off x="6999790" y="4340975"/>
            <a:ext cx="416579" cy="281711"/>
          </a:xfrm>
          <a:prstGeom prst="leftArrow">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24980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1297</TotalTime>
  <Words>2689</Words>
  <Application>Microsoft Office PowerPoint</Application>
  <PresentationFormat>ワイド画面</PresentationFormat>
  <Paragraphs>516</Paragraphs>
  <Slides>27</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Google Sans</vt:lpstr>
      <vt:lpstr>游ゴシック</vt:lpstr>
      <vt:lpstr>Arial</vt:lpstr>
      <vt:lpstr>Calibri</vt:lpstr>
      <vt:lpstr>Calibri Light</vt:lpstr>
      <vt:lpstr>Office テーマ</vt:lpstr>
      <vt:lpstr>Knowledge graph reasoning challenge 2024 </vt:lpstr>
      <vt:lpstr>Knowledge graph</vt:lpstr>
      <vt:lpstr>Knowledge graph reasoning challenge</vt:lpstr>
      <vt:lpstr>Flow of reasoning -Phase1 task-</vt:lpstr>
      <vt:lpstr>① Extract question details and input them to LLM</vt:lpstr>
      <vt:lpstr>② Select function to answer the question</vt:lpstr>
      <vt:lpstr>③ Send query and ④ get information</vt:lpstr>
      <vt:lpstr>PowerPoint プレゼンテーション</vt:lpstr>
      <vt:lpstr>PowerPoint プレゼンテーション</vt:lpstr>
      <vt:lpstr>Caption Prediction Strategy</vt:lpstr>
      <vt:lpstr>Caption Prediction Strategy | First Stage</vt:lpstr>
      <vt:lpstr>Caption Prediction Strategy | Second stage</vt:lpstr>
      <vt:lpstr>Phase 2 Strategy | Proposed Ideas</vt:lpstr>
      <vt:lpstr>Phase 2 Strategy | Benefits of Providing PDFs</vt:lpstr>
      <vt:lpstr>Validation Methods</vt:lpstr>
      <vt:lpstr>Validation Results</vt:lpstr>
      <vt:lpstr>Discussion | Q1</vt:lpstr>
      <vt:lpstr>Expected Answer Generation Issue of Q1</vt:lpstr>
      <vt:lpstr>Discussion | Q2</vt:lpstr>
      <vt:lpstr>Discussion | Q3 &amp; Q4</vt:lpstr>
      <vt:lpstr>Discussion | Q5</vt:lpstr>
      <vt:lpstr>Discussion | Q5</vt:lpstr>
      <vt:lpstr>Discussion | Caption</vt:lpstr>
      <vt:lpstr>Discussion | Caption</vt:lpstr>
      <vt:lpstr>Discussion | Caption</vt:lpstr>
      <vt:lpstr>Discussion | Caption | Fall Detection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横田　将輝</cp:lastModifiedBy>
  <cp:revision>44</cp:revision>
  <dcterms:created xsi:type="dcterms:W3CDTF">2020-08-24T02:22:25Z</dcterms:created>
  <dcterms:modified xsi:type="dcterms:W3CDTF">2024-08-06T01:24:48Z</dcterms:modified>
</cp:coreProperties>
</file>