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6" r:id="rId2"/>
    <p:sldId id="257" r:id="rId3"/>
    <p:sldId id="258" r:id="rId4"/>
    <p:sldId id="263" r:id="rId5"/>
    <p:sldId id="265" r:id="rId6"/>
    <p:sldId id="262" r:id="rId7"/>
    <p:sldId id="264" r:id="rId8"/>
    <p:sldId id="266" r:id="rId9"/>
    <p:sldId id="259" r:id="rId10"/>
    <p:sldId id="261" r:id="rId11"/>
    <p:sldId id="260"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660"/>
  </p:normalViewPr>
  <p:slideViewPr>
    <p:cSldViewPr snapToGrid="0">
      <p:cViewPr varScale="1">
        <p:scale>
          <a:sx n="119" d="100"/>
          <a:sy n="119" d="100"/>
        </p:scale>
        <p:origin x="270" y="102"/>
      </p:cViewPr>
      <p:guideLst/>
    </p:cSldViewPr>
  </p:slideViewPr>
  <p:notesTextViewPr>
    <p:cViewPr>
      <p:scale>
        <a:sx n="1" d="1"/>
        <a:sy n="1" d="1"/>
      </p:scale>
      <p:origin x="0" y="0"/>
    </p:cViewPr>
  </p:notesTextViewPr>
  <p:notesViewPr>
    <p:cSldViewPr snapToGrid="0">
      <p:cViewPr varScale="1">
        <p:scale>
          <a:sx n="103" d="100"/>
          <a:sy n="103" d="100"/>
        </p:scale>
        <p:origin x="350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5EDBC8A-530A-4BEB-9F0B-0CED44E99B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903C1954-57F4-48A2-AA40-554C730AD3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C75613-606A-447C-B3C5-9A6231D1070D}" type="datetimeFigureOut">
              <a:rPr kumimoji="1" lang="ja-JP" altLang="en-US" smtClean="0"/>
              <a:t>2020/9/24</a:t>
            </a:fld>
            <a:endParaRPr kumimoji="1" lang="ja-JP" altLang="en-US"/>
          </a:p>
        </p:txBody>
      </p:sp>
      <p:sp>
        <p:nvSpPr>
          <p:cNvPr id="4" name="フッター プレースホルダー 3">
            <a:extLst>
              <a:ext uri="{FF2B5EF4-FFF2-40B4-BE49-F238E27FC236}">
                <a16:creationId xmlns:a16="http://schemas.microsoft.com/office/drawing/2014/main" id="{950E0186-A28B-4878-8E2E-A558031759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FEA47B9-318C-4697-ADAE-869CF6CDE7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C4F38-E71D-46C5-A843-901CCA323A77}" type="slidenum">
              <a:rPr kumimoji="1" lang="ja-JP" altLang="en-US" smtClean="0"/>
              <a:t>‹#›</a:t>
            </a:fld>
            <a:endParaRPr kumimoji="1" lang="ja-JP" altLang="en-US"/>
          </a:p>
        </p:txBody>
      </p:sp>
    </p:spTree>
    <p:extLst>
      <p:ext uri="{BB962C8B-B14F-4D97-AF65-F5344CB8AC3E}">
        <p14:creationId xmlns:p14="http://schemas.microsoft.com/office/powerpoint/2010/main" val="34124486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19DF4-DA7A-4D09-8489-15F3B2BFB3D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D19FB461-F247-401C-9135-D20028D958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D517BEF2-F192-4E39-89EB-EEA1F35E3137}"/>
              </a:ext>
            </a:extLst>
          </p:cNvPr>
          <p:cNvSpPr>
            <a:spLocks noGrp="1"/>
          </p:cNvSpPr>
          <p:nvPr>
            <p:ph type="dt" sz="half" idx="10"/>
          </p:nvPr>
        </p:nvSpPr>
        <p:spPr/>
        <p:txBody>
          <a:bodyPr/>
          <a:lstStyle/>
          <a:p>
            <a:fld id="{8C781539-3323-457F-9595-422217E16D75}" type="datetimeFigureOut">
              <a:rPr kumimoji="1" lang="ja-JP" altLang="en-US" smtClean="0"/>
              <a:t>2020/9/24</a:t>
            </a:fld>
            <a:endParaRPr kumimoji="1" lang="ja-JP" altLang="en-US"/>
          </a:p>
        </p:txBody>
      </p:sp>
      <p:sp>
        <p:nvSpPr>
          <p:cNvPr id="5" name="フッター プレースホルダー 4">
            <a:extLst>
              <a:ext uri="{FF2B5EF4-FFF2-40B4-BE49-F238E27FC236}">
                <a16:creationId xmlns:a16="http://schemas.microsoft.com/office/drawing/2014/main" id="{DB318C43-C6DF-49C9-A4D1-91D775CF21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768B46-6F08-443C-9633-221278AC789C}"/>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50193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9E82DF-65EC-4C89-BFA8-0D7B9D4A3B1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1C5B65-0810-41DC-A68A-AC9668748C5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151D63-E420-4360-BE3E-D4ADF018F68F}"/>
              </a:ext>
            </a:extLst>
          </p:cNvPr>
          <p:cNvSpPr>
            <a:spLocks noGrp="1"/>
          </p:cNvSpPr>
          <p:nvPr>
            <p:ph type="dt" sz="half" idx="10"/>
          </p:nvPr>
        </p:nvSpPr>
        <p:spPr/>
        <p:txBody>
          <a:bodyPr/>
          <a:lstStyle/>
          <a:p>
            <a:fld id="{8C781539-3323-457F-9595-422217E16D75}" type="datetimeFigureOut">
              <a:rPr kumimoji="1" lang="ja-JP" altLang="en-US" smtClean="0"/>
              <a:t>2020/9/24</a:t>
            </a:fld>
            <a:endParaRPr kumimoji="1" lang="ja-JP" altLang="en-US"/>
          </a:p>
        </p:txBody>
      </p:sp>
      <p:sp>
        <p:nvSpPr>
          <p:cNvPr id="5" name="フッター プレースホルダー 4">
            <a:extLst>
              <a:ext uri="{FF2B5EF4-FFF2-40B4-BE49-F238E27FC236}">
                <a16:creationId xmlns:a16="http://schemas.microsoft.com/office/drawing/2014/main" id="{6BF588A8-BCF9-4CA0-9014-1DCC750669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4F3684-85FB-44B0-A29B-DBF505B1FD60}"/>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63799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660AA68-7642-4FDE-92FE-437D98D155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BDA84D-FF85-4CA9-8482-D0FAF657990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C99019-9ED5-4487-8550-1963A82C512C}"/>
              </a:ext>
            </a:extLst>
          </p:cNvPr>
          <p:cNvSpPr>
            <a:spLocks noGrp="1"/>
          </p:cNvSpPr>
          <p:nvPr>
            <p:ph type="dt" sz="half" idx="10"/>
          </p:nvPr>
        </p:nvSpPr>
        <p:spPr/>
        <p:txBody>
          <a:bodyPr/>
          <a:lstStyle/>
          <a:p>
            <a:fld id="{8C781539-3323-457F-9595-422217E16D75}" type="datetimeFigureOut">
              <a:rPr kumimoji="1" lang="ja-JP" altLang="en-US" smtClean="0"/>
              <a:t>2020/9/24</a:t>
            </a:fld>
            <a:endParaRPr kumimoji="1" lang="ja-JP" altLang="en-US"/>
          </a:p>
        </p:txBody>
      </p:sp>
      <p:sp>
        <p:nvSpPr>
          <p:cNvPr id="5" name="フッター プレースホルダー 4">
            <a:extLst>
              <a:ext uri="{FF2B5EF4-FFF2-40B4-BE49-F238E27FC236}">
                <a16:creationId xmlns:a16="http://schemas.microsoft.com/office/drawing/2014/main" id="{CBA3BB61-D684-4A8C-9710-8CA0A254F2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64FC12-13E8-4CB4-BF3C-38AC8C8548FB}"/>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77089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6C6A34-1F09-4782-BB16-E146E47195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F8FD4C-8C4A-4056-B9C3-1E5FF2A7275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7EB29-75FE-4574-9547-797E125F610D}"/>
              </a:ext>
            </a:extLst>
          </p:cNvPr>
          <p:cNvSpPr>
            <a:spLocks noGrp="1"/>
          </p:cNvSpPr>
          <p:nvPr>
            <p:ph type="dt" sz="half" idx="10"/>
          </p:nvPr>
        </p:nvSpPr>
        <p:spPr/>
        <p:txBody>
          <a:bodyPr/>
          <a:lstStyle/>
          <a:p>
            <a:fld id="{8C781539-3323-457F-9595-422217E16D75}" type="datetimeFigureOut">
              <a:rPr kumimoji="1" lang="ja-JP" altLang="en-US" smtClean="0"/>
              <a:t>2020/9/24</a:t>
            </a:fld>
            <a:endParaRPr kumimoji="1" lang="ja-JP" altLang="en-US"/>
          </a:p>
        </p:txBody>
      </p:sp>
      <p:sp>
        <p:nvSpPr>
          <p:cNvPr id="5" name="フッター プレースホルダー 4">
            <a:extLst>
              <a:ext uri="{FF2B5EF4-FFF2-40B4-BE49-F238E27FC236}">
                <a16:creationId xmlns:a16="http://schemas.microsoft.com/office/drawing/2014/main" id="{2C3CE1DD-6FAB-4E68-AD5A-F3837EA8CB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499854-DC6A-44FB-9EE7-9D52E55572DA}"/>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58584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198C6-D711-4F61-897E-44D35552779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357B6C-7869-48DE-A94C-1F650A715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58ACB1-DB92-4C62-9876-1A5B5D195F54}"/>
              </a:ext>
            </a:extLst>
          </p:cNvPr>
          <p:cNvSpPr>
            <a:spLocks noGrp="1"/>
          </p:cNvSpPr>
          <p:nvPr>
            <p:ph type="dt" sz="half" idx="10"/>
          </p:nvPr>
        </p:nvSpPr>
        <p:spPr/>
        <p:txBody>
          <a:bodyPr/>
          <a:lstStyle/>
          <a:p>
            <a:fld id="{8C781539-3323-457F-9595-422217E16D75}" type="datetimeFigureOut">
              <a:rPr kumimoji="1" lang="ja-JP" altLang="en-US" smtClean="0"/>
              <a:t>2020/9/24</a:t>
            </a:fld>
            <a:endParaRPr kumimoji="1" lang="ja-JP" altLang="en-US"/>
          </a:p>
        </p:txBody>
      </p:sp>
      <p:sp>
        <p:nvSpPr>
          <p:cNvPr id="5" name="フッター プレースホルダー 4">
            <a:extLst>
              <a:ext uri="{FF2B5EF4-FFF2-40B4-BE49-F238E27FC236}">
                <a16:creationId xmlns:a16="http://schemas.microsoft.com/office/drawing/2014/main" id="{EAE61667-D683-41DF-9F13-E4248ADF2B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5AA2C2-9817-4B5A-B1F1-BD39AEF761FE}"/>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91539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3E4EE9-E44D-4138-A574-5B72CFB88F7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FAEB6A-A971-44A7-B6F6-1D10E632AD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F0E68D8-8E42-4C88-9C05-0577F3C6630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77702-20DC-4CF6-A1D1-9FBE0C56FF97}"/>
              </a:ext>
            </a:extLst>
          </p:cNvPr>
          <p:cNvSpPr>
            <a:spLocks noGrp="1"/>
          </p:cNvSpPr>
          <p:nvPr>
            <p:ph type="dt" sz="half" idx="10"/>
          </p:nvPr>
        </p:nvSpPr>
        <p:spPr/>
        <p:txBody>
          <a:bodyPr/>
          <a:lstStyle/>
          <a:p>
            <a:fld id="{8C781539-3323-457F-9595-422217E16D75}" type="datetimeFigureOut">
              <a:rPr kumimoji="1" lang="ja-JP" altLang="en-US" smtClean="0"/>
              <a:t>2020/9/24</a:t>
            </a:fld>
            <a:endParaRPr kumimoji="1" lang="ja-JP" altLang="en-US"/>
          </a:p>
        </p:txBody>
      </p:sp>
      <p:sp>
        <p:nvSpPr>
          <p:cNvPr id="6" name="フッター プレースホルダー 5">
            <a:extLst>
              <a:ext uri="{FF2B5EF4-FFF2-40B4-BE49-F238E27FC236}">
                <a16:creationId xmlns:a16="http://schemas.microsoft.com/office/drawing/2014/main" id="{ECF655EF-478D-4976-9FB9-C1F70FF74D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F76265-D862-4900-AAA2-3D2A83415996}"/>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80653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CA34B5-E791-4201-A261-3B333F9114E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21F7D6-6A07-4F87-BDBF-5DF4B17A1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13FFD1-7D3F-4417-A8F9-3781F91AA65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6381D48-0C3B-4B82-9667-74026DFD1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B31A81-9488-4796-967A-12384F182F1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D94A944-9B3F-466B-A774-330C8512F336}"/>
              </a:ext>
            </a:extLst>
          </p:cNvPr>
          <p:cNvSpPr>
            <a:spLocks noGrp="1"/>
          </p:cNvSpPr>
          <p:nvPr>
            <p:ph type="dt" sz="half" idx="10"/>
          </p:nvPr>
        </p:nvSpPr>
        <p:spPr/>
        <p:txBody>
          <a:bodyPr/>
          <a:lstStyle/>
          <a:p>
            <a:fld id="{8C781539-3323-457F-9595-422217E16D75}" type="datetimeFigureOut">
              <a:rPr kumimoji="1" lang="ja-JP" altLang="en-US" smtClean="0"/>
              <a:t>2020/9/24</a:t>
            </a:fld>
            <a:endParaRPr kumimoji="1" lang="ja-JP" altLang="en-US"/>
          </a:p>
        </p:txBody>
      </p:sp>
      <p:sp>
        <p:nvSpPr>
          <p:cNvPr id="8" name="フッター プレースホルダー 7">
            <a:extLst>
              <a:ext uri="{FF2B5EF4-FFF2-40B4-BE49-F238E27FC236}">
                <a16:creationId xmlns:a16="http://schemas.microsoft.com/office/drawing/2014/main" id="{0A45EEF1-3CFF-4E4C-9842-1468B715311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513ED3E-E694-449D-9429-9A9F9A6D199A}"/>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23634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F8D03-777E-4998-A469-2FEE3445CA0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2F340F6-6470-44B5-A412-0A5085176324}"/>
              </a:ext>
            </a:extLst>
          </p:cNvPr>
          <p:cNvSpPr>
            <a:spLocks noGrp="1"/>
          </p:cNvSpPr>
          <p:nvPr>
            <p:ph type="dt" sz="half" idx="10"/>
          </p:nvPr>
        </p:nvSpPr>
        <p:spPr/>
        <p:txBody>
          <a:bodyPr/>
          <a:lstStyle/>
          <a:p>
            <a:fld id="{8C781539-3323-457F-9595-422217E16D75}" type="datetimeFigureOut">
              <a:rPr kumimoji="1" lang="ja-JP" altLang="en-US" smtClean="0"/>
              <a:t>2020/9/24</a:t>
            </a:fld>
            <a:endParaRPr kumimoji="1" lang="ja-JP" altLang="en-US"/>
          </a:p>
        </p:txBody>
      </p:sp>
      <p:sp>
        <p:nvSpPr>
          <p:cNvPr id="4" name="フッター プレースホルダー 3">
            <a:extLst>
              <a:ext uri="{FF2B5EF4-FFF2-40B4-BE49-F238E27FC236}">
                <a16:creationId xmlns:a16="http://schemas.microsoft.com/office/drawing/2014/main" id="{EB0F83AE-44FA-4F10-9650-13438E54BED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9017C5-94D5-4F07-8DBF-C9D30C66EB02}"/>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79406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F745DEB-A9D7-4DF2-A7EF-28AE936B68E4}"/>
              </a:ext>
            </a:extLst>
          </p:cNvPr>
          <p:cNvSpPr>
            <a:spLocks noGrp="1"/>
          </p:cNvSpPr>
          <p:nvPr>
            <p:ph type="dt" sz="half" idx="10"/>
          </p:nvPr>
        </p:nvSpPr>
        <p:spPr/>
        <p:txBody>
          <a:bodyPr/>
          <a:lstStyle/>
          <a:p>
            <a:fld id="{8C781539-3323-457F-9595-422217E16D75}" type="datetimeFigureOut">
              <a:rPr kumimoji="1" lang="ja-JP" altLang="en-US" smtClean="0"/>
              <a:t>2020/9/24</a:t>
            </a:fld>
            <a:endParaRPr kumimoji="1" lang="ja-JP" altLang="en-US"/>
          </a:p>
        </p:txBody>
      </p:sp>
      <p:sp>
        <p:nvSpPr>
          <p:cNvPr id="3" name="フッター プレースホルダー 2">
            <a:extLst>
              <a:ext uri="{FF2B5EF4-FFF2-40B4-BE49-F238E27FC236}">
                <a16:creationId xmlns:a16="http://schemas.microsoft.com/office/drawing/2014/main" id="{753EB4C3-621B-4723-90A5-EC54839B86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454F0FE-06CA-4886-9FDF-CC4D5E141700}"/>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18534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823C0-D250-4913-8681-E084AE2754F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C0C94D-EB88-4D93-9772-11BB4B13C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027EBFF-16BC-4547-9916-F98FEC009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10C3CF-B286-421E-A8F6-69BE7B7A2336}"/>
              </a:ext>
            </a:extLst>
          </p:cNvPr>
          <p:cNvSpPr>
            <a:spLocks noGrp="1"/>
          </p:cNvSpPr>
          <p:nvPr>
            <p:ph type="dt" sz="half" idx="10"/>
          </p:nvPr>
        </p:nvSpPr>
        <p:spPr/>
        <p:txBody>
          <a:bodyPr/>
          <a:lstStyle/>
          <a:p>
            <a:fld id="{8C781539-3323-457F-9595-422217E16D75}" type="datetimeFigureOut">
              <a:rPr kumimoji="1" lang="ja-JP" altLang="en-US" smtClean="0"/>
              <a:t>2020/9/24</a:t>
            </a:fld>
            <a:endParaRPr kumimoji="1" lang="ja-JP" altLang="en-US"/>
          </a:p>
        </p:txBody>
      </p:sp>
      <p:sp>
        <p:nvSpPr>
          <p:cNvPr id="6" name="フッター プレースホルダー 5">
            <a:extLst>
              <a:ext uri="{FF2B5EF4-FFF2-40B4-BE49-F238E27FC236}">
                <a16:creationId xmlns:a16="http://schemas.microsoft.com/office/drawing/2014/main" id="{1BABB719-2D70-44DF-A5DC-D09DF37C6B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3A56FF-7E51-46DE-8295-CA0DEB6ADD2D}"/>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60445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61FBB-2484-4F94-99D6-13C023C08A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385D3A9-2BFD-421A-BF84-EB8BD46E8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16CCC98-7B15-4A62-9EB6-47AC1ACB5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0D07C64-B223-4751-A9AA-925E635399EE}"/>
              </a:ext>
            </a:extLst>
          </p:cNvPr>
          <p:cNvSpPr>
            <a:spLocks noGrp="1"/>
          </p:cNvSpPr>
          <p:nvPr>
            <p:ph type="dt" sz="half" idx="10"/>
          </p:nvPr>
        </p:nvSpPr>
        <p:spPr/>
        <p:txBody>
          <a:bodyPr/>
          <a:lstStyle/>
          <a:p>
            <a:fld id="{8C781539-3323-457F-9595-422217E16D75}" type="datetimeFigureOut">
              <a:rPr kumimoji="1" lang="ja-JP" altLang="en-US" smtClean="0"/>
              <a:t>2020/9/24</a:t>
            </a:fld>
            <a:endParaRPr kumimoji="1" lang="ja-JP" altLang="en-US"/>
          </a:p>
        </p:txBody>
      </p:sp>
      <p:sp>
        <p:nvSpPr>
          <p:cNvPr id="6" name="フッター プレースホルダー 5">
            <a:extLst>
              <a:ext uri="{FF2B5EF4-FFF2-40B4-BE49-F238E27FC236}">
                <a16:creationId xmlns:a16="http://schemas.microsoft.com/office/drawing/2014/main" id="{5B84D4F8-D4EE-4032-B6E3-4076200AD4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248321-FABD-47DA-9007-9A620E76CE43}"/>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820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1C64B1-EE5F-4BE1-B0D5-A3417457D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DA5E9D-86E7-4553-85D1-3D5BBFDE8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4DECD7-9E11-4D91-AEE0-869F9B261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81539-3323-457F-9595-422217E16D75}" type="datetimeFigureOut">
              <a:rPr kumimoji="1" lang="ja-JP" altLang="en-US" smtClean="0"/>
              <a:t>2020/9/24</a:t>
            </a:fld>
            <a:endParaRPr kumimoji="1" lang="ja-JP" altLang="en-US"/>
          </a:p>
        </p:txBody>
      </p:sp>
      <p:sp>
        <p:nvSpPr>
          <p:cNvPr id="5" name="フッター プレースホルダー 4">
            <a:extLst>
              <a:ext uri="{FF2B5EF4-FFF2-40B4-BE49-F238E27FC236}">
                <a16:creationId xmlns:a16="http://schemas.microsoft.com/office/drawing/2014/main" id="{D9C999CF-BD18-4C8E-B450-858CCFE6A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15856E-EF5F-44AF-BF9D-45B6FA20C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90415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EA59050-5062-4BA6-9441-E00DA890F76F}"/>
              </a:ext>
            </a:extLst>
          </p:cNvPr>
          <p:cNvSpPr txBox="1"/>
          <p:nvPr/>
        </p:nvSpPr>
        <p:spPr>
          <a:xfrm>
            <a:off x="4844512" y="2659559"/>
            <a:ext cx="2502976" cy="769441"/>
          </a:xfrm>
          <a:prstGeom prst="rect">
            <a:avLst/>
          </a:prstGeom>
          <a:noFill/>
        </p:spPr>
        <p:txBody>
          <a:bodyPr wrap="square" rtlCol="0">
            <a:spAutoFit/>
          </a:bodyPr>
          <a:lstStyle/>
          <a:p>
            <a:r>
              <a:rPr kumimoji="1" lang="ja-JP" altLang="en-US" sz="4400" dirty="0">
                <a:latin typeface="メイリオ" panose="020B0604030504040204" pitchFamily="50" charset="-128"/>
                <a:ea typeface="メイリオ" panose="020B0604030504040204" pitchFamily="50" charset="-128"/>
              </a:rPr>
              <a:t>院試面接</a:t>
            </a:r>
          </a:p>
        </p:txBody>
      </p:sp>
    </p:spTree>
    <p:extLst>
      <p:ext uri="{BB962C8B-B14F-4D97-AF65-F5344CB8AC3E}">
        <p14:creationId xmlns:p14="http://schemas.microsoft.com/office/powerpoint/2010/main" val="283741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AF4D23C-33E3-4322-8E7D-4B1954BBC98B}"/>
              </a:ext>
            </a:extLst>
          </p:cNvPr>
          <p:cNvSpPr txBox="1"/>
          <p:nvPr/>
        </p:nvSpPr>
        <p:spPr>
          <a:xfrm>
            <a:off x="238010" y="1543461"/>
            <a:ext cx="4874217" cy="369332"/>
          </a:xfrm>
          <a:prstGeom prst="rect">
            <a:avLst/>
          </a:prstGeom>
          <a:noFill/>
        </p:spPr>
        <p:txBody>
          <a:bodyPr wrap="square" rtlCol="0">
            <a:spAutoFit/>
          </a:bodyPr>
          <a:lstStyle/>
          <a:p>
            <a:r>
              <a:rPr kumimoji="1" lang="ja-JP" altLang="en-US" dirty="0"/>
              <a:t>自分の部屋を理想の読書スペースにする</a:t>
            </a:r>
          </a:p>
        </p:txBody>
      </p:sp>
      <p:sp>
        <p:nvSpPr>
          <p:cNvPr id="6" name="テキスト ボックス 5">
            <a:extLst>
              <a:ext uri="{FF2B5EF4-FFF2-40B4-BE49-F238E27FC236}">
                <a16:creationId xmlns:a16="http://schemas.microsoft.com/office/drawing/2014/main" id="{9E10F6FC-EC75-4445-B729-9F7D386B87D9}"/>
              </a:ext>
            </a:extLst>
          </p:cNvPr>
          <p:cNvSpPr txBox="1"/>
          <p:nvPr/>
        </p:nvSpPr>
        <p:spPr>
          <a:xfrm>
            <a:off x="238010" y="425713"/>
            <a:ext cx="3657585" cy="584775"/>
          </a:xfrm>
          <a:prstGeom prst="rect">
            <a:avLst/>
          </a:prstGeom>
          <a:noFill/>
        </p:spPr>
        <p:txBody>
          <a:bodyPr wrap="square" rtlCol="0">
            <a:spAutoFit/>
          </a:bodyPr>
          <a:lstStyle/>
          <a:p>
            <a:r>
              <a:rPr lang="ja-JP" altLang="en-US" sz="3200" dirty="0"/>
              <a:t>現在やっている事</a:t>
            </a:r>
            <a:r>
              <a:rPr lang="en-US" altLang="ja-JP" sz="3200" dirty="0"/>
              <a:t>1</a:t>
            </a:r>
            <a:endParaRPr kumimoji="1" lang="ja-JP" altLang="en-US" sz="3200" dirty="0"/>
          </a:p>
        </p:txBody>
      </p:sp>
      <p:pic>
        <p:nvPicPr>
          <p:cNvPr id="7" name="図 6" descr="屋内, 部屋, 椅子, テーブル が含まれている画像&#10;&#10;自動的に生成された説明">
            <a:extLst>
              <a:ext uri="{FF2B5EF4-FFF2-40B4-BE49-F238E27FC236}">
                <a16:creationId xmlns:a16="http://schemas.microsoft.com/office/drawing/2014/main" id="{3B1B7D68-D3C3-4B1C-AC25-B0E27D820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464"/>
            <a:ext cx="5143500" cy="6858000"/>
          </a:xfrm>
          <a:prstGeom prst="rect">
            <a:avLst/>
          </a:prstGeom>
        </p:spPr>
      </p:pic>
      <p:sp>
        <p:nvSpPr>
          <p:cNvPr id="8" name="テキスト ボックス 7">
            <a:extLst>
              <a:ext uri="{FF2B5EF4-FFF2-40B4-BE49-F238E27FC236}">
                <a16:creationId xmlns:a16="http://schemas.microsoft.com/office/drawing/2014/main" id="{0C908BB4-D67B-4B20-937D-627AE887ABBD}"/>
              </a:ext>
            </a:extLst>
          </p:cNvPr>
          <p:cNvSpPr txBox="1"/>
          <p:nvPr/>
        </p:nvSpPr>
        <p:spPr>
          <a:xfrm>
            <a:off x="238010" y="3231715"/>
            <a:ext cx="6475941" cy="646331"/>
          </a:xfrm>
          <a:prstGeom prst="rect">
            <a:avLst/>
          </a:prstGeom>
          <a:noFill/>
        </p:spPr>
        <p:txBody>
          <a:bodyPr wrap="square" rtlCol="0">
            <a:spAutoFit/>
          </a:bodyPr>
          <a:lstStyle/>
          <a:p>
            <a:r>
              <a:rPr kumimoji="1" lang="ja-JP" altLang="en-US" dirty="0"/>
              <a:t>手元はそのままで、周りの風景を好きなように変えることで、自分の好きな場所で読書をできるようにする</a:t>
            </a:r>
          </a:p>
        </p:txBody>
      </p:sp>
    </p:spTree>
    <p:extLst>
      <p:ext uri="{BB962C8B-B14F-4D97-AF65-F5344CB8AC3E}">
        <p14:creationId xmlns:p14="http://schemas.microsoft.com/office/powerpoint/2010/main" val="360114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9F1C82-D0A7-4FB2-AF37-D20CFFD6486F}"/>
              </a:ext>
            </a:extLst>
          </p:cNvPr>
          <p:cNvSpPr txBox="1"/>
          <p:nvPr/>
        </p:nvSpPr>
        <p:spPr>
          <a:xfrm>
            <a:off x="238010" y="425713"/>
            <a:ext cx="3657585" cy="584775"/>
          </a:xfrm>
          <a:prstGeom prst="rect">
            <a:avLst/>
          </a:prstGeom>
          <a:noFill/>
        </p:spPr>
        <p:txBody>
          <a:bodyPr wrap="square" rtlCol="0">
            <a:spAutoFit/>
          </a:bodyPr>
          <a:lstStyle/>
          <a:p>
            <a:r>
              <a:rPr lang="ja-JP" altLang="en-US" sz="3200" dirty="0"/>
              <a:t>現在やっている事</a:t>
            </a:r>
            <a:r>
              <a:rPr lang="en-US" altLang="ja-JP" sz="3200" dirty="0"/>
              <a:t>2</a:t>
            </a:r>
            <a:endParaRPr kumimoji="1" lang="ja-JP" altLang="en-US" sz="3200" dirty="0"/>
          </a:p>
        </p:txBody>
      </p:sp>
      <p:pic>
        <p:nvPicPr>
          <p:cNvPr id="7" name="図 6" descr="テーブル, 屋内, 座る, 机 が含まれている画像&#10;&#10;自動的に生成された説明">
            <a:extLst>
              <a:ext uri="{FF2B5EF4-FFF2-40B4-BE49-F238E27FC236}">
                <a16:creationId xmlns:a16="http://schemas.microsoft.com/office/drawing/2014/main" id="{85909912-3C73-4D9E-A6CB-2B5391F94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062" y="659989"/>
            <a:ext cx="6775938" cy="5847512"/>
          </a:xfrm>
          <a:prstGeom prst="rect">
            <a:avLst/>
          </a:prstGeom>
        </p:spPr>
      </p:pic>
      <p:sp>
        <p:nvSpPr>
          <p:cNvPr id="8" name="テキスト ボックス 7">
            <a:extLst>
              <a:ext uri="{FF2B5EF4-FFF2-40B4-BE49-F238E27FC236}">
                <a16:creationId xmlns:a16="http://schemas.microsoft.com/office/drawing/2014/main" id="{A6229142-ACF8-4F9B-974E-1B3DE00ECFC9}"/>
              </a:ext>
            </a:extLst>
          </p:cNvPr>
          <p:cNvSpPr txBox="1"/>
          <p:nvPr/>
        </p:nvSpPr>
        <p:spPr>
          <a:xfrm>
            <a:off x="125468" y="1920143"/>
            <a:ext cx="5290594" cy="3693319"/>
          </a:xfrm>
          <a:prstGeom prst="rect">
            <a:avLst/>
          </a:prstGeom>
          <a:noFill/>
        </p:spPr>
        <p:txBody>
          <a:bodyPr wrap="square" rtlCol="0">
            <a:spAutoFit/>
          </a:bodyPr>
          <a:lstStyle/>
          <a:p>
            <a:r>
              <a:rPr kumimoji="1" lang="ja-JP" altLang="en-US" dirty="0"/>
              <a:t>白紙の本に電子書籍の文を投影して本を読めるようにする</a:t>
            </a:r>
            <a:endParaRPr kumimoji="1" lang="en-US" altLang="ja-JP" dirty="0"/>
          </a:p>
          <a:p>
            <a:endParaRPr lang="en-US" altLang="ja-JP" dirty="0"/>
          </a:p>
          <a:p>
            <a:r>
              <a:rPr kumimoji="1" lang="ja-JP" altLang="en-US" dirty="0"/>
              <a:t>文字数を計算して行間や、文字の大きさを調整することでちょうど紙が終わるところで、電子書籍も終わるようにする</a:t>
            </a:r>
            <a:endParaRPr kumimoji="1" lang="en-US" altLang="ja-JP" dirty="0"/>
          </a:p>
          <a:p>
            <a:endParaRPr lang="en-US" altLang="ja-JP" dirty="0"/>
          </a:p>
          <a:p>
            <a:r>
              <a:rPr lang="ja-JP" altLang="en-US" dirty="0"/>
              <a:t>白紙のダミー本を用意して読みたい電子書籍の最初のページと最後のページをダミー本と合わせる</a:t>
            </a:r>
            <a:endParaRPr lang="en-US" altLang="ja-JP" dirty="0"/>
          </a:p>
          <a:p>
            <a:r>
              <a:rPr lang="ja-JP" altLang="en-US" dirty="0"/>
              <a:t>読みたい電子書籍の文字数に合わせてダミー本を変える</a:t>
            </a:r>
            <a:endParaRPr lang="en-US" altLang="ja-JP" dirty="0"/>
          </a:p>
          <a:p>
            <a:endParaRPr lang="en-US" altLang="ja-JP" dirty="0"/>
          </a:p>
          <a:p>
            <a:r>
              <a:rPr lang="ja-JP" altLang="en-US" dirty="0"/>
              <a:t>キンドルで行数とかが変わるくらいの変化でいい</a:t>
            </a:r>
            <a:endParaRPr lang="en-US" altLang="ja-JP" dirty="0"/>
          </a:p>
        </p:txBody>
      </p:sp>
    </p:spTree>
    <p:extLst>
      <p:ext uri="{BB962C8B-B14F-4D97-AF65-F5344CB8AC3E}">
        <p14:creationId xmlns:p14="http://schemas.microsoft.com/office/powerpoint/2010/main" val="82219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CE98900-B6FB-4758-B97C-43E11E3B6937}"/>
              </a:ext>
            </a:extLst>
          </p:cNvPr>
          <p:cNvSpPr txBox="1"/>
          <p:nvPr/>
        </p:nvSpPr>
        <p:spPr>
          <a:xfrm>
            <a:off x="54245" y="226192"/>
            <a:ext cx="3928820" cy="584775"/>
          </a:xfrm>
          <a:prstGeom prst="rect">
            <a:avLst/>
          </a:prstGeom>
          <a:noFill/>
        </p:spPr>
        <p:txBody>
          <a:bodyPr wrap="square" rtlCol="0">
            <a:spAutoFit/>
          </a:bodyPr>
          <a:lstStyle/>
          <a:p>
            <a:r>
              <a:rPr kumimoji="1" lang="ja-JP" altLang="en-US" sz="3200" dirty="0"/>
              <a:t>これまで読んだ論文</a:t>
            </a:r>
            <a:endParaRPr kumimoji="1" lang="en-US" altLang="ja-JP" sz="3200" dirty="0"/>
          </a:p>
        </p:txBody>
      </p:sp>
      <p:sp>
        <p:nvSpPr>
          <p:cNvPr id="6" name="Rectangle 1">
            <a:extLst>
              <a:ext uri="{FF2B5EF4-FFF2-40B4-BE49-F238E27FC236}">
                <a16:creationId xmlns:a16="http://schemas.microsoft.com/office/drawing/2014/main" id="{F4AFDC6B-15CF-4A69-8DED-28C4E1683689}"/>
              </a:ext>
            </a:extLst>
          </p:cNvPr>
          <p:cNvSpPr>
            <a:spLocks noChangeArrowheads="1"/>
          </p:cNvSpPr>
          <p:nvPr/>
        </p:nvSpPr>
        <p:spPr bwMode="auto">
          <a:xfrm>
            <a:off x="112363" y="1042194"/>
            <a:ext cx="11967274"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森川 治,山下樹里,福井幸男,佐藤 滋, 超鏡対話における指差し行為, </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角 康之,間瀬健二, 実世界コンテキストに埋め込まれたコミュニティウェアの構築</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五十嵐健夫,WKeithEdwards,AnthonyLaMarca,ElizabethD.Mynatt, 自由ストロークに基づく電子白板システムのためのソフトウェアアーキテクチャ, </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中西英之,KatherineIsbister,石田亨,CiffordNass, 仮想空間でのコミュニケーションを補助するヘルパー エージェントの設計</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武者義則,広地敦, 意味を表現する空間上に，検索結果の画像群を表示する可視化インタフェース</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 InfbRoom：実世界に拡張された直接操作環境</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魚井宏高,津田勝則,樋口三郎, GUIにおける漢字を用いたメニチー選択手法に関する研究杉川明彦,鈴木薫, FMRID：FingerMotionRecognitionInputDevice</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中西泰人,小池英樹, Enh＆nCedProceedings：紙インターフェイスのアプリケーション</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としての論文管艶システム</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市村哲,レス・ネルソン,イーリン・ペグーセン, CardGear：紙カードで操る電子プレゼンテーションシステム</a:t>
            </a:r>
            <a:endParaRPr kumimoji="0" lang="ja-JP" altLang="ja-JP" sz="24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01732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F22AD76-0A71-4A84-A8BF-B3932773EF2A}"/>
              </a:ext>
            </a:extLst>
          </p:cNvPr>
          <p:cNvSpPr txBox="1"/>
          <p:nvPr/>
        </p:nvSpPr>
        <p:spPr>
          <a:xfrm>
            <a:off x="0" y="117693"/>
            <a:ext cx="12192000" cy="67403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山内康晋,土井美和子, 3次元姿勢情報を利用したジェスチャ・インタフェース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経塚祐二,松下伸行,暦本純一, 「見ているものに接続する」というメタファによる実世界指向ユーザインタフェース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吉田翔吾郎,土方嘉徳, ソーシャルメディアおよび実世界における嫉妬に関する研究</a:t>
            </a:r>
            <a:endParaRPr kumimoji="0" lang="en-US" altLang="ja-JP" sz="2400" b="0" i="0" u="none" strike="noStrike" cap="none" normalizeH="0" baseline="0" dirty="0">
              <a:ln>
                <a:noFill/>
              </a:ln>
              <a:solidFill>
                <a:srgbClr val="1D1C1D"/>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石原由貴,小鷹研理, Mirror Visual Feedback を活用した鏡の移動による上肢の移動感覚の変調</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萩原拓真,高嶋 和毅,モルテン・フィールド,北村喜文, モバイルカメラを用いたデバイス間アドホックアプリケーション共有</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山中祥太,Wolfgang Stuerzlinger,宮下芳明, 連結した直線経路をステアリングする動作の分析とモデル化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隅田智之,伊藤大毅,川勝椋介,平井重行, 浴槽叩打音を利用した浴室でのインタラクション手法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石川美笛,高嶋和毅,中島康祐,北村喜文, 積み木遊び認識 のため のスマートウォッチを活用した積み木型インタフェイ</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酒田信親,久保田彰,冨永登夢,土方嘉徳, 写真ライフログにおける検索クエリを用いた想起補助</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辻本祐輝,伊藤雄一,尾上孝雄, 結露を用いたインタラクティブディスプレイの濃淡制御手法</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544122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ED00061-E682-4E2E-BE15-2DCF382FC76F}"/>
              </a:ext>
            </a:extLst>
          </p:cNvPr>
          <p:cNvSpPr txBox="1"/>
          <p:nvPr/>
        </p:nvSpPr>
        <p:spPr>
          <a:xfrm>
            <a:off x="105905" y="550189"/>
            <a:ext cx="11980190" cy="60016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大城健太郎,田中一晶,中西英之, 遠隔地間での紙資料受け渡しによる対話相手の存在感の強化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加藤邦拓,山中祥太,宮下芳明, 2次元のタッチ操作を可能とする3Dオブジェクトのプロトタイピング手法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小原宗一郎,田中一晶,小川浩平,吉川雄一郎,石黒浩,岡夏樹, 音楽による操作者と移動ロボットとの一体感の創出</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濵上宏樹,吉野孝, ドアコムAR：ポータルを用いた空間接続表現手法による対話相手の存在感の強化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 分割磁界供給型骨伝導による常時装着音響デバイス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田中一晶,西村庄平,耿星,中西英之, 鏡型ビデオ会議における空間の移動感と物体の共有感の強化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道貝駿斗,沖真帆,塚田浩二, ToolShaker: 日用品自体を駆動する情報提示手法の提案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松浦悠,小泉直也, Scoopirit: 水面反射を用いた空中像とのインタラクション</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双見京介,寺田努,塚本昌彦, 標的車両乗り遅れ防止のための車両時刻表改変手法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山中祥太, 短時間のはみ出しを許容する条件下でのステアリングタスクのパフォーマンス検証とモデル化</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12836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E5002F7-68D7-4B8A-907D-347548A2A9A3}"/>
              </a:ext>
            </a:extLst>
          </p:cNvPr>
          <p:cNvSpPr txBox="1"/>
          <p:nvPr/>
        </p:nvSpPr>
        <p:spPr>
          <a:xfrm>
            <a:off x="105905" y="510134"/>
            <a:ext cx="11980190" cy="60016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岩﨑雅矢,周剣,池田瑞,小池祐輝,大西裕也,河村竜幸,中西英之, 人の振る舞いへの気付きの表出によるロボットのソーシャルプレゼンスの強化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辻天斗,牛田啓太,陳キュウ, 手遊びや影絵に基づく操作が可能なロボットの組み立てプラットフォームとその実演・評価富永詩音,呉健朗,伊藤貴之,宮田章裕, 自由に紙をちぎって電子情報を手渡すインタラクション方式の提案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天間遼太郎,高嶋和毅,末田航,藤田和之,北村喜文, 空間連動する2つのカメラ視点を用いたドローン操縦インタフェースの拡張</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工藤義礎,アンソニー タン,藤田和之,遠藤勇,高嶋和毅,ソール・グリーンバーグ,北村喜文,近接学に基づくHMD利用者・非利用者の間の段階的なアウェアネスの向上</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齊藤寛人,福地健太郎, 運動伝染が生み出す運動予測の変調 を利用したPseudo-hapticsの生起要因の分析</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塩見昌裕,平野貴大,木本充彦,飯尾尊優,下原勝憲,萩田紀博, ロボットからの接触における視線の高さと発話タイミングの影響大石悠介,冨永登夢,土方嘉徳,山下直美, ソ－シャルメディアにおける意図の相違の調査</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村尾和哉,山田浩史,寺田努,塚本昌彦, ウェアラブルセンサを用いたジェスチャ中の特定動作発生タイミング推定手法</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9017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C100426-82C3-4778-B68D-BA18C24BC69D}"/>
              </a:ext>
            </a:extLst>
          </p:cNvPr>
          <p:cNvSpPr txBox="1"/>
          <p:nvPr/>
        </p:nvSpPr>
        <p:spPr>
          <a:xfrm>
            <a:off x="148525" y="516047"/>
            <a:ext cx="11894949"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小林舞子,小林優維,呉健朗,大和佑輝,宮田章裕, Tap Messenger:タップのみでコミュニケーションを行うシステムの提案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暦本純一,木村直紀,河野通就, SottoVoce: 超音波画像と深層学習による無発声音声インタラクション</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薄羽大樹,山中祥太,宮下芳明, Motor WidthとVisual Widthの差を考慮したポインティングのモデル化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崔明根,坂本大介,小野哲雄, Bubble Gaze Cursor</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Spencer Russell,Gershon Dublon,Joseph A. Paradiso, HearThere Networked Sensory Prosthetics Through Auditory Augmented Reality</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Elizabeth D. Mynatt, Maribeth Back, Roy Want, Ron Frederick. Audio Aura: Light-weight Audio Augmented Reality</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岩田 洋夫, 木村 優太, 圓崎 祐貴, 矢野 博明, “BigRobot”: 歩行感覚を拡張する移動型モーションベース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鳴海 拓志, 鈴木 瑛二, 櫻井 翔, 谷川 智洋, 廣瀬 通孝, 拡張現実感を用いたコップの見かけの大きさ変化による 飲料消費量の調整</a:t>
            </a:r>
            <a:endParaRPr kumimoji="0" lang="ja-JP" altLang="ja-JP" sz="48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953047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C813A2F-82FC-48E2-89FD-05E809DAF366}"/>
              </a:ext>
            </a:extLst>
          </p:cNvPr>
          <p:cNvSpPr txBox="1"/>
          <p:nvPr/>
        </p:nvSpPr>
        <p:spPr>
          <a:xfrm>
            <a:off x="100740" y="317715"/>
            <a:ext cx="5594888" cy="584775"/>
          </a:xfrm>
          <a:prstGeom prst="rect">
            <a:avLst/>
          </a:prstGeom>
          <a:noFill/>
        </p:spPr>
        <p:txBody>
          <a:bodyPr wrap="square" rtlCol="0">
            <a:spAutoFit/>
          </a:bodyPr>
          <a:lstStyle/>
          <a:p>
            <a:r>
              <a:rPr kumimoji="1" lang="ja-JP" altLang="en-US" sz="3200" dirty="0"/>
              <a:t>使用予定のプラットフォーム</a:t>
            </a:r>
          </a:p>
        </p:txBody>
      </p:sp>
      <p:sp>
        <p:nvSpPr>
          <p:cNvPr id="5" name="テキスト ボックス 4">
            <a:extLst>
              <a:ext uri="{FF2B5EF4-FFF2-40B4-BE49-F238E27FC236}">
                <a16:creationId xmlns:a16="http://schemas.microsoft.com/office/drawing/2014/main" id="{EDFC12D8-E424-4146-B891-F44F5A3AE7DC}"/>
              </a:ext>
            </a:extLst>
          </p:cNvPr>
          <p:cNvSpPr txBox="1"/>
          <p:nvPr/>
        </p:nvSpPr>
        <p:spPr>
          <a:xfrm>
            <a:off x="309966" y="1239865"/>
            <a:ext cx="2874936" cy="461665"/>
          </a:xfrm>
          <a:prstGeom prst="rect">
            <a:avLst/>
          </a:prstGeom>
          <a:noFill/>
        </p:spPr>
        <p:txBody>
          <a:bodyPr wrap="square" rtlCol="0">
            <a:spAutoFit/>
          </a:bodyPr>
          <a:lstStyle/>
          <a:p>
            <a:r>
              <a:rPr kumimoji="1" lang="en-US" altLang="ja-JP" sz="2400" dirty="0">
                <a:latin typeface="+mn-ea"/>
              </a:rPr>
              <a:t>Unity</a:t>
            </a:r>
            <a:r>
              <a:rPr kumimoji="1" lang="ja-JP" altLang="en-US" sz="2400" dirty="0">
                <a:latin typeface="+mn-ea"/>
              </a:rPr>
              <a:t> </a:t>
            </a:r>
            <a:r>
              <a:rPr kumimoji="1" lang="en-US" altLang="ja-JP" sz="2400" dirty="0">
                <a:latin typeface="+mn-ea"/>
              </a:rPr>
              <a:t>+</a:t>
            </a:r>
            <a:r>
              <a:rPr kumimoji="1" lang="ja-JP" altLang="en-US" sz="2400" dirty="0">
                <a:latin typeface="+mn-ea"/>
              </a:rPr>
              <a:t> </a:t>
            </a:r>
            <a:r>
              <a:rPr kumimoji="1" lang="en-US" altLang="ja-JP" sz="2400" dirty="0" err="1">
                <a:latin typeface="+mn-ea"/>
              </a:rPr>
              <a:t>openCV</a:t>
            </a:r>
            <a:endParaRPr kumimoji="1" lang="ja-JP" altLang="en-US" sz="2400" dirty="0">
              <a:latin typeface="+mn-ea"/>
            </a:endParaRPr>
          </a:p>
        </p:txBody>
      </p:sp>
      <p:sp>
        <p:nvSpPr>
          <p:cNvPr id="6" name="テキスト ボックス 5">
            <a:extLst>
              <a:ext uri="{FF2B5EF4-FFF2-40B4-BE49-F238E27FC236}">
                <a16:creationId xmlns:a16="http://schemas.microsoft.com/office/drawing/2014/main" id="{71089A0A-87A3-4DE6-BB4C-7E4AF11B2831}"/>
              </a:ext>
            </a:extLst>
          </p:cNvPr>
          <p:cNvSpPr txBox="1"/>
          <p:nvPr/>
        </p:nvSpPr>
        <p:spPr>
          <a:xfrm>
            <a:off x="497237" y="2692670"/>
            <a:ext cx="11197525" cy="461665"/>
          </a:xfrm>
          <a:prstGeom prst="rect">
            <a:avLst/>
          </a:prstGeom>
          <a:noFill/>
        </p:spPr>
        <p:txBody>
          <a:bodyPr wrap="square" rtlCol="0">
            <a:spAutoFit/>
          </a:bodyPr>
          <a:lstStyle/>
          <a:p>
            <a:r>
              <a:rPr kumimoji="1" lang="ja-JP" altLang="en-US" sz="2400" dirty="0"/>
              <a:t>色々調べた結果ホロレンズのアプリケーション開発は</a:t>
            </a:r>
            <a:r>
              <a:rPr kumimoji="1" lang="en-US" altLang="ja-JP" sz="2400" dirty="0"/>
              <a:t>Unity</a:t>
            </a:r>
            <a:r>
              <a:rPr kumimoji="1" lang="ja-JP" altLang="en-US" sz="2400" dirty="0"/>
              <a:t>を使うのが主流ぽい</a:t>
            </a:r>
          </a:p>
        </p:txBody>
      </p:sp>
      <p:sp>
        <p:nvSpPr>
          <p:cNvPr id="2" name="テキスト ボックス 1">
            <a:extLst>
              <a:ext uri="{FF2B5EF4-FFF2-40B4-BE49-F238E27FC236}">
                <a16:creationId xmlns:a16="http://schemas.microsoft.com/office/drawing/2014/main" id="{F56C2B05-B5A1-4A9B-83B1-243ADD4439E3}"/>
              </a:ext>
            </a:extLst>
          </p:cNvPr>
          <p:cNvSpPr txBox="1"/>
          <p:nvPr/>
        </p:nvSpPr>
        <p:spPr>
          <a:xfrm>
            <a:off x="497237" y="4264658"/>
            <a:ext cx="6608364" cy="461665"/>
          </a:xfrm>
          <a:prstGeom prst="rect">
            <a:avLst/>
          </a:prstGeom>
          <a:noFill/>
        </p:spPr>
        <p:txBody>
          <a:bodyPr wrap="square" rtlCol="0">
            <a:spAutoFit/>
          </a:bodyPr>
          <a:lstStyle/>
          <a:p>
            <a:r>
              <a:rPr kumimoji="1" lang="ja-JP" altLang="en-US" sz="2400" dirty="0">
                <a:latin typeface="+mn-ea"/>
              </a:rPr>
              <a:t>画像処理には</a:t>
            </a:r>
            <a:r>
              <a:rPr kumimoji="1" lang="en-US" altLang="ja-JP" sz="2400" dirty="0">
                <a:latin typeface="+mn-ea"/>
              </a:rPr>
              <a:t>OpenCV</a:t>
            </a:r>
            <a:r>
              <a:rPr kumimoji="1" lang="ja-JP" altLang="en-US" sz="2400" dirty="0">
                <a:latin typeface="+mn-ea"/>
              </a:rPr>
              <a:t>が使えるっぽい</a:t>
            </a:r>
          </a:p>
        </p:txBody>
      </p:sp>
    </p:spTree>
    <p:extLst>
      <p:ext uri="{BB962C8B-B14F-4D97-AF65-F5344CB8AC3E}">
        <p14:creationId xmlns:p14="http://schemas.microsoft.com/office/powerpoint/2010/main" val="799184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F074C67-C0B9-4B70-9026-E24AD19589B8}"/>
              </a:ext>
            </a:extLst>
          </p:cNvPr>
          <p:cNvSpPr txBox="1"/>
          <p:nvPr/>
        </p:nvSpPr>
        <p:spPr>
          <a:xfrm>
            <a:off x="438411" y="501041"/>
            <a:ext cx="7064680" cy="584775"/>
          </a:xfrm>
          <a:prstGeom prst="rect">
            <a:avLst/>
          </a:prstGeom>
          <a:noFill/>
        </p:spPr>
        <p:txBody>
          <a:bodyPr wrap="square" rtlCol="0">
            <a:spAutoFit/>
          </a:bodyPr>
          <a:lstStyle/>
          <a:p>
            <a:r>
              <a:rPr kumimoji="1" lang="en-US" altLang="ja-JP" sz="3200" dirty="0"/>
              <a:t>Unity</a:t>
            </a:r>
            <a:r>
              <a:rPr kumimoji="1" lang="ja-JP" altLang="en-US" sz="3200" dirty="0"/>
              <a:t>で</a:t>
            </a:r>
            <a:r>
              <a:rPr kumimoji="1" lang="en-US" altLang="ja-JP" sz="3200" dirty="0"/>
              <a:t>OpenCV</a:t>
            </a:r>
            <a:r>
              <a:rPr kumimoji="1" lang="ja-JP" altLang="en-US" sz="3200" dirty="0"/>
              <a:t>を使うためのアセット</a:t>
            </a:r>
          </a:p>
        </p:txBody>
      </p:sp>
      <p:sp>
        <p:nvSpPr>
          <p:cNvPr id="5" name="テキスト ボックス 4">
            <a:extLst>
              <a:ext uri="{FF2B5EF4-FFF2-40B4-BE49-F238E27FC236}">
                <a16:creationId xmlns:a16="http://schemas.microsoft.com/office/drawing/2014/main" id="{7F3C0F2B-F941-4D42-9194-D9D78A130645}"/>
              </a:ext>
            </a:extLst>
          </p:cNvPr>
          <p:cNvSpPr txBox="1"/>
          <p:nvPr/>
        </p:nvSpPr>
        <p:spPr>
          <a:xfrm>
            <a:off x="625642" y="1582340"/>
            <a:ext cx="9641305" cy="3693319"/>
          </a:xfrm>
          <a:prstGeom prst="rect">
            <a:avLst/>
          </a:prstGeom>
          <a:noFill/>
        </p:spPr>
        <p:txBody>
          <a:bodyPr wrap="square" rtlCol="0">
            <a:spAutoFit/>
          </a:bodyPr>
          <a:lstStyle/>
          <a:p>
            <a:r>
              <a:rPr lang="en-US" altLang="ja-JP" b="0" i="0" dirty="0">
                <a:solidFill>
                  <a:srgbClr val="333333"/>
                </a:solidFill>
                <a:effectLst/>
                <a:latin typeface="SFMono-Regular"/>
              </a:rPr>
              <a:t>OpenCV for Unity</a:t>
            </a:r>
          </a:p>
          <a:p>
            <a:endParaRPr lang="en-US" altLang="ja-JP" b="0" i="0" dirty="0">
              <a:solidFill>
                <a:srgbClr val="333333"/>
              </a:solidFill>
              <a:effectLst/>
              <a:latin typeface="SFMono-Regular"/>
            </a:endParaRPr>
          </a:p>
          <a:p>
            <a:r>
              <a:rPr lang="ja-JP" altLang="en-US" b="0" i="0" dirty="0">
                <a:solidFill>
                  <a:srgbClr val="333333"/>
                </a:solidFill>
                <a:effectLst/>
                <a:latin typeface="SFMono-Regular"/>
              </a:rPr>
              <a:t>高い、サポートは今でもあるが特別いいという感じでもない気が</a:t>
            </a:r>
            <a:r>
              <a:rPr lang="en-US" altLang="ja-JP" b="0" i="0" dirty="0">
                <a:solidFill>
                  <a:srgbClr val="333333"/>
                </a:solidFill>
                <a:effectLst/>
                <a:latin typeface="SFMono-Regular"/>
              </a:rPr>
              <a:t>…</a:t>
            </a:r>
          </a:p>
          <a:p>
            <a:endParaRPr kumimoji="1" lang="en-US" altLang="ja-JP" dirty="0">
              <a:solidFill>
                <a:srgbClr val="333333"/>
              </a:solidFill>
              <a:latin typeface="SFMono-Regular"/>
            </a:endParaRPr>
          </a:p>
          <a:p>
            <a:endParaRPr lang="en-US" altLang="ja-JP" b="0" i="0" dirty="0">
              <a:solidFill>
                <a:srgbClr val="333333"/>
              </a:solidFill>
              <a:effectLst/>
              <a:latin typeface="SFMono-Regular"/>
            </a:endParaRPr>
          </a:p>
          <a:p>
            <a:r>
              <a:rPr lang="en-US" altLang="ja-JP" b="0" i="0" dirty="0">
                <a:solidFill>
                  <a:srgbClr val="333333"/>
                </a:solidFill>
                <a:effectLst/>
                <a:latin typeface="SFMono-Regular"/>
              </a:rPr>
              <a:t>OpenCV plus Unity</a:t>
            </a:r>
            <a:r>
              <a:rPr lang="ja-JP" altLang="en-US" b="0" i="0" dirty="0">
                <a:solidFill>
                  <a:srgbClr val="333333"/>
                </a:solidFill>
                <a:effectLst/>
                <a:latin typeface="SFMono-Regular"/>
              </a:rPr>
              <a:t>　←とりあえずこれを使ってみる</a:t>
            </a:r>
            <a:endParaRPr lang="en-US" altLang="ja-JP" b="0" i="0" dirty="0">
              <a:solidFill>
                <a:srgbClr val="333333"/>
              </a:solidFill>
              <a:effectLst/>
              <a:latin typeface="SFMono-Regular"/>
            </a:endParaRPr>
          </a:p>
          <a:p>
            <a:endParaRPr lang="en-US" altLang="ja-JP" dirty="0">
              <a:solidFill>
                <a:srgbClr val="333333"/>
              </a:solidFill>
              <a:latin typeface="SFMono-Regular"/>
            </a:endParaRPr>
          </a:p>
          <a:p>
            <a:r>
              <a:rPr lang="ja-JP" altLang="en-US" dirty="0">
                <a:solidFill>
                  <a:srgbClr val="333333"/>
                </a:solidFill>
                <a:latin typeface="SFMono-Regular"/>
              </a:rPr>
              <a:t>無料で使えるがサポートは終了している</a:t>
            </a:r>
            <a:endParaRPr kumimoji="1" lang="en-US" altLang="ja-JP" dirty="0">
              <a:solidFill>
                <a:srgbClr val="333333"/>
              </a:solidFill>
              <a:latin typeface="SFMono-Regular"/>
            </a:endParaRPr>
          </a:p>
          <a:p>
            <a:endParaRPr kumimoji="1" lang="en-US" altLang="ja-JP" dirty="0">
              <a:solidFill>
                <a:srgbClr val="333333"/>
              </a:solidFill>
              <a:latin typeface="SFMono-Regular"/>
            </a:endParaRPr>
          </a:p>
          <a:p>
            <a:endParaRPr lang="en-US" altLang="ja-JP" b="0" i="0" dirty="0">
              <a:solidFill>
                <a:srgbClr val="333333"/>
              </a:solidFill>
              <a:effectLst/>
              <a:latin typeface="SFMono-Regular"/>
            </a:endParaRPr>
          </a:p>
          <a:p>
            <a:r>
              <a:rPr lang="en-US" altLang="ja-JP" b="0" i="0" dirty="0">
                <a:solidFill>
                  <a:srgbClr val="333333"/>
                </a:solidFill>
                <a:effectLst/>
                <a:latin typeface="SFMono-Regular"/>
              </a:rPr>
              <a:t>OpenCV# for Unity</a:t>
            </a:r>
            <a:r>
              <a:rPr lang="ja-JP" altLang="en-US" b="0" i="0" dirty="0">
                <a:solidFill>
                  <a:srgbClr val="333333"/>
                </a:solidFill>
                <a:effectLst/>
                <a:latin typeface="SFMono-Regular"/>
              </a:rPr>
              <a:t>　</a:t>
            </a:r>
            <a:endParaRPr lang="en-US" altLang="ja-JP" b="0" i="0" dirty="0">
              <a:solidFill>
                <a:srgbClr val="333333"/>
              </a:solidFill>
              <a:effectLst/>
              <a:latin typeface="SFMono-Regular"/>
            </a:endParaRPr>
          </a:p>
          <a:p>
            <a:endParaRPr kumimoji="1" lang="en-US" altLang="ja-JP" dirty="0">
              <a:solidFill>
                <a:srgbClr val="333333"/>
              </a:solidFill>
              <a:latin typeface="SFMono-Regular"/>
            </a:endParaRPr>
          </a:p>
          <a:p>
            <a:r>
              <a:rPr kumimoji="1" lang="ja-JP" altLang="en-US" dirty="0">
                <a:solidFill>
                  <a:srgbClr val="333333"/>
                </a:solidFill>
                <a:latin typeface="SFMono-Regular"/>
              </a:rPr>
              <a:t>よくわからない</a:t>
            </a:r>
            <a:endParaRPr kumimoji="1" lang="ja-JP" altLang="en-US" dirty="0"/>
          </a:p>
        </p:txBody>
      </p:sp>
    </p:spTree>
    <p:extLst>
      <p:ext uri="{BB962C8B-B14F-4D97-AF65-F5344CB8AC3E}">
        <p14:creationId xmlns:p14="http://schemas.microsoft.com/office/powerpoint/2010/main" val="106438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C082C3D-AD4A-407F-8698-157556E17FAF}"/>
              </a:ext>
            </a:extLst>
          </p:cNvPr>
          <p:cNvSpPr txBox="1"/>
          <p:nvPr/>
        </p:nvSpPr>
        <p:spPr>
          <a:xfrm>
            <a:off x="248652" y="264695"/>
            <a:ext cx="4756485" cy="584775"/>
          </a:xfrm>
          <a:prstGeom prst="rect">
            <a:avLst/>
          </a:prstGeom>
          <a:noFill/>
        </p:spPr>
        <p:txBody>
          <a:bodyPr wrap="square" rtlCol="0">
            <a:spAutoFit/>
          </a:bodyPr>
          <a:lstStyle/>
          <a:p>
            <a:r>
              <a:rPr kumimoji="1" lang="ja-JP" altLang="en-US" sz="3200" dirty="0"/>
              <a:t>使ってみて</a:t>
            </a:r>
          </a:p>
        </p:txBody>
      </p:sp>
      <p:sp>
        <p:nvSpPr>
          <p:cNvPr id="6" name="テキスト ボックス 5">
            <a:extLst>
              <a:ext uri="{FF2B5EF4-FFF2-40B4-BE49-F238E27FC236}">
                <a16:creationId xmlns:a16="http://schemas.microsoft.com/office/drawing/2014/main" id="{2FF04CFA-D6A4-49BD-8661-11AE5676876B}"/>
              </a:ext>
            </a:extLst>
          </p:cNvPr>
          <p:cNvSpPr txBox="1"/>
          <p:nvPr/>
        </p:nvSpPr>
        <p:spPr>
          <a:xfrm>
            <a:off x="1760621" y="2967335"/>
            <a:ext cx="8670758" cy="923330"/>
          </a:xfrm>
          <a:prstGeom prst="rect">
            <a:avLst/>
          </a:prstGeom>
          <a:noFill/>
        </p:spPr>
        <p:txBody>
          <a:bodyPr wrap="square" rtlCol="0">
            <a:spAutoFit/>
          </a:bodyPr>
          <a:lstStyle/>
          <a:p>
            <a:r>
              <a:rPr kumimoji="1" lang="ja-JP" altLang="en-US" dirty="0"/>
              <a:t>サンプルは動いた</a:t>
            </a:r>
            <a:r>
              <a:rPr lang="ja-JP" altLang="en-US" dirty="0"/>
              <a:t>。スクリプトの構成などもある程度理解できたけど、独自の関数</a:t>
            </a:r>
            <a:r>
              <a:rPr lang="en-US" altLang="ja-JP" dirty="0"/>
              <a:t>(</a:t>
            </a:r>
            <a:r>
              <a:rPr lang="ja-JP" altLang="en-US" dirty="0"/>
              <a:t>予約語</a:t>
            </a:r>
            <a:r>
              <a:rPr lang="en-US" altLang="ja-JP" dirty="0"/>
              <a:t>)</a:t>
            </a:r>
            <a:r>
              <a:rPr lang="ja-JP" altLang="en-US" dirty="0"/>
              <a:t>が多く分からないところが多い上に資料が絶望的に少ない。デモが動いたとか、導入方法のサイトしかない</a:t>
            </a:r>
            <a:r>
              <a:rPr lang="en-US" altLang="ja-JP" dirty="0"/>
              <a:t>…</a:t>
            </a:r>
          </a:p>
        </p:txBody>
      </p:sp>
    </p:spTree>
    <p:extLst>
      <p:ext uri="{BB962C8B-B14F-4D97-AF65-F5344CB8AC3E}">
        <p14:creationId xmlns:p14="http://schemas.microsoft.com/office/powerpoint/2010/main" val="245766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BE11C95-BE65-4E93-B85D-8E0389723240}"/>
              </a:ext>
            </a:extLst>
          </p:cNvPr>
          <p:cNvSpPr txBox="1"/>
          <p:nvPr/>
        </p:nvSpPr>
        <p:spPr>
          <a:xfrm>
            <a:off x="433953" y="441702"/>
            <a:ext cx="1092630" cy="584775"/>
          </a:xfrm>
          <a:prstGeom prst="rect">
            <a:avLst/>
          </a:prstGeom>
          <a:noFill/>
        </p:spPr>
        <p:txBody>
          <a:bodyPr wrap="square" rtlCol="0">
            <a:spAutoFit/>
          </a:bodyPr>
          <a:lstStyle/>
          <a:p>
            <a:r>
              <a:rPr kumimoji="1" lang="ja-JP" altLang="en-US" sz="3200" dirty="0"/>
              <a:t>背景</a:t>
            </a:r>
          </a:p>
        </p:txBody>
      </p:sp>
      <p:sp>
        <p:nvSpPr>
          <p:cNvPr id="6" name="テキスト ボックス 5">
            <a:extLst>
              <a:ext uri="{FF2B5EF4-FFF2-40B4-BE49-F238E27FC236}">
                <a16:creationId xmlns:a16="http://schemas.microsoft.com/office/drawing/2014/main" id="{982A99CF-D80E-40DA-8C50-79146EF74518}"/>
              </a:ext>
            </a:extLst>
          </p:cNvPr>
          <p:cNvSpPr txBox="1"/>
          <p:nvPr/>
        </p:nvSpPr>
        <p:spPr>
          <a:xfrm>
            <a:off x="909233" y="1945038"/>
            <a:ext cx="12026685" cy="923330"/>
          </a:xfrm>
          <a:prstGeom prst="rect">
            <a:avLst/>
          </a:prstGeom>
          <a:noFill/>
        </p:spPr>
        <p:txBody>
          <a:bodyPr wrap="square" rtlCol="0">
            <a:spAutoFit/>
          </a:bodyPr>
          <a:lstStyle/>
          <a:p>
            <a:r>
              <a:rPr kumimoji="1" lang="ja-JP" altLang="en-US" dirty="0"/>
              <a:t>現在色々な娯楽コンテンツがインターネット上にあふれている。</a:t>
            </a:r>
            <a:endParaRPr kumimoji="1" lang="en-US" altLang="ja-JP" dirty="0"/>
          </a:p>
          <a:p>
            <a:r>
              <a:rPr lang="ja-JP" altLang="en-US" dirty="0"/>
              <a:t>家に居る時の多くの時間を</a:t>
            </a:r>
            <a:r>
              <a:rPr lang="en-US" altLang="ja-JP" dirty="0"/>
              <a:t>SNS</a:t>
            </a:r>
            <a:r>
              <a:rPr lang="ja-JP" altLang="en-US" dirty="0"/>
              <a:t>やユーチューブなどの動画サービス、ゲーム、などに使っている。</a:t>
            </a:r>
            <a:endParaRPr kumimoji="1" lang="en-US" altLang="ja-JP" dirty="0"/>
          </a:p>
          <a:p>
            <a:r>
              <a:rPr kumimoji="1" lang="ja-JP" altLang="en-US" dirty="0"/>
              <a:t>しかし、どれもディスプレイ上のコンテンツであり、</a:t>
            </a:r>
            <a:r>
              <a:rPr kumimoji="1" lang="en-US" altLang="ja-JP" dirty="0"/>
              <a:t>2</a:t>
            </a:r>
            <a:r>
              <a:rPr kumimoji="1" lang="ja-JP" altLang="en-US" dirty="0"/>
              <a:t>次元平面上を脱しているものは少ない。</a:t>
            </a:r>
            <a:endParaRPr kumimoji="1" lang="en-US" altLang="ja-JP" dirty="0"/>
          </a:p>
        </p:txBody>
      </p:sp>
      <p:pic>
        <p:nvPicPr>
          <p:cNvPr id="8" name="図 7" descr="記号, 挿絵 が含まれている画像&#10;&#10;自動的に生成された説明">
            <a:extLst>
              <a:ext uri="{FF2B5EF4-FFF2-40B4-BE49-F238E27FC236}">
                <a16:creationId xmlns:a16="http://schemas.microsoft.com/office/drawing/2014/main" id="{271D4795-6B89-4E42-958C-7E88382E6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11" y="3632718"/>
            <a:ext cx="3782723" cy="2446312"/>
          </a:xfrm>
          <a:prstGeom prst="rect">
            <a:avLst/>
          </a:prstGeom>
        </p:spPr>
      </p:pic>
      <p:pic>
        <p:nvPicPr>
          <p:cNvPr id="10" name="図 9" descr="部屋 が含まれている画像&#10;&#10;自動的に生成された説明">
            <a:extLst>
              <a:ext uri="{FF2B5EF4-FFF2-40B4-BE49-F238E27FC236}">
                <a16:creationId xmlns:a16="http://schemas.microsoft.com/office/drawing/2014/main" id="{2FC13051-49B4-4143-9E00-66A5C0EA9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7373" y="3593166"/>
            <a:ext cx="3070416" cy="2525417"/>
          </a:xfrm>
          <a:prstGeom prst="rect">
            <a:avLst/>
          </a:prstGeom>
        </p:spPr>
      </p:pic>
      <p:pic>
        <p:nvPicPr>
          <p:cNvPr id="12" name="図 11" descr="おもちゃ が含まれている画像&#10;&#10;自動的に生成された説明">
            <a:extLst>
              <a:ext uri="{FF2B5EF4-FFF2-40B4-BE49-F238E27FC236}">
                <a16:creationId xmlns:a16="http://schemas.microsoft.com/office/drawing/2014/main" id="{A26189DB-BA6E-4EB3-85D4-C4A4F6E62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3617" y="3627005"/>
            <a:ext cx="2319872" cy="2319872"/>
          </a:xfrm>
          <a:prstGeom prst="rect">
            <a:avLst/>
          </a:prstGeom>
        </p:spPr>
      </p:pic>
    </p:spTree>
    <p:extLst>
      <p:ext uri="{BB962C8B-B14F-4D97-AF65-F5344CB8AC3E}">
        <p14:creationId xmlns:p14="http://schemas.microsoft.com/office/powerpoint/2010/main" val="265431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EA106AC-FCCB-46A4-9AEA-3DB42E0F6E1C}"/>
              </a:ext>
            </a:extLst>
          </p:cNvPr>
          <p:cNvSpPr txBox="1"/>
          <p:nvPr/>
        </p:nvSpPr>
        <p:spPr>
          <a:xfrm>
            <a:off x="352926" y="224953"/>
            <a:ext cx="3521242" cy="584775"/>
          </a:xfrm>
          <a:prstGeom prst="rect">
            <a:avLst/>
          </a:prstGeom>
          <a:noFill/>
        </p:spPr>
        <p:txBody>
          <a:bodyPr wrap="square" rtlCol="0">
            <a:spAutoFit/>
          </a:bodyPr>
          <a:lstStyle/>
          <a:p>
            <a:r>
              <a:rPr kumimoji="1" lang="en-US" altLang="ja-JP" sz="3200" dirty="0"/>
              <a:t>Vuforia</a:t>
            </a:r>
            <a:r>
              <a:rPr kumimoji="1" lang="ja-JP" altLang="en-US" sz="3200" dirty="0"/>
              <a:t>にしてみる</a:t>
            </a:r>
          </a:p>
        </p:txBody>
      </p:sp>
      <p:sp>
        <p:nvSpPr>
          <p:cNvPr id="5" name="テキスト ボックス 4">
            <a:extLst>
              <a:ext uri="{FF2B5EF4-FFF2-40B4-BE49-F238E27FC236}">
                <a16:creationId xmlns:a16="http://schemas.microsoft.com/office/drawing/2014/main" id="{4998251B-D881-4C05-A0CA-E378A108162E}"/>
              </a:ext>
            </a:extLst>
          </p:cNvPr>
          <p:cNvSpPr txBox="1"/>
          <p:nvPr/>
        </p:nvSpPr>
        <p:spPr>
          <a:xfrm>
            <a:off x="352926" y="2123870"/>
            <a:ext cx="5221705" cy="461665"/>
          </a:xfrm>
          <a:prstGeom prst="rect">
            <a:avLst/>
          </a:prstGeom>
          <a:noFill/>
        </p:spPr>
        <p:txBody>
          <a:bodyPr wrap="square" rtlCol="0">
            <a:spAutoFit/>
          </a:bodyPr>
          <a:lstStyle/>
          <a:p>
            <a:r>
              <a:rPr kumimoji="1" lang="en-US" altLang="ja-JP" sz="2400" dirty="0">
                <a:latin typeface="+mn-ea"/>
              </a:rPr>
              <a:t>AR</a:t>
            </a:r>
            <a:r>
              <a:rPr kumimoji="1" lang="ja-JP" altLang="en-US" sz="2400" dirty="0">
                <a:latin typeface="+mn-ea"/>
              </a:rPr>
              <a:t>コンテンツを作るときのツール</a:t>
            </a:r>
          </a:p>
        </p:txBody>
      </p:sp>
      <p:sp>
        <p:nvSpPr>
          <p:cNvPr id="2" name="テキスト ボックス 1">
            <a:extLst>
              <a:ext uri="{FF2B5EF4-FFF2-40B4-BE49-F238E27FC236}">
                <a16:creationId xmlns:a16="http://schemas.microsoft.com/office/drawing/2014/main" id="{EB668A7A-662E-4A6F-B901-98AB2125389A}"/>
              </a:ext>
            </a:extLst>
          </p:cNvPr>
          <p:cNvSpPr txBox="1"/>
          <p:nvPr/>
        </p:nvSpPr>
        <p:spPr>
          <a:xfrm>
            <a:off x="352926" y="2872122"/>
            <a:ext cx="7744448" cy="1938992"/>
          </a:xfrm>
          <a:prstGeom prst="rect">
            <a:avLst/>
          </a:prstGeom>
          <a:noFill/>
        </p:spPr>
        <p:txBody>
          <a:bodyPr wrap="square" rtlCol="0">
            <a:spAutoFit/>
          </a:bodyPr>
          <a:lstStyle/>
          <a:p>
            <a:r>
              <a:rPr kumimoji="1" lang="ja-JP" altLang="en-US" sz="2400" dirty="0">
                <a:latin typeface="+mn-ea"/>
              </a:rPr>
              <a:t>できること</a:t>
            </a:r>
            <a:endParaRPr kumimoji="1" lang="en-US" altLang="ja-JP" sz="2400" dirty="0">
              <a:latin typeface="+mn-ea"/>
            </a:endParaRPr>
          </a:p>
          <a:p>
            <a:r>
              <a:rPr kumimoji="1" lang="ja-JP" altLang="en-US" sz="2400" dirty="0">
                <a:latin typeface="+mn-ea"/>
              </a:rPr>
              <a:t>・</a:t>
            </a:r>
            <a:r>
              <a:rPr kumimoji="1" lang="en-US" altLang="ja-JP" sz="2400" dirty="0">
                <a:latin typeface="+mn-ea"/>
              </a:rPr>
              <a:t>AR</a:t>
            </a:r>
            <a:r>
              <a:rPr kumimoji="1" lang="ja-JP" altLang="en-US" sz="2400" dirty="0">
                <a:latin typeface="+mn-ea"/>
              </a:rPr>
              <a:t>マーカーを読み込んで、オブジェクトを表示する</a:t>
            </a:r>
            <a:endParaRPr kumimoji="1" lang="en-US" altLang="ja-JP" sz="2400" dirty="0">
              <a:latin typeface="+mn-ea"/>
            </a:endParaRPr>
          </a:p>
          <a:p>
            <a:r>
              <a:rPr lang="ja-JP" altLang="en-US" sz="2400" dirty="0">
                <a:latin typeface="+mn-ea"/>
              </a:rPr>
              <a:t>・登録した立体の物体を認識する</a:t>
            </a:r>
            <a:endParaRPr lang="en-US" altLang="ja-JP" sz="2400" dirty="0">
              <a:latin typeface="+mn-ea"/>
            </a:endParaRPr>
          </a:p>
          <a:p>
            <a:r>
              <a:rPr lang="ja-JP" altLang="en-US" sz="2400" dirty="0">
                <a:latin typeface="+mn-ea"/>
              </a:rPr>
              <a:t>・</a:t>
            </a:r>
            <a:r>
              <a:rPr kumimoji="1" lang="ja-JP" altLang="en-US" sz="2400" dirty="0">
                <a:latin typeface="+mn-ea"/>
              </a:rPr>
              <a:t>映像に書き込みができる</a:t>
            </a:r>
            <a:endParaRPr kumimoji="1" lang="en-US" altLang="ja-JP" sz="2400" dirty="0">
              <a:latin typeface="+mn-ea"/>
            </a:endParaRPr>
          </a:p>
          <a:p>
            <a:r>
              <a:rPr lang="ja-JP" altLang="en-US" sz="2400" dirty="0">
                <a:latin typeface="+mn-ea"/>
              </a:rPr>
              <a:t>・実世界を動かせる</a:t>
            </a:r>
            <a:endParaRPr kumimoji="1" lang="ja-JP" altLang="en-US" sz="2400" dirty="0">
              <a:latin typeface="+mn-ea"/>
            </a:endParaRPr>
          </a:p>
        </p:txBody>
      </p:sp>
      <p:pic>
        <p:nvPicPr>
          <p:cNvPr id="6" name="図 5">
            <a:extLst>
              <a:ext uri="{FF2B5EF4-FFF2-40B4-BE49-F238E27FC236}">
                <a16:creationId xmlns:a16="http://schemas.microsoft.com/office/drawing/2014/main" id="{DF0DE4B2-2854-44DA-9244-CC46701D2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452" y="2860225"/>
            <a:ext cx="4145639" cy="1950889"/>
          </a:xfrm>
          <a:prstGeom prst="rect">
            <a:avLst/>
          </a:prstGeom>
        </p:spPr>
      </p:pic>
    </p:spTree>
    <p:extLst>
      <p:ext uri="{BB962C8B-B14F-4D97-AF65-F5344CB8AC3E}">
        <p14:creationId xmlns:p14="http://schemas.microsoft.com/office/powerpoint/2010/main" val="34363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地図 が含まれている画像&#10;&#10;自動的に生成された説明">
            <a:extLst>
              <a:ext uri="{FF2B5EF4-FFF2-40B4-BE49-F238E27FC236}">
                <a16:creationId xmlns:a16="http://schemas.microsoft.com/office/drawing/2014/main" id="{A75E982C-53F7-4CBB-9339-4F21199AC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4" name="テキスト ボックス 3">
            <a:extLst>
              <a:ext uri="{FF2B5EF4-FFF2-40B4-BE49-F238E27FC236}">
                <a16:creationId xmlns:a16="http://schemas.microsoft.com/office/drawing/2014/main" id="{C75A8B66-3FB0-43AB-BA61-B844B75DC9F2}"/>
              </a:ext>
            </a:extLst>
          </p:cNvPr>
          <p:cNvSpPr txBox="1"/>
          <p:nvPr/>
        </p:nvSpPr>
        <p:spPr>
          <a:xfrm>
            <a:off x="6328611" y="296779"/>
            <a:ext cx="4491789" cy="369332"/>
          </a:xfrm>
          <a:prstGeom prst="rect">
            <a:avLst/>
          </a:prstGeom>
          <a:noFill/>
        </p:spPr>
        <p:txBody>
          <a:bodyPr wrap="square" rtlCol="0">
            <a:spAutoFit/>
          </a:bodyPr>
          <a:lstStyle/>
          <a:p>
            <a:r>
              <a:rPr kumimoji="1" lang="ja-JP" altLang="en-US" dirty="0"/>
              <a:t>白い本を持っているときの全体像</a:t>
            </a:r>
          </a:p>
        </p:txBody>
      </p:sp>
      <p:sp>
        <p:nvSpPr>
          <p:cNvPr id="5" name="テキスト ボックス 4">
            <a:extLst>
              <a:ext uri="{FF2B5EF4-FFF2-40B4-BE49-F238E27FC236}">
                <a16:creationId xmlns:a16="http://schemas.microsoft.com/office/drawing/2014/main" id="{F35B8237-CF01-4966-B965-2DD40CC4242C}"/>
              </a:ext>
            </a:extLst>
          </p:cNvPr>
          <p:cNvSpPr txBox="1"/>
          <p:nvPr/>
        </p:nvSpPr>
        <p:spPr>
          <a:xfrm>
            <a:off x="6096000" y="1884947"/>
            <a:ext cx="4596064" cy="2308324"/>
          </a:xfrm>
          <a:prstGeom prst="rect">
            <a:avLst/>
          </a:prstGeom>
          <a:noFill/>
        </p:spPr>
        <p:txBody>
          <a:bodyPr wrap="square" rtlCol="0">
            <a:spAutoFit/>
          </a:bodyPr>
          <a:lstStyle/>
          <a:p>
            <a:r>
              <a:rPr kumimoji="1" lang="en-US" altLang="ja-JP" dirty="0"/>
              <a:t>AR</a:t>
            </a:r>
            <a:r>
              <a:rPr kumimoji="1" lang="ja-JP" altLang="en-US" dirty="0"/>
              <a:t>カメラを正面においてメインカメラはその向かいに置く形になる</a:t>
            </a:r>
            <a:endParaRPr kumimoji="1" lang="en-US" altLang="ja-JP" dirty="0"/>
          </a:p>
          <a:p>
            <a:endParaRPr kumimoji="1" lang="en-US" altLang="ja-JP" dirty="0"/>
          </a:p>
          <a:p>
            <a:r>
              <a:rPr kumimoji="1" lang="en-US" altLang="ja-JP" dirty="0"/>
              <a:t>AR</a:t>
            </a:r>
            <a:r>
              <a:rPr kumimoji="1" lang="ja-JP" altLang="en-US" dirty="0"/>
              <a:t>カメラがホロレンズのカメラでメインカメラの映像がホロレンズに出力される</a:t>
            </a:r>
            <a:endParaRPr kumimoji="1" lang="en-US" altLang="ja-JP" dirty="0"/>
          </a:p>
          <a:p>
            <a:endParaRPr lang="en-US" altLang="ja-JP" dirty="0"/>
          </a:p>
          <a:p>
            <a:r>
              <a:rPr kumimoji="1" lang="en-US" altLang="ja-JP" dirty="0"/>
              <a:t>AR</a:t>
            </a:r>
            <a:r>
              <a:rPr kumimoji="1" lang="ja-JP" altLang="en-US" dirty="0"/>
              <a:t>カメラの映像は現実のカメラで撮った映像だが</a:t>
            </a:r>
            <a:r>
              <a:rPr kumimoji="1" lang="en-US" altLang="ja-JP" dirty="0"/>
              <a:t>text</a:t>
            </a:r>
            <a:r>
              <a:rPr kumimoji="1" lang="ja-JP" altLang="en-US" dirty="0"/>
              <a:t>は</a:t>
            </a:r>
            <a:r>
              <a:rPr kumimoji="1" lang="en-US" altLang="ja-JP" dirty="0"/>
              <a:t>Unity</a:t>
            </a:r>
            <a:r>
              <a:rPr kumimoji="1" lang="ja-JP" altLang="en-US" dirty="0"/>
              <a:t>のオブジェクト</a:t>
            </a:r>
          </a:p>
        </p:txBody>
      </p:sp>
    </p:spTree>
    <p:extLst>
      <p:ext uri="{BB962C8B-B14F-4D97-AF65-F5344CB8AC3E}">
        <p14:creationId xmlns:p14="http://schemas.microsoft.com/office/powerpoint/2010/main" val="363123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地図, テキスト が含まれている画像&#10;&#10;自動的に生成された説明">
            <a:extLst>
              <a:ext uri="{FF2B5EF4-FFF2-40B4-BE49-F238E27FC236}">
                <a16:creationId xmlns:a16="http://schemas.microsoft.com/office/drawing/2014/main" id="{2C868213-5A3D-405B-8E3C-7F25DFD3B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6" name="テキスト ボックス 5">
            <a:extLst>
              <a:ext uri="{FF2B5EF4-FFF2-40B4-BE49-F238E27FC236}">
                <a16:creationId xmlns:a16="http://schemas.microsoft.com/office/drawing/2014/main" id="{6F671A70-29B2-49D5-8070-B4BF10BCB17F}"/>
              </a:ext>
            </a:extLst>
          </p:cNvPr>
          <p:cNvSpPr txBox="1"/>
          <p:nvPr/>
        </p:nvSpPr>
        <p:spPr>
          <a:xfrm>
            <a:off x="6096000" y="441158"/>
            <a:ext cx="4916905" cy="369332"/>
          </a:xfrm>
          <a:prstGeom prst="rect">
            <a:avLst/>
          </a:prstGeom>
          <a:noFill/>
        </p:spPr>
        <p:txBody>
          <a:bodyPr wrap="square" rtlCol="0">
            <a:spAutoFit/>
          </a:bodyPr>
          <a:lstStyle/>
          <a:p>
            <a:r>
              <a:rPr kumimoji="1" lang="ja-JP" altLang="en-US" dirty="0"/>
              <a:t>ホロレンズで本を読んでいるときのイメージ</a:t>
            </a:r>
          </a:p>
        </p:txBody>
      </p:sp>
      <p:sp>
        <p:nvSpPr>
          <p:cNvPr id="7" name="テキスト ボックス 6">
            <a:extLst>
              <a:ext uri="{FF2B5EF4-FFF2-40B4-BE49-F238E27FC236}">
                <a16:creationId xmlns:a16="http://schemas.microsoft.com/office/drawing/2014/main" id="{5EBDE6FA-9EEF-42A5-8923-3359A7A39DBF}"/>
              </a:ext>
            </a:extLst>
          </p:cNvPr>
          <p:cNvSpPr txBox="1"/>
          <p:nvPr/>
        </p:nvSpPr>
        <p:spPr>
          <a:xfrm>
            <a:off x="6168189" y="2077453"/>
            <a:ext cx="4620127" cy="646331"/>
          </a:xfrm>
          <a:prstGeom prst="rect">
            <a:avLst/>
          </a:prstGeom>
          <a:noFill/>
        </p:spPr>
        <p:txBody>
          <a:bodyPr wrap="square" rtlCol="0">
            <a:spAutoFit/>
          </a:bodyPr>
          <a:lstStyle/>
          <a:p>
            <a:r>
              <a:rPr kumimoji="1" lang="ja-JP" altLang="en-US" dirty="0"/>
              <a:t>ベンチと</a:t>
            </a:r>
            <a:r>
              <a:rPr kumimoji="1" lang="en-US" altLang="ja-JP" dirty="0"/>
              <a:t>text</a:t>
            </a:r>
            <a:r>
              <a:rPr kumimoji="1" lang="ja-JP" altLang="en-US" dirty="0"/>
              <a:t>は仮想のモノ</a:t>
            </a:r>
            <a:endParaRPr kumimoji="1" lang="en-US" altLang="ja-JP" dirty="0"/>
          </a:p>
          <a:p>
            <a:r>
              <a:rPr lang="en-US" altLang="ja-JP" dirty="0"/>
              <a:t>(</a:t>
            </a:r>
            <a:r>
              <a:rPr lang="ja-JP" altLang="en-US" dirty="0"/>
              <a:t>ベンチは椅子にかぶせたい</a:t>
            </a:r>
            <a:r>
              <a:rPr lang="en-US" altLang="ja-JP" dirty="0"/>
              <a:t>)</a:t>
            </a:r>
            <a:endParaRPr kumimoji="1" lang="en-US" altLang="ja-JP" dirty="0"/>
          </a:p>
        </p:txBody>
      </p:sp>
    </p:spTree>
    <p:extLst>
      <p:ext uri="{BB962C8B-B14F-4D97-AF65-F5344CB8AC3E}">
        <p14:creationId xmlns:p14="http://schemas.microsoft.com/office/powerpoint/2010/main" val="558377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010FC5A-F440-4981-A706-C309AAB70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6" name="テキスト ボックス 5">
            <a:extLst>
              <a:ext uri="{FF2B5EF4-FFF2-40B4-BE49-F238E27FC236}">
                <a16:creationId xmlns:a16="http://schemas.microsoft.com/office/drawing/2014/main" id="{36BBD297-4DD4-4303-9573-F8BEFDD6A4B9}"/>
              </a:ext>
            </a:extLst>
          </p:cNvPr>
          <p:cNvSpPr txBox="1"/>
          <p:nvPr/>
        </p:nvSpPr>
        <p:spPr>
          <a:xfrm>
            <a:off x="6296526" y="826168"/>
            <a:ext cx="4371474" cy="369332"/>
          </a:xfrm>
          <a:prstGeom prst="rect">
            <a:avLst/>
          </a:prstGeom>
          <a:noFill/>
        </p:spPr>
        <p:txBody>
          <a:bodyPr wrap="square" rtlCol="0">
            <a:spAutoFit/>
          </a:bodyPr>
          <a:lstStyle/>
          <a:p>
            <a:r>
              <a:rPr kumimoji="1" lang="ja-JP" altLang="en-US" dirty="0"/>
              <a:t>本を目の前に持っていない時のイメージ</a:t>
            </a:r>
          </a:p>
        </p:txBody>
      </p:sp>
      <p:sp>
        <p:nvSpPr>
          <p:cNvPr id="7" name="テキスト ボックス 6">
            <a:extLst>
              <a:ext uri="{FF2B5EF4-FFF2-40B4-BE49-F238E27FC236}">
                <a16:creationId xmlns:a16="http://schemas.microsoft.com/office/drawing/2014/main" id="{2A05C885-846E-420B-81EA-B7906A41C0BC}"/>
              </a:ext>
            </a:extLst>
          </p:cNvPr>
          <p:cNvSpPr txBox="1"/>
          <p:nvPr/>
        </p:nvSpPr>
        <p:spPr>
          <a:xfrm>
            <a:off x="5919537" y="2374232"/>
            <a:ext cx="5310652" cy="369332"/>
          </a:xfrm>
          <a:prstGeom prst="rect">
            <a:avLst/>
          </a:prstGeom>
          <a:noFill/>
        </p:spPr>
        <p:txBody>
          <a:bodyPr wrap="square" rtlCol="0">
            <a:spAutoFit/>
          </a:bodyPr>
          <a:lstStyle/>
          <a:p>
            <a:r>
              <a:rPr kumimoji="1" lang="en-US" altLang="ja-JP" dirty="0"/>
              <a:t>Unity</a:t>
            </a:r>
            <a:r>
              <a:rPr lang="ja-JP" altLang="en-US" dirty="0"/>
              <a:t>上のステージに置いたオブジェクトが見える</a:t>
            </a:r>
            <a:endParaRPr kumimoji="1" lang="ja-JP" altLang="en-US" dirty="0"/>
          </a:p>
        </p:txBody>
      </p:sp>
    </p:spTree>
    <p:extLst>
      <p:ext uri="{BB962C8B-B14F-4D97-AF65-F5344CB8AC3E}">
        <p14:creationId xmlns:p14="http://schemas.microsoft.com/office/powerpoint/2010/main" val="364361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レゴ, チェスの駒, 挿絵 が含まれている画像&#10;&#10;自動的に生成された説明">
            <a:extLst>
              <a:ext uri="{FF2B5EF4-FFF2-40B4-BE49-F238E27FC236}">
                <a16:creationId xmlns:a16="http://schemas.microsoft.com/office/drawing/2014/main" id="{AE2C7357-DCAC-439D-8DA6-383A90652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pic>
        <p:nvPicPr>
          <p:cNvPr id="11" name="図 10">
            <a:extLst>
              <a:ext uri="{FF2B5EF4-FFF2-40B4-BE49-F238E27FC236}">
                <a16:creationId xmlns:a16="http://schemas.microsoft.com/office/drawing/2014/main" id="{DE96D3C1-0DF1-4F48-8A13-1511E97D6704}"/>
              </a:ext>
            </a:extLst>
          </p:cNvPr>
          <p:cNvPicPr>
            <a:picLocks noChangeAspect="1"/>
          </p:cNvPicPr>
          <p:nvPr/>
        </p:nvPicPr>
        <p:blipFill>
          <a:blip r:embed="rId3"/>
          <a:stretch>
            <a:fillRect/>
          </a:stretch>
        </p:blipFill>
        <p:spPr>
          <a:xfrm rot="10800000">
            <a:off x="2021267" y="1722403"/>
            <a:ext cx="457240" cy="457240"/>
          </a:xfrm>
          <a:prstGeom prst="rect">
            <a:avLst/>
          </a:prstGeom>
        </p:spPr>
      </p:pic>
      <p:pic>
        <p:nvPicPr>
          <p:cNvPr id="13" name="図 12">
            <a:extLst>
              <a:ext uri="{FF2B5EF4-FFF2-40B4-BE49-F238E27FC236}">
                <a16:creationId xmlns:a16="http://schemas.microsoft.com/office/drawing/2014/main" id="{22A25C1A-5207-4627-8656-FF4A32DF1974}"/>
              </a:ext>
            </a:extLst>
          </p:cNvPr>
          <p:cNvPicPr>
            <a:picLocks noChangeAspect="1"/>
          </p:cNvPicPr>
          <p:nvPr/>
        </p:nvPicPr>
        <p:blipFill>
          <a:blip r:embed="rId3"/>
          <a:stretch>
            <a:fillRect/>
          </a:stretch>
        </p:blipFill>
        <p:spPr>
          <a:xfrm>
            <a:off x="2021267" y="4471698"/>
            <a:ext cx="457240" cy="457240"/>
          </a:xfrm>
          <a:prstGeom prst="rect">
            <a:avLst/>
          </a:prstGeom>
        </p:spPr>
      </p:pic>
      <p:pic>
        <p:nvPicPr>
          <p:cNvPr id="15" name="図 14">
            <a:extLst>
              <a:ext uri="{FF2B5EF4-FFF2-40B4-BE49-F238E27FC236}">
                <a16:creationId xmlns:a16="http://schemas.microsoft.com/office/drawing/2014/main" id="{35CAB805-D103-4B81-B828-65FF4C136157}"/>
              </a:ext>
            </a:extLst>
          </p:cNvPr>
          <p:cNvPicPr>
            <a:picLocks noChangeAspect="1"/>
          </p:cNvPicPr>
          <p:nvPr/>
        </p:nvPicPr>
        <p:blipFill>
          <a:blip r:embed="rId3"/>
          <a:stretch>
            <a:fillRect/>
          </a:stretch>
        </p:blipFill>
        <p:spPr>
          <a:xfrm>
            <a:off x="2021267" y="2314016"/>
            <a:ext cx="457240" cy="457240"/>
          </a:xfrm>
          <a:prstGeom prst="rect">
            <a:avLst/>
          </a:prstGeom>
        </p:spPr>
      </p:pic>
      <p:pic>
        <p:nvPicPr>
          <p:cNvPr id="17" name="図 16">
            <a:extLst>
              <a:ext uri="{FF2B5EF4-FFF2-40B4-BE49-F238E27FC236}">
                <a16:creationId xmlns:a16="http://schemas.microsoft.com/office/drawing/2014/main" id="{BB8ED8F0-7AC5-4489-A4EB-005B6D256A8E}"/>
              </a:ext>
            </a:extLst>
          </p:cNvPr>
          <p:cNvPicPr>
            <a:picLocks noChangeAspect="1"/>
          </p:cNvPicPr>
          <p:nvPr/>
        </p:nvPicPr>
        <p:blipFill>
          <a:blip r:embed="rId3"/>
          <a:stretch>
            <a:fillRect/>
          </a:stretch>
        </p:blipFill>
        <p:spPr>
          <a:xfrm>
            <a:off x="72151" y="316793"/>
            <a:ext cx="814176" cy="814176"/>
          </a:xfrm>
          <a:prstGeom prst="rect">
            <a:avLst/>
          </a:prstGeom>
        </p:spPr>
      </p:pic>
      <p:sp>
        <p:nvSpPr>
          <p:cNvPr id="18" name="テキスト ボックス 17">
            <a:extLst>
              <a:ext uri="{FF2B5EF4-FFF2-40B4-BE49-F238E27FC236}">
                <a16:creationId xmlns:a16="http://schemas.microsoft.com/office/drawing/2014/main" id="{9A3FF814-56F1-4DC9-8026-777E2861DE5E}"/>
              </a:ext>
            </a:extLst>
          </p:cNvPr>
          <p:cNvSpPr txBox="1"/>
          <p:nvPr/>
        </p:nvSpPr>
        <p:spPr>
          <a:xfrm>
            <a:off x="6761747" y="316793"/>
            <a:ext cx="2951748" cy="369332"/>
          </a:xfrm>
          <a:prstGeom prst="rect">
            <a:avLst/>
          </a:prstGeom>
          <a:noFill/>
        </p:spPr>
        <p:txBody>
          <a:bodyPr wrap="square" rtlCol="0">
            <a:spAutoFit/>
          </a:bodyPr>
          <a:lstStyle/>
          <a:p>
            <a:r>
              <a:rPr kumimoji="1" lang="en-US" altLang="ja-JP" dirty="0"/>
              <a:t>Unity</a:t>
            </a:r>
            <a:r>
              <a:rPr kumimoji="1" lang="ja-JP" altLang="en-US" dirty="0"/>
              <a:t>上のイメージ</a:t>
            </a:r>
            <a:endParaRPr kumimoji="1" lang="en-US" altLang="ja-JP" dirty="0"/>
          </a:p>
        </p:txBody>
      </p:sp>
      <p:sp>
        <p:nvSpPr>
          <p:cNvPr id="19" name="テキスト ボックス 18">
            <a:extLst>
              <a:ext uri="{FF2B5EF4-FFF2-40B4-BE49-F238E27FC236}">
                <a16:creationId xmlns:a16="http://schemas.microsoft.com/office/drawing/2014/main" id="{25017A96-F697-4A7C-9528-C606BD03B643}"/>
              </a:ext>
            </a:extLst>
          </p:cNvPr>
          <p:cNvSpPr txBox="1"/>
          <p:nvPr/>
        </p:nvSpPr>
        <p:spPr>
          <a:xfrm>
            <a:off x="6096000" y="2032592"/>
            <a:ext cx="5093368" cy="1477328"/>
          </a:xfrm>
          <a:prstGeom prst="rect">
            <a:avLst/>
          </a:prstGeom>
          <a:noFill/>
        </p:spPr>
        <p:txBody>
          <a:bodyPr wrap="square" rtlCol="0">
            <a:spAutoFit/>
          </a:bodyPr>
          <a:lstStyle/>
          <a:p>
            <a:r>
              <a:rPr kumimoji="1" lang="ja-JP" altLang="en-US" dirty="0"/>
              <a:t>ステージ、メインカメラ、</a:t>
            </a:r>
            <a:r>
              <a:rPr kumimoji="1" lang="en-US" altLang="ja-JP" dirty="0"/>
              <a:t>AR</a:t>
            </a:r>
            <a:r>
              <a:rPr kumimoji="1" lang="ja-JP" altLang="en-US" dirty="0"/>
              <a:t>カメラ、その他個々のオブジェクトにすべて座標があるのでそれを合わせるのが大変</a:t>
            </a:r>
            <a:endParaRPr kumimoji="1" lang="en-US" altLang="ja-JP" dirty="0"/>
          </a:p>
          <a:p>
            <a:r>
              <a:rPr lang="ja-JP" altLang="en-US" dirty="0"/>
              <a:t>それを現実の実際の距離とスケース感と合わせる必要用もある</a:t>
            </a:r>
            <a:r>
              <a:rPr lang="en-US" altLang="ja-JP" dirty="0"/>
              <a:t>…</a:t>
            </a:r>
            <a:endParaRPr kumimoji="1" lang="ja-JP" altLang="en-US" dirty="0"/>
          </a:p>
        </p:txBody>
      </p:sp>
    </p:spTree>
    <p:extLst>
      <p:ext uri="{BB962C8B-B14F-4D97-AF65-F5344CB8AC3E}">
        <p14:creationId xmlns:p14="http://schemas.microsoft.com/office/powerpoint/2010/main" val="165586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5B652FE-60DE-4F97-AD65-CE7D2250ACE9}"/>
              </a:ext>
            </a:extLst>
          </p:cNvPr>
          <p:cNvSpPr txBox="1"/>
          <p:nvPr/>
        </p:nvSpPr>
        <p:spPr>
          <a:xfrm>
            <a:off x="1159950" y="2888467"/>
            <a:ext cx="8997596" cy="369332"/>
          </a:xfrm>
          <a:prstGeom prst="rect">
            <a:avLst/>
          </a:prstGeom>
          <a:noFill/>
        </p:spPr>
        <p:txBody>
          <a:bodyPr wrap="square" rtlCol="0">
            <a:spAutoFit/>
          </a:bodyPr>
          <a:lstStyle/>
          <a:p>
            <a:r>
              <a:rPr kumimoji="1" lang="ja-JP" altLang="en-US" dirty="0"/>
              <a:t>コロナ下で家に居ながら非日常的な体験ができることの重要性が高くなっている</a:t>
            </a:r>
          </a:p>
        </p:txBody>
      </p:sp>
      <p:sp>
        <p:nvSpPr>
          <p:cNvPr id="2" name="テキスト ボックス 1">
            <a:extLst>
              <a:ext uri="{FF2B5EF4-FFF2-40B4-BE49-F238E27FC236}">
                <a16:creationId xmlns:a16="http://schemas.microsoft.com/office/drawing/2014/main" id="{5EA414B1-F0E3-41C5-8FC6-93560C4C75FC}"/>
              </a:ext>
            </a:extLst>
          </p:cNvPr>
          <p:cNvSpPr txBox="1"/>
          <p:nvPr/>
        </p:nvSpPr>
        <p:spPr>
          <a:xfrm>
            <a:off x="1159950" y="1772806"/>
            <a:ext cx="9593037" cy="369332"/>
          </a:xfrm>
          <a:prstGeom prst="rect">
            <a:avLst/>
          </a:prstGeom>
          <a:noFill/>
        </p:spPr>
        <p:txBody>
          <a:bodyPr wrap="square" rtlCol="0">
            <a:spAutoFit/>
          </a:bodyPr>
          <a:lstStyle/>
          <a:p>
            <a:r>
              <a:rPr kumimoji="1" lang="ja-JP" altLang="en-US" dirty="0"/>
              <a:t>自粛期間中、家に居る</a:t>
            </a:r>
            <a:r>
              <a:rPr lang="ja-JP" altLang="en-US" dirty="0"/>
              <a:t>時間が多くなり、多くの事をオンラインで済ませるようになっている</a:t>
            </a:r>
            <a:endParaRPr kumimoji="1" lang="en-US" altLang="ja-JP" dirty="0"/>
          </a:p>
        </p:txBody>
      </p:sp>
      <p:sp>
        <p:nvSpPr>
          <p:cNvPr id="7" name="テキスト ボックス 6">
            <a:extLst>
              <a:ext uri="{FF2B5EF4-FFF2-40B4-BE49-F238E27FC236}">
                <a16:creationId xmlns:a16="http://schemas.microsoft.com/office/drawing/2014/main" id="{F14BF1F5-90C3-4B5A-8190-8F3FC8A86711}"/>
              </a:ext>
            </a:extLst>
          </p:cNvPr>
          <p:cNvSpPr txBox="1"/>
          <p:nvPr/>
        </p:nvSpPr>
        <p:spPr>
          <a:xfrm>
            <a:off x="433952" y="441702"/>
            <a:ext cx="1451997" cy="584775"/>
          </a:xfrm>
          <a:prstGeom prst="rect">
            <a:avLst/>
          </a:prstGeom>
          <a:noFill/>
        </p:spPr>
        <p:txBody>
          <a:bodyPr wrap="square" rtlCol="0">
            <a:spAutoFit/>
          </a:bodyPr>
          <a:lstStyle/>
          <a:p>
            <a:r>
              <a:rPr kumimoji="1" lang="ja-JP" altLang="en-US" sz="3200" dirty="0"/>
              <a:t>背景</a:t>
            </a:r>
            <a:r>
              <a:rPr kumimoji="1" lang="en-US" altLang="ja-JP" sz="3200" dirty="0"/>
              <a:t>2</a:t>
            </a:r>
            <a:endParaRPr kumimoji="1" lang="ja-JP" altLang="en-US" sz="3200" dirty="0"/>
          </a:p>
        </p:txBody>
      </p:sp>
    </p:spTree>
    <p:extLst>
      <p:ext uri="{BB962C8B-B14F-4D97-AF65-F5344CB8AC3E}">
        <p14:creationId xmlns:p14="http://schemas.microsoft.com/office/powerpoint/2010/main" val="15058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C01C882-D9B1-4FF7-943C-42F2F916A354}"/>
              </a:ext>
            </a:extLst>
          </p:cNvPr>
          <p:cNvSpPr txBox="1"/>
          <p:nvPr/>
        </p:nvSpPr>
        <p:spPr>
          <a:xfrm>
            <a:off x="433952" y="441702"/>
            <a:ext cx="1451997" cy="584775"/>
          </a:xfrm>
          <a:prstGeom prst="rect">
            <a:avLst/>
          </a:prstGeom>
          <a:noFill/>
        </p:spPr>
        <p:txBody>
          <a:bodyPr wrap="square" rtlCol="0">
            <a:spAutoFit/>
          </a:bodyPr>
          <a:lstStyle/>
          <a:p>
            <a:r>
              <a:rPr kumimoji="1" lang="ja-JP" altLang="en-US" sz="3200" dirty="0"/>
              <a:t>目的</a:t>
            </a:r>
          </a:p>
        </p:txBody>
      </p:sp>
      <p:sp>
        <p:nvSpPr>
          <p:cNvPr id="6" name="テキスト ボックス 5">
            <a:extLst>
              <a:ext uri="{FF2B5EF4-FFF2-40B4-BE49-F238E27FC236}">
                <a16:creationId xmlns:a16="http://schemas.microsoft.com/office/drawing/2014/main" id="{81E08992-47A5-4C9F-BA61-F22995755165}"/>
              </a:ext>
            </a:extLst>
          </p:cNvPr>
          <p:cNvSpPr txBox="1"/>
          <p:nvPr/>
        </p:nvSpPr>
        <p:spPr>
          <a:xfrm>
            <a:off x="1405002" y="2690336"/>
            <a:ext cx="10033348" cy="1477328"/>
          </a:xfrm>
          <a:prstGeom prst="rect">
            <a:avLst/>
          </a:prstGeom>
          <a:noFill/>
        </p:spPr>
        <p:txBody>
          <a:bodyPr wrap="square" rtlCol="0">
            <a:spAutoFit/>
          </a:bodyPr>
          <a:lstStyle/>
          <a:p>
            <a:r>
              <a:rPr kumimoji="1" lang="ja-JP" altLang="en-US" dirty="0"/>
              <a:t>既存の</a:t>
            </a:r>
            <a:r>
              <a:rPr kumimoji="1" lang="en-US" altLang="ja-JP" dirty="0"/>
              <a:t>2</a:t>
            </a:r>
            <a:r>
              <a:rPr kumimoji="1" lang="ja-JP" altLang="en-US" dirty="0"/>
              <a:t>次元平面であるディスプレイ上のコンテンツ体験に、新たな体験を生むような情報環境を作り出す</a:t>
            </a:r>
            <a:endParaRPr kumimoji="1" lang="en-US" altLang="ja-JP" dirty="0"/>
          </a:p>
          <a:p>
            <a:endParaRPr lang="en-US" altLang="ja-JP" dirty="0"/>
          </a:p>
          <a:p>
            <a:r>
              <a:rPr kumimoji="1" lang="ja-JP" altLang="en-US" dirty="0"/>
              <a:t>具体的には、１人で部屋にいる状態でも誰かと一緒にいるように感じられたり、大規模な会場に居るかのように感じられるような体験を作り出すことを目指す。</a:t>
            </a:r>
          </a:p>
        </p:txBody>
      </p:sp>
    </p:spTree>
    <p:extLst>
      <p:ext uri="{BB962C8B-B14F-4D97-AF65-F5344CB8AC3E}">
        <p14:creationId xmlns:p14="http://schemas.microsoft.com/office/powerpoint/2010/main" val="90385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A1C9EA8-A0F4-4645-9396-EDDF3221A6AB}"/>
              </a:ext>
            </a:extLst>
          </p:cNvPr>
          <p:cNvSpPr txBox="1"/>
          <p:nvPr/>
        </p:nvSpPr>
        <p:spPr>
          <a:xfrm>
            <a:off x="433952" y="441702"/>
            <a:ext cx="3148492" cy="584775"/>
          </a:xfrm>
          <a:prstGeom prst="rect">
            <a:avLst/>
          </a:prstGeom>
          <a:noFill/>
        </p:spPr>
        <p:txBody>
          <a:bodyPr wrap="square" rtlCol="0">
            <a:spAutoFit/>
          </a:bodyPr>
          <a:lstStyle/>
          <a:p>
            <a:r>
              <a:rPr lang="ja-JP" altLang="en-US" sz="3200" dirty="0"/>
              <a:t>期待できる成果</a:t>
            </a:r>
            <a:endParaRPr kumimoji="1" lang="ja-JP" altLang="en-US" sz="3200" dirty="0"/>
          </a:p>
        </p:txBody>
      </p:sp>
      <p:sp>
        <p:nvSpPr>
          <p:cNvPr id="6" name="テキスト ボックス 5">
            <a:extLst>
              <a:ext uri="{FF2B5EF4-FFF2-40B4-BE49-F238E27FC236}">
                <a16:creationId xmlns:a16="http://schemas.microsoft.com/office/drawing/2014/main" id="{F538134B-6799-4465-A259-5918361A5CAD}"/>
              </a:ext>
            </a:extLst>
          </p:cNvPr>
          <p:cNvSpPr txBox="1"/>
          <p:nvPr/>
        </p:nvSpPr>
        <p:spPr>
          <a:xfrm>
            <a:off x="1592893" y="2303734"/>
            <a:ext cx="9006214" cy="3139321"/>
          </a:xfrm>
          <a:prstGeom prst="rect">
            <a:avLst/>
          </a:prstGeom>
          <a:noFill/>
        </p:spPr>
        <p:txBody>
          <a:bodyPr wrap="square" rtlCol="0">
            <a:spAutoFit/>
          </a:bodyPr>
          <a:lstStyle/>
          <a:p>
            <a:r>
              <a:rPr kumimoji="1" lang="ja-JP" altLang="en-US" dirty="0"/>
              <a:t>人とコンピュータがポジティブにつながる手助けになるような情報環境の開発につながると考える</a:t>
            </a:r>
            <a:endParaRPr kumimoji="1" lang="en-US" altLang="ja-JP" dirty="0"/>
          </a:p>
          <a:p>
            <a:r>
              <a:rPr lang="ja-JP" altLang="en-US" dirty="0"/>
              <a:t>→エピソード：チームラボの展示で人が集まり過ぎて成り立ってなかった</a:t>
            </a:r>
            <a:endParaRPr kumimoji="1" lang="en-US" altLang="ja-JP" dirty="0"/>
          </a:p>
          <a:p>
            <a:endParaRPr lang="en-US" altLang="ja-JP" dirty="0"/>
          </a:p>
          <a:p>
            <a:endParaRPr kumimoji="1" lang="en-US" altLang="ja-JP" dirty="0"/>
          </a:p>
          <a:p>
            <a:r>
              <a:rPr kumimoji="1" lang="ja-JP" altLang="en-US" dirty="0"/>
              <a:t>（今までになかった新しいポジティブな人同士のつながり方ができる情報環境が開発できれば、コンピュータに接続する時に現在よりもインターネットコンテンツを楽しむことができるようになる）</a:t>
            </a:r>
            <a:endParaRPr kumimoji="1" lang="en-US" altLang="ja-JP" dirty="0"/>
          </a:p>
          <a:p>
            <a:endParaRPr lang="en-US" altLang="ja-JP" dirty="0"/>
          </a:p>
          <a:p>
            <a:endParaRPr kumimoji="1" lang="en-US" altLang="ja-JP" dirty="0"/>
          </a:p>
          <a:p>
            <a:r>
              <a:rPr lang="ja-JP" altLang="en-US" dirty="0"/>
              <a:t>持続可能である</a:t>
            </a:r>
            <a:endParaRPr kumimoji="1" lang="en-US" altLang="ja-JP" dirty="0"/>
          </a:p>
        </p:txBody>
      </p:sp>
    </p:spTree>
    <p:extLst>
      <p:ext uri="{BB962C8B-B14F-4D97-AF65-F5344CB8AC3E}">
        <p14:creationId xmlns:p14="http://schemas.microsoft.com/office/powerpoint/2010/main" val="8956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F6462EA-E615-4644-BD80-C1CC593D492C}"/>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p>
        </p:txBody>
      </p:sp>
      <p:sp>
        <p:nvSpPr>
          <p:cNvPr id="5" name="テキスト ボックス 4">
            <a:extLst>
              <a:ext uri="{FF2B5EF4-FFF2-40B4-BE49-F238E27FC236}">
                <a16:creationId xmlns:a16="http://schemas.microsoft.com/office/drawing/2014/main" id="{9D4CF13D-8565-420A-AE9F-8C9ABCF68AF5}"/>
              </a:ext>
            </a:extLst>
          </p:cNvPr>
          <p:cNvSpPr txBox="1"/>
          <p:nvPr/>
        </p:nvSpPr>
        <p:spPr>
          <a:xfrm>
            <a:off x="1014608" y="2342367"/>
            <a:ext cx="9582411" cy="3139321"/>
          </a:xfrm>
          <a:prstGeom prst="rect">
            <a:avLst/>
          </a:prstGeom>
          <a:noFill/>
        </p:spPr>
        <p:txBody>
          <a:bodyPr wrap="square" rtlCol="0">
            <a:spAutoFit/>
          </a:bodyPr>
          <a:lstStyle/>
          <a:p>
            <a:r>
              <a:rPr kumimoji="1" lang="ja-JP" altLang="en-US" dirty="0"/>
              <a:t>大学に入学したころから、筑波大学の准教授である落合陽一さんの話していることに興味を持ち、「魔法の世紀」や「デジタルネイチャー」などの著書を多く読んだ</a:t>
            </a:r>
            <a:endParaRPr kumimoji="1" lang="en-US" altLang="ja-JP" dirty="0"/>
          </a:p>
          <a:p>
            <a:endParaRPr kumimoji="1" lang="en-US" altLang="ja-JP" dirty="0"/>
          </a:p>
          <a:p>
            <a:endParaRPr kumimoji="1" lang="en-US" altLang="ja-JP" dirty="0"/>
          </a:p>
          <a:p>
            <a:r>
              <a:rPr kumimoji="1" lang="ja-JP" altLang="en-US" dirty="0"/>
              <a:t>そこから、自然と人とコンピュータの関わりについて興味がわき、それに関係するユビキタスの思想や、ヒューマンコンピュータインタラクションなどについても自分で勉強してきました</a:t>
            </a:r>
            <a:endParaRPr kumimoji="1" lang="en-US" altLang="ja-JP" dirty="0"/>
          </a:p>
          <a:p>
            <a:endParaRPr lang="en-US" altLang="ja-JP" dirty="0"/>
          </a:p>
          <a:p>
            <a:endParaRPr kumimoji="1" lang="en-US" altLang="ja-JP" dirty="0"/>
          </a:p>
          <a:p>
            <a:r>
              <a:rPr kumimoji="1" lang="ja-JP" altLang="en-US" dirty="0"/>
              <a:t>チームラボさんがやっているミュージアムを体験しに行き、ヒューマンコンピュータインタラクションの面白さを改めて実感した</a:t>
            </a:r>
          </a:p>
        </p:txBody>
      </p:sp>
      <p:sp>
        <p:nvSpPr>
          <p:cNvPr id="6" name="テキスト ボックス 5">
            <a:extLst>
              <a:ext uri="{FF2B5EF4-FFF2-40B4-BE49-F238E27FC236}">
                <a16:creationId xmlns:a16="http://schemas.microsoft.com/office/drawing/2014/main" id="{7E7A5DB6-D4EC-46F5-B4BA-865BAB3FE032}"/>
              </a:ext>
            </a:extLst>
          </p:cNvPr>
          <p:cNvSpPr txBox="1"/>
          <p:nvPr/>
        </p:nvSpPr>
        <p:spPr>
          <a:xfrm>
            <a:off x="601265" y="1343191"/>
            <a:ext cx="1891415" cy="584775"/>
          </a:xfrm>
          <a:prstGeom prst="rect">
            <a:avLst/>
          </a:prstGeom>
          <a:noFill/>
        </p:spPr>
        <p:txBody>
          <a:bodyPr wrap="square" rtlCol="0">
            <a:spAutoFit/>
          </a:bodyPr>
          <a:lstStyle/>
          <a:p>
            <a:r>
              <a:rPr kumimoji="1" lang="en-US" altLang="ja-JP" sz="3200" dirty="0"/>
              <a:t>1</a:t>
            </a:r>
            <a:r>
              <a:rPr kumimoji="1" lang="ja-JP" altLang="en-US" sz="3200" dirty="0"/>
              <a:t>～</a:t>
            </a:r>
            <a:r>
              <a:rPr kumimoji="1" lang="en-US" altLang="ja-JP" sz="3200" dirty="0"/>
              <a:t>3</a:t>
            </a:r>
            <a:r>
              <a:rPr kumimoji="1" lang="ja-JP" altLang="en-US" sz="3200" dirty="0"/>
              <a:t>年</a:t>
            </a:r>
          </a:p>
        </p:txBody>
      </p:sp>
    </p:spTree>
    <p:extLst>
      <p:ext uri="{BB962C8B-B14F-4D97-AF65-F5344CB8AC3E}">
        <p14:creationId xmlns:p14="http://schemas.microsoft.com/office/powerpoint/2010/main" val="65496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D30555B-AB6E-428A-8CD2-17999CAFCE67}"/>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r>
              <a:rPr kumimoji="1" lang="en-US" altLang="ja-JP" sz="3200" dirty="0"/>
              <a:t>2</a:t>
            </a:r>
            <a:endParaRPr kumimoji="1" lang="ja-JP" altLang="en-US" sz="3200" dirty="0"/>
          </a:p>
        </p:txBody>
      </p:sp>
      <p:sp>
        <p:nvSpPr>
          <p:cNvPr id="5" name="テキスト ボックス 4">
            <a:extLst>
              <a:ext uri="{FF2B5EF4-FFF2-40B4-BE49-F238E27FC236}">
                <a16:creationId xmlns:a16="http://schemas.microsoft.com/office/drawing/2014/main" id="{9C658FE4-9375-43E4-B7E2-A87875BD3DB2}"/>
              </a:ext>
            </a:extLst>
          </p:cNvPr>
          <p:cNvSpPr txBox="1"/>
          <p:nvPr/>
        </p:nvSpPr>
        <p:spPr>
          <a:xfrm>
            <a:off x="601265" y="1343191"/>
            <a:ext cx="3707688" cy="584775"/>
          </a:xfrm>
          <a:prstGeom prst="rect">
            <a:avLst/>
          </a:prstGeom>
          <a:noFill/>
        </p:spPr>
        <p:txBody>
          <a:bodyPr wrap="square" rtlCol="0">
            <a:spAutoFit/>
          </a:bodyPr>
          <a:lstStyle/>
          <a:p>
            <a:r>
              <a:rPr kumimoji="1" lang="en-US" altLang="ja-JP" sz="3200" dirty="0"/>
              <a:t>3</a:t>
            </a:r>
            <a:r>
              <a:rPr kumimoji="1" lang="ja-JP" altLang="en-US" sz="3200" dirty="0"/>
              <a:t>年夏～配属直後頃</a:t>
            </a:r>
          </a:p>
        </p:txBody>
      </p:sp>
      <p:sp>
        <p:nvSpPr>
          <p:cNvPr id="6" name="テキスト ボックス 5">
            <a:extLst>
              <a:ext uri="{FF2B5EF4-FFF2-40B4-BE49-F238E27FC236}">
                <a16:creationId xmlns:a16="http://schemas.microsoft.com/office/drawing/2014/main" id="{86B093A7-34B1-44E8-A349-95CF626AC170}"/>
              </a:ext>
            </a:extLst>
          </p:cNvPr>
          <p:cNvSpPr txBox="1"/>
          <p:nvPr/>
        </p:nvSpPr>
        <p:spPr>
          <a:xfrm>
            <a:off x="1691013" y="2927959"/>
            <a:ext cx="8029184" cy="1477328"/>
          </a:xfrm>
          <a:prstGeom prst="rect">
            <a:avLst/>
          </a:prstGeom>
          <a:noFill/>
        </p:spPr>
        <p:txBody>
          <a:bodyPr wrap="square" rtlCol="0">
            <a:spAutoFit/>
          </a:bodyPr>
          <a:lstStyle/>
          <a:p>
            <a:r>
              <a:rPr kumimoji="1" lang="ja-JP" altLang="en-US" dirty="0"/>
              <a:t>認知科学やインタラクションに関係する、論文を</a:t>
            </a:r>
            <a:r>
              <a:rPr kumimoji="1" lang="en-US" altLang="ja-JP" dirty="0"/>
              <a:t>40</a:t>
            </a:r>
            <a:r>
              <a:rPr kumimoji="1" lang="ja-JP" altLang="en-US" dirty="0"/>
              <a:t>本ほど読んだ</a:t>
            </a:r>
            <a:endParaRPr kumimoji="1" lang="en-US" altLang="ja-JP" dirty="0"/>
          </a:p>
          <a:p>
            <a:endParaRPr lang="en-US" altLang="ja-JP" dirty="0"/>
          </a:p>
          <a:p>
            <a:r>
              <a:rPr kumimoji="1" lang="ja-JP" altLang="en-US" dirty="0"/>
              <a:t>配属後は、その後その中で興味のあった論文の関連研究を英語、日本語関係なく</a:t>
            </a:r>
            <a:r>
              <a:rPr kumimoji="1" lang="en-US" altLang="ja-JP" dirty="0"/>
              <a:t>10</a:t>
            </a:r>
            <a:r>
              <a:rPr kumimoji="1" lang="ja-JP" altLang="en-US" dirty="0"/>
              <a:t>本前後読み、ヒューマンコンピュータインタクション分野で行われてる研究について学んだ</a:t>
            </a:r>
          </a:p>
        </p:txBody>
      </p:sp>
    </p:spTree>
    <p:extLst>
      <p:ext uri="{BB962C8B-B14F-4D97-AF65-F5344CB8AC3E}">
        <p14:creationId xmlns:p14="http://schemas.microsoft.com/office/powerpoint/2010/main" val="328867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7B67DCA-2038-423C-9A0D-9AC143EB865D}"/>
              </a:ext>
            </a:extLst>
          </p:cNvPr>
          <p:cNvSpPr txBox="1"/>
          <p:nvPr/>
        </p:nvSpPr>
        <p:spPr>
          <a:xfrm>
            <a:off x="979118" y="2744967"/>
            <a:ext cx="10233764" cy="1754326"/>
          </a:xfrm>
          <a:prstGeom prst="rect">
            <a:avLst/>
          </a:prstGeom>
          <a:noFill/>
        </p:spPr>
        <p:txBody>
          <a:bodyPr wrap="square" rtlCol="0">
            <a:spAutoFit/>
          </a:bodyPr>
          <a:lstStyle/>
          <a:p>
            <a:r>
              <a:rPr kumimoji="1" lang="ja-JP" altLang="en-US" dirty="0"/>
              <a:t>読んだ論文に出てくる技術を分類することで、具体的に作り出したい情報環境のイメージを膨らませているところ</a:t>
            </a:r>
            <a:endParaRPr kumimoji="1" lang="en-US" altLang="ja-JP" dirty="0"/>
          </a:p>
          <a:p>
            <a:endParaRPr lang="en-US" altLang="ja-JP" dirty="0"/>
          </a:p>
          <a:p>
            <a:endParaRPr kumimoji="1" lang="ja-JP" altLang="en-US" dirty="0"/>
          </a:p>
          <a:p>
            <a:r>
              <a:rPr kumimoji="1" lang="ja-JP" altLang="en-US" dirty="0"/>
              <a:t>私はこれまでの大学生活での勉強を通し、ヒューマンコンピュータインタラクションは現状でどのような研究が行われていて、どんなことがまだ研究されていないのかを知ることができた</a:t>
            </a:r>
          </a:p>
        </p:txBody>
      </p:sp>
      <p:sp>
        <p:nvSpPr>
          <p:cNvPr id="6" name="テキスト ボックス 5">
            <a:extLst>
              <a:ext uri="{FF2B5EF4-FFF2-40B4-BE49-F238E27FC236}">
                <a16:creationId xmlns:a16="http://schemas.microsoft.com/office/drawing/2014/main" id="{16B557B9-4A29-4629-88EF-D244578EE217}"/>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r>
              <a:rPr lang="en-US" altLang="ja-JP" sz="3200" dirty="0"/>
              <a:t>3</a:t>
            </a:r>
            <a:endParaRPr kumimoji="1" lang="ja-JP" altLang="en-US" sz="3200" dirty="0"/>
          </a:p>
        </p:txBody>
      </p:sp>
      <p:sp>
        <p:nvSpPr>
          <p:cNvPr id="7" name="テキスト ボックス 6">
            <a:extLst>
              <a:ext uri="{FF2B5EF4-FFF2-40B4-BE49-F238E27FC236}">
                <a16:creationId xmlns:a16="http://schemas.microsoft.com/office/drawing/2014/main" id="{DA53FFC7-E3F6-4CF4-878E-D899E761D278}"/>
              </a:ext>
            </a:extLst>
          </p:cNvPr>
          <p:cNvSpPr txBox="1"/>
          <p:nvPr/>
        </p:nvSpPr>
        <p:spPr>
          <a:xfrm>
            <a:off x="601265" y="1343191"/>
            <a:ext cx="3707688" cy="584775"/>
          </a:xfrm>
          <a:prstGeom prst="rect">
            <a:avLst/>
          </a:prstGeom>
          <a:noFill/>
        </p:spPr>
        <p:txBody>
          <a:bodyPr wrap="square" rtlCol="0">
            <a:spAutoFit/>
          </a:bodyPr>
          <a:lstStyle/>
          <a:p>
            <a:r>
              <a:rPr kumimoji="1" lang="ja-JP" altLang="en-US" sz="3200" dirty="0"/>
              <a:t>少し前</a:t>
            </a:r>
            <a:endParaRPr kumimoji="1" lang="en-US" altLang="ja-JP" sz="3200" dirty="0"/>
          </a:p>
        </p:txBody>
      </p:sp>
    </p:spTree>
    <p:extLst>
      <p:ext uri="{BB962C8B-B14F-4D97-AF65-F5344CB8AC3E}">
        <p14:creationId xmlns:p14="http://schemas.microsoft.com/office/powerpoint/2010/main" val="2645489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13417D7-C09A-4AF7-8BA4-3D13E6DC5472}"/>
              </a:ext>
            </a:extLst>
          </p:cNvPr>
          <p:cNvSpPr txBox="1"/>
          <p:nvPr/>
        </p:nvSpPr>
        <p:spPr>
          <a:xfrm>
            <a:off x="238010" y="1391108"/>
            <a:ext cx="3295514" cy="369332"/>
          </a:xfrm>
          <a:prstGeom prst="rect">
            <a:avLst/>
          </a:prstGeom>
          <a:noFill/>
        </p:spPr>
        <p:txBody>
          <a:bodyPr wrap="square" rtlCol="0">
            <a:spAutoFit/>
          </a:bodyPr>
          <a:lstStyle/>
          <a:p>
            <a:r>
              <a:rPr kumimoji="1" lang="ja-JP" altLang="en-US" dirty="0"/>
              <a:t>ホロレンズを使った</a:t>
            </a:r>
            <a:r>
              <a:rPr kumimoji="1" lang="en-US" altLang="ja-JP" dirty="0"/>
              <a:t>MR</a:t>
            </a:r>
            <a:r>
              <a:rPr kumimoji="1" lang="ja-JP" altLang="en-US" dirty="0"/>
              <a:t>の研究</a:t>
            </a:r>
          </a:p>
        </p:txBody>
      </p:sp>
      <p:sp>
        <p:nvSpPr>
          <p:cNvPr id="2" name="テキスト ボックス 1">
            <a:extLst>
              <a:ext uri="{FF2B5EF4-FFF2-40B4-BE49-F238E27FC236}">
                <a16:creationId xmlns:a16="http://schemas.microsoft.com/office/drawing/2014/main" id="{B15ED44A-9C17-4EB7-B48B-EC932477187E}"/>
              </a:ext>
            </a:extLst>
          </p:cNvPr>
          <p:cNvSpPr txBox="1"/>
          <p:nvPr/>
        </p:nvSpPr>
        <p:spPr>
          <a:xfrm>
            <a:off x="238010" y="2270622"/>
            <a:ext cx="8021644" cy="369332"/>
          </a:xfrm>
          <a:prstGeom prst="rect">
            <a:avLst/>
          </a:prstGeom>
          <a:noFill/>
        </p:spPr>
        <p:txBody>
          <a:bodyPr wrap="square" rtlCol="0">
            <a:spAutoFit/>
          </a:bodyPr>
          <a:lstStyle/>
          <a:p>
            <a:r>
              <a:rPr kumimoji="1" lang="ja-JP" altLang="en-US" dirty="0"/>
              <a:t>現実空間にデジタルを重ねることで、新しい体験が何かできないかを模索中</a:t>
            </a:r>
            <a:endParaRPr kumimoji="1" lang="en-US" altLang="ja-JP" dirty="0"/>
          </a:p>
        </p:txBody>
      </p:sp>
      <p:sp>
        <p:nvSpPr>
          <p:cNvPr id="6" name="テキスト ボックス 5">
            <a:extLst>
              <a:ext uri="{FF2B5EF4-FFF2-40B4-BE49-F238E27FC236}">
                <a16:creationId xmlns:a16="http://schemas.microsoft.com/office/drawing/2014/main" id="{35F06078-424D-4804-8422-BBF851A82F63}"/>
              </a:ext>
            </a:extLst>
          </p:cNvPr>
          <p:cNvSpPr txBox="1"/>
          <p:nvPr/>
        </p:nvSpPr>
        <p:spPr>
          <a:xfrm>
            <a:off x="238009" y="425713"/>
            <a:ext cx="5699327" cy="584775"/>
          </a:xfrm>
          <a:prstGeom prst="rect">
            <a:avLst/>
          </a:prstGeom>
          <a:noFill/>
        </p:spPr>
        <p:txBody>
          <a:bodyPr wrap="square" rtlCol="0">
            <a:spAutoFit/>
          </a:bodyPr>
          <a:lstStyle/>
          <a:p>
            <a:r>
              <a:rPr kumimoji="1" lang="ja-JP" altLang="en-US" sz="3200" dirty="0"/>
              <a:t>現状でやろうと考えている事</a:t>
            </a:r>
          </a:p>
        </p:txBody>
      </p:sp>
      <p:pic>
        <p:nvPicPr>
          <p:cNvPr id="7" name="図 6" descr="人, 男, 立つ, フロント が含まれている画像&#10;&#10;自動的に生成された説明">
            <a:extLst>
              <a:ext uri="{FF2B5EF4-FFF2-40B4-BE49-F238E27FC236}">
                <a16:creationId xmlns:a16="http://schemas.microsoft.com/office/drawing/2014/main" id="{5ADB911F-E529-4FB2-AAC7-42F0C4875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183" y="3106454"/>
            <a:ext cx="6159816" cy="3751545"/>
          </a:xfrm>
          <a:prstGeom prst="rect">
            <a:avLst/>
          </a:prstGeom>
        </p:spPr>
      </p:pic>
      <p:pic>
        <p:nvPicPr>
          <p:cNvPr id="9" name="図 8" descr="飛行機, 空気, 家電, テーブル が含まれている画像&#10;&#10;自動的に生成された説明">
            <a:extLst>
              <a:ext uri="{FF2B5EF4-FFF2-40B4-BE49-F238E27FC236}">
                <a16:creationId xmlns:a16="http://schemas.microsoft.com/office/drawing/2014/main" id="{C6EF3EA4-8A48-4716-944C-7CE37E33C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106455"/>
            <a:ext cx="6032182" cy="3751545"/>
          </a:xfrm>
          <a:prstGeom prst="rect">
            <a:avLst/>
          </a:prstGeom>
        </p:spPr>
      </p:pic>
    </p:spTree>
    <p:extLst>
      <p:ext uri="{BB962C8B-B14F-4D97-AF65-F5344CB8AC3E}">
        <p14:creationId xmlns:p14="http://schemas.microsoft.com/office/powerpoint/2010/main" val="2556127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TotalTime>
  <Words>2040</Words>
  <Application>Microsoft Office PowerPoint</Application>
  <PresentationFormat>ワイド画面</PresentationFormat>
  <Paragraphs>143</Paragraphs>
  <Slides>24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SFMono-Regular</vt:lpstr>
      <vt:lpstr>メイリオ</vt:lpstr>
      <vt:lpstr>游ゴシック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拓樹 横浜</dc:creator>
  <cp:lastModifiedBy>拓樹 横浜</cp:lastModifiedBy>
  <cp:revision>40</cp:revision>
  <dcterms:created xsi:type="dcterms:W3CDTF">2020-07-31T04:59:27Z</dcterms:created>
  <dcterms:modified xsi:type="dcterms:W3CDTF">2020-09-24T07:42:44Z</dcterms:modified>
</cp:coreProperties>
</file>