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70" r:id="rId7"/>
    <p:sldId id="289" r:id="rId8"/>
    <p:sldId id="290" r:id="rId9"/>
    <p:sldId id="264" r:id="rId10"/>
    <p:sldId id="275" r:id="rId11"/>
    <p:sldId id="269" r:id="rId12"/>
    <p:sldId id="271" r:id="rId13"/>
    <p:sldId id="265" r:id="rId14"/>
    <p:sldId id="266" r:id="rId15"/>
    <p:sldId id="283" r:id="rId16"/>
    <p:sldId id="276" r:id="rId17"/>
    <p:sldId id="284" r:id="rId18"/>
    <p:sldId id="277" r:id="rId19"/>
    <p:sldId id="286" r:id="rId20"/>
    <p:sldId id="287" r:id="rId21"/>
    <p:sldId id="274" r:id="rId22"/>
    <p:sldId id="278" r:id="rId23"/>
    <p:sldId id="279" r:id="rId24"/>
    <p:sldId id="291" r:id="rId25"/>
    <p:sldId id="280" r:id="rId26"/>
    <p:sldId id="281" r:id="rId27"/>
    <p:sldId id="292" r:id="rId28"/>
    <p:sldId id="282" r:id="rId29"/>
    <p:sldId id="285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28737-A6C9-4E9F-B023-01D5020C8B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7B28-7493-4C91-A71E-DE361EF394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7B28-7493-4C91-A71E-DE361EF394A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27DF-5303-4A1E-AA35-738219D4BC50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2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C9D5-E626-447D-91B4-41E5B180B7C5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90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E12-99B5-4BE2-B360-DA534A7A8526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18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9964-A470-4AA7-81FF-F565B6BF92DA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30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78CA-532F-454A-966B-8936589E1263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10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11D0-01E1-4C5F-AC28-0A3ECFE7A592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5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FB24-5771-4F73-AB13-B696FDDA380D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4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4875-64E6-42D6-8BF7-9B4A8C5EE46A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6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69FF-3C5D-4CD6-8685-4D32746C5F48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2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FFD-980F-4C19-A8DF-472A6B02BADC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3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E309-E12F-4B92-B1A4-427D86DB9206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1F9A-DC32-4DC2-96A2-D63A718189F6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FB0C-00E1-44E8-943F-F09DC62B4E19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256E-2DED-4787-8C2B-58EC4D1F0E3E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039-7E4D-48D7-B769-B86AB06B9683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125-6540-485A-86F4-676494A876E9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38BC-2DE9-4741-9D8F-9DF064115A6E}" type="datetime1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8FC6AD-23EA-4EC0-B366-36ADADE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5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22695" y="2514600"/>
            <a:ext cx="9281917" cy="226278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ハーモニーサーチアルゴリズム</a:t>
            </a:r>
            <a:r>
              <a:rPr lang="ja-JP" altLang="en-US" sz="3200" dirty="0" smtClean="0"/>
              <a:t>と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ニューラルネットワーク</a:t>
            </a:r>
            <a:r>
              <a:rPr lang="ja-JP" altLang="en-US" sz="3200" dirty="0"/>
              <a:t>によるオセロ戦術の</a:t>
            </a:r>
            <a:r>
              <a:rPr lang="ja-JP" altLang="en-US" sz="3200" dirty="0" smtClean="0"/>
              <a:t>学習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2000" dirty="0" smtClean="0"/>
              <a:t>(Othello Strategies Learned By Neural Network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and Harmony Search)</a:t>
            </a:r>
            <a:endParaRPr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A1178647 </a:t>
            </a:r>
            <a:r>
              <a:rPr lang="ja-JP" altLang="en-US" dirty="0" smtClean="0"/>
              <a:t>岡田 良健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ハーモニーサーチアルゴリズム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5" y="1426687"/>
            <a:ext cx="5685180" cy="42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2742418" y="5380672"/>
            <a:ext cx="74840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(1):</a:t>
            </a:r>
            <a:r>
              <a:rPr kumimoji="1" lang="ja-JP" altLang="en-US" sz="1400" dirty="0" smtClean="0"/>
              <a:t>目的関数</a:t>
            </a:r>
            <a:r>
              <a:rPr kumimoji="1" lang="en-US" altLang="ja-JP" sz="1400" dirty="0" smtClean="0"/>
              <a:t>, </a:t>
            </a:r>
            <a:r>
              <a:rPr lang="en-US" altLang="ja-JP" sz="1400" dirty="0" smtClean="0"/>
              <a:t> (2)</a:t>
            </a:r>
            <a:r>
              <a:rPr lang="ja-JP" altLang="en-US" sz="1400" dirty="0" smtClean="0"/>
              <a:t>～</a:t>
            </a:r>
            <a:r>
              <a:rPr lang="en-US" altLang="ja-JP" sz="1400" dirty="0" smtClean="0"/>
              <a:t>(4):</a:t>
            </a:r>
            <a:r>
              <a:rPr lang="ja-JP" altLang="en-US" sz="1400" dirty="0" smtClean="0"/>
              <a:t>制約条件 </a:t>
            </a:r>
            <a:r>
              <a:rPr lang="en-US" altLang="ja-JP" sz="1400" dirty="0" smtClean="0"/>
              <a:t>{ </a:t>
            </a:r>
            <a:r>
              <a:rPr kumimoji="1" lang="en-US" altLang="ja-JP" sz="1400" dirty="0" smtClean="0"/>
              <a:t>(2):</a:t>
            </a:r>
            <a:r>
              <a:rPr kumimoji="1" lang="ja-JP" altLang="en-US" sz="1400" dirty="0" smtClean="0"/>
              <a:t>等式</a:t>
            </a:r>
            <a:r>
              <a:rPr kumimoji="1" lang="en-US" altLang="ja-JP" sz="1400" dirty="0" smtClean="0"/>
              <a:t> ,  (3):</a:t>
            </a:r>
            <a:r>
              <a:rPr kumimoji="1" lang="ja-JP" altLang="en-US" sz="1400" dirty="0" smtClean="0"/>
              <a:t>不等式</a:t>
            </a:r>
            <a:r>
              <a:rPr kumimoji="1" lang="en-US" altLang="ja-JP" sz="1400" dirty="0" smtClean="0"/>
              <a:t> ,  (4):</a:t>
            </a:r>
            <a:r>
              <a:rPr kumimoji="1" lang="ja-JP" altLang="en-US" sz="1400" dirty="0" smtClean="0"/>
              <a:t>値の範囲</a:t>
            </a:r>
            <a:r>
              <a:rPr kumimoji="1" lang="en-US" altLang="ja-JP" sz="1400" dirty="0" smtClean="0"/>
              <a:t> }</a:t>
            </a:r>
          </a:p>
          <a:p>
            <a:endParaRPr kumimoji="1" lang="en-US" altLang="ja-JP" dirty="0" smtClean="0"/>
          </a:p>
          <a:p>
            <a:pPr algn="ctr"/>
            <a:r>
              <a:rPr lang="ja-JP" altLang="en-US" dirty="0" smtClean="0"/>
              <a:t>与えられた</a:t>
            </a:r>
            <a:r>
              <a:rPr lang="ja-JP" altLang="en-US" dirty="0"/>
              <a:t>制約条件の下で</a:t>
            </a:r>
            <a:r>
              <a:rPr lang="ja-JP" altLang="ja-JP" dirty="0"/>
              <a:t>目的関数に対して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準最適解ベクトル</a:t>
            </a:r>
            <a:r>
              <a:rPr lang="en-US" altLang="ja-JP" dirty="0"/>
              <a:t>A = { a</a:t>
            </a:r>
            <a:r>
              <a:rPr lang="en-US" altLang="ja-JP" baseline="-25000" dirty="0"/>
              <a:t>1</a:t>
            </a:r>
            <a:r>
              <a:rPr lang="en-US" altLang="ja-JP" dirty="0"/>
              <a:t>, a</a:t>
            </a:r>
            <a:r>
              <a:rPr lang="en-US" altLang="ja-JP" baseline="-25000" dirty="0"/>
              <a:t>2</a:t>
            </a:r>
            <a:r>
              <a:rPr lang="en-US" altLang="ja-JP" dirty="0"/>
              <a:t>, …, a</a:t>
            </a:r>
            <a:r>
              <a:rPr lang="en-US" altLang="ja-JP" baseline="-25000" dirty="0"/>
              <a:t>n</a:t>
            </a:r>
            <a:r>
              <a:rPr lang="en-US" altLang="ja-JP" dirty="0"/>
              <a:t> } </a:t>
            </a:r>
            <a:r>
              <a:rPr lang="ja-JP" altLang="ja-JP" dirty="0" smtClean="0"/>
              <a:t>を</a:t>
            </a:r>
            <a:r>
              <a:rPr lang="ja-JP" altLang="en-US" dirty="0" smtClean="0"/>
              <a:t>求める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sz="2000" dirty="0"/>
              <a:t>ゲームの展開を木構造で表した</a:t>
            </a:r>
            <a:r>
              <a:rPr lang="ja-JP" altLang="ja-JP" sz="2000" dirty="0" smtClean="0"/>
              <a:t>もの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ゲームの</a:t>
            </a:r>
            <a:r>
              <a:rPr kumimoji="1" lang="ja-JP" altLang="en-US" sz="2000" b="1" dirty="0"/>
              <a:t>先読</a:t>
            </a:r>
            <a:r>
              <a:rPr kumimoji="1" lang="ja-JP" altLang="en-US" sz="2000" b="1" dirty="0" smtClean="0"/>
              <a:t>み</a:t>
            </a:r>
            <a:r>
              <a:rPr kumimoji="1" lang="ja-JP" altLang="en-US" sz="2000" dirty="0" smtClean="0"/>
              <a:t>に利用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深さ：何手先読みか</a:t>
            </a:r>
            <a:endParaRPr lang="en-US" altLang="ja-JP" sz="1800" dirty="0" smtClean="0"/>
          </a:p>
        </p:txBody>
      </p:sp>
      <p:pic>
        <p:nvPicPr>
          <p:cNvPr id="4" name="図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7336" y="2590711"/>
            <a:ext cx="5519420" cy="4139565"/>
          </a:xfrm>
          <a:prstGeom prst="rect">
            <a:avLst/>
          </a:prstGeom>
        </p:spPr>
      </p:pic>
      <p:sp>
        <p:nvSpPr>
          <p:cNvPr id="5" name="左カーブ矢印 4"/>
          <p:cNvSpPr/>
          <p:nvPr/>
        </p:nvSpPr>
        <p:spPr>
          <a:xfrm>
            <a:off x="11682964" y="3062378"/>
            <a:ext cx="195381" cy="6297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左カーブ矢印 6"/>
          <p:cNvSpPr/>
          <p:nvPr/>
        </p:nvSpPr>
        <p:spPr>
          <a:xfrm>
            <a:off x="11682963" y="3879013"/>
            <a:ext cx="195381" cy="6297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左カーブ矢印 7"/>
          <p:cNvSpPr/>
          <p:nvPr/>
        </p:nvSpPr>
        <p:spPr>
          <a:xfrm>
            <a:off x="11682962" y="4636325"/>
            <a:ext cx="195381" cy="6297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左カーブ矢印 8"/>
          <p:cNvSpPr/>
          <p:nvPr/>
        </p:nvSpPr>
        <p:spPr>
          <a:xfrm>
            <a:off x="11694275" y="5368436"/>
            <a:ext cx="195381" cy="6297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ゲーム木探索アルゴリズム</a:t>
            </a:r>
            <a:endParaRPr kumimoji="1" lang="en-US" altLang="ja-JP" sz="2400" dirty="0" smtClean="0"/>
          </a:p>
          <a:p>
            <a:pPr lvl="1"/>
            <a:r>
              <a:rPr lang="ja-JP" altLang="ja-JP" sz="2000" b="1" dirty="0"/>
              <a:t>最良の手を探す</a:t>
            </a:r>
            <a:r>
              <a:rPr lang="ja-JP" altLang="ja-JP" sz="2000" dirty="0"/>
              <a:t>ための</a:t>
            </a:r>
            <a:r>
              <a:rPr lang="ja-JP" altLang="ja-JP" sz="2000" dirty="0" smtClean="0"/>
              <a:t>方法</a:t>
            </a:r>
            <a:endParaRPr kumimoji="1" lang="en-US" altLang="ja-JP" sz="2000" dirty="0" smtClean="0"/>
          </a:p>
          <a:p>
            <a:pPr lvl="2"/>
            <a:r>
              <a:rPr lang="ja-JP" altLang="en-US" sz="1800" dirty="0" smtClean="0"/>
              <a:t>先読み先の状況</a:t>
            </a:r>
            <a:r>
              <a:rPr lang="ja-JP" altLang="en-US" sz="1600" dirty="0" smtClean="0"/>
              <a:t>の価値 を見て判断</a:t>
            </a:r>
            <a:endParaRPr lang="en-US" altLang="ja-JP" sz="1600" dirty="0" smtClean="0"/>
          </a:p>
          <a:p>
            <a:pPr lvl="2"/>
            <a:r>
              <a:rPr lang="en-US" altLang="ja-JP" sz="1800" dirty="0" err="1" smtClean="0"/>
              <a:t>Minimax</a:t>
            </a:r>
            <a:r>
              <a:rPr lang="ja-JP" altLang="ja-JP" sz="1800" dirty="0" smtClean="0"/>
              <a:t>法</a:t>
            </a:r>
            <a:r>
              <a:rPr lang="en-US" altLang="ja-JP" sz="1800" dirty="0" smtClean="0"/>
              <a:t>, </a:t>
            </a:r>
            <a:r>
              <a:rPr kumimoji="1" lang="en-US" altLang="ja-JP" sz="1800" dirty="0" smtClean="0"/>
              <a:t>αβ</a:t>
            </a:r>
            <a:r>
              <a:rPr kumimoji="1" lang="ja-JP" altLang="en-US" sz="1800" dirty="0" smtClean="0"/>
              <a:t>法</a:t>
            </a:r>
            <a:endParaRPr kumimoji="1" lang="en-US" altLang="ja-JP" sz="1800" dirty="0" smtClean="0"/>
          </a:p>
          <a:p>
            <a:pPr lvl="2"/>
            <a:endParaRPr lang="en-US" altLang="ja-JP" sz="18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</a:p>
        </p:txBody>
      </p:sp>
      <p:pic>
        <p:nvPicPr>
          <p:cNvPr id="4" name="図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64" y="2955182"/>
            <a:ext cx="4163496" cy="3184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正方形/長方形 5"/>
          <p:cNvSpPr/>
          <p:nvPr/>
        </p:nvSpPr>
        <p:spPr>
          <a:xfrm>
            <a:off x="9202792" y="3255944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43820" y="3886656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142957" y="3872588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678723" y="4477162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691595" y="4491230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792458" y="4488558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793651" y="4488560"/>
            <a:ext cx="267286" cy="253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8377463" y="3579503"/>
            <a:ext cx="958972" cy="2391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8377463" y="4182079"/>
            <a:ext cx="548638" cy="1992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940169" y="4845592"/>
            <a:ext cx="0" cy="365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377463" y="3858520"/>
            <a:ext cx="0" cy="30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8940169" y="4409497"/>
            <a:ext cx="0" cy="3771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399757" y="5689655"/>
            <a:ext cx="301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数値 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 先読み先の状況の価値</a:t>
            </a:r>
            <a:endParaRPr kumimoji="1" lang="ja-JP" altLang="en-US" sz="1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2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オセロ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縦横</a:t>
            </a:r>
            <a:r>
              <a:rPr lang="en-US" altLang="ja-JP" dirty="0"/>
              <a:t>8×8</a:t>
            </a:r>
            <a:r>
              <a:rPr lang="ja-JP" altLang="en-US" dirty="0"/>
              <a:t>のマス目のある盤</a:t>
            </a:r>
            <a:r>
              <a:rPr lang="ja-JP" altLang="en-US" dirty="0" smtClean="0"/>
              <a:t>と白黒の石</a:t>
            </a:r>
            <a:r>
              <a:rPr lang="ja-JP" altLang="en-US" dirty="0"/>
              <a:t>を</a:t>
            </a:r>
            <a:r>
              <a:rPr lang="ja-JP" altLang="en-US" dirty="0" smtClean="0"/>
              <a:t>使い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</a:t>
            </a:r>
            <a:r>
              <a:rPr lang="ja-JP" altLang="en-US" dirty="0" smtClean="0"/>
              <a:t>人のプレイヤーが対戦</a:t>
            </a:r>
            <a:r>
              <a:rPr lang="ja-JP" altLang="en-US" dirty="0"/>
              <a:t>する</a:t>
            </a:r>
            <a:r>
              <a:rPr lang="ja-JP" altLang="en-US" dirty="0" smtClean="0"/>
              <a:t>ボードゲーム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プレイヤー</a:t>
            </a:r>
            <a:r>
              <a:rPr lang="ja-JP" altLang="en-US" dirty="0"/>
              <a:t>の</a:t>
            </a:r>
            <a:r>
              <a:rPr lang="ja-JP" altLang="en-US" b="1" dirty="0"/>
              <a:t>目的は</a:t>
            </a:r>
            <a:r>
              <a:rPr lang="ja-JP" altLang="en-US" b="1" dirty="0" smtClean="0"/>
              <a:t>勝利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dirty="0"/>
              <a:t>プレイヤーは各局面に</a:t>
            </a:r>
            <a:r>
              <a:rPr lang="ja-JP" altLang="en-US" dirty="0" smtClean="0"/>
              <a:t>おいて優勢</a:t>
            </a:r>
            <a:r>
              <a:rPr lang="ja-JP" altLang="en-US" dirty="0"/>
              <a:t>になるように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ゲーム</a:t>
            </a:r>
            <a:r>
              <a:rPr lang="ja-JP" altLang="en-US" dirty="0"/>
              <a:t>の複雑度は人間がゲーム木の全展開を把握可能な程度を</a:t>
            </a:r>
            <a:r>
              <a:rPr lang="ja-JP" altLang="en-US" dirty="0" smtClean="0"/>
              <a:t>越えている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ゲーム</a:t>
            </a:r>
            <a:r>
              <a:rPr lang="ja-JP" altLang="en-US" dirty="0"/>
              <a:t>探索空間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60</a:t>
            </a:r>
            <a:r>
              <a:rPr lang="ja-JP" altLang="en-US" dirty="0" smtClean="0"/>
              <a:t> 程度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ja-JP" altLang="en-US" dirty="0"/>
              <a:t>三目</a:t>
            </a:r>
            <a:r>
              <a:rPr lang="ja-JP" altLang="en-US" dirty="0" smtClean="0"/>
              <a:t>並べ</a:t>
            </a:r>
            <a:r>
              <a:rPr lang="en-US" altLang="ja-JP" dirty="0" smtClean="0"/>
              <a:t>:10</a:t>
            </a:r>
            <a:r>
              <a:rPr lang="en-US" altLang="ja-JP" baseline="30000" dirty="0" smtClean="0"/>
              <a:t>3</a:t>
            </a:r>
            <a:r>
              <a:rPr lang="ja-JP" altLang="en-US" dirty="0"/>
              <a:t>未満</a:t>
            </a:r>
            <a:r>
              <a:rPr lang="en-US" altLang="ja-JP" dirty="0"/>
              <a:t>, </a:t>
            </a:r>
            <a:r>
              <a:rPr lang="ja-JP" altLang="en-US" dirty="0" smtClean="0"/>
              <a:t>チェッカー</a:t>
            </a:r>
            <a:r>
              <a:rPr lang="en-US" altLang="ja-JP" dirty="0" smtClean="0"/>
              <a:t>:10</a:t>
            </a:r>
            <a:r>
              <a:rPr lang="en-US" altLang="ja-JP" baseline="30000" dirty="0" smtClean="0"/>
              <a:t>30</a:t>
            </a:r>
            <a:r>
              <a:rPr lang="en-US" altLang="ja-JP" dirty="0"/>
              <a:t>, </a:t>
            </a:r>
            <a:r>
              <a:rPr lang="ja-JP" altLang="en-US" dirty="0" smtClean="0"/>
              <a:t>チェス</a:t>
            </a:r>
            <a:r>
              <a:rPr lang="en-US" altLang="ja-JP" dirty="0" smtClean="0"/>
              <a:t>:10</a:t>
            </a:r>
            <a:r>
              <a:rPr lang="en-US" altLang="ja-JP" baseline="30000" dirty="0" smtClean="0"/>
              <a:t>120</a:t>
            </a:r>
            <a:r>
              <a:rPr lang="en-US" altLang="ja-JP" dirty="0"/>
              <a:t>,  </a:t>
            </a:r>
            <a:r>
              <a:rPr lang="ja-JP" altLang="en-US" dirty="0" smtClean="0"/>
              <a:t>将棋</a:t>
            </a:r>
            <a:r>
              <a:rPr lang="en-US" altLang="ja-JP" dirty="0" smtClean="0"/>
              <a:t>:10</a:t>
            </a:r>
            <a:r>
              <a:rPr lang="en-US" altLang="ja-JP" baseline="30000" dirty="0" smtClean="0"/>
              <a:t>220</a:t>
            </a:r>
            <a:r>
              <a:rPr lang="en-US" altLang="ja-JP" dirty="0" smtClean="0"/>
              <a:t> </a:t>
            </a:r>
            <a:r>
              <a:rPr lang="ja-JP" altLang="en-US" dirty="0" smtClean="0"/>
              <a:t>囲碁</a:t>
            </a:r>
            <a:r>
              <a:rPr lang="en-US" altLang="ja-JP" dirty="0" smtClean="0"/>
              <a:t>:10</a:t>
            </a:r>
            <a:r>
              <a:rPr lang="en-US" altLang="ja-JP" baseline="30000" dirty="0" smtClean="0"/>
              <a:t>360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pic>
        <p:nvPicPr>
          <p:cNvPr id="4" name="図 3" descr="C:\Users\ICS\Desktop\ppt, pic\オセロ初期状態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42" y="774422"/>
            <a:ext cx="2717493" cy="28947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sz="2000" dirty="0"/>
              <a:t>目的</a:t>
            </a:r>
            <a:endParaRPr lang="en-US" altLang="ja-JP" sz="2000" dirty="0"/>
          </a:p>
          <a:p>
            <a:pPr marL="411480" lvl="1" indent="0">
              <a:buNone/>
            </a:pPr>
            <a:r>
              <a:rPr lang="ja-JP" altLang="en-US" sz="2000" dirty="0" smtClean="0"/>
              <a:t>オセロに対して専門</a:t>
            </a:r>
            <a:r>
              <a:rPr lang="ja-JP" altLang="en-US" sz="2000" dirty="0"/>
              <a:t>知識をベースとせずに</a:t>
            </a:r>
            <a:endParaRPr lang="en-US" altLang="ja-JP" sz="2000" dirty="0"/>
          </a:p>
          <a:p>
            <a:pPr marL="411480" lvl="1" indent="0">
              <a:buNone/>
            </a:pPr>
            <a:r>
              <a:rPr lang="ja-JP" altLang="en-US" sz="2000" dirty="0"/>
              <a:t>機械学習に</a:t>
            </a:r>
            <a:r>
              <a:rPr lang="ja-JP" altLang="en-US" sz="2000" dirty="0" smtClean="0"/>
              <a:t>よってその状況</a:t>
            </a:r>
            <a:r>
              <a:rPr lang="ja-JP" altLang="en-US" sz="2000" dirty="0"/>
              <a:t>評価を学習すること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方法</a:t>
            </a:r>
            <a:endParaRPr lang="en-US" altLang="ja-JP" sz="2000" dirty="0"/>
          </a:p>
          <a:p>
            <a:pPr marL="697230" lvl="1"/>
            <a:r>
              <a:rPr lang="ja-JP" altLang="en-US" sz="1800" dirty="0" smtClean="0"/>
              <a:t>オセロ</a:t>
            </a:r>
            <a:r>
              <a:rPr lang="en-US" altLang="ja-JP" sz="1800" dirty="0" smtClean="0"/>
              <a:t>AI</a:t>
            </a:r>
            <a:r>
              <a:rPr lang="ja-JP" altLang="en-US" sz="1800" dirty="0" smtClean="0"/>
              <a:t>の状況評価の機械学習：ニューラルネットワーク</a:t>
            </a:r>
            <a:endParaRPr lang="en-US" altLang="ja-JP" sz="1800" dirty="0" smtClean="0"/>
          </a:p>
          <a:p>
            <a:pPr marL="697230" lvl="1"/>
            <a:r>
              <a:rPr lang="ja-JP" altLang="en-US" sz="1800" dirty="0"/>
              <a:t>ニューラルネットワークの重みの最適化：ハーモニーサーチアルゴリズム</a:t>
            </a:r>
            <a:endParaRPr lang="en-US" altLang="ja-JP" sz="1800" dirty="0" smtClean="0"/>
          </a:p>
          <a:p>
            <a:pPr marL="697230" lvl="1"/>
            <a:r>
              <a:rPr lang="ja-JP" altLang="en-US" sz="1800" dirty="0" smtClean="0"/>
              <a:t>対戦時の先読み能力：</a:t>
            </a:r>
            <a:r>
              <a:rPr lang="en-US" altLang="ja-JP" sz="1800" dirty="0" smtClean="0"/>
              <a:t>αβ</a:t>
            </a:r>
            <a:r>
              <a:rPr lang="ja-JP" altLang="en-US" sz="1800" dirty="0" smtClean="0"/>
              <a:t>法</a:t>
            </a:r>
            <a:endParaRPr lang="en-US" altLang="ja-JP" sz="1800" dirty="0" smtClean="0"/>
          </a:p>
          <a:p>
            <a:pPr marL="697230" lvl="1"/>
            <a:r>
              <a:rPr lang="ja-JP" altLang="en-US" sz="1800" dirty="0" smtClean="0"/>
              <a:t>エージェント間の対戦を繰り返して優秀なものを残す</a:t>
            </a:r>
            <a:endParaRPr lang="en-US" altLang="ja-JP" sz="1800" dirty="0" smtClean="0"/>
          </a:p>
          <a:p>
            <a:pPr marL="868680" lvl="2" indent="0">
              <a:buNone/>
            </a:pPr>
            <a:r>
              <a:rPr lang="ja-JP" altLang="en-US" dirty="0" smtClean="0"/>
              <a:t>エージェント：それぞれのハーモニーのこと</a:t>
            </a:r>
            <a:r>
              <a:rPr lang="en-US" altLang="ja-JP" dirty="0" smtClean="0"/>
              <a:t>.</a:t>
            </a:r>
          </a:p>
          <a:p>
            <a:pPr marL="868680" lvl="2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また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その重みベクトルデータを元に形成されたニューラルネットワークを</a:t>
            </a:r>
            <a:endParaRPr lang="en-US" altLang="ja-JP" dirty="0" smtClean="0"/>
          </a:p>
          <a:p>
            <a:pPr marL="86868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頭脳として持つ</a:t>
            </a:r>
            <a:r>
              <a:rPr lang="en-US" altLang="ja-JP" dirty="0" smtClean="0"/>
              <a:t>, </a:t>
            </a:r>
            <a:r>
              <a:rPr lang="ja-JP" altLang="en-US" dirty="0" smtClean="0"/>
              <a:t>学習済みオセロ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のこと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ニューラルネットワークの詳細設定</a:t>
            </a:r>
            <a:endParaRPr kumimoji="1" lang="en-US" altLang="ja-JP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sz="1400" dirty="0" smtClean="0"/>
              <a:t>[ </a:t>
            </a:r>
            <a:r>
              <a:rPr lang="ja-JP" altLang="en-US" sz="1400" dirty="0"/>
              <a:t>パラメータ設定 </a:t>
            </a:r>
            <a:r>
              <a:rPr lang="en-US" altLang="ja-JP" sz="1400" dirty="0" smtClean="0"/>
              <a:t>]</a:t>
            </a:r>
          </a:p>
          <a:p>
            <a:pPr marL="457200" lvl="1" indent="0">
              <a:buNone/>
            </a:pPr>
            <a:r>
              <a:rPr lang="ja-JP" altLang="en-US" sz="1400" dirty="0" smtClean="0"/>
              <a:t>・入力層</a:t>
            </a:r>
            <a:r>
              <a:rPr lang="ja-JP" altLang="en-US" sz="1400" dirty="0"/>
              <a:t>のノード数 </a:t>
            </a:r>
            <a:r>
              <a:rPr lang="en-US" altLang="ja-JP" sz="1400" dirty="0"/>
              <a:t>input layer size : </a:t>
            </a:r>
            <a:r>
              <a:rPr lang="en-US" altLang="ja-JP" sz="1400" dirty="0" smtClean="0"/>
              <a:t>68</a:t>
            </a:r>
            <a:endParaRPr lang="en-US" altLang="ja-JP" sz="1400" dirty="0"/>
          </a:p>
          <a:p>
            <a:pPr marL="457200" lvl="1" indent="0">
              <a:buNone/>
            </a:pPr>
            <a:r>
              <a:rPr lang="ja-JP" altLang="en-US" sz="1400" dirty="0"/>
              <a:t>・中間層</a:t>
            </a:r>
            <a:r>
              <a:rPr lang="en-US" altLang="ja-JP" sz="1400" dirty="0"/>
              <a:t>1</a:t>
            </a:r>
            <a:r>
              <a:rPr lang="ja-JP" altLang="en-US" sz="1400" dirty="0"/>
              <a:t>のノード数 </a:t>
            </a:r>
            <a:r>
              <a:rPr lang="en-US" altLang="ja-JP" sz="1400" dirty="0"/>
              <a:t>hidden layer size : 208</a:t>
            </a:r>
          </a:p>
          <a:p>
            <a:pPr marL="457200" lvl="1" indent="0">
              <a:buNone/>
            </a:pPr>
            <a:r>
              <a:rPr lang="ja-JP" altLang="en-US" sz="1400" dirty="0"/>
              <a:t>・中間層</a:t>
            </a:r>
            <a:r>
              <a:rPr lang="en-US" altLang="ja-JP" sz="1400" dirty="0"/>
              <a:t>2</a:t>
            </a:r>
            <a:r>
              <a:rPr lang="ja-JP" altLang="en-US" sz="1400" dirty="0"/>
              <a:t>のノード数 </a:t>
            </a:r>
            <a:r>
              <a:rPr lang="en-US" altLang="ja-JP" sz="1400" dirty="0"/>
              <a:t>hidden layer size2 : 60</a:t>
            </a:r>
          </a:p>
          <a:p>
            <a:pPr marL="457200" lvl="1" indent="0">
              <a:buNone/>
            </a:pPr>
            <a:r>
              <a:rPr lang="ja-JP" altLang="en-US" sz="1400" dirty="0"/>
              <a:t>・中間層</a:t>
            </a:r>
            <a:r>
              <a:rPr lang="en-US" altLang="ja-JP" sz="1400" dirty="0"/>
              <a:t>3</a:t>
            </a:r>
            <a:r>
              <a:rPr lang="ja-JP" altLang="en-US" sz="1400" dirty="0"/>
              <a:t>のノード数 </a:t>
            </a:r>
            <a:r>
              <a:rPr lang="en-US" altLang="ja-JP" sz="1400" dirty="0"/>
              <a:t>hidden layer size3 : 20</a:t>
            </a:r>
          </a:p>
          <a:p>
            <a:pPr marL="457200" lvl="1" indent="0">
              <a:buNone/>
            </a:pPr>
            <a:r>
              <a:rPr lang="ja-JP" altLang="en-US" sz="1400" dirty="0"/>
              <a:t>・出力層のノード数 </a:t>
            </a:r>
            <a:r>
              <a:rPr lang="en-US" altLang="ja-JP" sz="1400" dirty="0"/>
              <a:t>output layer size : </a:t>
            </a:r>
            <a:r>
              <a:rPr lang="en-US" altLang="ja-JP" sz="1400" dirty="0" smtClean="0"/>
              <a:t>1</a:t>
            </a:r>
          </a:p>
          <a:p>
            <a:pPr marL="457200" lvl="1" indent="0">
              <a:buNone/>
            </a:pPr>
            <a:r>
              <a:rPr lang="ja-JP" altLang="en-US" sz="1400" dirty="0"/>
              <a:t>・バイアスの数 </a:t>
            </a:r>
            <a:r>
              <a:rPr lang="en-US" altLang="ja-JP" sz="1400" dirty="0"/>
              <a:t>bias size : 1 (bias = -1)</a:t>
            </a:r>
          </a:p>
          <a:p>
            <a:pPr lvl="1"/>
            <a:endParaRPr lang="en-US" altLang="ja-JP" sz="1100" dirty="0"/>
          </a:p>
          <a:p>
            <a:endParaRPr kumimoji="1" lang="ja-JP" altLang="en-US" sz="1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837065" y="2126222"/>
            <a:ext cx="4313864" cy="37776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sz="1400" dirty="0" smtClean="0"/>
              <a:t>[ </a:t>
            </a:r>
            <a:r>
              <a:rPr lang="ja-JP" altLang="en-US" sz="1400" dirty="0"/>
              <a:t>活性化関数 </a:t>
            </a:r>
            <a:r>
              <a:rPr lang="en-US" altLang="ja-JP" sz="1400" dirty="0"/>
              <a:t>]</a:t>
            </a:r>
          </a:p>
          <a:p>
            <a:pPr marL="914400" lvl="2" indent="0">
              <a:buNone/>
            </a:pPr>
            <a:r>
              <a:rPr lang="ja-JP" altLang="en-US" sz="1200" dirty="0" smtClean="0"/>
              <a:t>・</a:t>
            </a:r>
            <a:r>
              <a:rPr lang="ja-JP" altLang="en-US" sz="1200" dirty="0"/>
              <a:t>シグモイド</a:t>
            </a:r>
            <a:r>
              <a:rPr lang="ja-JP" altLang="en-US" sz="1200" dirty="0" smtClean="0"/>
              <a:t>関数</a:t>
            </a:r>
            <a:endParaRPr lang="en-US" altLang="ja-JP" sz="1200" dirty="0" smtClean="0"/>
          </a:p>
          <a:p>
            <a:pPr marL="914400" lvl="2" indent="0">
              <a:buNone/>
            </a:pPr>
            <a:r>
              <a:rPr lang="en-US" altLang="ja-JP" sz="1200" dirty="0" smtClean="0"/>
              <a:t>f(x</a:t>
            </a:r>
            <a:r>
              <a:rPr lang="en-US" altLang="ja-JP" sz="1200" dirty="0"/>
              <a:t>) = 1/(1+e^(-αx) ) , (α = 1)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ニューラルネットワークの設定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421393" y="334877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421393" y="370881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421393" y="406885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34576" y="4428894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r>
              <a:rPr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8" name="円/楕円 7"/>
          <p:cNvSpPr/>
          <p:nvPr/>
        </p:nvSpPr>
        <p:spPr>
          <a:xfrm>
            <a:off x="5421393" y="522098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421393" y="594106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486704" y="334877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486704" y="370881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486704" y="406885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486704" y="442889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99887" y="4788934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r>
              <a:rPr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15" name="円/楕円 14"/>
          <p:cNvSpPr/>
          <p:nvPr/>
        </p:nvSpPr>
        <p:spPr>
          <a:xfrm>
            <a:off x="6486704" y="594106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486704" y="630110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552015" y="370881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7552015" y="406885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52015" y="442889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5198" y="4788934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r>
              <a:rPr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21" name="円/楕円 20"/>
          <p:cNvSpPr/>
          <p:nvPr/>
        </p:nvSpPr>
        <p:spPr>
          <a:xfrm>
            <a:off x="7552015" y="558102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8650045" y="406885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650045" y="442889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63228" y="4788934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r>
              <a:rPr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25" name="円/楕円 24"/>
          <p:cNvSpPr/>
          <p:nvPr/>
        </p:nvSpPr>
        <p:spPr>
          <a:xfrm>
            <a:off x="8650045" y="558102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2" descr="D:\卒業研究\Harmony Search\Othello_board_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52" y="3636806"/>
            <a:ext cx="1600771" cy="16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961604" y="5155924"/>
            <a:ext cx="1728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状況の</a:t>
            </a:r>
            <a:r>
              <a:rPr kumimoji="1" lang="ja-JP" altLang="en-US" dirty="0" smtClean="0"/>
              <a:t>価値 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.7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6486703" y="298873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9773041" y="442889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endCxn id="4" idx="2"/>
          </p:cNvCxnSpPr>
          <p:nvPr/>
        </p:nvCxnSpPr>
        <p:spPr>
          <a:xfrm flipV="1">
            <a:off x="3336868" y="3492790"/>
            <a:ext cx="2084525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5" idx="2"/>
          </p:cNvCxnSpPr>
          <p:nvPr/>
        </p:nvCxnSpPr>
        <p:spPr>
          <a:xfrm>
            <a:off x="3480884" y="3744818"/>
            <a:ext cx="1940509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6" idx="2"/>
          </p:cNvCxnSpPr>
          <p:nvPr/>
        </p:nvCxnSpPr>
        <p:spPr>
          <a:xfrm>
            <a:off x="3696908" y="3780822"/>
            <a:ext cx="172448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54" idx="2"/>
          </p:cNvCxnSpPr>
          <p:nvPr/>
        </p:nvCxnSpPr>
        <p:spPr>
          <a:xfrm>
            <a:off x="4703166" y="5155924"/>
            <a:ext cx="721934" cy="56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5425100" y="630110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中かっこ 34"/>
          <p:cNvSpPr/>
          <p:nvPr/>
        </p:nvSpPr>
        <p:spPr>
          <a:xfrm>
            <a:off x="5207222" y="5941062"/>
            <a:ext cx="12735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14557" y="5896226"/>
            <a:ext cx="3027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Information</a:t>
            </a:r>
            <a:r>
              <a:rPr kumimoji="1" lang="ja-JP" altLang="en-US" sz="1600" dirty="0" smtClean="0"/>
              <a:t>パラメータ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各プレイヤーの 石数</a:t>
            </a:r>
            <a:r>
              <a:rPr kumimoji="1" lang="en-US" altLang="ja-JP" sz="1200" dirty="0" smtClean="0"/>
              <a:t>,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各プレイヤーの 次に石を置けるマス数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>
            <a:stCxn id="4" idx="6"/>
            <a:endCxn id="28" idx="2"/>
          </p:cNvCxnSpPr>
          <p:nvPr/>
        </p:nvCxnSpPr>
        <p:spPr>
          <a:xfrm flipV="1">
            <a:off x="5709425" y="3132750"/>
            <a:ext cx="77727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5" idx="6"/>
            <a:endCxn id="28" idx="2"/>
          </p:cNvCxnSpPr>
          <p:nvPr/>
        </p:nvCxnSpPr>
        <p:spPr>
          <a:xfrm flipV="1">
            <a:off x="5709425" y="3132750"/>
            <a:ext cx="77727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6"/>
            <a:endCxn id="28" idx="2"/>
          </p:cNvCxnSpPr>
          <p:nvPr/>
        </p:nvCxnSpPr>
        <p:spPr>
          <a:xfrm flipV="1">
            <a:off x="5709425" y="3132750"/>
            <a:ext cx="77727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4" idx="6"/>
            <a:endCxn id="10" idx="2"/>
          </p:cNvCxnSpPr>
          <p:nvPr/>
        </p:nvCxnSpPr>
        <p:spPr>
          <a:xfrm>
            <a:off x="5709425" y="3492790"/>
            <a:ext cx="77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6"/>
            <a:endCxn id="10" idx="2"/>
          </p:cNvCxnSpPr>
          <p:nvPr/>
        </p:nvCxnSpPr>
        <p:spPr>
          <a:xfrm flipV="1">
            <a:off x="5709425" y="349279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5" idx="6"/>
            <a:endCxn id="11" idx="2"/>
          </p:cNvCxnSpPr>
          <p:nvPr/>
        </p:nvCxnSpPr>
        <p:spPr>
          <a:xfrm>
            <a:off x="5709425" y="3852830"/>
            <a:ext cx="77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6"/>
            <a:endCxn id="12" idx="2"/>
          </p:cNvCxnSpPr>
          <p:nvPr/>
        </p:nvCxnSpPr>
        <p:spPr>
          <a:xfrm>
            <a:off x="5709425" y="385283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5" idx="6"/>
            <a:endCxn id="13" idx="2"/>
          </p:cNvCxnSpPr>
          <p:nvPr/>
        </p:nvCxnSpPr>
        <p:spPr>
          <a:xfrm>
            <a:off x="5709425" y="3852830"/>
            <a:ext cx="777279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" idx="6"/>
            <a:endCxn id="11" idx="2"/>
          </p:cNvCxnSpPr>
          <p:nvPr/>
        </p:nvCxnSpPr>
        <p:spPr>
          <a:xfrm>
            <a:off x="5709425" y="349279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6"/>
            <a:endCxn id="12" idx="2"/>
          </p:cNvCxnSpPr>
          <p:nvPr/>
        </p:nvCxnSpPr>
        <p:spPr>
          <a:xfrm>
            <a:off x="5709425" y="3492790"/>
            <a:ext cx="777279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" idx="6"/>
            <a:endCxn id="13" idx="2"/>
          </p:cNvCxnSpPr>
          <p:nvPr/>
        </p:nvCxnSpPr>
        <p:spPr>
          <a:xfrm>
            <a:off x="5709425" y="3492790"/>
            <a:ext cx="777279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6"/>
            <a:endCxn id="10" idx="2"/>
          </p:cNvCxnSpPr>
          <p:nvPr/>
        </p:nvCxnSpPr>
        <p:spPr>
          <a:xfrm flipV="1">
            <a:off x="5709425" y="3492790"/>
            <a:ext cx="777279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6" idx="6"/>
            <a:endCxn id="11" idx="2"/>
          </p:cNvCxnSpPr>
          <p:nvPr/>
        </p:nvCxnSpPr>
        <p:spPr>
          <a:xfrm flipV="1">
            <a:off x="5709425" y="385283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6" idx="6"/>
            <a:endCxn id="12" idx="2"/>
          </p:cNvCxnSpPr>
          <p:nvPr/>
        </p:nvCxnSpPr>
        <p:spPr>
          <a:xfrm>
            <a:off x="5709425" y="4212870"/>
            <a:ext cx="77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6"/>
            <a:endCxn id="13" idx="2"/>
          </p:cNvCxnSpPr>
          <p:nvPr/>
        </p:nvCxnSpPr>
        <p:spPr>
          <a:xfrm>
            <a:off x="5709425" y="421287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09425" y="6085078"/>
            <a:ext cx="77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709425" y="6445118"/>
            <a:ext cx="77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円/楕円 53"/>
          <p:cNvSpPr/>
          <p:nvPr/>
        </p:nvSpPr>
        <p:spPr>
          <a:xfrm>
            <a:off x="5425100" y="558102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6490411" y="558102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>
            <a:endCxn id="8" idx="2"/>
          </p:cNvCxnSpPr>
          <p:nvPr/>
        </p:nvCxnSpPr>
        <p:spPr>
          <a:xfrm>
            <a:off x="4517974" y="5165216"/>
            <a:ext cx="903419" cy="19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" idx="6"/>
          </p:cNvCxnSpPr>
          <p:nvPr/>
        </p:nvCxnSpPr>
        <p:spPr>
          <a:xfrm>
            <a:off x="5709425" y="3492790"/>
            <a:ext cx="77727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" idx="6"/>
            <a:endCxn id="55" idx="2"/>
          </p:cNvCxnSpPr>
          <p:nvPr/>
        </p:nvCxnSpPr>
        <p:spPr>
          <a:xfrm>
            <a:off x="5709425" y="3852830"/>
            <a:ext cx="78098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6" idx="6"/>
            <a:endCxn id="55" idx="2"/>
          </p:cNvCxnSpPr>
          <p:nvPr/>
        </p:nvCxnSpPr>
        <p:spPr>
          <a:xfrm>
            <a:off x="5709425" y="4212870"/>
            <a:ext cx="780986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8" idx="6"/>
            <a:endCxn id="28" idx="2"/>
          </p:cNvCxnSpPr>
          <p:nvPr/>
        </p:nvCxnSpPr>
        <p:spPr>
          <a:xfrm flipV="1">
            <a:off x="5709425" y="3132750"/>
            <a:ext cx="77727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8" idx="6"/>
            <a:endCxn id="10" idx="2"/>
          </p:cNvCxnSpPr>
          <p:nvPr/>
        </p:nvCxnSpPr>
        <p:spPr>
          <a:xfrm flipV="1">
            <a:off x="5709425" y="3492790"/>
            <a:ext cx="777279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8" idx="6"/>
            <a:endCxn id="11" idx="2"/>
          </p:cNvCxnSpPr>
          <p:nvPr/>
        </p:nvCxnSpPr>
        <p:spPr>
          <a:xfrm flipV="1">
            <a:off x="5709425" y="3852830"/>
            <a:ext cx="777279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8" idx="6"/>
            <a:endCxn id="12" idx="2"/>
          </p:cNvCxnSpPr>
          <p:nvPr/>
        </p:nvCxnSpPr>
        <p:spPr>
          <a:xfrm flipV="1">
            <a:off x="5709425" y="4212870"/>
            <a:ext cx="777279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8" idx="6"/>
            <a:endCxn id="13" idx="2"/>
          </p:cNvCxnSpPr>
          <p:nvPr/>
        </p:nvCxnSpPr>
        <p:spPr>
          <a:xfrm flipV="1">
            <a:off x="5709425" y="4572910"/>
            <a:ext cx="777279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8" idx="6"/>
          </p:cNvCxnSpPr>
          <p:nvPr/>
        </p:nvCxnSpPr>
        <p:spPr>
          <a:xfrm>
            <a:off x="5709425" y="5364998"/>
            <a:ext cx="77357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54" idx="6"/>
          </p:cNvCxnSpPr>
          <p:nvPr/>
        </p:nvCxnSpPr>
        <p:spPr>
          <a:xfrm>
            <a:off x="5713132" y="5725038"/>
            <a:ext cx="76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4" idx="6"/>
            <a:endCxn id="28" idx="2"/>
          </p:cNvCxnSpPr>
          <p:nvPr/>
        </p:nvCxnSpPr>
        <p:spPr>
          <a:xfrm flipV="1">
            <a:off x="5713132" y="3132750"/>
            <a:ext cx="773571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4" idx="6"/>
            <a:endCxn id="10" idx="2"/>
          </p:cNvCxnSpPr>
          <p:nvPr/>
        </p:nvCxnSpPr>
        <p:spPr>
          <a:xfrm flipV="1">
            <a:off x="5713132" y="3492790"/>
            <a:ext cx="773572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54" idx="6"/>
            <a:endCxn id="12" idx="2"/>
          </p:cNvCxnSpPr>
          <p:nvPr/>
        </p:nvCxnSpPr>
        <p:spPr>
          <a:xfrm flipV="1">
            <a:off x="5713132" y="4212870"/>
            <a:ext cx="77357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4" idx="6"/>
            <a:endCxn id="13" idx="2"/>
          </p:cNvCxnSpPr>
          <p:nvPr/>
        </p:nvCxnSpPr>
        <p:spPr>
          <a:xfrm flipV="1">
            <a:off x="5713132" y="4572910"/>
            <a:ext cx="77357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7552014" y="594106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>
            <a:stCxn id="28" idx="6"/>
            <a:endCxn id="17" idx="2"/>
          </p:cNvCxnSpPr>
          <p:nvPr/>
        </p:nvCxnSpPr>
        <p:spPr>
          <a:xfrm>
            <a:off x="6774735" y="3132750"/>
            <a:ext cx="7772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10" idx="6"/>
            <a:endCxn id="17" idx="2"/>
          </p:cNvCxnSpPr>
          <p:nvPr/>
        </p:nvCxnSpPr>
        <p:spPr>
          <a:xfrm>
            <a:off x="6774736" y="349279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1" idx="6"/>
            <a:endCxn id="17" idx="2"/>
          </p:cNvCxnSpPr>
          <p:nvPr/>
        </p:nvCxnSpPr>
        <p:spPr>
          <a:xfrm>
            <a:off x="6774736" y="3852830"/>
            <a:ext cx="77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2" idx="6"/>
            <a:endCxn id="17" idx="2"/>
          </p:cNvCxnSpPr>
          <p:nvPr/>
        </p:nvCxnSpPr>
        <p:spPr>
          <a:xfrm flipV="1">
            <a:off x="6774736" y="3852830"/>
            <a:ext cx="777279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13" idx="6"/>
            <a:endCxn id="17" idx="2"/>
          </p:cNvCxnSpPr>
          <p:nvPr/>
        </p:nvCxnSpPr>
        <p:spPr>
          <a:xfrm flipV="1">
            <a:off x="6774736" y="3852830"/>
            <a:ext cx="777279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5" idx="6"/>
            <a:endCxn id="17" idx="2"/>
          </p:cNvCxnSpPr>
          <p:nvPr/>
        </p:nvCxnSpPr>
        <p:spPr>
          <a:xfrm flipV="1">
            <a:off x="6778443" y="3852830"/>
            <a:ext cx="773572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5" idx="6"/>
            <a:endCxn id="17" idx="2"/>
          </p:cNvCxnSpPr>
          <p:nvPr/>
        </p:nvCxnSpPr>
        <p:spPr>
          <a:xfrm flipV="1">
            <a:off x="6774736" y="3852830"/>
            <a:ext cx="777279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6" idx="6"/>
            <a:endCxn id="17" idx="2"/>
          </p:cNvCxnSpPr>
          <p:nvPr/>
        </p:nvCxnSpPr>
        <p:spPr>
          <a:xfrm flipV="1">
            <a:off x="6774736" y="3852830"/>
            <a:ext cx="777279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7" idx="6"/>
            <a:endCxn id="22" idx="2"/>
          </p:cNvCxnSpPr>
          <p:nvPr/>
        </p:nvCxnSpPr>
        <p:spPr>
          <a:xfrm>
            <a:off x="7840047" y="3852830"/>
            <a:ext cx="80999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18" idx="6"/>
            <a:endCxn id="22" idx="2"/>
          </p:cNvCxnSpPr>
          <p:nvPr/>
        </p:nvCxnSpPr>
        <p:spPr>
          <a:xfrm>
            <a:off x="7840047" y="4212870"/>
            <a:ext cx="809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19" idx="6"/>
            <a:endCxn id="22" idx="2"/>
          </p:cNvCxnSpPr>
          <p:nvPr/>
        </p:nvCxnSpPr>
        <p:spPr>
          <a:xfrm flipV="1">
            <a:off x="7840047" y="4212870"/>
            <a:ext cx="80999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21" idx="6"/>
            <a:endCxn id="22" idx="2"/>
          </p:cNvCxnSpPr>
          <p:nvPr/>
        </p:nvCxnSpPr>
        <p:spPr>
          <a:xfrm flipV="1">
            <a:off x="7840047" y="4212870"/>
            <a:ext cx="80999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1" idx="6"/>
            <a:endCxn id="22" idx="2"/>
          </p:cNvCxnSpPr>
          <p:nvPr/>
        </p:nvCxnSpPr>
        <p:spPr>
          <a:xfrm flipV="1">
            <a:off x="7840046" y="4212870"/>
            <a:ext cx="809999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22" idx="6"/>
            <a:endCxn id="29" idx="2"/>
          </p:cNvCxnSpPr>
          <p:nvPr/>
        </p:nvCxnSpPr>
        <p:spPr>
          <a:xfrm>
            <a:off x="8938077" y="4212870"/>
            <a:ext cx="8349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23" idx="6"/>
            <a:endCxn id="29" idx="2"/>
          </p:cNvCxnSpPr>
          <p:nvPr/>
        </p:nvCxnSpPr>
        <p:spPr>
          <a:xfrm>
            <a:off x="8938077" y="4572910"/>
            <a:ext cx="83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29" idx="2"/>
          </p:cNvCxnSpPr>
          <p:nvPr/>
        </p:nvCxnSpPr>
        <p:spPr>
          <a:xfrm flipV="1">
            <a:off x="8938077" y="4572910"/>
            <a:ext cx="83496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387242" y="2556686"/>
            <a:ext cx="397898" cy="3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IL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34895" y="2547394"/>
            <a:ext cx="6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HL1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405319" y="2541774"/>
            <a:ext cx="58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L2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505500" y="2552315"/>
            <a:ext cx="577119" cy="3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L3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691376" y="2554739"/>
            <a:ext cx="4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</a:t>
            </a:r>
            <a:r>
              <a:rPr kumimoji="1" lang="en-US" altLang="ja-JP" dirty="0" smtClean="0"/>
              <a:t>L</a:t>
            </a:r>
            <a:endParaRPr kumimoji="1" lang="ja-JP" altLang="en-US" dirty="0"/>
          </a:p>
        </p:txBody>
      </p:sp>
      <p:cxnSp>
        <p:nvCxnSpPr>
          <p:cNvPr id="93" name="直線矢印コネクタ 92"/>
          <p:cNvCxnSpPr>
            <a:stCxn id="29" idx="6"/>
            <a:endCxn id="27" idx="0"/>
          </p:cNvCxnSpPr>
          <p:nvPr/>
        </p:nvCxnSpPr>
        <p:spPr>
          <a:xfrm>
            <a:off x="10061073" y="4572910"/>
            <a:ext cx="764631" cy="58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スライド番号プレースホルダー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ハーモニーサーチアルゴリズムの詳細設定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[ </a:t>
            </a:r>
            <a:r>
              <a:rPr lang="ja-JP" altLang="en-US" dirty="0"/>
              <a:t>パラメータ設定 </a:t>
            </a:r>
            <a:r>
              <a:rPr lang="en-US" altLang="ja-JP" dirty="0"/>
              <a:t>]</a:t>
            </a:r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sz="1400" dirty="0" smtClean="0"/>
              <a:t>MI (maximum improvisation) : 1000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/>
              <a:t>hms</a:t>
            </a:r>
            <a:r>
              <a:rPr lang="en-US" altLang="ja-JP" dirty="0"/>
              <a:t> (harmony memory size) : 128</a:t>
            </a:r>
          </a:p>
          <a:p>
            <a:pPr marL="914400" lvl="2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hmcr</a:t>
            </a:r>
            <a:r>
              <a:rPr lang="en-US" altLang="ja-JP" dirty="0"/>
              <a:t> (harmony memory considering rate) : 0.95</a:t>
            </a:r>
          </a:p>
          <a:p>
            <a:pPr marL="914400" lvl="2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par (pitch adjusting rate) : 0.3</a:t>
            </a:r>
          </a:p>
          <a:p>
            <a:pPr marL="914400" lvl="2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fw</a:t>
            </a:r>
            <a:r>
              <a:rPr lang="en-US" altLang="ja-JP" dirty="0"/>
              <a:t> (fret width, formerly bandwidth) : 0.005</a:t>
            </a:r>
          </a:p>
          <a:p>
            <a:pPr marL="914400" lvl="2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|Allow Range| ≤ 1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0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1400" dirty="0" smtClean="0"/>
              <a:t>ハーモニーサーチアルゴリズムの詳細設定</a:t>
            </a:r>
            <a:endParaRPr kumimoji="1"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ja-JP" altLang="en-US" sz="1400" dirty="0" smtClean="0"/>
              <a:t>目的</a:t>
            </a:r>
            <a:r>
              <a:rPr lang="ja-JP" altLang="en-US" sz="1400" dirty="0"/>
              <a:t>関数 </a:t>
            </a:r>
            <a:r>
              <a:rPr lang="en-US" altLang="ja-JP" sz="1400" dirty="0" smtClean="0"/>
              <a:t>F</a:t>
            </a:r>
            <a:endParaRPr lang="en-US" altLang="ja-JP" sz="1400" dirty="0"/>
          </a:p>
          <a:p>
            <a:pPr lvl="2"/>
            <a:r>
              <a:rPr lang="en-US" altLang="ja-JP" sz="1200" dirty="0"/>
              <a:t>F : </a:t>
            </a:r>
            <a:r>
              <a:rPr lang="ja-JP" altLang="en-US" sz="1200" b="1" dirty="0" smtClean="0"/>
              <a:t>エージェント集合内での相対的強さ</a:t>
            </a:r>
            <a:endParaRPr lang="en-US" altLang="ja-JP" sz="1200" b="1" dirty="0" smtClean="0"/>
          </a:p>
          <a:p>
            <a:pPr lvl="2"/>
            <a:r>
              <a:rPr lang="en-US" altLang="ja-JP" sz="1200" dirty="0" smtClean="0"/>
              <a:t>F</a:t>
            </a:r>
            <a:r>
              <a:rPr lang="ja-JP" altLang="en-US" sz="1200" dirty="0" smtClean="0"/>
              <a:t>の計算</a:t>
            </a:r>
            <a:endParaRPr lang="en-US" altLang="ja-JP" sz="1200" dirty="0" smtClean="0"/>
          </a:p>
          <a:p>
            <a:pPr lvl="3"/>
            <a:r>
              <a:rPr lang="ja-JP" altLang="en-US" sz="1050" dirty="0" smtClean="0"/>
              <a:t>以下</a:t>
            </a:r>
            <a:r>
              <a:rPr lang="ja-JP" altLang="en-US" sz="1050" dirty="0"/>
              <a:t>を指定した試合数繰り返す</a:t>
            </a:r>
            <a:endParaRPr lang="en-US" altLang="ja-JP" sz="1050" dirty="0"/>
          </a:p>
          <a:p>
            <a:pPr lvl="4"/>
            <a:r>
              <a:rPr lang="ja-JP" altLang="en-US" sz="1050" dirty="0"/>
              <a:t>第一試合の前に</a:t>
            </a:r>
            <a:r>
              <a:rPr lang="en-US" altLang="ja-JP" sz="1050" dirty="0"/>
              <a:t>F</a:t>
            </a:r>
            <a:r>
              <a:rPr lang="ja-JP" altLang="en-US" sz="1050" dirty="0"/>
              <a:t>を</a:t>
            </a:r>
            <a:r>
              <a:rPr lang="en-US" altLang="ja-JP" sz="1050" dirty="0"/>
              <a:t>0</a:t>
            </a:r>
            <a:r>
              <a:rPr lang="ja-JP" altLang="en-US" sz="1050" dirty="0"/>
              <a:t>で初期化する</a:t>
            </a:r>
            <a:endParaRPr lang="en-US" altLang="ja-JP" sz="1050" dirty="0"/>
          </a:p>
          <a:p>
            <a:pPr lvl="4"/>
            <a:r>
              <a:rPr lang="ja-JP" altLang="en-US" sz="1050" dirty="0" smtClean="0"/>
              <a:t>個体間の試合</a:t>
            </a:r>
            <a:r>
              <a:rPr lang="ja-JP" altLang="en-US" sz="1050" dirty="0"/>
              <a:t>の勝敗から以下の点数を得る</a:t>
            </a:r>
            <a:endParaRPr lang="en-US" altLang="ja-JP" sz="1050" dirty="0"/>
          </a:p>
          <a:p>
            <a:pPr lvl="5"/>
            <a:r>
              <a:rPr lang="ja-JP" altLang="en-US" sz="1050" b="1" dirty="0"/>
              <a:t>勝利 </a:t>
            </a:r>
            <a:r>
              <a:rPr lang="en-US" altLang="ja-JP" sz="1050" b="1" dirty="0"/>
              <a:t>: +10</a:t>
            </a:r>
          </a:p>
          <a:p>
            <a:pPr lvl="5"/>
            <a:r>
              <a:rPr lang="ja-JP" altLang="en-US" sz="1050" b="1" dirty="0"/>
              <a:t>負け </a:t>
            </a:r>
            <a:r>
              <a:rPr lang="en-US" altLang="ja-JP" sz="1050" b="1" dirty="0"/>
              <a:t>: + 0</a:t>
            </a:r>
          </a:p>
          <a:p>
            <a:pPr lvl="5"/>
            <a:r>
              <a:rPr lang="ja-JP" altLang="en-US" sz="1050" b="1" dirty="0"/>
              <a:t>引き分け </a:t>
            </a:r>
            <a:r>
              <a:rPr lang="en-US" altLang="ja-JP" sz="1050" b="1" dirty="0"/>
              <a:t>: + 1</a:t>
            </a:r>
            <a:r>
              <a:rPr lang="ja-JP" altLang="en-US" sz="1050" dirty="0"/>
              <a:t> </a:t>
            </a:r>
            <a:endParaRPr lang="en-US" altLang="ja-JP" sz="1050" dirty="0"/>
          </a:p>
          <a:p>
            <a:pPr lvl="3"/>
            <a:r>
              <a:rPr lang="ja-JP" altLang="en-US" sz="1050" dirty="0" smtClean="0"/>
              <a:t>試合数</a:t>
            </a:r>
            <a:r>
              <a:rPr lang="ja-JP" altLang="en-US" sz="1050" dirty="0"/>
              <a:t>で</a:t>
            </a:r>
            <a:r>
              <a:rPr lang="ja-JP" altLang="en-US" sz="1050" dirty="0" smtClean="0"/>
              <a:t>割る</a:t>
            </a:r>
            <a:endParaRPr lang="en-US" altLang="ja-JP" sz="1050" dirty="0"/>
          </a:p>
          <a:p>
            <a:pPr lvl="2"/>
            <a:r>
              <a:rPr lang="en-US" altLang="ja-JP" sz="1200" dirty="0"/>
              <a:t>F</a:t>
            </a:r>
            <a:r>
              <a:rPr lang="ja-JP" altLang="en-US" sz="1200" dirty="0"/>
              <a:t>の最大化を</a:t>
            </a:r>
            <a:r>
              <a:rPr lang="ja-JP" altLang="en-US" sz="1200" dirty="0" smtClean="0"/>
              <a:t>目指す</a:t>
            </a:r>
            <a:endParaRPr lang="en-US" altLang="ja-JP" sz="1200" dirty="0" smtClean="0"/>
          </a:p>
          <a:p>
            <a:pPr lvl="3"/>
            <a:r>
              <a:rPr lang="ja-JP" altLang="en-US" sz="1050" b="1" dirty="0"/>
              <a:t>勝利</a:t>
            </a:r>
            <a:r>
              <a:rPr lang="ja-JP" altLang="en-US" sz="1050" b="1" dirty="0" smtClean="0"/>
              <a:t>を</a:t>
            </a:r>
            <a:r>
              <a:rPr lang="ja-JP" altLang="en-US" sz="1050" b="1" dirty="0"/>
              <a:t>目指</a:t>
            </a:r>
            <a:r>
              <a:rPr lang="ja-JP" altLang="en-US" sz="1050" b="1" dirty="0" smtClean="0"/>
              <a:t>す</a:t>
            </a:r>
            <a:endParaRPr lang="en-US" altLang="ja-JP" sz="1050" b="1" dirty="0"/>
          </a:p>
          <a:p>
            <a:endParaRPr kumimoji="1" lang="ja-JP" altLang="en-US" sz="1400" dirty="0"/>
          </a:p>
        </p:txBody>
      </p:sp>
      <p:sp>
        <p:nvSpPr>
          <p:cNvPr id="4" name="円/楕円 3"/>
          <p:cNvSpPr/>
          <p:nvPr/>
        </p:nvSpPr>
        <p:spPr>
          <a:xfrm>
            <a:off x="8462415" y="38180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462415" y="41060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462415" y="43940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462415" y="46821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110487" y="38180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9110487" y="41060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9110487" y="43940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110487" y="46821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8750447" y="381800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8750447" y="3962020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50447" y="4034028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8750447" y="4178044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ゲーム木探索アルゴリズムの詳細設定</a:t>
            </a:r>
            <a:endParaRPr kumimoji="1" lang="en-US" altLang="ja-JP" sz="2800" dirty="0" smtClean="0"/>
          </a:p>
          <a:p>
            <a:pPr marL="742950" lvl="2" indent="-342900"/>
            <a:endParaRPr lang="en-US" altLang="ja-JP" sz="2000" dirty="0" smtClean="0"/>
          </a:p>
          <a:p>
            <a:pPr marL="742950" lvl="2" indent="-342900"/>
            <a:r>
              <a:rPr lang="en-US" altLang="ja-JP" sz="2000" dirty="0" smtClean="0"/>
              <a:t>αβ</a:t>
            </a:r>
            <a:r>
              <a:rPr lang="ja-JP" altLang="en-US" sz="2000" dirty="0" smtClean="0"/>
              <a:t>法</a:t>
            </a:r>
            <a:endParaRPr lang="en-US" altLang="ja-JP" sz="2000" dirty="0"/>
          </a:p>
          <a:p>
            <a:pPr marL="1200150" lvl="3" indent="-342900"/>
            <a:r>
              <a:rPr lang="ja-JP" altLang="ja-JP" sz="1800" dirty="0"/>
              <a:t>深さ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(</a:t>
            </a:r>
            <a:r>
              <a:rPr lang="ja-JP" altLang="ja-JP" sz="1800" dirty="0" err="1"/>
              <a:t>次の次の</a:t>
            </a:r>
            <a:r>
              <a:rPr lang="ja-JP" altLang="ja-JP" sz="1800" dirty="0"/>
              <a:t>自分の手まで</a:t>
            </a:r>
            <a:r>
              <a:rPr lang="en-US" altLang="ja-JP" sz="1800" dirty="0" smtClean="0"/>
              <a:t>)</a:t>
            </a:r>
          </a:p>
          <a:p>
            <a:pPr marL="1200150" lvl="3" indent="-342900"/>
            <a:r>
              <a:rPr lang="ja-JP" altLang="en-US" sz="1800" dirty="0"/>
              <a:t>先読み先の状況の価値</a:t>
            </a:r>
            <a:endParaRPr lang="en-US" altLang="ja-JP" sz="1800" dirty="0"/>
          </a:p>
          <a:p>
            <a:pPr marL="1657350" lvl="4" indent="-342900"/>
            <a:r>
              <a:rPr lang="ja-JP" altLang="en-US" sz="1800" dirty="0"/>
              <a:t>ニューラルネットワークにより算出した値</a:t>
            </a:r>
            <a:endParaRPr lang="en-US" altLang="ja-JP" sz="1800" dirty="0"/>
          </a:p>
          <a:p>
            <a:pPr marL="1200150" lvl="3" indent="-342900"/>
            <a:r>
              <a:rPr lang="ja-JP" altLang="en-US" sz="1800" dirty="0" smtClean="0"/>
              <a:t>先読み先</a:t>
            </a:r>
            <a:r>
              <a:rPr lang="ja-JP" altLang="en-US" sz="1800" dirty="0"/>
              <a:t>の状況の</a:t>
            </a:r>
            <a:r>
              <a:rPr lang="ja-JP" altLang="en-US" sz="1800" dirty="0" smtClean="0"/>
              <a:t>価値の評価に</a:t>
            </a:r>
            <a:r>
              <a:rPr lang="en-US" altLang="ja-JP" sz="1800" dirty="0" smtClean="0"/>
              <a:t>, </a:t>
            </a:r>
            <a:r>
              <a:rPr lang="ja-JP" altLang="ja-JP" sz="1800" dirty="0" smtClean="0"/>
              <a:t>オセロ</a:t>
            </a:r>
            <a:r>
              <a:rPr lang="ja-JP" altLang="ja-JP" sz="1800" dirty="0"/>
              <a:t>の対称性を</a:t>
            </a:r>
            <a:r>
              <a:rPr lang="ja-JP" altLang="ja-JP" sz="1800" dirty="0" smtClean="0"/>
              <a:t>利用</a:t>
            </a:r>
            <a:r>
              <a:rPr lang="ja-JP" altLang="en-US" sz="1800" dirty="0" smtClean="0"/>
              <a:t>し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ja-JP" sz="1800" dirty="0" smtClean="0"/>
              <a:t>元々</a:t>
            </a:r>
            <a:r>
              <a:rPr lang="ja-JP" altLang="ja-JP" sz="1800" dirty="0"/>
              <a:t>の</a:t>
            </a:r>
            <a:r>
              <a:rPr lang="ja-JP" altLang="ja-JP" sz="1800" dirty="0" smtClean="0"/>
              <a:t>局面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 90</a:t>
            </a:r>
            <a:r>
              <a:rPr lang="ja-JP" altLang="ja-JP" sz="1800" dirty="0"/>
              <a:t>°</a:t>
            </a:r>
            <a:r>
              <a:rPr lang="ja-JP" altLang="ja-JP" sz="1800" dirty="0" smtClean="0"/>
              <a:t>回転</a:t>
            </a:r>
            <a:r>
              <a:rPr lang="en-US" altLang="ja-JP" sz="1800" dirty="0" smtClean="0"/>
              <a:t>, </a:t>
            </a:r>
            <a:r>
              <a:rPr lang="en-US" altLang="ja-JP" sz="1800" dirty="0"/>
              <a:t>180</a:t>
            </a:r>
            <a:r>
              <a:rPr lang="ja-JP" altLang="ja-JP" sz="1800" dirty="0"/>
              <a:t>°</a:t>
            </a:r>
            <a:r>
              <a:rPr lang="ja-JP" altLang="ja-JP" sz="1800" dirty="0" smtClean="0"/>
              <a:t>回転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270</a:t>
            </a:r>
            <a:r>
              <a:rPr lang="ja-JP" altLang="ja-JP" sz="1800" dirty="0"/>
              <a:t>°回転させた</a:t>
            </a:r>
            <a:r>
              <a:rPr lang="ja-JP" altLang="ja-JP" sz="1800" dirty="0" smtClean="0"/>
              <a:t>もの</a:t>
            </a:r>
            <a:r>
              <a:rPr lang="ja-JP" altLang="en-US" sz="1800" dirty="0" smtClean="0"/>
              <a:t>も活用</a:t>
            </a:r>
            <a:endParaRPr lang="en-US" altLang="ja-JP" sz="1800" dirty="0" smtClean="0"/>
          </a:p>
          <a:p>
            <a:pPr marL="1657350" lvl="4" indent="-342900"/>
            <a:r>
              <a:rPr lang="ja-JP" altLang="ja-JP" sz="1800" dirty="0" smtClean="0"/>
              <a:t>オセロ</a:t>
            </a:r>
            <a:r>
              <a:rPr lang="ja-JP" altLang="ja-JP" sz="1800" dirty="0"/>
              <a:t>の局面評価の安定性の向上とともに</a:t>
            </a:r>
            <a:r>
              <a:rPr lang="en-US" altLang="ja-JP" sz="1800" dirty="0"/>
              <a:t>, </a:t>
            </a:r>
            <a:r>
              <a:rPr lang="ja-JP" altLang="ja-JP" sz="1800" dirty="0"/>
              <a:t>学習の</a:t>
            </a:r>
            <a:r>
              <a:rPr lang="ja-JP" altLang="ja-JP" sz="1800" dirty="0" smtClean="0"/>
              <a:t>促進</a:t>
            </a:r>
            <a:r>
              <a:rPr lang="ja-JP" altLang="en-US" sz="1800" dirty="0" smtClean="0"/>
              <a:t>が</a:t>
            </a:r>
            <a:r>
              <a:rPr lang="ja-JP" altLang="ja-JP" sz="1800" dirty="0" smtClean="0"/>
              <a:t>狙い</a:t>
            </a:r>
            <a:endParaRPr lang="en-US" altLang="ja-JP" sz="1800" dirty="0" smtClean="0"/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500" dirty="0" smtClean="0"/>
              <a:t>研究概要</a:t>
            </a:r>
            <a:endParaRPr lang="en-US" altLang="ja-JP" sz="2500" dirty="0" smtClean="0"/>
          </a:p>
          <a:p>
            <a:r>
              <a:rPr lang="ja-JP" altLang="en-US" sz="2500" dirty="0" smtClean="0"/>
              <a:t>機械学習</a:t>
            </a:r>
            <a:endParaRPr lang="en-US" altLang="ja-JP" sz="2500" dirty="0"/>
          </a:p>
          <a:p>
            <a:r>
              <a:rPr lang="ja-JP" altLang="en-US" sz="2500" dirty="0" smtClean="0"/>
              <a:t>ニューラルネットワーク</a:t>
            </a:r>
            <a:endParaRPr lang="en-US" altLang="ja-JP" sz="2500" dirty="0"/>
          </a:p>
          <a:p>
            <a:r>
              <a:rPr lang="ja-JP" altLang="en-US" sz="2500" dirty="0" smtClean="0"/>
              <a:t>ハーモニーサーチアルゴリズム</a:t>
            </a:r>
            <a:endParaRPr lang="en-US" altLang="ja-JP" sz="2500" dirty="0" smtClean="0"/>
          </a:p>
          <a:p>
            <a:r>
              <a:rPr lang="ja-JP" altLang="en-US" sz="2500" dirty="0" smtClean="0"/>
              <a:t>ゲーム木</a:t>
            </a:r>
            <a:endParaRPr lang="en-US" altLang="ja-JP" sz="2500" dirty="0" smtClean="0"/>
          </a:p>
          <a:p>
            <a:r>
              <a:rPr lang="ja-JP" altLang="en-US" sz="2500" dirty="0" smtClean="0"/>
              <a:t>オセロ</a:t>
            </a:r>
            <a:endParaRPr lang="en-US" altLang="ja-JP" sz="2500" dirty="0"/>
          </a:p>
          <a:p>
            <a:r>
              <a:rPr lang="ja-JP" altLang="en-US" sz="2500" dirty="0" smtClean="0"/>
              <a:t>実験</a:t>
            </a:r>
            <a:endParaRPr lang="en-US" altLang="ja-JP" sz="25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7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オセロ対戦の設定</a:t>
            </a:r>
            <a:endParaRPr kumimoji="1" lang="en-US" altLang="ja-JP" sz="2000" dirty="0" smtClean="0"/>
          </a:p>
          <a:p>
            <a:pPr lvl="1"/>
            <a:endParaRPr lang="en-US" altLang="ja-JP" sz="1800" dirty="0" smtClean="0"/>
          </a:p>
          <a:p>
            <a:pPr lvl="1"/>
            <a:r>
              <a:rPr lang="en-US" altLang="ja-JP" sz="1800" dirty="0" smtClean="0"/>
              <a:t>[ </a:t>
            </a:r>
            <a:r>
              <a:rPr lang="ja-JP" altLang="en-US" sz="1800" dirty="0"/>
              <a:t>パラメータ設定 </a:t>
            </a:r>
            <a:r>
              <a:rPr lang="en-US" altLang="ja-JP" sz="1800" dirty="0"/>
              <a:t>]</a:t>
            </a:r>
          </a:p>
          <a:p>
            <a:pPr marL="914400" lvl="2" indent="0">
              <a:buNone/>
            </a:pPr>
            <a:r>
              <a:rPr lang="ja-JP" altLang="en-US" sz="1600" dirty="0" smtClean="0"/>
              <a:t>実験</a:t>
            </a:r>
            <a:r>
              <a:rPr lang="ja-JP" altLang="en-US" sz="1600" dirty="0"/>
              <a:t>における学習のためのオセロの対戦のパラメータは以下の通りで</a:t>
            </a:r>
            <a:r>
              <a:rPr lang="en-US" altLang="ja-JP" sz="1600" dirty="0"/>
              <a:t>,</a:t>
            </a:r>
          </a:p>
          <a:p>
            <a:pPr marL="914400" lvl="2" indent="0">
              <a:buNone/>
            </a:pPr>
            <a:r>
              <a:rPr lang="ja-JP" altLang="en-US" sz="1600" dirty="0"/>
              <a:t>・対戦相手の数 </a:t>
            </a:r>
            <a:r>
              <a:rPr lang="en-US" altLang="ja-JP" sz="1600" dirty="0" err="1"/>
              <a:t>MaxOppNum</a:t>
            </a:r>
            <a:r>
              <a:rPr lang="en-US" altLang="ja-JP" sz="1600" dirty="0"/>
              <a:t> : 11</a:t>
            </a:r>
          </a:p>
          <a:p>
            <a:pPr marL="914400" lvl="2" indent="0">
              <a:buNone/>
            </a:pPr>
            <a:r>
              <a:rPr lang="ja-JP" altLang="en-US" sz="1600" dirty="0"/>
              <a:t>・対戦相手との試合数 </a:t>
            </a:r>
            <a:r>
              <a:rPr lang="en-US" altLang="ja-JP" sz="1600" dirty="0" err="1"/>
              <a:t>MaxGametimes</a:t>
            </a:r>
            <a:r>
              <a:rPr lang="en-US" altLang="ja-JP" sz="1600" dirty="0"/>
              <a:t> : 1</a:t>
            </a:r>
          </a:p>
          <a:p>
            <a:pPr marL="914400" lvl="2" indent="0">
              <a:buNone/>
            </a:pPr>
            <a:r>
              <a:rPr lang="ja-JP" altLang="en-US" sz="1600" dirty="0"/>
              <a:t>である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5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 smtClean="0"/>
              <a:t>実験結果</a:t>
            </a:r>
            <a:endParaRPr lang="zh-TW" altLang="en-US" sz="2200" dirty="0"/>
          </a:p>
          <a:p>
            <a:pPr marL="742950" lvl="2" indent="-342900"/>
            <a:r>
              <a:rPr lang="zh-TW" altLang="en-US" sz="2000" dirty="0" smtClean="0"/>
              <a:t>対観測者</a:t>
            </a:r>
            <a:endParaRPr lang="en-US" altLang="zh-TW" sz="2000" dirty="0"/>
          </a:p>
          <a:p>
            <a:pPr marL="1200150" lvl="3" indent="-342900"/>
            <a:r>
              <a:rPr lang="ja-JP" altLang="en-US" sz="1800" dirty="0" smtClean="0"/>
              <a:t>観測者：</a:t>
            </a:r>
            <a:endParaRPr lang="en-US" altLang="ja-JP" sz="1800" dirty="0" smtClean="0"/>
          </a:p>
          <a:p>
            <a:pPr marL="1314450" lvl="4" indent="0">
              <a:buNone/>
            </a:pPr>
            <a:r>
              <a:rPr lang="ja-JP" altLang="en-US" sz="1800" dirty="0" smtClean="0"/>
              <a:t>学習課程で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改善がきちんと行われているかを確認するために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b="1" dirty="0" smtClean="0"/>
              <a:t>対戦相手用に用意した</a:t>
            </a:r>
            <a:r>
              <a:rPr lang="en-US" altLang="ja-JP" sz="1800" b="1" dirty="0" smtClean="0"/>
              <a:t>AI</a:t>
            </a:r>
          </a:p>
          <a:p>
            <a:pPr marL="1600200" lvl="4" indent="-285750"/>
            <a:r>
              <a:rPr lang="en-US" altLang="ja-JP" sz="1800" dirty="0"/>
              <a:t>AI (No.1) : </a:t>
            </a:r>
            <a:r>
              <a:rPr lang="ja-JP" altLang="en-US" sz="1800" dirty="0"/>
              <a:t>自分の石が一番多くなる手を最良の手とするもの</a:t>
            </a:r>
          </a:p>
          <a:p>
            <a:pPr marL="1600200" lvl="4" indent="-285750"/>
            <a:r>
              <a:rPr lang="en-US" altLang="ja-JP" sz="1800" dirty="0" smtClean="0"/>
              <a:t>AI </a:t>
            </a:r>
            <a:r>
              <a:rPr lang="en-US" altLang="ja-JP" sz="1800" dirty="0"/>
              <a:t>(No.2) : </a:t>
            </a:r>
            <a:r>
              <a:rPr lang="ja-JP" altLang="en-US" sz="1800" dirty="0"/>
              <a:t>盤の各マスの価値を知識として持ち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　　　　　石</a:t>
            </a:r>
            <a:r>
              <a:rPr lang="ja-JP" altLang="en-US" sz="1800" dirty="0"/>
              <a:t>の位置による局面評価の値</a:t>
            </a:r>
            <a:r>
              <a:rPr lang="ja-JP" altLang="en-US" sz="1800" dirty="0" smtClean="0"/>
              <a:t>が一番</a:t>
            </a:r>
            <a:r>
              <a:rPr lang="ja-JP" altLang="en-US" sz="1800" dirty="0"/>
              <a:t>大きくなる手を最良の手とする</a:t>
            </a:r>
            <a:r>
              <a:rPr lang="ja-JP" altLang="en-US" sz="1800" dirty="0" smtClean="0"/>
              <a:t>もの</a:t>
            </a:r>
            <a:endParaRPr lang="en-US" altLang="ja-JP" sz="1800" dirty="0" smtClean="0"/>
          </a:p>
          <a:p>
            <a:pPr marL="1143000" lvl="3" indent="-285750"/>
            <a:r>
              <a:rPr lang="ja-JP" altLang="en-US" sz="1800" b="1" dirty="0" smtClean="0"/>
              <a:t>優良な</a:t>
            </a:r>
            <a:r>
              <a:rPr lang="ja-JP" altLang="ja-JP" sz="1800" b="1" dirty="0" smtClean="0"/>
              <a:t>上</a:t>
            </a:r>
            <a:r>
              <a:rPr lang="ja-JP" altLang="ja-JP" sz="1800" b="1" dirty="0"/>
              <a:t>位</a:t>
            </a:r>
            <a:r>
              <a:rPr lang="en-US" altLang="ja-JP" sz="1800" b="1" dirty="0" smtClean="0"/>
              <a:t>3</a:t>
            </a:r>
            <a:r>
              <a:rPr lang="ja-JP" altLang="en-US" sz="1800" b="1" dirty="0" smtClean="0"/>
              <a:t>エージェント</a:t>
            </a:r>
            <a:r>
              <a:rPr lang="ja-JP" altLang="en-US" sz="1800" dirty="0" smtClean="0"/>
              <a:t>の</a:t>
            </a:r>
            <a:r>
              <a:rPr lang="ja-JP" altLang="ja-JP" sz="1800" b="1" dirty="0" smtClean="0"/>
              <a:t>勝率</a:t>
            </a:r>
            <a:r>
              <a:rPr lang="ja-JP" altLang="ja-JP" sz="1800" b="1" dirty="0"/>
              <a:t>の平均</a:t>
            </a:r>
            <a:r>
              <a:rPr lang="ja-JP" altLang="ja-JP" sz="1800" dirty="0"/>
              <a:t>を結果として</a:t>
            </a:r>
            <a:r>
              <a:rPr lang="ja-JP" altLang="ja-JP" sz="1800" dirty="0" smtClean="0"/>
              <a:t>記録</a:t>
            </a:r>
            <a:endParaRPr lang="en-US" altLang="ja-JP" sz="1800" dirty="0" smtClean="0"/>
          </a:p>
          <a:p>
            <a:pPr marL="1600200" lvl="4" indent="-285750"/>
            <a:r>
              <a:rPr lang="ja-JP" altLang="ja-JP" sz="1800" dirty="0"/>
              <a:t>学習の過程の</a:t>
            </a:r>
            <a:r>
              <a:rPr lang="en-US" altLang="ja-JP" sz="1800" dirty="0"/>
              <a:t>50</a:t>
            </a:r>
            <a:r>
              <a:rPr lang="ja-JP" altLang="ja-JP" sz="1800" dirty="0"/>
              <a:t>世代ごとに</a:t>
            </a:r>
            <a:r>
              <a:rPr lang="ja-JP" altLang="en-US" sz="1800" dirty="0"/>
              <a:t>各</a:t>
            </a:r>
            <a:r>
              <a:rPr lang="ja-JP" altLang="ja-JP" sz="1800" dirty="0"/>
              <a:t>観測者と</a:t>
            </a:r>
            <a:r>
              <a:rPr lang="en-US" altLang="ja-JP" sz="1800" dirty="0"/>
              <a:t>50</a:t>
            </a:r>
            <a:r>
              <a:rPr lang="ja-JP" altLang="ja-JP" sz="1800" dirty="0"/>
              <a:t>戦</a:t>
            </a:r>
            <a:endParaRPr lang="en-US" altLang="ja-JP" sz="1800" dirty="0" smtClean="0"/>
          </a:p>
          <a:p>
            <a:pPr marL="1600200" lvl="4" indent="-285750"/>
            <a:r>
              <a:rPr lang="ja-JP" altLang="en-US" sz="1800" dirty="0" smtClean="0"/>
              <a:t>組み込む</a:t>
            </a:r>
            <a:r>
              <a:rPr lang="en-US" altLang="ja-JP" sz="1800" dirty="0" smtClean="0"/>
              <a:t>αβ</a:t>
            </a:r>
            <a:r>
              <a:rPr lang="ja-JP" altLang="en-US" sz="1800" dirty="0" smtClean="0"/>
              <a:t>法の深さ</a:t>
            </a:r>
            <a:r>
              <a:rPr lang="en-US" altLang="ja-JP" sz="1800" dirty="0" smtClean="0"/>
              <a:t>1(=αβ</a:t>
            </a:r>
            <a:r>
              <a:rPr lang="ja-JP" altLang="en-US" sz="1800" dirty="0" smtClean="0"/>
              <a:t>なし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の場合と深さ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の場合の両方で観察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対観測者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10" y="2916595"/>
            <a:ext cx="763397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5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対観測者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83" y="2913989"/>
            <a:ext cx="7642225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実験結果</a:t>
            </a:r>
            <a:endParaRPr lang="zh-TW" altLang="en-US" sz="2200" dirty="0"/>
          </a:p>
          <a:p>
            <a:pPr marL="742950" lvl="2" indent="-342900"/>
            <a:r>
              <a:rPr lang="zh-TW" altLang="en-US" sz="2000" dirty="0" smtClean="0"/>
              <a:t>対</a:t>
            </a:r>
            <a:r>
              <a:rPr lang="ja-JP" altLang="en-US" sz="2000" dirty="0" smtClean="0"/>
              <a:t>人</a:t>
            </a:r>
            <a:endParaRPr lang="zh-TW" altLang="en-US" sz="2000" dirty="0" smtClean="0"/>
          </a:p>
          <a:p>
            <a:pPr lvl="2"/>
            <a:r>
              <a:rPr lang="ja-JP" altLang="en-US" sz="1800" b="1" dirty="0" smtClean="0"/>
              <a:t>最優良な</a:t>
            </a:r>
            <a:r>
              <a:rPr lang="ja-JP" altLang="ja-JP" sz="1800" b="1" dirty="0" smtClean="0"/>
              <a:t>個体</a:t>
            </a:r>
            <a:r>
              <a:rPr lang="ja-JP" altLang="en-US" sz="1800" dirty="0" smtClean="0"/>
              <a:t>の</a:t>
            </a:r>
            <a:r>
              <a:rPr lang="ja-JP" altLang="en-US" sz="1800" b="1" dirty="0" smtClean="0"/>
              <a:t>勝率の結果</a:t>
            </a:r>
            <a:r>
              <a:rPr lang="ja-JP" altLang="en-US" sz="1800" dirty="0" smtClean="0"/>
              <a:t>を記録</a:t>
            </a:r>
            <a:endParaRPr lang="en-US" altLang="ja-JP" sz="1800" dirty="0" smtClean="0"/>
          </a:p>
          <a:p>
            <a:pPr lvl="3"/>
            <a:r>
              <a:rPr lang="en-US" altLang="ja-JP" sz="1600" dirty="0" smtClean="0"/>
              <a:t>36</a:t>
            </a:r>
            <a:r>
              <a:rPr lang="ja-JP" altLang="ja-JP" sz="1600" dirty="0" smtClean="0"/>
              <a:t>人に対して各約</a:t>
            </a:r>
            <a:r>
              <a:rPr lang="en-US" altLang="ja-JP" sz="1600" dirty="0" smtClean="0"/>
              <a:t>3</a:t>
            </a:r>
            <a:r>
              <a:rPr lang="ja-JP" altLang="ja-JP" sz="1600" dirty="0" smtClean="0"/>
              <a:t>戦ずつ</a:t>
            </a:r>
            <a:r>
              <a:rPr lang="en-US" altLang="ja-JP" sz="1600" dirty="0" smtClean="0"/>
              <a:t>, </a:t>
            </a:r>
            <a:r>
              <a:rPr lang="ja-JP" altLang="ja-JP" sz="1600" dirty="0" smtClean="0"/>
              <a:t>計</a:t>
            </a:r>
            <a:r>
              <a:rPr lang="en-US" altLang="ja-JP" sz="1600" dirty="0" smtClean="0"/>
              <a:t>126</a:t>
            </a:r>
            <a:r>
              <a:rPr lang="ja-JP" altLang="ja-JP" sz="1600" dirty="0" smtClean="0"/>
              <a:t>戦</a:t>
            </a:r>
            <a:endParaRPr lang="en-US" altLang="ja-JP" sz="1600" dirty="0"/>
          </a:p>
          <a:p>
            <a:pPr lvl="3"/>
            <a:r>
              <a:rPr lang="ja-JP" altLang="ja-JP" sz="1600" dirty="0" smtClean="0"/>
              <a:t>対戦相手の人は無作為に選ばれた大学生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4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TW" altLang="en-US" sz="2000" dirty="0" smtClean="0"/>
              <a:t>対</a:t>
            </a:r>
            <a:r>
              <a:rPr lang="ja-JP" altLang="en-US" sz="2000" dirty="0" smtClean="0"/>
              <a:t>人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 </a:t>
            </a:r>
            <a:r>
              <a:rPr lang="ja-JP" altLang="ja-JP" dirty="0" smtClean="0"/>
              <a:t>対人</a:t>
            </a:r>
            <a:r>
              <a:rPr lang="ja-JP" altLang="ja-JP" dirty="0"/>
              <a:t>試合結果の</a:t>
            </a:r>
            <a:r>
              <a:rPr lang="ja-JP" altLang="ja-JP" dirty="0" smtClean="0"/>
              <a:t>集計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表</a:t>
            </a:r>
            <a:r>
              <a:rPr lang="en-US" altLang="ja-JP" dirty="0" smtClean="0"/>
              <a:t>2</a:t>
            </a:r>
            <a:r>
              <a:rPr lang="ja-JP" altLang="en-US" dirty="0"/>
              <a:t> </a:t>
            </a:r>
            <a:r>
              <a:rPr lang="ja-JP" altLang="en-US" dirty="0" smtClean="0"/>
              <a:t>対人</a:t>
            </a:r>
            <a:r>
              <a:rPr lang="ja-JP" altLang="ja-JP" dirty="0" smtClean="0"/>
              <a:t>（</a:t>
            </a:r>
            <a:r>
              <a:rPr lang="ja-JP" altLang="ja-JP" dirty="0"/>
              <a:t>経験なし</a:t>
            </a:r>
            <a:r>
              <a:rPr lang="en-US" altLang="ja-JP" dirty="0"/>
              <a:t>, </a:t>
            </a:r>
            <a:r>
              <a:rPr lang="ja-JP" altLang="ja-JP" dirty="0"/>
              <a:t>経験少ない を除く）試合結果の集計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04805"/>
              </p:ext>
            </p:extLst>
          </p:nvPr>
        </p:nvGraphicFramePr>
        <p:xfrm>
          <a:off x="2589211" y="3436819"/>
          <a:ext cx="7937499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499"/>
                <a:gridCol w="2106515"/>
                <a:gridCol w="1725819"/>
                <a:gridCol w="1725819"/>
                <a:gridCol w="1284847"/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総対戦者数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総試合数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勝利数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敗北数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勝率</a:t>
                      </a:r>
                      <a:r>
                        <a:rPr lang="en-US" altLang="ja-JP" sz="1600" u="none" strike="noStrike">
                          <a:effectLst/>
                        </a:rPr>
                        <a:t>(%)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126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101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25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80.15873016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88278"/>
              </p:ext>
            </p:extLst>
          </p:nvPr>
        </p:nvGraphicFramePr>
        <p:xfrm>
          <a:off x="2591274" y="5115492"/>
          <a:ext cx="7937499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499"/>
                <a:gridCol w="2106515"/>
                <a:gridCol w="1725819"/>
                <a:gridCol w="1725819"/>
                <a:gridCol w="1284847"/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総対戦者数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総試合数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勝利数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敗北数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勝率</a:t>
                      </a:r>
                      <a:r>
                        <a:rPr lang="en-US" altLang="ja-JP" sz="1600" u="none" strike="noStrike">
                          <a:effectLst/>
                        </a:rPr>
                        <a:t>(%)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24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79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57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72.15189873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 smtClean="0"/>
              <a:t>考察</a:t>
            </a:r>
            <a:endParaRPr kumimoji="1" lang="en-US" altLang="ja-JP" sz="2000" dirty="0" smtClean="0"/>
          </a:p>
          <a:p>
            <a:pPr lvl="1"/>
            <a:r>
              <a:rPr lang="ja-JP" altLang="en-US" sz="1800" dirty="0" smtClean="0"/>
              <a:t>対観測者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lvl="2"/>
            <a:r>
              <a:rPr lang="ja-JP" altLang="ja-JP" sz="1600" dirty="0" smtClean="0"/>
              <a:t>ある</a:t>
            </a:r>
            <a:r>
              <a:rPr lang="ja-JP" altLang="ja-JP" sz="1600" dirty="0"/>
              <a:t>相手に対して勝率が上昇して</a:t>
            </a:r>
            <a:r>
              <a:rPr lang="ja-JP" altLang="ja-JP" sz="1600" dirty="0" smtClean="0"/>
              <a:t>も</a:t>
            </a:r>
            <a:r>
              <a:rPr lang="en-US" altLang="ja-JP" sz="1600" dirty="0" smtClean="0"/>
              <a:t>, </a:t>
            </a:r>
            <a:r>
              <a:rPr lang="ja-JP" altLang="ja-JP" sz="1600" dirty="0" smtClean="0"/>
              <a:t>他</a:t>
            </a:r>
            <a:r>
              <a:rPr lang="ja-JP" altLang="ja-JP" sz="1600" dirty="0"/>
              <a:t>の相手に対して勝率が下降している過程が</a:t>
            </a:r>
            <a:r>
              <a:rPr lang="ja-JP" altLang="ja-JP" sz="1600" dirty="0" smtClean="0"/>
              <a:t>存在</a:t>
            </a:r>
            <a:endParaRPr lang="en-US" altLang="ja-JP" sz="1600" dirty="0" smtClean="0"/>
          </a:p>
          <a:p>
            <a:pPr lvl="3"/>
            <a:r>
              <a:rPr lang="ja-JP" altLang="ja-JP" sz="1400" dirty="0" smtClean="0"/>
              <a:t>ある</a:t>
            </a:r>
            <a:r>
              <a:rPr lang="ja-JP" altLang="ja-JP" sz="1400" dirty="0"/>
              <a:t>相手の戦術に強い</a:t>
            </a:r>
            <a:r>
              <a:rPr lang="ja-JP" altLang="ja-JP" sz="1400" dirty="0" smtClean="0"/>
              <a:t>戦術は</a:t>
            </a:r>
            <a:r>
              <a:rPr lang="en-US" altLang="ja-JP" sz="1400" dirty="0" smtClean="0"/>
              <a:t>, </a:t>
            </a:r>
            <a:r>
              <a:rPr lang="ja-JP" altLang="ja-JP" sz="1400" dirty="0" smtClean="0"/>
              <a:t>他</a:t>
            </a:r>
            <a:r>
              <a:rPr lang="ja-JP" altLang="ja-JP" sz="1400" dirty="0"/>
              <a:t>の相手の戦術に通用するとは</a:t>
            </a:r>
            <a:r>
              <a:rPr lang="ja-JP" altLang="ja-JP" sz="1400" dirty="0" smtClean="0"/>
              <a:t>限らない</a:t>
            </a:r>
            <a:endParaRPr lang="en-US" altLang="ja-JP" sz="1400" dirty="0" smtClean="0"/>
          </a:p>
          <a:p>
            <a:pPr lvl="3"/>
            <a:endParaRPr lang="en-US" altLang="ja-JP" sz="1400" dirty="0" smtClean="0"/>
          </a:p>
          <a:p>
            <a:pPr lvl="2"/>
            <a:r>
              <a:rPr lang="ja-JP" altLang="ja-JP" sz="1600" dirty="0" smtClean="0"/>
              <a:t>αβ</a:t>
            </a:r>
            <a:r>
              <a:rPr lang="ja-JP" altLang="ja-JP" sz="1600" dirty="0"/>
              <a:t>探索ありの場合の対戦</a:t>
            </a:r>
            <a:r>
              <a:rPr lang="ja-JP" altLang="ja-JP" sz="1600" dirty="0" smtClean="0"/>
              <a:t>成績</a:t>
            </a:r>
            <a:r>
              <a:rPr lang="ja-JP" altLang="en-US" sz="1600" dirty="0" smtClean="0"/>
              <a:t>の改善度</a:t>
            </a:r>
            <a:r>
              <a:rPr lang="en-US" altLang="ja-JP" sz="1600" dirty="0" smtClean="0"/>
              <a:t> &gt; </a:t>
            </a:r>
            <a:r>
              <a:rPr lang="ja-JP" altLang="ja-JP" sz="1600" dirty="0" smtClean="0"/>
              <a:t>αβ</a:t>
            </a:r>
            <a:r>
              <a:rPr lang="ja-JP" altLang="ja-JP" sz="1600" dirty="0"/>
              <a:t>探索なしの場合の対戦成績の</a:t>
            </a:r>
            <a:r>
              <a:rPr lang="ja-JP" altLang="ja-JP" sz="1600" dirty="0" smtClean="0"/>
              <a:t>改善度</a:t>
            </a:r>
            <a:endParaRPr lang="en-US" altLang="ja-JP" sz="1600" dirty="0"/>
          </a:p>
          <a:p>
            <a:pPr lvl="3"/>
            <a:r>
              <a:rPr lang="ja-JP" altLang="ja-JP" sz="1400" dirty="0" smtClean="0"/>
              <a:t>αβ</a:t>
            </a:r>
            <a:r>
              <a:rPr lang="ja-JP" altLang="ja-JP" sz="1400" dirty="0"/>
              <a:t>探索が</a:t>
            </a:r>
            <a:r>
              <a:rPr lang="en-US" altLang="ja-JP" sz="1400" dirty="0"/>
              <a:t>AI</a:t>
            </a:r>
            <a:r>
              <a:rPr lang="ja-JP" altLang="ja-JP" sz="1400" dirty="0"/>
              <a:t>の強さを上げるために</a:t>
            </a:r>
            <a:r>
              <a:rPr lang="ja-JP" altLang="ja-JP" sz="1400" dirty="0" smtClean="0"/>
              <a:t>優秀</a:t>
            </a:r>
            <a:endParaRPr lang="en-US" altLang="ja-JP" sz="1400" dirty="0" smtClean="0"/>
          </a:p>
          <a:p>
            <a:pPr lvl="3"/>
            <a:r>
              <a:rPr lang="ja-JP" altLang="ja-JP" sz="1400" dirty="0" smtClean="0"/>
              <a:t>学習</a:t>
            </a:r>
            <a:r>
              <a:rPr lang="ja-JP" altLang="ja-JP" sz="1400" dirty="0"/>
              <a:t>する戦術がαβ探索ありの</a:t>
            </a:r>
            <a:r>
              <a:rPr lang="en-US" altLang="ja-JP" sz="1400" dirty="0"/>
              <a:t>, </a:t>
            </a:r>
            <a:r>
              <a:rPr lang="en-US" altLang="ja-JP" sz="1400" dirty="0" smtClean="0"/>
              <a:t>2</a:t>
            </a:r>
            <a:r>
              <a:rPr lang="ja-JP" altLang="ja-JP" sz="1400" dirty="0"/>
              <a:t>手先読みをした場合に効率的な</a:t>
            </a:r>
            <a:r>
              <a:rPr lang="ja-JP" altLang="ja-JP" sz="1400" dirty="0" smtClean="0"/>
              <a:t>戦術に進化</a:t>
            </a:r>
            <a:r>
              <a:rPr lang="ja-JP" altLang="en-US" sz="1400" dirty="0" smtClean="0"/>
              <a:t>した</a:t>
            </a:r>
            <a:endParaRPr lang="en-US" altLang="ja-JP" sz="1400" dirty="0"/>
          </a:p>
          <a:p>
            <a:pPr lvl="4"/>
            <a:r>
              <a:rPr lang="ja-JP" altLang="ja-JP" sz="1400" dirty="0" smtClean="0"/>
              <a:t>対戦時</a:t>
            </a:r>
            <a:r>
              <a:rPr lang="ja-JP" altLang="ja-JP" sz="1400" dirty="0"/>
              <a:t>の先読みの程度によって学習した戦術の価値が</a:t>
            </a:r>
            <a:r>
              <a:rPr lang="ja-JP" altLang="ja-JP" sz="1400" dirty="0" smtClean="0"/>
              <a:t>異な</a:t>
            </a:r>
            <a:r>
              <a:rPr lang="ja-JP" altLang="en-US" sz="1400" dirty="0" smtClean="0"/>
              <a:t>る</a:t>
            </a:r>
            <a:endParaRPr lang="en-US" altLang="ja-JP" sz="1400" dirty="0" smtClean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24" y="300252"/>
            <a:ext cx="3631408" cy="171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4" y="300253"/>
            <a:ext cx="3603010" cy="1697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9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考察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対観測者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lvl="2"/>
            <a:r>
              <a:rPr lang="ja-JP" altLang="ja-JP" sz="1800" dirty="0" smtClean="0"/>
              <a:t>先攻</a:t>
            </a:r>
            <a:r>
              <a:rPr lang="ja-JP" altLang="ja-JP" sz="1800" dirty="0"/>
              <a:t>と後攻の戦術の学習の</a:t>
            </a:r>
            <a:r>
              <a:rPr lang="ja-JP" altLang="ja-JP" sz="1800" dirty="0" smtClean="0"/>
              <a:t>改善度</a:t>
            </a:r>
            <a:r>
              <a:rPr lang="ja-JP" altLang="en-US" sz="1800" dirty="0" smtClean="0"/>
              <a:t>の</a:t>
            </a:r>
            <a:r>
              <a:rPr lang="ja-JP" altLang="ja-JP" sz="1800" dirty="0" smtClean="0"/>
              <a:t>差</a:t>
            </a:r>
            <a:r>
              <a:rPr lang="ja-JP" altLang="ja-JP" sz="1800" dirty="0"/>
              <a:t>は特</a:t>
            </a:r>
            <a:r>
              <a:rPr lang="ja-JP" altLang="ja-JP" sz="1800" dirty="0" smtClean="0"/>
              <a:t>に</a:t>
            </a:r>
            <a:r>
              <a:rPr lang="ja-JP" altLang="en-US" sz="1800" dirty="0" smtClean="0"/>
              <a:t>ない</a:t>
            </a:r>
            <a:endParaRPr lang="en-US" altLang="ja-JP" sz="1800" dirty="0" smtClean="0"/>
          </a:p>
          <a:p>
            <a:pPr lvl="2"/>
            <a:endParaRPr lang="en-US" altLang="ja-JP" sz="1800" dirty="0" smtClean="0"/>
          </a:p>
          <a:p>
            <a:pPr lvl="2"/>
            <a:r>
              <a:rPr lang="en-US" altLang="ja-JP" sz="1800" dirty="0" smtClean="0"/>
              <a:t>450</a:t>
            </a:r>
            <a:r>
              <a:rPr lang="ja-JP" altLang="ja-JP" sz="1800" dirty="0"/>
              <a:t>世代あたりから勝率の変化</a:t>
            </a:r>
            <a:r>
              <a:rPr lang="ja-JP" altLang="ja-JP" sz="1800" dirty="0" smtClean="0"/>
              <a:t>が停滞</a:t>
            </a:r>
            <a:endParaRPr lang="en-US" altLang="ja-JP" sz="1800" dirty="0"/>
          </a:p>
          <a:p>
            <a:pPr lvl="3"/>
            <a:r>
              <a:rPr lang="ja-JP" altLang="ja-JP" sz="1600" dirty="0" smtClean="0"/>
              <a:t>観測者</a:t>
            </a:r>
            <a:r>
              <a:rPr lang="ja-JP" altLang="ja-JP" sz="1600" dirty="0"/>
              <a:t>が改善度を観測できなく</a:t>
            </a:r>
            <a:r>
              <a:rPr lang="ja-JP" altLang="ja-JP" sz="1600" dirty="0" smtClean="0"/>
              <a:t>なった</a:t>
            </a:r>
            <a:endParaRPr lang="en-US" altLang="ja-JP" sz="1600" dirty="0"/>
          </a:p>
          <a:p>
            <a:pPr lvl="3"/>
            <a:r>
              <a:rPr lang="ja-JP" altLang="ja-JP" sz="1600" dirty="0" smtClean="0"/>
              <a:t>本実験</a:t>
            </a:r>
            <a:r>
              <a:rPr lang="ja-JP" altLang="ja-JP" sz="1600" dirty="0"/>
              <a:t>の実験方法で</a:t>
            </a:r>
            <a:r>
              <a:rPr lang="ja-JP" altLang="ja-JP" sz="1600" dirty="0" smtClean="0"/>
              <a:t>学習できる</a:t>
            </a:r>
            <a:r>
              <a:rPr lang="ja-JP" altLang="ja-JP" sz="1600" dirty="0"/>
              <a:t>戦術の</a:t>
            </a:r>
            <a:r>
              <a:rPr lang="ja-JP" altLang="ja-JP" sz="1600" dirty="0" smtClean="0"/>
              <a:t>限界</a:t>
            </a:r>
            <a:r>
              <a:rPr lang="ja-JP" altLang="en-US" sz="1600" dirty="0" smtClean="0"/>
              <a:t>に到達した可能性</a:t>
            </a:r>
            <a:endParaRPr lang="en-US" altLang="ja-JP" sz="1600" dirty="0" smtClean="0"/>
          </a:p>
          <a:p>
            <a:pPr lvl="3"/>
            <a:r>
              <a:rPr lang="ja-JP" altLang="en-US" sz="1600" dirty="0" smtClean="0"/>
              <a:t>勝率</a:t>
            </a:r>
            <a:r>
              <a:rPr lang="en-US" altLang="ja-JP" sz="1600" dirty="0" smtClean="0"/>
              <a:t>(</a:t>
            </a:r>
            <a:r>
              <a:rPr lang="ja-JP" altLang="ja-JP" sz="1600" dirty="0" smtClean="0"/>
              <a:t>ゲーム</a:t>
            </a:r>
            <a:r>
              <a:rPr lang="ja-JP" altLang="ja-JP" sz="1600" dirty="0"/>
              <a:t>の</a:t>
            </a:r>
            <a:r>
              <a:rPr lang="ja-JP" altLang="ja-JP" sz="1600" dirty="0" smtClean="0"/>
              <a:t>強さ</a:t>
            </a:r>
            <a:r>
              <a:rPr lang="en-US" altLang="ja-JP" sz="1600" dirty="0"/>
              <a:t>)</a:t>
            </a:r>
            <a:r>
              <a:rPr lang="ja-JP" altLang="ja-JP" sz="1600" dirty="0" smtClean="0"/>
              <a:t>の</a:t>
            </a:r>
            <a:r>
              <a:rPr lang="ja-JP" altLang="ja-JP" sz="1600" dirty="0"/>
              <a:t>観点では同等である</a:t>
            </a:r>
            <a:r>
              <a:rPr lang="ja-JP" altLang="ja-JP" sz="1600" dirty="0" smtClean="0"/>
              <a:t>が</a:t>
            </a:r>
            <a:r>
              <a:rPr lang="en-US" altLang="ja-JP" sz="1600" dirty="0" smtClean="0"/>
              <a:t>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ja-JP" sz="1600" dirty="0" smtClean="0"/>
              <a:t>戦術</a:t>
            </a:r>
            <a:r>
              <a:rPr lang="ja-JP" altLang="ja-JP" sz="1600" dirty="0"/>
              <a:t>としては新しいものを学習し続けて</a:t>
            </a:r>
            <a:r>
              <a:rPr lang="ja-JP" altLang="ja-JP" sz="1600" dirty="0" smtClean="0"/>
              <a:t>いる</a:t>
            </a:r>
            <a:r>
              <a:rPr lang="ja-JP" altLang="en-US" sz="1600" dirty="0" smtClean="0"/>
              <a:t>可能性</a:t>
            </a:r>
            <a:endParaRPr lang="en-US" altLang="ja-JP" sz="1600" dirty="0" smtClean="0"/>
          </a:p>
          <a:p>
            <a:pPr lvl="2"/>
            <a:endParaRPr kumimoji="1" lang="ja-JP" altLang="en-US" sz="1800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24" y="300252"/>
            <a:ext cx="3631408" cy="171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4" y="300253"/>
            <a:ext cx="3603010" cy="1697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4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対人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2"/>
            <a:r>
              <a:rPr lang="ja-JP" altLang="ja-JP" dirty="0" smtClean="0"/>
              <a:t>全試合</a:t>
            </a:r>
            <a:r>
              <a:rPr lang="ja-JP" altLang="ja-JP" dirty="0"/>
              <a:t>の勝率は</a:t>
            </a:r>
            <a:r>
              <a:rPr lang="en-US" altLang="ja-JP" dirty="0"/>
              <a:t>80.16</a:t>
            </a:r>
            <a:r>
              <a:rPr lang="en-US" altLang="ja-JP" dirty="0" smtClean="0"/>
              <a:t>%, </a:t>
            </a:r>
            <a:r>
              <a:rPr lang="ja-JP" altLang="ja-JP" dirty="0" smtClean="0"/>
              <a:t>経験</a:t>
            </a:r>
            <a:r>
              <a:rPr lang="ja-JP" altLang="ja-JP" dirty="0"/>
              <a:t>が少ない人との対戦を除いても</a:t>
            </a:r>
            <a:r>
              <a:rPr lang="en-US" altLang="ja-JP" dirty="0"/>
              <a:t>72.15</a:t>
            </a:r>
            <a:r>
              <a:rPr lang="en-US" altLang="ja-JP" dirty="0" smtClean="0"/>
              <a:t>%</a:t>
            </a:r>
            <a:endParaRPr lang="en-US" altLang="ja-JP" dirty="0"/>
          </a:p>
          <a:p>
            <a:pPr lvl="2"/>
            <a:r>
              <a:rPr lang="ja-JP" altLang="ja-JP" dirty="0" smtClean="0"/>
              <a:t>オセロ</a:t>
            </a:r>
            <a:r>
              <a:rPr lang="ja-JP" altLang="ja-JP" dirty="0"/>
              <a:t>の戦術</a:t>
            </a:r>
            <a:r>
              <a:rPr lang="ja-JP" altLang="ja-JP" dirty="0" smtClean="0"/>
              <a:t>を</a:t>
            </a:r>
            <a:r>
              <a:rPr lang="ja-JP" altLang="en-US" dirty="0" smtClean="0"/>
              <a:t>十分に</a:t>
            </a:r>
            <a:r>
              <a:rPr lang="ja-JP" altLang="ja-JP" dirty="0" smtClean="0"/>
              <a:t>学習</a:t>
            </a:r>
            <a:r>
              <a:rPr lang="ja-JP" altLang="ja-JP" dirty="0"/>
              <a:t>したと</a:t>
            </a:r>
            <a:r>
              <a:rPr lang="ja-JP" altLang="ja-JP" dirty="0" smtClean="0"/>
              <a:t>いえる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戦術面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後の展開を考慮しない悪手が稀に存在</a:t>
            </a:r>
            <a:endParaRPr lang="en-US" altLang="ja-JP" dirty="0" smtClean="0"/>
          </a:p>
          <a:p>
            <a:pPr lvl="2"/>
            <a:r>
              <a:rPr lang="ja-JP" altLang="ja-JP" dirty="0" smtClean="0"/>
              <a:t>原因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先読み</a:t>
            </a:r>
            <a:endParaRPr lang="en-US" altLang="ja-JP" dirty="0" smtClean="0"/>
          </a:p>
          <a:p>
            <a:pPr lvl="4"/>
            <a:r>
              <a:rPr lang="ja-JP" altLang="ja-JP" dirty="0"/>
              <a:t>先読みが足りていない</a:t>
            </a:r>
            <a:endParaRPr lang="en-US" altLang="ja-JP" dirty="0"/>
          </a:p>
          <a:p>
            <a:pPr lvl="5"/>
            <a:r>
              <a:rPr lang="ja-JP" altLang="ja-JP" dirty="0" smtClean="0"/>
              <a:t>学習</a:t>
            </a:r>
            <a:r>
              <a:rPr lang="ja-JP" altLang="ja-JP" dirty="0"/>
              <a:t>時と学習後の対戦</a:t>
            </a:r>
            <a:r>
              <a:rPr lang="ja-JP" altLang="ja-JP" dirty="0" smtClean="0"/>
              <a:t>時</a:t>
            </a:r>
            <a:r>
              <a:rPr lang="en-US" altLang="ja-JP" dirty="0" smtClean="0"/>
              <a:t>, </a:t>
            </a:r>
            <a:r>
              <a:rPr lang="ja-JP" altLang="en-US" dirty="0" smtClean="0"/>
              <a:t>共に</a:t>
            </a:r>
            <a:r>
              <a:rPr lang="ja-JP" altLang="ja-JP" dirty="0" smtClean="0"/>
              <a:t>αβ</a:t>
            </a:r>
            <a:r>
              <a:rPr lang="ja-JP" altLang="ja-JP" dirty="0"/>
              <a:t>探索法のゲーム木の探索の</a:t>
            </a:r>
            <a:r>
              <a:rPr lang="ja-JP" altLang="ja-JP" dirty="0" smtClean="0"/>
              <a:t>深さ</a:t>
            </a:r>
            <a:r>
              <a:rPr lang="en-US" altLang="ja-JP" dirty="0" smtClean="0"/>
              <a:t>2</a:t>
            </a:r>
            <a:r>
              <a:rPr lang="en-US" altLang="ja-JP" dirty="0"/>
              <a:t>(</a:t>
            </a:r>
            <a:r>
              <a:rPr lang="ja-JP" altLang="ja-JP" dirty="0" err="1"/>
              <a:t>次の次の</a:t>
            </a:r>
            <a:r>
              <a:rPr lang="ja-JP" altLang="ja-JP" dirty="0"/>
              <a:t>自分の手まで</a:t>
            </a:r>
            <a:r>
              <a:rPr lang="en-US" altLang="ja-JP" dirty="0" smtClean="0"/>
              <a:t>)</a:t>
            </a:r>
          </a:p>
          <a:p>
            <a:pPr lvl="4"/>
            <a:r>
              <a:rPr lang="en-US" altLang="ja-JP" dirty="0" smtClean="0"/>
              <a:t>“</a:t>
            </a:r>
            <a:r>
              <a:rPr lang="ja-JP" altLang="ja-JP" dirty="0"/>
              <a:t>ゲームの強さ</a:t>
            </a:r>
            <a:r>
              <a:rPr lang="en-US" altLang="ja-JP" dirty="0"/>
              <a:t>”</a:t>
            </a:r>
            <a:r>
              <a:rPr lang="ja-JP" altLang="ja-JP" dirty="0"/>
              <a:t>を求めるためには</a:t>
            </a:r>
            <a:r>
              <a:rPr lang="en-US" altLang="ja-JP" dirty="0"/>
              <a:t>, </a:t>
            </a:r>
            <a:r>
              <a:rPr lang="ja-JP" altLang="ja-JP" dirty="0"/>
              <a:t>状況評価の学習だけではなく</a:t>
            </a:r>
            <a:r>
              <a:rPr lang="en-US" altLang="ja-JP" dirty="0"/>
              <a:t>, </a:t>
            </a:r>
            <a:r>
              <a:rPr lang="ja-JP" altLang="ja-JP" dirty="0"/>
              <a:t>ゲーム木の探索が</a:t>
            </a:r>
            <a:r>
              <a:rPr lang="ja-JP" altLang="ja-JP" dirty="0" smtClean="0"/>
              <a:t>重要</a:t>
            </a:r>
            <a:endParaRPr lang="en-US" altLang="ja-JP" dirty="0" smtClean="0"/>
          </a:p>
          <a:p>
            <a:pPr lvl="3"/>
            <a:r>
              <a:rPr lang="ja-JP" altLang="ja-JP" dirty="0" smtClean="0"/>
              <a:t>学習</a:t>
            </a:r>
            <a:r>
              <a:rPr lang="ja-JP" altLang="ja-JP" dirty="0"/>
              <a:t>過程における個体間の対戦に</a:t>
            </a:r>
            <a:r>
              <a:rPr lang="ja-JP" altLang="ja-JP" dirty="0" smtClean="0"/>
              <a:t>おいて出現</a:t>
            </a:r>
            <a:r>
              <a:rPr lang="ja-JP" altLang="ja-JP" dirty="0"/>
              <a:t>頻度の低かった</a:t>
            </a:r>
            <a:r>
              <a:rPr lang="ja-JP" altLang="ja-JP" dirty="0" smtClean="0"/>
              <a:t>状況</a:t>
            </a:r>
            <a:endParaRPr lang="en-US" altLang="ja-JP" dirty="0" smtClean="0"/>
          </a:p>
          <a:p>
            <a:pPr lvl="4"/>
            <a:r>
              <a:rPr lang="ja-JP" altLang="ja-JP" dirty="0"/>
              <a:t>後の展開が悪くなる典型</a:t>
            </a:r>
            <a:r>
              <a:rPr lang="ja-JP" altLang="ja-JP" dirty="0" smtClean="0"/>
              <a:t>パターン</a:t>
            </a:r>
            <a:r>
              <a:rPr lang="ja-JP" altLang="en-US" dirty="0" smtClean="0"/>
              <a:t>（</a:t>
            </a:r>
            <a:r>
              <a:rPr lang="ja-JP" altLang="ja-JP" dirty="0"/>
              <a:t>オセロの戦術知識におけるウイングの形</a:t>
            </a:r>
            <a:r>
              <a:rPr lang="ja-JP" altLang="ja-JP" dirty="0" smtClean="0"/>
              <a:t>など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は</a:t>
            </a:r>
            <a:r>
              <a:rPr lang="ja-JP" altLang="en-US" dirty="0" smtClean="0"/>
              <a:t>避ける</a:t>
            </a:r>
            <a:endParaRPr lang="en-US" altLang="ja-JP" dirty="0" smtClean="0"/>
          </a:p>
          <a:p>
            <a:pPr lvl="5"/>
            <a:r>
              <a:rPr lang="ja-JP" altLang="ja-JP" dirty="0" smtClean="0"/>
              <a:t>後</a:t>
            </a:r>
            <a:r>
              <a:rPr lang="ja-JP" altLang="ja-JP" dirty="0"/>
              <a:t>の展開が悪くなる</a:t>
            </a:r>
            <a:r>
              <a:rPr lang="ja-JP" altLang="ja-JP" dirty="0" smtClean="0"/>
              <a:t>局面を</a:t>
            </a:r>
            <a:r>
              <a:rPr lang="ja-JP" altLang="en-US" dirty="0" smtClean="0"/>
              <a:t>敗北に</a:t>
            </a:r>
            <a:r>
              <a:rPr lang="ja-JP" altLang="ja-JP" dirty="0" smtClean="0"/>
              <a:t>より</a:t>
            </a:r>
            <a:r>
              <a:rPr lang="ja-JP" altLang="ja-JP" dirty="0"/>
              <a:t>学習している</a:t>
            </a:r>
            <a:endParaRPr lang="en-US" altLang="ja-JP" dirty="0" smtClean="0"/>
          </a:p>
          <a:p>
            <a:pPr lvl="4"/>
            <a:r>
              <a:rPr lang="ja-JP" altLang="ja-JP" dirty="0" smtClean="0"/>
              <a:t>ある</a:t>
            </a:r>
            <a:r>
              <a:rPr lang="ja-JP" altLang="ja-JP" dirty="0"/>
              <a:t>世代において出現頻度が高い状況を一旦学習したとして</a:t>
            </a:r>
            <a:r>
              <a:rPr lang="ja-JP" altLang="ja-JP" dirty="0" smtClean="0"/>
              <a:t>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 smtClean="0"/>
              <a:t>後</a:t>
            </a:r>
            <a:r>
              <a:rPr lang="ja-JP" altLang="ja-JP" dirty="0"/>
              <a:t>の世代でその出現頻度が低くなった場合に</a:t>
            </a:r>
            <a:r>
              <a:rPr lang="ja-JP" altLang="ja-JP" dirty="0" smtClean="0"/>
              <a:t>は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それを</a:t>
            </a:r>
            <a:r>
              <a:rPr lang="ja-JP" altLang="ja-JP" dirty="0" smtClean="0"/>
              <a:t>忘れて</a:t>
            </a:r>
            <a:r>
              <a:rPr lang="ja-JP" altLang="ja-JP" dirty="0"/>
              <a:t>しまう</a:t>
            </a:r>
            <a:r>
              <a:rPr lang="ja-JP" altLang="ja-JP" dirty="0" smtClean="0"/>
              <a:t>可能性</a:t>
            </a:r>
            <a:endParaRPr lang="en-US" altLang="ja-JP" dirty="0"/>
          </a:p>
          <a:p>
            <a:pPr lvl="5"/>
            <a:r>
              <a:rPr lang="ja-JP" altLang="ja-JP" dirty="0" smtClean="0"/>
              <a:t>複雑</a:t>
            </a:r>
            <a:r>
              <a:rPr lang="ja-JP" altLang="ja-JP" dirty="0"/>
              <a:t>な問題に対して個体間の対戦に</a:t>
            </a:r>
            <a:r>
              <a:rPr lang="ja-JP" altLang="ja-JP" dirty="0" smtClean="0"/>
              <a:t>よ</a:t>
            </a:r>
            <a:r>
              <a:rPr lang="ja-JP" altLang="en-US" dirty="0" smtClean="0"/>
              <a:t>る</a:t>
            </a:r>
            <a:r>
              <a:rPr lang="ja-JP" altLang="ja-JP" dirty="0" smtClean="0"/>
              <a:t>問題</a:t>
            </a:r>
            <a:r>
              <a:rPr lang="ja-JP" altLang="ja-JP" dirty="0"/>
              <a:t>の本質の</a:t>
            </a:r>
            <a:r>
              <a:rPr lang="ja-JP" altLang="ja-JP" dirty="0" smtClean="0"/>
              <a:t>学習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,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 smtClean="0"/>
              <a:t>問題</a:t>
            </a:r>
            <a:r>
              <a:rPr lang="ja-JP" altLang="ja-JP" dirty="0"/>
              <a:t>の</a:t>
            </a:r>
            <a:r>
              <a:rPr lang="ja-JP" altLang="ja-JP" dirty="0" smtClean="0"/>
              <a:t>中</a:t>
            </a:r>
            <a:r>
              <a:rPr lang="ja-JP" altLang="ja-JP" dirty="0"/>
              <a:t>で稀少</a:t>
            </a:r>
            <a:r>
              <a:rPr lang="ja-JP" altLang="ja-JP" dirty="0" smtClean="0"/>
              <a:t>な</a:t>
            </a:r>
            <a:r>
              <a:rPr lang="ja-JP" altLang="ja-JP" dirty="0"/>
              <a:t>場合</a:t>
            </a:r>
            <a:r>
              <a:rPr lang="ja-JP" altLang="ja-JP" dirty="0" smtClean="0"/>
              <a:t>にも</a:t>
            </a:r>
            <a:r>
              <a:rPr lang="ja-JP" altLang="ja-JP" dirty="0"/>
              <a:t>対応した学習は容易では</a:t>
            </a:r>
            <a:r>
              <a:rPr lang="ja-JP" altLang="ja-JP" dirty="0" smtClean="0"/>
              <a:t>な</a:t>
            </a:r>
            <a:r>
              <a:rPr lang="ja-JP" altLang="en-US" dirty="0" smtClean="0"/>
              <a:t>い</a:t>
            </a:r>
            <a:endParaRPr lang="en-US" altLang="ja-JP" dirty="0" smtClean="0"/>
          </a:p>
          <a:p>
            <a:pPr lvl="4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目的</a:t>
            </a:r>
            <a:endParaRPr lang="en-US" altLang="ja-JP" sz="2000" dirty="0"/>
          </a:p>
          <a:p>
            <a:pPr marL="411480" lvl="1" indent="0">
              <a:buNone/>
            </a:pPr>
            <a:r>
              <a:rPr lang="ja-JP" altLang="en-US" sz="2000" dirty="0" smtClean="0"/>
              <a:t>大きな</a:t>
            </a:r>
            <a:r>
              <a:rPr lang="ja-JP" altLang="en-US" sz="2000" dirty="0"/>
              <a:t>複雑度を持つ問題に</a:t>
            </a:r>
            <a:r>
              <a:rPr lang="ja-JP" altLang="en-US" sz="2000" dirty="0" smtClean="0"/>
              <a:t>対し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専門</a:t>
            </a:r>
            <a:r>
              <a:rPr lang="ja-JP" altLang="en-US" sz="2000" dirty="0"/>
              <a:t>知識をベースとせず</a:t>
            </a:r>
            <a:r>
              <a:rPr lang="ja-JP" altLang="en-US" sz="2000" dirty="0" smtClean="0"/>
              <a:t>に</a:t>
            </a:r>
            <a:endParaRPr lang="en-US" altLang="ja-JP" sz="2000" dirty="0"/>
          </a:p>
          <a:p>
            <a:pPr marL="411480" lvl="1" indent="0">
              <a:buNone/>
            </a:pPr>
            <a:r>
              <a:rPr lang="ja-JP" altLang="en-US" sz="2000" dirty="0" smtClean="0"/>
              <a:t>機械</a:t>
            </a:r>
            <a:r>
              <a:rPr lang="ja-JP" altLang="en-US" sz="2000" dirty="0"/>
              <a:t>学習によって状況評価を学習する</a:t>
            </a:r>
            <a:r>
              <a:rPr lang="ja-JP" altLang="en-US" sz="2000" dirty="0" smtClean="0"/>
              <a:t>こと</a:t>
            </a:r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方法</a:t>
            </a:r>
            <a:endParaRPr lang="en-US" altLang="ja-JP" sz="2000" dirty="0" smtClean="0"/>
          </a:p>
          <a:p>
            <a:pPr marL="742950" lvl="2" indent="-342900"/>
            <a:r>
              <a:rPr lang="ja-JP" altLang="ja-JP" sz="1800" dirty="0"/>
              <a:t>十分複雑な問題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題材：</a:t>
            </a:r>
            <a:r>
              <a:rPr lang="ja-JP" altLang="ja-JP" sz="1800" dirty="0" smtClean="0"/>
              <a:t>オセロ</a:t>
            </a:r>
            <a:endParaRPr lang="en-US" altLang="ja-JP" sz="1800" dirty="0" smtClean="0"/>
          </a:p>
          <a:p>
            <a:pPr marL="697230" lvl="1"/>
            <a:r>
              <a:rPr lang="ja-JP" altLang="en-US" sz="1800" dirty="0" smtClean="0"/>
              <a:t>オセロ</a:t>
            </a:r>
            <a:r>
              <a:rPr lang="en-US" altLang="ja-JP" sz="1800" dirty="0" smtClean="0"/>
              <a:t>AI</a:t>
            </a:r>
            <a:r>
              <a:rPr lang="ja-JP" altLang="en-US" sz="1800" dirty="0" smtClean="0"/>
              <a:t>の状況評価の機械学習</a:t>
            </a:r>
            <a:r>
              <a:rPr lang="ja-JP" altLang="en-US" sz="1800" dirty="0"/>
              <a:t>：</a:t>
            </a:r>
            <a:r>
              <a:rPr lang="ja-JP" altLang="en-US" sz="1800" dirty="0" smtClean="0"/>
              <a:t>ニューラルネットワーク</a:t>
            </a:r>
            <a:endParaRPr lang="en-US" altLang="ja-JP" sz="1800" dirty="0"/>
          </a:p>
          <a:p>
            <a:pPr marL="697230" lvl="1"/>
            <a:r>
              <a:rPr lang="ja-JP" altLang="en-US" sz="1800" dirty="0" smtClean="0"/>
              <a:t>ニューラルネットワークの重みの最適化：ハーモニーサーチアルゴリズム</a:t>
            </a:r>
            <a:endParaRPr lang="en-US" altLang="ja-JP" sz="1800" dirty="0" smtClean="0"/>
          </a:p>
          <a:p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2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ご清聴ありがとうございました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機械学習とは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ja-JP" dirty="0" smtClean="0"/>
              <a:t>人間</a:t>
            </a:r>
            <a:r>
              <a:rPr lang="ja-JP" altLang="ja-JP" dirty="0"/>
              <a:t>の知能的能力をコンピュータで実現すること</a:t>
            </a:r>
            <a:r>
              <a:rPr lang="ja-JP" altLang="ja-JP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目指す</a:t>
            </a:r>
            <a:r>
              <a:rPr lang="ja-JP" altLang="ja-JP" dirty="0"/>
              <a:t>分野または</a:t>
            </a:r>
            <a:r>
              <a:rPr lang="ja-JP" altLang="ja-JP" dirty="0" smtClean="0"/>
              <a:t>技術</a:t>
            </a:r>
            <a:endParaRPr lang="ja-JP" altLang="ja-JP" dirty="0"/>
          </a:p>
          <a:p>
            <a:endParaRPr kumimoji="1" lang="en-US" altLang="ja-JP" dirty="0" smtClean="0"/>
          </a:p>
          <a:p>
            <a:r>
              <a:rPr lang="ja-JP" altLang="ja-JP" dirty="0"/>
              <a:t>人間の</a:t>
            </a:r>
            <a:r>
              <a:rPr lang="ja-JP" altLang="ja-JP" dirty="0" smtClean="0"/>
              <a:t>知能</a:t>
            </a:r>
            <a:r>
              <a:rPr lang="ja-JP" altLang="en-US" dirty="0" smtClean="0"/>
              <a:t>の</a:t>
            </a:r>
            <a:r>
              <a:rPr lang="ja-JP" altLang="ja-JP" dirty="0" smtClean="0"/>
              <a:t>三つ</a:t>
            </a:r>
            <a:r>
              <a:rPr lang="ja-JP" altLang="ja-JP" dirty="0"/>
              <a:t>の</a:t>
            </a:r>
            <a:r>
              <a:rPr lang="ja-JP" altLang="ja-JP" dirty="0" smtClean="0"/>
              <a:t>能力</a:t>
            </a:r>
            <a:endParaRPr lang="en-US" altLang="ja-JP" dirty="0" smtClean="0"/>
          </a:p>
          <a:p>
            <a:pPr lvl="1"/>
            <a:r>
              <a:rPr lang="ja-JP" altLang="ja-JP" dirty="0"/>
              <a:t>知識の獲得を</a:t>
            </a:r>
            <a:r>
              <a:rPr lang="ja-JP" altLang="ja-JP" dirty="0" smtClean="0"/>
              <a:t>する</a:t>
            </a:r>
            <a:r>
              <a:rPr lang="ja-JP" altLang="ja-JP" b="1" dirty="0" smtClean="0"/>
              <a:t>学習</a:t>
            </a:r>
            <a:r>
              <a:rPr lang="ja-JP" altLang="ja-JP" dirty="0" smtClean="0"/>
              <a:t>能力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物事</a:t>
            </a:r>
            <a:r>
              <a:rPr lang="ja-JP" altLang="ja-JP" dirty="0"/>
              <a:t>の特徴やパターンを</a:t>
            </a:r>
            <a:r>
              <a:rPr lang="ja-JP" altLang="ja-JP" b="1" dirty="0"/>
              <a:t>認識</a:t>
            </a:r>
            <a:r>
              <a:rPr lang="ja-JP" altLang="ja-JP" dirty="0"/>
              <a:t>して</a:t>
            </a:r>
            <a:r>
              <a:rPr lang="ja-JP" altLang="ja-JP" b="1" dirty="0"/>
              <a:t>理解</a:t>
            </a:r>
            <a:r>
              <a:rPr lang="ja-JP" altLang="ja-JP" dirty="0"/>
              <a:t>する</a:t>
            </a:r>
            <a:r>
              <a:rPr lang="ja-JP" altLang="ja-JP" dirty="0" smtClean="0"/>
              <a:t>能力</a:t>
            </a:r>
            <a:endParaRPr lang="en-US" altLang="ja-JP" dirty="0"/>
          </a:p>
          <a:p>
            <a:pPr lvl="1"/>
            <a:r>
              <a:rPr lang="ja-JP" altLang="ja-JP" dirty="0" smtClean="0"/>
              <a:t>蓄積</a:t>
            </a:r>
            <a:r>
              <a:rPr lang="ja-JP" altLang="ja-JP" dirty="0"/>
              <a:t>した経験や知識をもとに新たな問題の解決方法を</a:t>
            </a:r>
            <a:r>
              <a:rPr lang="ja-JP" altLang="ja-JP" b="1" dirty="0"/>
              <a:t>推論</a:t>
            </a:r>
            <a:r>
              <a:rPr lang="ja-JP" altLang="ja-JP" dirty="0"/>
              <a:t>する能力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コンピュータ</a:t>
            </a:r>
            <a:r>
              <a:rPr lang="ja-JP" altLang="ja-JP" dirty="0"/>
              <a:t>に入力される</a:t>
            </a:r>
            <a:r>
              <a:rPr lang="ja-JP" altLang="ja-JP" b="1" dirty="0" smtClean="0"/>
              <a:t>データ</a:t>
            </a:r>
            <a:r>
              <a:rPr lang="en-US" altLang="ja-JP" dirty="0" smtClean="0"/>
              <a:t> = </a:t>
            </a:r>
            <a:r>
              <a:rPr lang="ja-JP" altLang="ja-JP" dirty="0" smtClean="0"/>
              <a:t>人間</a:t>
            </a:r>
            <a:r>
              <a:rPr lang="ja-JP" altLang="ja-JP" dirty="0"/>
              <a:t>の</a:t>
            </a:r>
            <a:r>
              <a:rPr lang="ja-JP" altLang="ja-JP" b="1" dirty="0"/>
              <a:t>経験</a:t>
            </a:r>
            <a:endParaRPr lang="ja-JP" altLang="ja-JP" b="1" dirty="0" smtClean="0"/>
          </a:p>
          <a:p>
            <a:pPr marL="457200" lvl="1" indent="0">
              <a:buNone/>
            </a:pPr>
            <a:r>
              <a:rPr lang="ja-JP" altLang="ja-JP" dirty="0" smtClean="0"/>
              <a:t>数多くのデータ</a:t>
            </a:r>
            <a:r>
              <a:rPr lang="ja-JP" altLang="en-US" dirty="0" smtClean="0"/>
              <a:t> → </a:t>
            </a:r>
            <a:r>
              <a:rPr lang="ja-JP" altLang="ja-JP" dirty="0" smtClean="0"/>
              <a:t>コンピュータは</a:t>
            </a:r>
            <a:r>
              <a:rPr lang="ja-JP" altLang="en-US" dirty="0" smtClean="0"/>
              <a:t>上記の能力</a:t>
            </a:r>
            <a:r>
              <a:rPr lang="ja-JP" altLang="ja-JP" dirty="0" smtClean="0"/>
              <a:t>を</a:t>
            </a:r>
            <a:r>
              <a:rPr lang="ja-JP" altLang="en-US" dirty="0" smtClean="0"/>
              <a:t>習得</a:t>
            </a:r>
            <a:r>
              <a:rPr lang="en-US" altLang="ja-JP" dirty="0" smtClean="0"/>
              <a:t>, </a:t>
            </a:r>
            <a:r>
              <a:rPr lang="ja-JP" altLang="en-US" dirty="0" smtClean="0"/>
              <a:t>発揮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115" y="1394963"/>
            <a:ext cx="3085860" cy="2314395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 smtClean="0"/>
              <a:t>生物</a:t>
            </a:r>
            <a:r>
              <a:rPr lang="ja-JP" altLang="ja-JP" dirty="0"/>
              <a:t>神経システムに</a:t>
            </a:r>
            <a:r>
              <a:rPr lang="ja-JP" altLang="ja-JP" dirty="0" smtClean="0"/>
              <a:t>おける</a:t>
            </a:r>
            <a:r>
              <a:rPr lang="ja-JP" altLang="ja-JP" b="1" dirty="0" smtClean="0"/>
              <a:t>神経</a:t>
            </a:r>
            <a:r>
              <a:rPr lang="ja-JP" altLang="ja-JP" b="1" dirty="0"/>
              <a:t>ネットワーク</a:t>
            </a:r>
            <a:r>
              <a:rPr lang="ja-JP" altLang="ja-JP" b="1" dirty="0" smtClean="0"/>
              <a:t>の構造と機能</a:t>
            </a:r>
            <a:r>
              <a:rPr lang="ja-JP" altLang="ja-JP" dirty="0" smtClean="0"/>
              <a:t>を</a:t>
            </a:r>
            <a:r>
              <a:rPr lang="ja-JP" altLang="ja-JP" dirty="0"/>
              <a:t>模した数学</a:t>
            </a:r>
            <a:r>
              <a:rPr lang="ja-JP" altLang="ja-JP" dirty="0" smtClean="0"/>
              <a:t>モデル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ja-JP" dirty="0" smtClean="0"/>
              <a:t>各ノード</a:t>
            </a:r>
            <a:r>
              <a:rPr lang="ja-JP" altLang="en-US" dirty="0" smtClean="0"/>
              <a:t>：</a:t>
            </a:r>
            <a:r>
              <a:rPr lang="ja-JP" altLang="ja-JP" dirty="0" smtClean="0"/>
              <a:t>ニューロン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神経細胞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ja-JP" dirty="0" smtClean="0"/>
              <a:t>ノード間</a:t>
            </a:r>
            <a:r>
              <a:rPr lang="ja-JP" altLang="ja-JP" dirty="0"/>
              <a:t>の</a:t>
            </a:r>
            <a:r>
              <a:rPr lang="ja-JP" altLang="ja-JP" dirty="0" smtClean="0"/>
              <a:t>枝</a:t>
            </a:r>
            <a:r>
              <a:rPr lang="ja-JP" altLang="en-US" dirty="0" smtClean="0"/>
              <a:t>：</a:t>
            </a:r>
            <a:r>
              <a:rPr lang="ja-JP" altLang="ja-JP" dirty="0" smtClean="0"/>
              <a:t>シナプス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ノード間の枝の重み：結合の強さ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ja-JP" dirty="0"/>
              <a:t>次元のデータのベクトルの入力に</a:t>
            </a:r>
            <a:r>
              <a:rPr lang="ja-JP" altLang="ja-JP" dirty="0" smtClean="0"/>
              <a:t>対して</a:t>
            </a:r>
            <a:r>
              <a:rPr lang="en-US" altLang="ja-JP" dirty="0" smtClean="0"/>
              <a:t>, </a:t>
            </a:r>
            <a:br>
              <a:rPr lang="en-US" altLang="ja-JP" dirty="0" smtClean="0"/>
            </a:br>
            <a:r>
              <a:rPr lang="ja-JP" altLang="ja-JP" dirty="0" smtClean="0"/>
              <a:t>何ら</a:t>
            </a:r>
            <a:r>
              <a:rPr lang="ja-JP" altLang="ja-JP" dirty="0"/>
              <a:t>かの変換を</a:t>
            </a:r>
            <a:r>
              <a:rPr lang="ja-JP" altLang="ja-JP" dirty="0" smtClean="0"/>
              <a:t>行い</a:t>
            </a:r>
            <a:r>
              <a:rPr lang="en-US" altLang="ja-JP" dirty="0" smtClean="0"/>
              <a:t>, m</a:t>
            </a:r>
            <a:r>
              <a:rPr lang="ja-JP" altLang="ja-JP" dirty="0"/>
              <a:t>次元のベクトルを</a:t>
            </a:r>
            <a:r>
              <a:rPr lang="ja-JP" altLang="ja-JP" dirty="0" smtClean="0"/>
              <a:t>出力</a:t>
            </a:r>
            <a:endParaRPr lang="en-US" altLang="ja-JP" dirty="0" smtClean="0"/>
          </a:p>
          <a:p>
            <a:pPr marL="514350" lvl="1" indent="0">
              <a:buNone/>
            </a:pPr>
            <a:r>
              <a:rPr lang="ja-JP" altLang="ja-JP" dirty="0"/>
              <a:t>学習の結果</a:t>
            </a:r>
            <a:r>
              <a:rPr lang="en-US" altLang="ja-JP" dirty="0"/>
              <a:t>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求めたい</a:t>
            </a:r>
            <a:r>
              <a:rPr lang="ja-JP" altLang="ja-JP" b="1" dirty="0"/>
              <a:t>未知の関数を近似する関数</a:t>
            </a:r>
            <a:r>
              <a:rPr lang="ja-JP" altLang="ja-JP" dirty="0"/>
              <a:t>と</a:t>
            </a:r>
            <a:r>
              <a:rPr lang="ja-JP" altLang="ja-JP" dirty="0" smtClean="0"/>
              <a:t>なる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51176" y="3310473"/>
            <a:ext cx="3987088" cy="2990316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3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階層型ネットワーク </a:t>
            </a:r>
            <a:r>
              <a:rPr lang="ja-JP" altLang="en-US" dirty="0"/>
              <a:t>（</a:t>
            </a:r>
            <a:r>
              <a:rPr kumimoji="1" lang="ja-JP" altLang="en-US" dirty="0" smtClean="0"/>
              <a:t>∈</a:t>
            </a:r>
            <a:r>
              <a:rPr lang="ja-JP" altLang="en-US" dirty="0" smtClean="0"/>
              <a:t>ニューラル</a:t>
            </a:r>
            <a:r>
              <a:rPr lang="ja-JP" altLang="ja-JP" dirty="0" smtClean="0"/>
              <a:t>ネットワーク</a:t>
            </a:r>
            <a:r>
              <a:rPr lang="ja-JP" altLang="en-US" dirty="0"/>
              <a:t>）</a:t>
            </a:r>
            <a:endParaRPr kumimoji="1" lang="en-US" altLang="ja-JP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ja-JP" dirty="0"/>
              <a:t> 階層構造を持ち</a:t>
            </a:r>
            <a:r>
              <a:rPr lang="en-US" altLang="ja-JP" dirty="0"/>
              <a:t>, </a:t>
            </a:r>
            <a:r>
              <a:rPr lang="ja-JP" altLang="ja-JP" dirty="0"/>
              <a:t>入力層から出力層へ</a:t>
            </a:r>
            <a:r>
              <a:rPr lang="ja-JP" altLang="ja-JP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一</a:t>
            </a:r>
            <a:r>
              <a:rPr lang="ja-JP" altLang="ja-JP" dirty="0"/>
              <a:t>方向のみに信号が伝搬</a:t>
            </a:r>
            <a:r>
              <a:rPr lang="ja-JP" altLang="ja-JP" dirty="0" smtClean="0"/>
              <a:t>する</a:t>
            </a:r>
            <a:r>
              <a:rPr lang="ja-JP" altLang="en-US" dirty="0" smtClean="0"/>
              <a:t>ニューラル</a:t>
            </a:r>
            <a:r>
              <a:rPr lang="ja-JP" altLang="ja-JP" dirty="0" smtClean="0"/>
              <a:t>ネットワーク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多層</a:t>
            </a:r>
            <a:r>
              <a:rPr lang="ja-JP" altLang="en-US" dirty="0"/>
              <a:t>パーセプトロン（</a:t>
            </a:r>
            <a:r>
              <a:rPr lang="ja-JP" altLang="en-US" dirty="0" smtClean="0"/>
              <a:t>∈階層型ネットワーク）</a:t>
            </a:r>
            <a:endParaRPr lang="en-US" altLang="ja-JP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ja-JP" altLang="en-US" dirty="0" smtClean="0"/>
              <a:t>隠れ層（入力層と出力層の間の層）がある階層型ネットワーク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4764" y="4108675"/>
            <a:ext cx="4467455" cy="2512529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つまり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64" y="2133600"/>
            <a:ext cx="5929459" cy="4447095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3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つまり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7" y="2133600"/>
            <a:ext cx="5929459" cy="444709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784982" y="2196664"/>
            <a:ext cx="4682359" cy="432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9837" y="2940265"/>
            <a:ext cx="34526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9900" dirty="0" smtClean="0"/>
              <a:t>f</a:t>
            </a:r>
            <a:endParaRPr kumimoji="1" lang="ja-JP" altLang="en-US" sz="199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1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ハーモニーサーチアルゴリズム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ja-JP" dirty="0"/>
              <a:t>個体群ベースの</a:t>
            </a:r>
            <a:r>
              <a:rPr lang="ja-JP" altLang="ja-JP" dirty="0" smtClean="0"/>
              <a:t>メタヒューリスティックアルゴリズム</a:t>
            </a:r>
            <a:r>
              <a:rPr lang="ja-JP" altLang="en-US" dirty="0" smtClean="0"/>
              <a:t>の一種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ja-JP" b="1" dirty="0"/>
              <a:t>任意の問題に対して近似的に解を求めるアルゴリズム</a:t>
            </a:r>
            <a:endParaRPr lang="en-US" altLang="ja-JP" b="1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音楽家</a:t>
            </a:r>
            <a:r>
              <a:rPr lang="ja-JP" altLang="ja-JP" dirty="0"/>
              <a:t>の調和の探し方をアイデアのベースにして</a:t>
            </a:r>
            <a:r>
              <a:rPr lang="ja-JP" altLang="ja-JP" dirty="0" smtClean="0"/>
              <a:t>作られた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音符：決定変数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ハーモニー：解ベクトル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ja-JP" dirty="0" smtClean="0"/>
              <a:t>最高</a:t>
            </a:r>
            <a:r>
              <a:rPr lang="ja-JP" altLang="ja-JP" dirty="0"/>
              <a:t>の</a:t>
            </a:r>
            <a:r>
              <a:rPr lang="ja-JP" altLang="ja-JP" dirty="0" smtClean="0"/>
              <a:t>ハーモニー</a:t>
            </a:r>
            <a:r>
              <a:rPr lang="ja-JP" altLang="en-US" dirty="0" smtClean="0"/>
              <a:t>：準最適解ベクトル</a:t>
            </a:r>
            <a:r>
              <a:rPr lang="en-US" altLang="ja-JP" dirty="0" smtClean="0"/>
              <a:t>, </a:t>
            </a:r>
            <a:r>
              <a:rPr lang="ja-JP" altLang="ja-JP" dirty="0" smtClean="0"/>
              <a:t>大域</a:t>
            </a:r>
            <a:r>
              <a:rPr lang="ja-JP" altLang="ja-JP" dirty="0"/>
              <a:t>最適</a:t>
            </a:r>
            <a:r>
              <a:rPr lang="ja-JP" altLang="ja-JP" dirty="0" smtClean="0"/>
              <a:t>解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 ハーモニー</a:t>
            </a:r>
            <a:r>
              <a:rPr lang="ja-JP" altLang="en-US" dirty="0"/>
              <a:t>を改善</a:t>
            </a:r>
            <a:r>
              <a:rPr lang="ja-JP" altLang="en-US" dirty="0" smtClean="0"/>
              <a:t>し、最高のハーモニーを求める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構造がシンプル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ja-JP" dirty="0"/>
              <a:t>組み合わせ最適化やパラメータ最適化に適して</a:t>
            </a:r>
            <a:r>
              <a:rPr lang="ja-JP" altLang="ja-JP" dirty="0" smtClean="0"/>
              <a:t>いる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7" y="3174522"/>
            <a:ext cx="282778" cy="3536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86" y="3528203"/>
            <a:ext cx="282778" cy="3536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45" y="3528203"/>
            <a:ext cx="282778" cy="3536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04" y="3528203"/>
            <a:ext cx="282778" cy="3536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45" y="3959525"/>
            <a:ext cx="2248276" cy="2096219"/>
          </a:xfrm>
          <a:prstGeom prst="rect">
            <a:avLst/>
          </a:prstGeom>
        </p:spPr>
      </p:pic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C6AD-23EA-4EC0-B366-36ADADE75F3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</TotalTime>
  <Words>1199</Words>
  <Application>Microsoft Office PowerPoint</Application>
  <PresentationFormat>ユーザー設定</PresentationFormat>
  <Paragraphs>300</Paragraphs>
  <Slides>30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ウィスプ</vt:lpstr>
      <vt:lpstr>ハーモニーサーチアルゴリズムと ニューラルネットワークによるオセロ戦術の学習 (Othello Strategies Learned By Neural Network and Harmony Search)</vt:lpstr>
      <vt:lpstr>Index</vt:lpstr>
      <vt:lpstr>研究概要</vt:lpstr>
      <vt:lpstr>機械学習</vt:lpstr>
      <vt:lpstr>ニューラルネットワーク </vt:lpstr>
      <vt:lpstr>ニューラルネットワーク</vt:lpstr>
      <vt:lpstr>ニューラルネットワーク</vt:lpstr>
      <vt:lpstr>ニューラルネットワーク</vt:lpstr>
      <vt:lpstr>ハーモニーサーチアルゴリズム </vt:lpstr>
      <vt:lpstr>ハーモニーサーチアルゴリズム </vt:lpstr>
      <vt:lpstr>ゲーム木</vt:lpstr>
      <vt:lpstr>ゲーム木</vt:lpstr>
      <vt:lpstr>オセロ </vt:lpstr>
      <vt:lpstr>実験</vt:lpstr>
      <vt:lpstr>実験</vt:lpstr>
      <vt:lpstr>実験</vt:lpstr>
      <vt:lpstr>実験</vt:lpstr>
      <vt:lpstr>実験</vt:lpstr>
      <vt:lpstr>実験</vt:lpstr>
      <vt:lpstr>実験</vt:lpstr>
      <vt:lpstr>実験</vt:lpstr>
      <vt:lpstr>実験結果</vt:lpstr>
      <vt:lpstr>実験結果</vt:lpstr>
      <vt:lpstr>実験</vt:lpstr>
      <vt:lpstr>実験結果</vt:lpstr>
      <vt:lpstr>実験</vt:lpstr>
      <vt:lpstr>実験</vt:lpstr>
      <vt:lpstr>実験</vt:lpstr>
      <vt:lpstr>実験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Strategies  Learned By Neural Network and Harmony Search</dc:title>
  <dc:creator>Student2014</dc:creator>
  <cp:lastModifiedBy>ICS</cp:lastModifiedBy>
  <cp:revision>61</cp:revision>
  <dcterms:created xsi:type="dcterms:W3CDTF">2015-01-22T04:36:11Z</dcterms:created>
  <dcterms:modified xsi:type="dcterms:W3CDTF">2015-02-09T07:11:42Z</dcterms:modified>
</cp:coreProperties>
</file>