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sldIdLst>
    <p:sldId id="256" r:id="rId2"/>
    <p:sldId id="271" r:id="rId3"/>
    <p:sldId id="299" r:id="rId4"/>
    <p:sldId id="287" r:id="rId5"/>
    <p:sldId id="300" r:id="rId6"/>
    <p:sldId id="291" r:id="rId7"/>
    <p:sldId id="292" r:id="rId8"/>
    <p:sldId id="294" r:id="rId9"/>
    <p:sldId id="293" r:id="rId10"/>
    <p:sldId id="284" r:id="rId11"/>
    <p:sldId id="298" r:id="rId12"/>
    <p:sldId id="297" r:id="rId13"/>
    <p:sldId id="295" r:id="rId14"/>
    <p:sldId id="286" r:id="rId15"/>
    <p:sldId id="296" r:id="rId16"/>
    <p:sldId id="303" r:id="rId17"/>
    <p:sldId id="288" r:id="rId18"/>
    <p:sldId id="301" r:id="rId19"/>
    <p:sldId id="302" r:id="rId20"/>
    <p:sldId id="289" r:id="rId21"/>
    <p:sldId id="259" r:id="rId22"/>
    <p:sldId id="305" r:id="rId23"/>
    <p:sldId id="304" r:id="rId2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2806" autoAdjust="0"/>
  </p:normalViewPr>
  <p:slideViewPr>
    <p:cSldViewPr>
      <p:cViewPr>
        <p:scale>
          <a:sx n="60" d="100"/>
          <a:sy n="60" d="100"/>
        </p:scale>
        <p:origin x="114" y="-162"/>
      </p:cViewPr>
      <p:guideLst>
        <p:guide orient="horz" pos="2160"/>
        <p:guide pos="2880"/>
      </p:guideLst>
    </p:cSldViewPr>
  </p:slideViewPr>
  <p:outlineViewPr>
    <p:cViewPr>
      <p:scale>
        <a:sx n="33" d="100"/>
        <a:sy n="33" d="100"/>
      </p:scale>
      <p:origin x="0" y="1139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H:\2014\&#21330;&#26989;&#30740;&#31350;\workcpace_1204-withLog\vsObserver&#36983;&#31227;.xlsx"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H:\2014\&#21330;&#26989;&#30740;&#31350;\workcpace_1204-withLog\vsObserver&#36983;&#31227;.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vs Observer </a:t>
            </a:r>
            <a:r>
              <a:rPr lang="ja-JP" altLang="en-US"/>
              <a:t>勝率遷移</a:t>
            </a:r>
          </a:p>
        </c:rich>
      </c:tx>
      <c:layout/>
      <c:overlay val="0"/>
      <c:spPr>
        <a:noFill/>
        <a:ln>
          <a:noFill/>
        </a:ln>
        <a:effectLst/>
      </c:spPr>
    </c:title>
    <c:autoTitleDeleted val="0"/>
    <c:plotArea>
      <c:layout/>
      <c:lineChart>
        <c:grouping val="standard"/>
        <c:varyColors val="0"/>
        <c:ser>
          <c:idx val="1"/>
          <c:order val="0"/>
          <c:tx>
            <c:strRef>
              <c:f>[vsObserver遷移.xlsx]Sheet1!$A$4:$B$4</c:f>
              <c:strCache>
                <c:ptCount val="2"/>
                <c:pt idx="0">
                  <c:v>vs Easy</c:v>
                </c:pt>
                <c:pt idx="1">
                  <c:v>Black</c:v>
                </c:pt>
              </c:strCache>
            </c:strRef>
          </c:tx>
          <c:spPr>
            <a:ln w="28575" cap="rnd">
              <a:solidFill>
                <a:schemeClr val="accent2"/>
              </a:solidFill>
              <a:round/>
            </a:ln>
            <a:effectLst/>
          </c:spPr>
          <c:marker>
            <c:symbol val="none"/>
          </c:marker>
          <c:cat>
            <c:numRef>
              <c:f>[vsObserver遷移.xlsx]Sheet1!$C$3:$N$3</c:f>
              <c:numCache>
                <c:formatCode>General</c:formatCode>
                <c:ptCount val="12"/>
                <c:pt idx="0">
                  <c:v>0</c:v>
                </c:pt>
                <c:pt idx="1">
                  <c:v>50</c:v>
                </c:pt>
                <c:pt idx="2">
                  <c:v>100</c:v>
                </c:pt>
                <c:pt idx="3">
                  <c:v>200</c:v>
                </c:pt>
                <c:pt idx="4">
                  <c:v>300</c:v>
                </c:pt>
                <c:pt idx="5">
                  <c:v>400</c:v>
                </c:pt>
                <c:pt idx="6">
                  <c:v>500</c:v>
                </c:pt>
                <c:pt idx="7">
                  <c:v>600</c:v>
                </c:pt>
                <c:pt idx="8">
                  <c:v>700</c:v>
                </c:pt>
                <c:pt idx="9">
                  <c:v>800</c:v>
                </c:pt>
                <c:pt idx="10">
                  <c:v>900</c:v>
                </c:pt>
                <c:pt idx="11">
                  <c:v>1000</c:v>
                </c:pt>
              </c:numCache>
            </c:numRef>
          </c:cat>
          <c:val>
            <c:numRef>
              <c:f>[vsObserver遷移.xlsx]Sheet1!$C$4:$N$4</c:f>
              <c:numCache>
                <c:formatCode>General</c:formatCode>
                <c:ptCount val="12"/>
                <c:pt idx="0">
                  <c:v>47.795918367346943</c:v>
                </c:pt>
                <c:pt idx="1">
                  <c:v>62.147959183673471</c:v>
                </c:pt>
                <c:pt idx="2">
                  <c:v>81.934353741496608</c:v>
                </c:pt>
                <c:pt idx="3">
                  <c:v>97.199999999999989</c:v>
                </c:pt>
                <c:pt idx="4">
                  <c:v>97.199999999999989</c:v>
                </c:pt>
                <c:pt idx="5">
                  <c:v>97.950340136054422</c:v>
                </c:pt>
                <c:pt idx="6">
                  <c:v>95.438775510204081</c:v>
                </c:pt>
                <c:pt idx="7">
                  <c:v>97.6</c:v>
                </c:pt>
                <c:pt idx="8">
                  <c:v>97.183673469387756</c:v>
                </c:pt>
                <c:pt idx="9">
                  <c:v>97.575170068027219</c:v>
                </c:pt>
                <c:pt idx="10">
                  <c:v>99.183333333333337</c:v>
                </c:pt>
                <c:pt idx="11">
                  <c:v>98.4</c:v>
                </c:pt>
              </c:numCache>
            </c:numRef>
          </c:val>
          <c:smooth val="0"/>
        </c:ser>
        <c:ser>
          <c:idx val="2"/>
          <c:order val="1"/>
          <c:tx>
            <c:strRef>
              <c:f>[vsObserver遷移.xlsx]Sheet1!$A$5:$B$5</c:f>
              <c:strCache>
                <c:ptCount val="2"/>
                <c:pt idx="0">
                  <c:v>vs Easy</c:v>
                </c:pt>
                <c:pt idx="1">
                  <c:v>white</c:v>
                </c:pt>
              </c:strCache>
            </c:strRef>
          </c:tx>
          <c:spPr>
            <a:ln w="28575" cap="rnd">
              <a:solidFill>
                <a:schemeClr val="accent3"/>
              </a:solidFill>
              <a:round/>
            </a:ln>
            <a:effectLst/>
          </c:spPr>
          <c:marker>
            <c:symbol val="none"/>
          </c:marker>
          <c:cat>
            <c:numRef>
              <c:f>[vsObserver遷移.xlsx]Sheet1!$C$3:$N$3</c:f>
              <c:numCache>
                <c:formatCode>General</c:formatCode>
                <c:ptCount val="12"/>
                <c:pt idx="0">
                  <c:v>0</c:v>
                </c:pt>
                <c:pt idx="1">
                  <c:v>50</c:v>
                </c:pt>
                <c:pt idx="2">
                  <c:v>100</c:v>
                </c:pt>
                <c:pt idx="3">
                  <c:v>200</c:v>
                </c:pt>
                <c:pt idx="4">
                  <c:v>300</c:v>
                </c:pt>
                <c:pt idx="5">
                  <c:v>400</c:v>
                </c:pt>
                <c:pt idx="6">
                  <c:v>500</c:v>
                </c:pt>
                <c:pt idx="7">
                  <c:v>600</c:v>
                </c:pt>
                <c:pt idx="8">
                  <c:v>700</c:v>
                </c:pt>
                <c:pt idx="9">
                  <c:v>800</c:v>
                </c:pt>
                <c:pt idx="10">
                  <c:v>900</c:v>
                </c:pt>
                <c:pt idx="11">
                  <c:v>1000</c:v>
                </c:pt>
              </c:numCache>
            </c:numRef>
          </c:cat>
          <c:val>
            <c:numRef>
              <c:f>[vsObserver遷移.xlsx]Sheet1!$C$5:$N$5</c:f>
              <c:numCache>
                <c:formatCode>General</c:formatCode>
                <c:ptCount val="12"/>
                <c:pt idx="0">
                  <c:v>43.004081632653062</c:v>
                </c:pt>
                <c:pt idx="1">
                  <c:v>73.163265306122454</c:v>
                </c:pt>
                <c:pt idx="2">
                  <c:v>85.431524099001308</c:v>
                </c:pt>
                <c:pt idx="3">
                  <c:v>96.8</c:v>
                </c:pt>
                <c:pt idx="4">
                  <c:v>94.800000000000011</c:v>
                </c:pt>
                <c:pt idx="5">
                  <c:v>98.799999999999983</c:v>
                </c:pt>
                <c:pt idx="6">
                  <c:v>97.5</c:v>
                </c:pt>
                <c:pt idx="7">
                  <c:v>98.4</c:v>
                </c:pt>
                <c:pt idx="8">
                  <c:v>97.575510204081638</c:v>
                </c:pt>
                <c:pt idx="9">
                  <c:v>95.199999999999989</c:v>
                </c:pt>
                <c:pt idx="10">
                  <c:v>96.367346938775498</c:v>
                </c:pt>
                <c:pt idx="11">
                  <c:v>97.199999999999989</c:v>
                </c:pt>
              </c:numCache>
            </c:numRef>
          </c:val>
          <c:smooth val="0"/>
        </c:ser>
        <c:ser>
          <c:idx val="3"/>
          <c:order val="2"/>
          <c:tx>
            <c:strRef>
              <c:f>[vsObserver遷移.xlsx]Sheet1!$A$6:$B$6</c:f>
              <c:strCache>
                <c:ptCount val="2"/>
                <c:pt idx="0">
                  <c:v>vs Normal</c:v>
                </c:pt>
                <c:pt idx="1">
                  <c:v>Black</c:v>
                </c:pt>
              </c:strCache>
            </c:strRef>
          </c:tx>
          <c:spPr>
            <a:ln w="28575" cap="rnd">
              <a:solidFill>
                <a:schemeClr val="accent4"/>
              </a:solidFill>
              <a:round/>
            </a:ln>
            <a:effectLst/>
          </c:spPr>
          <c:marker>
            <c:symbol val="none"/>
          </c:marker>
          <c:cat>
            <c:numRef>
              <c:f>[vsObserver遷移.xlsx]Sheet1!$C$3:$N$3</c:f>
              <c:numCache>
                <c:formatCode>General</c:formatCode>
                <c:ptCount val="12"/>
                <c:pt idx="0">
                  <c:v>0</c:v>
                </c:pt>
                <c:pt idx="1">
                  <c:v>50</c:v>
                </c:pt>
                <c:pt idx="2">
                  <c:v>100</c:v>
                </c:pt>
                <c:pt idx="3">
                  <c:v>200</c:v>
                </c:pt>
                <c:pt idx="4">
                  <c:v>300</c:v>
                </c:pt>
                <c:pt idx="5">
                  <c:v>400</c:v>
                </c:pt>
                <c:pt idx="6">
                  <c:v>500</c:v>
                </c:pt>
                <c:pt idx="7">
                  <c:v>600</c:v>
                </c:pt>
                <c:pt idx="8">
                  <c:v>700</c:v>
                </c:pt>
                <c:pt idx="9">
                  <c:v>800</c:v>
                </c:pt>
                <c:pt idx="10">
                  <c:v>900</c:v>
                </c:pt>
                <c:pt idx="11">
                  <c:v>1000</c:v>
                </c:pt>
              </c:numCache>
            </c:numRef>
          </c:cat>
          <c:val>
            <c:numRef>
              <c:f>[vsObserver遷移.xlsx]Sheet1!$C$6:$N$6</c:f>
              <c:numCache>
                <c:formatCode>General</c:formatCode>
                <c:ptCount val="12"/>
                <c:pt idx="0">
                  <c:v>6.7999999999999989</c:v>
                </c:pt>
                <c:pt idx="1">
                  <c:v>54.478158923143717</c:v>
                </c:pt>
                <c:pt idx="2">
                  <c:v>51.634042553191485</c:v>
                </c:pt>
                <c:pt idx="3">
                  <c:v>52.706497091590265</c:v>
                </c:pt>
                <c:pt idx="4">
                  <c:v>68.399999999999991</c:v>
                </c:pt>
                <c:pt idx="5">
                  <c:v>92.907692307692301</c:v>
                </c:pt>
                <c:pt idx="6">
                  <c:v>94.523148148148152</c:v>
                </c:pt>
                <c:pt idx="7">
                  <c:v>81.866666666666674</c:v>
                </c:pt>
                <c:pt idx="8">
                  <c:v>95.125850340136054</c:v>
                </c:pt>
                <c:pt idx="9">
                  <c:v>93.2</c:v>
                </c:pt>
                <c:pt idx="10">
                  <c:v>79.902040816326519</c:v>
                </c:pt>
                <c:pt idx="11">
                  <c:v>88.526188068756326</c:v>
                </c:pt>
              </c:numCache>
            </c:numRef>
          </c:val>
          <c:smooth val="0"/>
        </c:ser>
        <c:ser>
          <c:idx val="4"/>
          <c:order val="3"/>
          <c:tx>
            <c:strRef>
              <c:f>[vsObserver遷移.xlsx]Sheet1!$A$7:$B$7</c:f>
              <c:strCache>
                <c:ptCount val="2"/>
                <c:pt idx="0">
                  <c:v>vs Normal</c:v>
                </c:pt>
                <c:pt idx="1">
                  <c:v>white</c:v>
                </c:pt>
              </c:strCache>
            </c:strRef>
          </c:tx>
          <c:spPr>
            <a:ln w="28575" cap="rnd">
              <a:solidFill>
                <a:schemeClr val="accent5"/>
              </a:solidFill>
              <a:round/>
            </a:ln>
            <a:effectLst/>
          </c:spPr>
          <c:marker>
            <c:symbol val="none"/>
          </c:marker>
          <c:cat>
            <c:numRef>
              <c:f>[vsObserver遷移.xlsx]Sheet1!$C$3:$N$3</c:f>
              <c:numCache>
                <c:formatCode>General</c:formatCode>
                <c:ptCount val="12"/>
                <c:pt idx="0">
                  <c:v>0</c:v>
                </c:pt>
                <c:pt idx="1">
                  <c:v>50</c:v>
                </c:pt>
                <c:pt idx="2">
                  <c:v>100</c:v>
                </c:pt>
                <c:pt idx="3">
                  <c:v>200</c:v>
                </c:pt>
                <c:pt idx="4">
                  <c:v>300</c:v>
                </c:pt>
                <c:pt idx="5">
                  <c:v>400</c:v>
                </c:pt>
                <c:pt idx="6">
                  <c:v>500</c:v>
                </c:pt>
                <c:pt idx="7">
                  <c:v>600</c:v>
                </c:pt>
                <c:pt idx="8">
                  <c:v>700</c:v>
                </c:pt>
                <c:pt idx="9">
                  <c:v>800</c:v>
                </c:pt>
                <c:pt idx="10">
                  <c:v>900</c:v>
                </c:pt>
                <c:pt idx="11">
                  <c:v>1000</c:v>
                </c:pt>
              </c:numCache>
            </c:numRef>
          </c:cat>
          <c:val>
            <c:numRef>
              <c:f>[vsObserver遷移.xlsx]Sheet1!$C$7:$N$7</c:f>
              <c:numCache>
                <c:formatCode>General</c:formatCode>
                <c:ptCount val="12"/>
                <c:pt idx="0">
                  <c:v>47.471631205673759</c:v>
                </c:pt>
                <c:pt idx="1">
                  <c:v>65.623469387755094</c:v>
                </c:pt>
                <c:pt idx="2">
                  <c:v>71.260967049337609</c:v>
                </c:pt>
                <c:pt idx="3">
                  <c:v>79.640816326530611</c:v>
                </c:pt>
                <c:pt idx="4">
                  <c:v>81.767687074829936</c:v>
                </c:pt>
                <c:pt idx="5">
                  <c:v>93.2</c:v>
                </c:pt>
                <c:pt idx="6">
                  <c:v>93.39710884353741</c:v>
                </c:pt>
                <c:pt idx="7">
                  <c:v>93.97551020408163</c:v>
                </c:pt>
                <c:pt idx="8">
                  <c:v>91.897872340425536</c:v>
                </c:pt>
                <c:pt idx="9">
                  <c:v>86.62040816326531</c:v>
                </c:pt>
                <c:pt idx="10">
                  <c:v>92.399999999999977</c:v>
                </c:pt>
                <c:pt idx="11">
                  <c:v>84.811111111111117</c:v>
                </c:pt>
              </c:numCache>
            </c:numRef>
          </c:val>
          <c:smooth val="0"/>
        </c:ser>
        <c:dLbls>
          <c:showLegendKey val="0"/>
          <c:showVal val="0"/>
          <c:showCatName val="0"/>
          <c:showSerName val="0"/>
          <c:showPercent val="0"/>
          <c:showBubbleSize val="0"/>
        </c:dLbls>
        <c:marker val="1"/>
        <c:smooth val="0"/>
        <c:axId val="95108096"/>
        <c:axId val="95110272"/>
      </c:lineChart>
      <c:catAx>
        <c:axId val="951080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世代（</a:t>
                </a:r>
                <a:r>
                  <a:rPr lang="en-US" altLang="ja-JP"/>
                  <a:t>= HS</a:t>
                </a:r>
                <a:r>
                  <a:rPr lang="ja-JP" altLang="en-US"/>
                  <a:t>改善回数）</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95110272"/>
        <c:crosses val="autoZero"/>
        <c:auto val="1"/>
        <c:lblAlgn val="ctr"/>
        <c:lblOffset val="100"/>
        <c:noMultiLvlLbl val="0"/>
      </c:catAx>
      <c:valAx>
        <c:axId val="95110272"/>
        <c:scaling>
          <c:orientation val="minMax"/>
          <c:max val="10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勝率</a:t>
                </a:r>
              </a:p>
            </c:rich>
          </c:tx>
          <c:layout/>
          <c:overlay val="0"/>
          <c:spPr>
            <a:noFill/>
            <a:ln>
              <a:noFill/>
            </a:ln>
            <a:effectLst/>
          </c:spPr>
        </c:title>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951080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solidFill>
      <a:schemeClr val="bg1"/>
    </a:solidFill>
    <a:ln w="9525" cap="flat" cmpd="sng" algn="ctr">
      <a:solidFill>
        <a:schemeClr val="tx2"/>
      </a:solidFill>
      <a:round/>
    </a:ln>
    <a:effectLst/>
  </c:spPr>
  <c:txPr>
    <a:bodyPr/>
    <a:lstStyle/>
    <a:p>
      <a:pPr>
        <a:defRPr/>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vs Observer </a:t>
            </a:r>
            <a:r>
              <a:rPr lang="ja-JP" altLang="en-US"/>
              <a:t>勝率遷移</a:t>
            </a:r>
          </a:p>
        </c:rich>
      </c:tx>
      <c:layout/>
      <c:overlay val="0"/>
      <c:spPr>
        <a:noFill/>
        <a:ln>
          <a:noFill/>
        </a:ln>
        <a:effectLst/>
      </c:spPr>
    </c:title>
    <c:autoTitleDeleted val="0"/>
    <c:plotArea>
      <c:layout/>
      <c:lineChart>
        <c:grouping val="standard"/>
        <c:varyColors val="0"/>
        <c:ser>
          <c:idx val="1"/>
          <c:order val="0"/>
          <c:tx>
            <c:strRef>
              <c:f>Sheet1!$A$4:$B$4</c:f>
              <c:strCache>
                <c:ptCount val="2"/>
                <c:pt idx="0">
                  <c:v>vs Easy</c:v>
                </c:pt>
                <c:pt idx="1">
                  <c:v>Black</c:v>
                </c:pt>
              </c:strCache>
            </c:strRef>
          </c:tx>
          <c:spPr>
            <a:ln w="28575" cap="rnd">
              <a:solidFill>
                <a:schemeClr val="accent2"/>
              </a:solidFill>
              <a:round/>
            </a:ln>
            <a:effectLst/>
          </c:spPr>
          <c:marker>
            <c:symbol val="none"/>
          </c:marker>
          <c:cat>
            <c:numRef>
              <c:f>Sheet1!$C$3:$N$3</c:f>
              <c:numCache>
                <c:formatCode>General</c:formatCode>
                <c:ptCount val="12"/>
                <c:pt idx="0">
                  <c:v>0</c:v>
                </c:pt>
                <c:pt idx="1">
                  <c:v>50</c:v>
                </c:pt>
                <c:pt idx="2">
                  <c:v>100</c:v>
                </c:pt>
                <c:pt idx="3">
                  <c:v>200</c:v>
                </c:pt>
                <c:pt idx="4">
                  <c:v>300</c:v>
                </c:pt>
                <c:pt idx="5">
                  <c:v>400</c:v>
                </c:pt>
                <c:pt idx="6">
                  <c:v>500</c:v>
                </c:pt>
                <c:pt idx="7">
                  <c:v>600</c:v>
                </c:pt>
                <c:pt idx="8">
                  <c:v>700</c:v>
                </c:pt>
                <c:pt idx="9">
                  <c:v>800</c:v>
                </c:pt>
                <c:pt idx="10">
                  <c:v>900</c:v>
                </c:pt>
                <c:pt idx="11">
                  <c:v>1000</c:v>
                </c:pt>
              </c:numCache>
            </c:numRef>
          </c:cat>
          <c:val>
            <c:numRef>
              <c:f>Sheet1!$C$4:$N$4</c:f>
              <c:numCache>
                <c:formatCode>General</c:formatCode>
                <c:ptCount val="12"/>
                <c:pt idx="0">
                  <c:v>47.795918367346943</c:v>
                </c:pt>
                <c:pt idx="1">
                  <c:v>62.147959183673471</c:v>
                </c:pt>
                <c:pt idx="2">
                  <c:v>81.934353741496608</c:v>
                </c:pt>
                <c:pt idx="3">
                  <c:v>97.199999999999989</c:v>
                </c:pt>
                <c:pt idx="4">
                  <c:v>97.199999999999989</c:v>
                </c:pt>
                <c:pt idx="5">
                  <c:v>97.950340136054422</c:v>
                </c:pt>
                <c:pt idx="6">
                  <c:v>95.438775510204081</c:v>
                </c:pt>
                <c:pt idx="7">
                  <c:v>97.6</c:v>
                </c:pt>
                <c:pt idx="8">
                  <c:v>97.183673469387756</c:v>
                </c:pt>
                <c:pt idx="9">
                  <c:v>97.575170068027219</c:v>
                </c:pt>
                <c:pt idx="10">
                  <c:v>99.183333333333337</c:v>
                </c:pt>
                <c:pt idx="11">
                  <c:v>98.4</c:v>
                </c:pt>
              </c:numCache>
            </c:numRef>
          </c:val>
          <c:smooth val="0"/>
        </c:ser>
        <c:ser>
          <c:idx val="2"/>
          <c:order val="1"/>
          <c:tx>
            <c:strRef>
              <c:f>Sheet1!$A$5:$B$5</c:f>
              <c:strCache>
                <c:ptCount val="2"/>
                <c:pt idx="0">
                  <c:v>vs Easy</c:v>
                </c:pt>
                <c:pt idx="1">
                  <c:v>white</c:v>
                </c:pt>
              </c:strCache>
            </c:strRef>
          </c:tx>
          <c:spPr>
            <a:ln w="28575" cap="rnd">
              <a:solidFill>
                <a:schemeClr val="accent3"/>
              </a:solidFill>
              <a:round/>
            </a:ln>
            <a:effectLst/>
          </c:spPr>
          <c:marker>
            <c:symbol val="none"/>
          </c:marker>
          <c:cat>
            <c:numRef>
              <c:f>Sheet1!$C$3:$N$3</c:f>
              <c:numCache>
                <c:formatCode>General</c:formatCode>
                <c:ptCount val="12"/>
                <c:pt idx="0">
                  <c:v>0</c:v>
                </c:pt>
                <c:pt idx="1">
                  <c:v>50</c:v>
                </c:pt>
                <c:pt idx="2">
                  <c:v>100</c:v>
                </c:pt>
                <c:pt idx="3">
                  <c:v>200</c:v>
                </c:pt>
                <c:pt idx="4">
                  <c:v>300</c:v>
                </c:pt>
                <c:pt idx="5">
                  <c:v>400</c:v>
                </c:pt>
                <c:pt idx="6">
                  <c:v>500</c:v>
                </c:pt>
                <c:pt idx="7">
                  <c:v>600</c:v>
                </c:pt>
                <c:pt idx="8">
                  <c:v>700</c:v>
                </c:pt>
                <c:pt idx="9">
                  <c:v>800</c:v>
                </c:pt>
                <c:pt idx="10">
                  <c:v>900</c:v>
                </c:pt>
                <c:pt idx="11">
                  <c:v>1000</c:v>
                </c:pt>
              </c:numCache>
            </c:numRef>
          </c:cat>
          <c:val>
            <c:numRef>
              <c:f>Sheet1!$C$5:$N$5</c:f>
              <c:numCache>
                <c:formatCode>General</c:formatCode>
                <c:ptCount val="12"/>
                <c:pt idx="0">
                  <c:v>43.004081632653062</c:v>
                </c:pt>
                <c:pt idx="1">
                  <c:v>73.163265306122454</c:v>
                </c:pt>
                <c:pt idx="2">
                  <c:v>85.431524099001308</c:v>
                </c:pt>
                <c:pt idx="3">
                  <c:v>96.8</c:v>
                </c:pt>
                <c:pt idx="4">
                  <c:v>94.800000000000011</c:v>
                </c:pt>
                <c:pt idx="5">
                  <c:v>98.799999999999983</c:v>
                </c:pt>
                <c:pt idx="6">
                  <c:v>97.5</c:v>
                </c:pt>
                <c:pt idx="7">
                  <c:v>98.4</c:v>
                </c:pt>
                <c:pt idx="8">
                  <c:v>97.575510204081638</c:v>
                </c:pt>
                <c:pt idx="9">
                  <c:v>95.199999999999989</c:v>
                </c:pt>
                <c:pt idx="10">
                  <c:v>96.367346938775498</c:v>
                </c:pt>
                <c:pt idx="11">
                  <c:v>97.199999999999989</c:v>
                </c:pt>
              </c:numCache>
            </c:numRef>
          </c:val>
          <c:smooth val="0"/>
        </c:ser>
        <c:ser>
          <c:idx val="3"/>
          <c:order val="2"/>
          <c:tx>
            <c:strRef>
              <c:f>Sheet1!$A$6:$B$6</c:f>
              <c:strCache>
                <c:ptCount val="2"/>
                <c:pt idx="0">
                  <c:v>vs Normal</c:v>
                </c:pt>
                <c:pt idx="1">
                  <c:v>Black</c:v>
                </c:pt>
              </c:strCache>
            </c:strRef>
          </c:tx>
          <c:spPr>
            <a:ln w="28575" cap="rnd">
              <a:solidFill>
                <a:schemeClr val="accent4"/>
              </a:solidFill>
              <a:round/>
            </a:ln>
            <a:effectLst/>
          </c:spPr>
          <c:marker>
            <c:symbol val="none"/>
          </c:marker>
          <c:cat>
            <c:numRef>
              <c:f>Sheet1!$C$3:$N$3</c:f>
              <c:numCache>
                <c:formatCode>General</c:formatCode>
                <c:ptCount val="12"/>
                <c:pt idx="0">
                  <c:v>0</c:v>
                </c:pt>
                <c:pt idx="1">
                  <c:v>50</c:v>
                </c:pt>
                <c:pt idx="2">
                  <c:v>100</c:v>
                </c:pt>
                <c:pt idx="3">
                  <c:v>200</c:v>
                </c:pt>
                <c:pt idx="4">
                  <c:v>300</c:v>
                </c:pt>
                <c:pt idx="5">
                  <c:v>400</c:v>
                </c:pt>
                <c:pt idx="6">
                  <c:v>500</c:v>
                </c:pt>
                <c:pt idx="7">
                  <c:v>600</c:v>
                </c:pt>
                <c:pt idx="8">
                  <c:v>700</c:v>
                </c:pt>
                <c:pt idx="9">
                  <c:v>800</c:v>
                </c:pt>
                <c:pt idx="10">
                  <c:v>900</c:v>
                </c:pt>
                <c:pt idx="11">
                  <c:v>1000</c:v>
                </c:pt>
              </c:numCache>
            </c:numRef>
          </c:cat>
          <c:val>
            <c:numRef>
              <c:f>Sheet1!$C$6:$N$6</c:f>
              <c:numCache>
                <c:formatCode>General</c:formatCode>
                <c:ptCount val="12"/>
                <c:pt idx="0">
                  <c:v>6.7999999999999989</c:v>
                </c:pt>
                <c:pt idx="1">
                  <c:v>54.478158923143717</c:v>
                </c:pt>
                <c:pt idx="2">
                  <c:v>51.634042553191485</c:v>
                </c:pt>
                <c:pt idx="3">
                  <c:v>52.706497091590265</c:v>
                </c:pt>
                <c:pt idx="4">
                  <c:v>68.399999999999991</c:v>
                </c:pt>
                <c:pt idx="5">
                  <c:v>92.907692307692301</c:v>
                </c:pt>
                <c:pt idx="6">
                  <c:v>94.523148148148152</c:v>
                </c:pt>
                <c:pt idx="7">
                  <c:v>81.866666666666674</c:v>
                </c:pt>
                <c:pt idx="8">
                  <c:v>95.125850340136054</c:v>
                </c:pt>
                <c:pt idx="9">
                  <c:v>93.2</c:v>
                </c:pt>
                <c:pt idx="10">
                  <c:v>79.902040816326519</c:v>
                </c:pt>
                <c:pt idx="11">
                  <c:v>88.526188068756326</c:v>
                </c:pt>
              </c:numCache>
            </c:numRef>
          </c:val>
          <c:smooth val="0"/>
        </c:ser>
        <c:ser>
          <c:idx val="4"/>
          <c:order val="3"/>
          <c:tx>
            <c:strRef>
              <c:f>Sheet1!$A$7:$B$7</c:f>
              <c:strCache>
                <c:ptCount val="2"/>
                <c:pt idx="0">
                  <c:v>vs Normal</c:v>
                </c:pt>
                <c:pt idx="1">
                  <c:v>white</c:v>
                </c:pt>
              </c:strCache>
            </c:strRef>
          </c:tx>
          <c:spPr>
            <a:ln w="28575" cap="rnd">
              <a:solidFill>
                <a:schemeClr val="accent5"/>
              </a:solidFill>
              <a:round/>
            </a:ln>
            <a:effectLst/>
          </c:spPr>
          <c:marker>
            <c:symbol val="none"/>
          </c:marker>
          <c:cat>
            <c:numRef>
              <c:f>Sheet1!$C$3:$N$3</c:f>
              <c:numCache>
                <c:formatCode>General</c:formatCode>
                <c:ptCount val="12"/>
                <c:pt idx="0">
                  <c:v>0</c:v>
                </c:pt>
                <c:pt idx="1">
                  <c:v>50</c:v>
                </c:pt>
                <c:pt idx="2">
                  <c:v>100</c:v>
                </c:pt>
                <c:pt idx="3">
                  <c:v>200</c:v>
                </c:pt>
                <c:pt idx="4">
                  <c:v>300</c:v>
                </c:pt>
                <c:pt idx="5">
                  <c:v>400</c:v>
                </c:pt>
                <c:pt idx="6">
                  <c:v>500</c:v>
                </c:pt>
                <c:pt idx="7">
                  <c:v>600</c:v>
                </c:pt>
                <c:pt idx="8">
                  <c:v>700</c:v>
                </c:pt>
                <c:pt idx="9">
                  <c:v>800</c:v>
                </c:pt>
                <c:pt idx="10">
                  <c:v>900</c:v>
                </c:pt>
                <c:pt idx="11">
                  <c:v>1000</c:v>
                </c:pt>
              </c:numCache>
            </c:numRef>
          </c:cat>
          <c:val>
            <c:numRef>
              <c:f>Sheet1!$C$7:$N$7</c:f>
              <c:numCache>
                <c:formatCode>General</c:formatCode>
                <c:ptCount val="12"/>
                <c:pt idx="0">
                  <c:v>47.471631205673759</c:v>
                </c:pt>
                <c:pt idx="1">
                  <c:v>65.623469387755094</c:v>
                </c:pt>
                <c:pt idx="2">
                  <c:v>71.260967049337609</c:v>
                </c:pt>
                <c:pt idx="3">
                  <c:v>79.640816326530611</c:v>
                </c:pt>
                <c:pt idx="4">
                  <c:v>81.767687074829936</c:v>
                </c:pt>
                <c:pt idx="5">
                  <c:v>93.2</c:v>
                </c:pt>
                <c:pt idx="6">
                  <c:v>93.39710884353741</c:v>
                </c:pt>
                <c:pt idx="7">
                  <c:v>93.97551020408163</c:v>
                </c:pt>
                <c:pt idx="8">
                  <c:v>91.897872340425536</c:v>
                </c:pt>
                <c:pt idx="9">
                  <c:v>86.62040816326531</c:v>
                </c:pt>
                <c:pt idx="10">
                  <c:v>92.399999999999977</c:v>
                </c:pt>
                <c:pt idx="11">
                  <c:v>84.811111111111117</c:v>
                </c:pt>
              </c:numCache>
            </c:numRef>
          </c:val>
          <c:smooth val="0"/>
        </c:ser>
        <c:dLbls>
          <c:showLegendKey val="0"/>
          <c:showVal val="0"/>
          <c:showCatName val="0"/>
          <c:showSerName val="0"/>
          <c:showPercent val="0"/>
          <c:showBubbleSize val="0"/>
        </c:dLbls>
        <c:marker val="1"/>
        <c:smooth val="0"/>
        <c:axId val="128348928"/>
        <c:axId val="128350464"/>
      </c:lineChart>
      <c:catAx>
        <c:axId val="128348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28350464"/>
        <c:crosses val="autoZero"/>
        <c:auto val="1"/>
        <c:lblAlgn val="ctr"/>
        <c:lblOffset val="100"/>
        <c:noMultiLvlLbl val="0"/>
      </c:catAx>
      <c:valAx>
        <c:axId val="128350464"/>
        <c:scaling>
          <c:orientation val="minMax"/>
          <c:max val="10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283489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solidFill>
      <a:schemeClr val="bg1"/>
    </a:solidFill>
    <a:ln w="9525" cap="flat" cmpd="sng" algn="ctr">
      <a:solidFill>
        <a:schemeClr val="tx2"/>
      </a:solidFill>
      <a:round/>
    </a:ln>
    <a:effectLst/>
  </c:spPr>
  <c:txPr>
    <a:bodyPr/>
    <a:lstStyle/>
    <a:p>
      <a:pPr>
        <a:defRPr/>
      </a:pPr>
      <a:endParaRPr lang="ja-JP"/>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9F3542-1AAF-416A-94F2-3E123E158A21}" type="datetimeFigureOut">
              <a:rPr kumimoji="1" lang="ja-JP" altLang="en-US" smtClean="0"/>
              <a:t>2015/1/14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2342AF-5314-4158-9078-813E6AEA9EE3}" type="slidenum">
              <a:rPr kumimoji="1" lang="ja-JP" altLang="en-US" smtClean="0"/>
              <a:t>‹#›</a:t>
            </a:fld>
            <a:endParaRPr kumimoji="1" lang="ja-JP" altLang="en-US"/>
          </a:p>
        </p:txBody>
      </p:sp>
    </p:spTree>
    <p:extLst>
      <p:ext uri="{BB962C8B-B14F-4D97-AF65-F5344CB8AC3E}">
        <p14:creationId xmlns:p14="http://schemas.microsoft.com/office/powerpoint/2010/main" val="2802280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E2342AF-5314-4158-9078-813E6AEA9EE3}" type="slidenum">
              <a:rPr kumimoji="1" lang="ja-JP" altLang="en-US" smtClean="0"/>
              <a:t>21</a:t>
            </a:fld>
            <a:endParaRPr kumimoji="1" lang="ja-JP" altLang="en-US"/>
          </a:p>
        </p:txBody>
      </p:sp>
    </p:spTree>
    <p:extLst>
      <p:ext uri="{BB962C8B-B14F-4D97-AF65-F5344CB8AC3E}">
        <p14:creationId xmlns:p14="http://schemas.microsoft.com/office/powerpoint/2010/main" val="2300630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8C62DBE-AA07-492D-9BBA-EE2568B4E8A9}" type="datetimeFigureOut">
              <a:rPr kumimoji="1" lang="ja-JP" altLang="en-US" smtClean="0"/>
              <a:t>2015/1/14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317752-36B0-4CA7-B799-EF97907A25EB}"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98C62DBE-AA07-492D-9BBA-EE2568B4E8A9}" type="datetimeFigureOut">
              <a:rPr kumimoji="1" lang="ja-JP" altLang="en-US" smtClean="0"/>
              <a:t>2015/1/14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317752-36B0-4CA7-B799-EF97907A25EB}"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98C62DBE-AA07-492D-9BBA-EE2568B4E8A9}" type="datetimeFigureOut">
              <a:rPr kumimoji="1" lang="ja-JP" altLang="en-US" smtClean="0"/>
              <a:t>2015/1/14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317752-36B0-4CA7-B799-EF97907A25EB}"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98C62DBE-AA07-492D-9BBA-EE2568B4E8A9}" type="datetimeFigureOut">
              <a:rPr kumimoji="1" lang="ja-JP" altLang="en-US" smtClean="0"/>
              <a:t>2015/1/14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317752-36B0-4CA7-B799-EF97907A25EB}"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8C62DBE-AA07-492D-9BBA-EE2568B4E8A9}" type="datetimeFigureOut">
              <a:rPr kumimoji="1" lang="ja-JP" altLang="en-US" smtClean="0"/>
              <a:t>2015/1/14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317752-36B0-4CA7-B799-EF97907A25EB}"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8C62DBE-AA07-492D-9BBA-EE2568B4E8A9}" type="datetimeFigureOut">
              <a:rPr kumimoji="1" lang="ja-JP" altLang="en-US" smtClean="0"/>
              <a:t>2015/1/14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317752-36B0-4CA7-B799-EF97907A25EB}"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fld id="{98C62DBE-AA07-492D-9BBA-EE2568B4E8A9}" type="datetimeFigureOut">
              <a:rPr kumimoji="1" lang="ja-JP" altLang="en-US" smtClean="0"/>
              <a:t>2015/1/14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B317752-36B0-4CA7-B799-EF97907A25EB}"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98C62DBE-AA07-492D-9BBA-EE2568B4E8A9}" type="datetimeFigureOut">
              <a:rPr kumimoji="1" lang="ja-JP" altLang="en-US" smtClean="0"/>
              <a:t>2015/1/14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B317752-36B0-4CA7-B799-EF97907A25EB}"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C62DBE-AA07-492D-9BBA-EE2568B4E8A9}" type="datetimeFigureOut">
              <a:rPr kumimoji="1" lang="ja-JP" altLang="en-US" smtClean="0"/>
              <a:t>2015/1/14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B317752-36B0-4CA7-B799-EF97907A25EB}"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8C62DBE-AA07-492D-9BBA-EE2568B4E8A9}" type="datetimeFigureOut">
              <a:rPr kumimoji="1" lang="ja-JP" altLang="en-US" smtClean="0"/>
              <a:t>2015/1/14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317752-36B0-4CA7-B799-EF97907A25EB}" type="slidenum">
              <a:rPr kumimoji="1" lang="ja-JP" altLang="en-US" smtClean="0"/>
              <a:t>‹#›</a:t>
            </a:fld>
            <a:endParaRPr kumimoji="1" lang="ja-JP" altLang="en-US"/>
          </a:p>
        </p:txBody>
      </p:sp>
      <p:sp>
        <p:nvSpPr>
          <p:cNvPr id="9" name="Content Placeholder 8"/>
          <p:cNvSpPr>
            <a:spLocks noGrp="1"/>
          </p:cNvSpPr>
          <p:nvPr>
            <p:ph sz="quarter" idx="13"/>
          </p:nvPr>
        </p:nvSpPr>
        <p:spPr>
          <a:xfrm>
            <a:off x="304800" y="381000"/>
            <a:ext cx="7772400" cy="494284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8" name="Date Placeholder 7"/>
          <p:cNvSpPr>
            <a:spLocks noGrp="1"/>
          </p:cNvSpPr>
          <p:nvPr>
            <p:ph type="dt" sz="half" idx="10"/>
          </p:nvPr>
        </p:nvSpPr>
        <p:spPr/>
        <p:txBody>
          <a:bodyPr/>
          <a:lstStyle/>
          <a:p>
            <a:fld id="{98C62DBE-AA07-492D-9BBA-EE2568B4E8A9}" type="datetimeFigureOut">
              <a:rPr kumimoji="1" lang="ja-JP" altLang="en-US" smtClean="0"/>
              <a:t>2015/1/14</a:t>
            </a:fld>
            <a:endParaRPr kumimoji="1" lang="ja-JP" altLang="en-US"/>
          </a:p>
        </p:txBody>
      </p:sp>
      <p:sp>
        <p:nvSpPr>
          <p:cNvPr id="9" name="Slide Number Placeholder 8"/>
          <p:cNvSpPr>
            <a:spLocks noGrp="1"/>
          </p:cNvSpPr>
          <p:nvPr>
            <p:ph type="sldNum" sz="quarter" idx="11"/>
          </p:nvPr>
        </p:nvSpPr>
        <p:spPr/>
        <p:txBody>
          <a:bodyPr/>
          <a:lstStyle/>
          <a:p>
            <a:fld id="{1B317752-36B0-4CA7-B799-EF97907A25EB}" type="slidenum">
              <a:rPr kumimoji="1" lang="ja-JP" altLang="en-US" smtClean="0"/>
              <a:t>‹#›</a:t>
            </a:fld>
            <a:endParaRPr kumimoji="1" lang="ja-JP" altLang="en-US"/>
          </a:p>
        </p:txBody>
      </p:sp>
      <p:sp>
        <p:nvSpPr>
          <p:cNvPr id="10" name="Footer Placeholder 9"/>
          <p:cNvSpPr>
            <a:spLocks noGrp="1"/>
          </p:cNvSpPr>
          <p:nvPr>
            <p:ph type="ftr" sz="quarter" idx="12"/>
          </p:nvPr>
        </p:nvSpPr>
        <p:spPr/>
        <p:txBody>
          <a:bodyPr/>
          <a:lstStyle/>
          <a:p>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B317752-36B0-4CA7-B799-EF97907A25EB}" type="slidenum">
              <a:rPr kumimoji="1" lang="ja-JP" altLang="en-US" smtClean="0"/>
              <a:t>‹#›</a:t>
            </a:fld>
            <a:endParaRPr kumimoji="1" lang="ja-JP" alt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kumimoji="1" lang="ja-JP" alt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8C62DBE-AA07-492D-9BBA-EE2568B4E8A9}" type="datetimeFigureOut">
              <a:rPr kumimoji="1" lang="ja-JP" altLang="en-US" smtClean="0"/>
              <a:t>2015/1/14</a:t>
            </a:fld>
            <a:endParaRPr kumimoji="1" lang="ja-JP"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kumimoji="1"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kumimoji="1"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kumimoji="1"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kumimoji="1"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kumimoji="1"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kumimoji="1"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kumimoji="1"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kumimoji="1"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kumimoji="1"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sz="3600" dirty="0" smtClean="0"/>
              <a:t>Othello Strategies </a:t>
            </a:r>
            <a:br>
              <a:rPr kumimoji="1" lang="en-US" altLang="ja-JP" sz="3600" dirty="0" smtClean="0"/>
            </a:br>
            <a:r>
              <a:rPr lang="en-US" altLang="ja-JP" sz="3600" dirty="0" smtClean="0"/>
              <a:t>Learned By</a:t>
            </a:r>
            <a:br>
              <a:rPr lang="en-US" altLang="ja-JP" sz="3600" dirty="0" smtClean="0"/>
            </a:br>
            <a:r>
              <a:rPr lang="en-US" altLang="ja-JP" sz="3600" dirty="0" smtClean="0"/>
              <a:t>Neural Network</a:t>
            </a:r>
            <a:r>
              <a:rPr lang="ja-JP" altLang="en-US" sz="3600" dirty="0"/>
              <a:t> </a:t>
            </a:r>
            <a:r>
              <a:rPr lang="en-US" altLang="ja-JP" sz="3600" dirty="0" smtClean="0"/>
              <a:t>and </a:t>
            </a:r>
            <a:r>
              <a:rPr kumimoji="1" lang="en-US" altLang="ja-JP" sz="3600" dirty="0" smtClean="0"/>
              <a:t>Harmony Search</a:t>
            </a:r>
            <a:endParaRPr kumimoji="1" lang="ja-JP" altLang="en-US" sz="3600" dirty="0"/>
          </a:p>
        </p:txBody>
      </p:sp>
      <p:sp>
        <p:nvSpPr>
          <p:cNvPr id="3" name="サブタイトル 2"/>
          <p:cNvSpPr>
            <a:spLocks noGrp="1"/>
          </p:cNvSpPr>
          <p:nvPr>
            <p:ph type="subTitle" idx="1"/>
          </p:nvPr>
        </p:nvSpPr>
        <p:spPr/>
        <p:txBody>
          <a:bodyPr/>
          <a:lstStyle/>
          <a:p>
            <a:endParaRPr kumimoji="1" lang="en-US" altLang="ja-JP" dirty="0" smtClean="0"/>
          </a:p>
          <a:p>
            <a:r>
              <a:rPr kumimoji="1" lang="en-US" altLang="ja-JP" dirty="0" smtClean="0"/>
              <a:t>A1178647 </a:t>
            </a:r>
            <a:r>
              <a:rPr lang="ja-JP" altLang="en-US" dirty="0" smtClean="0"/>
              <a:t>岡田 良健</a:t>
            </a:r>
            <a:endParaRPr kumimoji="1" lang="ja-JP" altLang="en-US" dirty="0"/>
          </a:p>
        </p:txBody>
      </p:sp>
    </p:spTree>
    <p:extLst>
      <p:ext uri="{BB962C8B-B14F-4D97-AF65-F5344CB8AC3E}">
        <p14:creationId xmlns:p14="http://schemas.microsoft.com/office/powerpoint/2010/main" val="1613154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設定</a:t>
            </a:r>
            <a:r>
              <a:rPr lang="en-US" altLang="ja-JP" dirty="0" smtClean="0"/>
              <a:t>(Observer)</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smtClean="0"/>
              <a:t>Observer</a:t>
            </a:r>
            <a:r>
              <a:rPr lang="ja-JP" altLang="en-US" dirty="0" smtClean="0"/>
              <a:t>の</a:t>
            </a:r>
            <a:r>
              <a:rPr lang="ja-JP" altLang="en-US" dirty="0"/>
              <a:t>はたらき</a:t>
            </a:r>
            <a:endParaRPr lang="en-US" altLang="ja-JP" dirty="0"/>
          </a:p>
          <a:p>
            <a:pPr lvl="1"/>
            <a:r>
              <a:rPr lang="en-US" altLang="ja-JP" dirty="0" smtClean="0"/>
              <a:t>Harmony</a:t>
            </a:r>
            <a:r>
              <a:rPr lang="ja-JP" altLang="en-US" dirty="0" smtClean="0"/>
              <a:t>と対戦させ、強さを（おおざっぱに）測る</a:t>
            </a:r>
            <a:endParaRPr lang="en-US" altLang="ja-JP" dirty="0" smtClean="0"/>
          </a:p>
          <a:p>
            <a:pPr lvl="1"/>
            <a:r>
              <a:rPr lang="ja-JP" altLang="en-US" dirty="0" smtClean="0"/>
              <a:t>使用している </a:t>
            </a:r>
            <a:r>
              <a:rPr lang="en-US" altLang="ja-JP" dirty="0" smtClean="0"/>
              <a:t>Computer AI</a:t>
            </a:r>
          </a:p>
          <a:p>
            <a:pPr lvl="2"/>
            <a:r>
              <a:rPr lang="en-US" altLang="ja-JP" dirty="0" smtClean="0"/>
              <a:t>Easy </a:t>
            </a:r>
            <a:r>
              <a:rPr lang="en-US" altLang="ja-JP" dirty="0"/>
              <a:t>: </a:t>
            </a:r>
            <a:r>
              <a:rPr lang="ja-JP" altLang="en-US" dirty="0"/>
              <a:t>一番多くの石が取れる手を</a:t>
            </a:r>
            <a:r>
              <a:rPr lang="ja-JP" altLang="en-US" dirty="0" smtClean="0"/>
              <a:t>打つ</a:t>
            </a:r>
            <a:endParaRPr lang="en-US" altLang="ja-JP" dirty="0" smtClean="0"/>
          </a:p>
          <a:p>
            <a:pPr lvl="3"/>
            <a:r>
              <a:rPr lang="ja-JP" altLang="en-US" dirty="0"/>
              <a:t>典型的</a:t>
            </a:r>
            <a:r>
              <a:rPr lang="ja-JP" altLang="en-US" dirty="0" smtClean="0"/>
              <a:t>な初心者</a:t>
            </a:r>
            <a:r>
              <a:rPr lang="ja-JP" altLang="en-US" dirty="0"/>
              <a:t>レベル</a:t>
            </a:r>
            <a:endParaRPr lang="en-US" altLang="ja-JP" dirty="0"/>
          </a:p>
          <a:p>
            <a:pPr lvl="2"/>
            <a:r>
              <a:rPr lang="en-US" altLang="ja-JP" dirty="0"/>
              <a:t>Normal </a:t>
            </a:r>
            <a:r>
              <a:rPr lang="en-US" altLang="ja-JP" dirty="0" smtClean="0"/>
              <a:t>: </a:t>
            </a:r>
            <a:r>
              <a:rPr lang="ja-JP" altLang="en-US" dirty="0" smtClean="0"/>
              <a:t>石</a:t>
            </a:r>
            <a:r>
              <a:rPr lang="ja-JP" altLang="en-US" dirty="0"/>
              <a:t>の位置による局面評価</a:t>
            </a:r>
            <a:r>
              <a:rPr lang="en-US" altLang="ja-JP" dirty="0"/>
              <a:t>(</a:t>
            </a:r>
            <a:r>
              <a:rPr lang="ja-JP" altLang="en-US" dirty="0" smtClean="0"/>
              <a:t>盤の価値</a:t>
            </a:r>
            <a:r>
              <a:rPr lang="en-US" altLang="ja-JP" dirty="0" smtClean="0"/>
              <a:t>)</a:t>
            </a:r>
            <a:r>
              <a:rPr lang="ja-JP" altLang="en-US" dirty="0"/>
              <a:t>で最善の手を</a:t>
            </a:r>
            <a:r>
              <a:rPr lang="ja-JP" altLang="en-US" dirty="0" smtClean="0"/>
              <a:t>打つ</a:t>
            </a:r>
            <a:endParaRPr lang="en-US" altLang="ja-JP" dirty="0" smtClean="0"/>
          </a:p>
          <a:p>
            <a:pPr lvl="3"/>
            <a:r>
              <a:rPr lang="ja-JP" altLang="en-US" dirty="0"/>
              <a:t>オセロ</a:t>
            </a:r>
            <a:r>
              <a:rPr lang="ja-JP" altLang="en-US" dirty="0" smtClean="0"/>
              <a:t>を遊んだことがある一般人レベル</a:t>
            </a:r>
            <a:endParaRPr lang="en-US" altLang="ja-JP" dirty="0" smtClean="0"/>
          </a:p>
          <a:p>
            <a:pPr lvl="3"/>
            <a:r>
              <a:rPr lang="ja-JP" altLang="en-US" dirty="0" smtClean="0"/>
              <a:t>盤の各マスに石を置いたときの価値をあらかじめ持っている</a:t>
            </a:r>
            <a:endParaRPr lang="en-US" altLang="ja-JP" dirty="0" smtClean="0"/>
          </a:p>
          <a:p>
            <a:pPr marL="1325880" lvl="4" indent="0">
              <a:buNone/>
            </a:pPr>
            <a:r>
              <a:rPr lang="ja-JP" altLang="en-US" sz="1100" dirty="0"/>
              <a:t>中盤の終わり程度から弱くなっていく傾向がある</a:t>
            </a:r>
            <a:r>
              <a:rPr lang="en-US" altLang="ja-JP" sz="1100" dirty="0" smtClean="0"/>
              <a:t/>
            </a:r>
            <a:br>
              <a:rPr lang="en-US" altLang="ja-JP" sz="1100" dirty="0" smtClean="0"/>
            </a:br>
            <a:r>
              <a:rPr lang="ja-JP" altLang="en-US" sz="1100" dirty="0" smtClean="0"/>
              <a:t>（一般的に、この戦術のみだとこの問題に陥りやすい</a:t>
            </a:r>
            <a:r>
              <a:rPr lang="en-US" altLang="ja-JP" sz="1100" dirty="0" smtClean="0"/>
              <a:t>http</a:t>
            </a:r>
            <a:r>
              <a:rPr lang="en-US" altLang="ja-JP" sz="1100" dirty="0"/>
              <a:t>://uguisu.skr.jp/othello/5-1.html</a:t>
            </a:r>
            <a:r>
              <a:rPr lang="ja-JP" altLang="en-US" sz="1100" dirty="0" smtClean="0"/>
              <a:t>）</a:t>
            </a:r>
            <a:endParaRPr lang="en-US" altLang="ja-JP" sz="1100" dirty="0" smtClean="0"/>
          </a:p>
          <a:p>
            <a:endParaRPr lang="en-US" altLang="ja-JP" dirty="0" smtClean="0"/>
          </a:p>
          <a:p>
            <a:pPr lvl="1"/>
            <a:r>
              <a:rPr lang="ja-JP" altLang="en-US" sz="1200" dirty="0" smtClean="0"/>
              <a:t>同じ評価値の候補がでた場合は、その中からランダムに決定</a:t>
            </a:r>
            <a:endParaRPr lang="en-US" altLang="ja-JP" sz="1200" dirty="0" smtClean="0"/>
          </a:p>
          <a:p>
            <a:pPr lvl="1"/>
            <a:r>
              <a:rPr lang="ja-JP" altLang="en-US" sz="1200" dirty="0" smtClean="0"/>
              <a:t>現状 </a:t>
            </a:r>
            <a:r>
              <a:rPr lang="en-US" altLang="ja-JP" sz="1200" dirty="0" smtClean="0"/>
              <a:t>αβ</a:t>
            </a:r>
            <a:r>
              <a:rPr lang="ja-JP" altLang="en-US" sz="1200" dirty="0" smtClean="0"/>
              <a:t>法と組み合わせると置く手が完全に単調になり </a:t>
            </a:r>
            <a:r>
              <a:rPr lang="en-US" altLang="ja-JP" sz="1200" dirty="0" smtClean="0"/>
              <a:t>Observer</a:t>
            </a:r>
            <a:r>
              <a:rPr lang="ja-JP" altLang="en-US" sz="1200" dirty="0" smtClean="0"/>
              <a:t>として働かなかった</a:t>
            </a:r>
            <a:endParaRPr lang="en-US" altLang="ja-JP" sz="1200" dirty="0"/>
          </a:p>
          <a:p>
            <a:endParaRPr lang="en-US" altLang="ja-JP" dirty="0" smtClean="0"/>
          </a:p>
        </p:txBody>
      </p:sp>
    </p:spTree>
    <p:extLst>
      <p:ext uri="{BB962C8B-B14F-4D97-AF65-F5344CB8AC3E}">
        <p14:creationId xmlns:p14="http://schemas.microsoft.com/office/powerpoint/2010/main" val="11842787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normAutofit/>
          </a:bodyPr>
          <a:lstStyle/>
          <a:p>
            <a:pPr marL="114300" indent="0" algn="ctr">
              <a:buNone/>
            </a:pPr>
            <a:r>
              <a:rPr kumimoji="1" lang="ja-JP" altLang="en-US" sz="6000" dirty="0" smtClean="0"/>
              <a:t>実験結果</a:t>
            </a:r>
            <a:endParaRPr kumimoji="1" lang="ja-JP" altLang="en-US" sz="6000" dirty="0"/>
          </a:p>
        </p:txBody>
      </p:sp>
    </p:spTree>
    <p:extLst>
      <p:ext uri="{BB962C8B-B14F-4D97-AF65-F5344CB8AC3E}">
        <p14:creationId xmlns:p14="http://schemas.microsoft.com/office/powerpoint/2010/main" val="3350633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endParaRPr kumimoji="1" lang="ja-JP" altLang="en-US"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2026026368"/>
              </p:ext>
            </p:extLst>
          </p:nvPr>
        </p:nvGraphicFramePr>
        <p:xfrm>
          <a:off x="611560" y="5661248"/>
          <a:ext cx="7620001" cy="643780"/>
        </p:xfrm>
        <a:graphic>
          <a:graphicData uri="http://schemas.openxmlformats.org/drawingml/2006/table">
            <a:tbl>
              <a:tblPr/>
              <a:tblGrid>
                <a:gridCol w="492201"/>
                <a:gridCol w="492201"/>
                <a:gridCol w="492201"/>
                <a:gridCol w="492201"/>
                <a:gridCol w="492201"/>
                <a:gridCol w="492201"/>
                <a:gridCol w="492201"/>
                <a:gridCol w="492201"/>
                <a:gridCol w="492201"/>
                <a:gridCol w="492201"/>
                <a:gridCol w="829450"/>
                <a:gridCol w="884139"/>
                <a:gridCol w="492201"/>
                <a:gridCol w="492201"/>
              </a:tblGrid>
              <a:tr h="127152">
                <a:tc>
                  <a:txBody>
                    <a:bodyPr/>
                    <a:lstStyle/>
                    <a:p>
                      <a:pPr algn="l" fontAlgn="b"/>
                      <a:r>
                        <a:rPr lang="ja-JP" altLang="en-US" sz="800" b="0" i="0" u="none" strike="noStrike">
                          <a:solidFill>
                            <a:srgbClr val="000000"/>
                          </a:solidFill>
                          <a:effectLst/>
                          <a:latin typeface="ＭＳ Ｐゴシック" panose="020B0600070205080204" pitchFamily="50" charset="-128"/>
                          <a:ea typeface="ＭＳ Ｐゴシック" panose="020B0600070205080204" pitchFamily="50" charset="-128"/>
                        </a:rPr>
                        <a:t>　</a:t>
                      </a:r>
                    </a:p>
                  </a:txBody>
                  <a:tcPr marL="6836" marR="6836" marT="68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ＭＳ Ｐゴシック" panose="020B0600070205080204" pitchFamily="50" charset="-128"/>
                          <a:ea typeface="ＭＳ Ｐゴシック" panose="020B0600070205080204" pitchFamily="50" charset="-128"/>
                        </a:rPr>
                        <a:t>imp</a:t>
                      </a:r>
                    </a:p>
                  </a:txBody>
                  <a:tcPr marL="6836" marR="6836" marT="6836"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0</a:t>
                      </a:r>
                    </a:p>
                  </a:txBody>
                  <a:tcPr marL="6836" marR="6836" marT="6836"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50</a:t>
                      </a:r>
                    </a:p>
                  </a:txBody>
                  <a:tcPr marL="6836" marR="6836" marT="68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100</a:t>
                      </a:r>
                    </a:p>
                  </a:txBody>
                  <a:tcPr marL="6836" marR="6836" marT="68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200</a:t>
                      </a:r>
                    </a:p>
                  </a:txBody>
                  <a:tcPr marL="6836" marR="6836" marT="68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300</a:t>
                      </a:r>
                    </a:p>
                  </a:txBody>
                  <a:tcPr marL="6836" marR="6836" marT="68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400</a:t>
                      </a:r>
                    </a:p>
                  </a:txBody>
                  <a:tcPr marL="6836" marR="6836" marT="68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500</a:t>
                      </a:r>
                    </a:p>
                  </a:txBody>
                  <a:tcPr marL="6836" marR="6836" marT="68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600</a:t>
                      </a:r>
                    </a:p>
                  </a:txBody>
                  <a:tcPr marL="6836" marR="6836" marT="68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700</a:t>
                      </a:r>
                    </a:p>
                  </a:txBody>
                  <a:tcPr marL="6836" marR="6836" marT="68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800</a:t>
                      </a:r>
                    </a:p>
                  </a:txBody>
                  <a:tcPr marL="6836" marR="6836" marT="68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900</a:t>
                      </a:r>
                    </a:p>
                  </a:txBody>
                  <a:tcPr marL="6836" marR="6836" marT="68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1000</a:t>
                      </a:r>
                    </a:p>
                  </a:txBody>
                  <a:tcPr marL="6836" marR="6836" marT="6836" marB="0" anchor="b">
                    <a:lnL>
                      <a:noFill/>
                    </a:lnL>
                    <a:lnR>
                      <a:noFill/>
                    </a:lnR>
                    <a:lnT>
                      <a:noFill/>
                    </a:lnT>
                    <a:lnB w="6350" cap="flat" cmpd="sng" algn="ctr">
                      <a:solidFill>
                        <a:srgbClr val="000000"/>
                      </a:solidFill>
                      <a:prstDash val="solid"/>
                      <a:round/>
                      <a:headEnd type="none" w="med" len="med"/>
                      <a:tailEnd type="none" w="med" len="med"/>
                    </a:lnB>
                  </a:tcPr>
                </a:tc>
              </a:tr>
              <a:tr h="127152">
                <a:tc>
                  <a:txBody>
                    <a:bodyPr/>
                    <a:lstStyle/>
                    <a:p>
                      <a:pPr algn="l" fontAlgn="b"/>
                      <a:r>
                        <a:rPr lang="en-US" sz="800" b="0" i="0" u="none" strike="noStrike">
                          <a:solidFill>
                            <a:srgbClr val="000000"/>
                          </a:solidFill>
                          <a:effectLst/>
                          <a:latin typeface="ＭＳ Ｐゴシック" panose="020B0600070205080204" pitchFamily="50" charset="-128"/>
                          <a:ea typeface="ＭＳ Ｐゴシック" panose="020B0600070205080204" pitchFamily="50" charset="-128"/>
                        </a:rPr>
                        <a:t>vs Easy</a:t>
                      </a:r>
                    </a:p>
                  </a:txBody>
                  <a:tcPr marL="6836" marR="6836" marT="68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ＭＳ Ｐゴシック" panose="020B0600070205080204" pitchFamily="50" charset="-128"/>
                          <a:ea typeface="ＭＳ Ｐゴシック" panose="020B0600070205080204" pitchFamily="50" charset="-128"/>
                        </a:rPr>
                        <a:t>Black</a:t>
                      </a:r>
                    </a:p>
                  </a:txBody>
                  <a:tcPr marL="6836" marR="6836" marT="68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47.79592</a:t>
                      </a:r>
                    </a:p>
                  </a:txBody>
                  <a:tcPr marL="6836" marR="6836" marT="68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62.14796</a:t>
                      </a:r>
                    </a:p>
                  </a:txBody>
                  <a:tcPr marL="6836" marR="6836" marT="68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81.93435</a:t>
                      </a:r>
                    </a:p>
                  </a:txBody>
                  <a:tcPr marL="6836" marR="6836" marT="68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97.2</a:t>
                      </a:r>
                    </a:p>
                  </a:txBody>
                  <a:tcPr marL="6836" marR="6836" marT="68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97.2</a:t>
                      </a:r>
                    </a:p>
                  </a:txBody>
                  <a:tcPr marL="6836" marR="6836" marT="68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97.95034</a:t>
                      </a:r>
                    </a:p>
                  </a:txBody>
                  <a:tcPr marL="6836" marR="6836" marT="68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95.43878</a:t>
                      </a:r>
                    </a:p>
                  </a:txBody>
                  <a:tcPr marL="6836" marR="6836" marT="68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97.6</a:t>
                      </a:r>
                    </a:p>
                  </a:txBody>
                  <a:tcPr marL="6836" marR="6836" marT="68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97.18367347</a:t>
                      </a:r>
                    </a:p>
                  </a:txBody>
                  <a:tcPr marL="6836" marR="6836" marT="68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97.57517007</a:t>
                      </a:r>
                    </a:p>
                  </a:txBody>
                  <a:tcPr marL="6836" marR="6836" marT="68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99.18333</a:t>
                      </a:r>
                    </a:p>
                  </a:txBody>
                  <a:tcPr marL="6836" marR="6836" marT="68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98.4</a:t>
                      </a:r>
                    </a:p>
                  </a:txBody>
                  <a:tcPr marL="6836" marR="6836" marT="6836" marB="0" anchor="b">
                    <a:lnL>
                      <a:noFill/>
                    </a:lnL>
                    <a:lnR>
                      <a:noFill/>
                    </a:lnR>
                    <a:lnT w="6350" cap="flat" cmpd="sng" algn="ctr">
                      <a:solidFill>
                        <a:srgbClr val="000000"/>
                      </a:solidFill>
                      <a:prstDash val="solid"/>
                      <a:round/>
                      <a:headEnd type="none" w="med" len="med"/>
                      <a:tailEnd type="none" w="med" len="med"/>
                    </a:lnT>
                    <a:lnB>
                      <a:noFill/>
                    </a:lnB>
                  </a:tcPr>
                </a:tc>
              </a:tr>
              <a:tr h="127152">
                <a:tc>
                  <a:txBody>
                    <a:bodyPr/>
                    <a:lstStyle/>
                    <a:p>
                      <a:pPr algn="l" fontAlgn="b"/>
                      <a:endParaRPr lang="ja-JP" altLang="en-US" sz="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6836" marR="6836" marT="6836" marB="0" anchor="b">
                    <a:lnL>
                      <a:noFill/>
                    </a:lnL>
                    <a:lnR>
                      <a:noFill/>
                    </a:lnR>
                    <a:lnT>
                      <a:noFill/>
                    </a:lnT>
                    <a:lnB>
                      <a:noFill/>
                    </a:lnB>
                  </a:tcPr>
                </a:tc>
                <a:tc>
                  <a:txBody>
                    <a:bodyPr/>
                    <a:lstStyle/>
                    <a:p>
                      <a:pPr algn="l" fontAlgn="b"/>
                      <a:r>
                        <a:rPr lang="en-US" sz="800" b="0" i="0" u="none" strike="noStrike">
                          <a:solidFill>
                            <a:srgbClr val="000000"/>
                          </a:solidFill>
                          <a:effectLst/>
                          <a:latin typeface="ＭＳ Ｐゴシック" panose="020B0600070205080204" pitchFamily="50" charset="-128"/>
                          <a:ea typeface="ＭＳ Ｐゴシック" panose="020B0600070205080204" pitchFamily="50" charset="-128"/>
                        </a:rPr>
                        <a:t>white</a:t>
                      </a:r>
                    </a:p>
                  </a:txBody>
                  <a:tcPr marL="6836" marR="6836" marT="683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43.00408</a:t>
                      </a:r>
                    </a:p>
                  </a:txBody>
                  <a:tcPr marL="6836" marR="6836" marT="6836"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73.16327</a:t>
                      </a:r>
                    </a:p>
                  </a:txBody>
                  <a:tcPr marL="6836" marR="6836" marT="6836" marB="0" anchor="b">
                    <a:lnL>
                      <a:noFill/>
                    </a:lnL>
                    <a:lnR>
                      <a:noFill/>
                    </a:lnR>
                    <a:lnT>
                      <a:noFill/>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85.43152</a:t>
                      </a:r>
                    </a:p>
                  </a:txBody>
                  <a:tcPr marL="6836" marR="6836" marT="6836" marB="0" anchor="b">
                    <a:lnL>
                      <a:noFill/>
                    </a:lnL>
                    <a:lnR>
                      <a:noFill/>
                    </a:lnR>
                    <a:lnT>
                      <a:noFill/>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96.8</a:t>
                      </a:r>
                    </a:p>
                  </a:txBody>
                  <a:tcPr marL="6836" marR="6836" marT="6836" marB="0" anchor="b">
                    <a:lnL>
                      <a:noFill/>
                    </a:lnL>
                    <a:lnR>
                      <a:noFill/>
                    </a:lnR>
                    <a:lnT>
                      <a:noFill/>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94.8</a:t>
                      </a:r>
                    </a:p>
                  </a:txBody>
                  <a:tcPr marL="6836" marR="6836" marT="6836" marB="0" anchor="b">
                    <a:lnL>
                      <a:noFill/>
                    </a:lnL>
                    <a:lnR>
                      <a:noFill/>
                    </a:lnR>
                    <a:lnT>
                      <a:noFill/>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98.8</a:t>
                      </a:r>
                    </a:p>
                  </a:txBody>
                  <a:tcPr marL="6836" marR="6836" marT="6836" marB="0" anchor="b">
                    <a:lnL>
                      <a:noFill/>
                    </a:lnL>
                    <a:lnR>
                      <a:noFill/>
                    </a:lnR>
                    <a:lnT>
                      <a:noFill/>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97.5</a:t>
                      </a:r>
                    </a:p>
                  </a:txBody>
                  <a:tcPr marL="6836" marR="6836" marT="6836" marB="0" anchor="b">
                    <a:lnL>
                      <a:noFill/>
                    </a:lnL>
                    <a:lnR>
                      <a:noFill/>
                    </a:lnR>
                    <a:lnT>
                      <a:noFill/>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98.4</a:t>
                      </a:r>
                    </a:p>
                  </a:txBody>
                  <a:tcPr marL="6836" marR="6836" marT="6836" marB="0" anchor="b">
                    <a:lnL>
                      <a:noFill/>
                    </a:lnL>
                    <a:lnR>
                      <a:noFill/>
                    </a:lnR>
                    <a:lnT>
                      <a:noFill/>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97.5755102</a:t>
                      </a:r>
                    </a:p>
                  </a:txBody>
                  <a:tcPr marL="6836" marR="6836" marT="6836" marB="0" anchor="b">
                    <a:lnL>
                      <a:noFill/>
                    </a:lnL>
                    <a:lnR>
                      <a:noFill/>
                    </a:lnR>
                    <a:lnT>
                      <a:noFill/>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95.2</a:t>
                      </a:r>
                    </a:p>
                  </a:txBody>
                  <a:tcPr marL="6836" marR="6836" marT="6836" marB="0" anchor="b">
                    <a:lnL>
                      <a:noFill/>
                    </a:lnL>
                    <a:lnR>
                      <a:noFill/>
                    </a:lnR>
                    <a:lnT>
                      <a:noFill/>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96.36735</a:t>
                      </a:r>
                    </a:p>
                  </a:txBody>
                  <a:tcPr marL="6836" marR="6836" marT="6836" marB="0" anchor="b">
                    <a:lnL>
                      <a:noFill/>
                    </a:lnL>
                    <a:lnR>
                      <a:noFill/>
                    </a:lnR>
                    <a:lnT>
                      <a:noFill/>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97.2</a:t>
                      </a:r>
                    </a:p>
                  </a:txBody>
                  <a:tcPr marL="6836" marR="6836" marT="6836" marB="0" anchor="b">
                    <a:lnL>
                      <a:noFill/>
                    </a:lnL>
                    <a:lnR>
                      <a:noFill/>
                    </a:lnR>
                    <a:lnT>
                      <a:noFill/>
                    </a:lnT>
                    <a:lnB>
                      <a:noFill/>
                    </a:lnB>
                  </a:tcPr>
                </a:tc>
              </a:tr>
              <a:tr h="127152">
                <a:tc>
                  <a:txBody>
                    <a:bodyPr/>
                    <a:lstStyle/>
                    <a:p>
                      <a:pPr algn="l" fontAlgn="b"/>
                      <a:r>
                        <a:rPr lang="en-US" sz="800" b="0" i="0" u="none" strike="noStrike">
                          <a:solidFill>
                            <a:srgbClr val="000000"/>
                          </a:solidFill>
                          <a:effectLst/>
                          <a:latin typeface="ＭＳ Ｐゴシック" panose="020B0600070205080204" pitchFamily="50" charset="-128"/>
                          <a:ea typeface="ＭＳ Ｐゴシック" panose="020B0600070205080204" pitchFamily="50" charset="-128"/>
                        </a:rPr>
                        <a:t>vs Normal</a:t>
                      </a:r>
                    </a:p>
                  </a:txBody>
                  <a:tcPr marL="6836" marR="6836" marT="6836" marB="0" anchor="b">
                    <a:lnL>
                      <a:noFill/>
                    </a:lnL>
                    <a:lnR>
                      <a:noFill/>
                    </a:lnR>
                    <a:lnT>
                      <a:noFill/>
                    </a:lnT>
                    <a:lnB>
                      <a:noFill/>
                    </a:lnB>
                  </a:tcPr>
                </a:tc>
                <a:tc>
                  <a:txBody>
                    <a:bodyPr/>
                    <a:lstStyle/>
                    <a:p>
                      <a:pPr algn="l" fontAlgn="b"/>
                      <a:r>
                        <a:rPr lang="en-US" sz="800" b="0" i="0" u="none" strike="noStrike">
                          <a:solidFill>
                            <a:srgbClr val="000000"/>
                          </a:solidFill>
                          <a:effectLst/>
                          <a:latin typeface="ＭＳ Ｐゴシック" panose="020B0600070205080204" pitchFamily="50" charset="-128"/>
                          <a:ea typeface="ＭＳ Ｐゴシック" panose="020B0600070205080204" pitchFamily="50" charset="-128"/>
                        </a:rPr>
                        <a:t>Black</a:t>
                      </a:r>
                    </a:p>
                  </a:txBody>
                  <a:tcPr marL="6836" marR="6836" marT="683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6.8</a:t>
                      </a:r>
                    </a:p>
                  </a:txBody>
                  <a:tcPr marL="6836" marR="6836" marT="6836"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54.47816</a:t>
                      </a:r>
                    </a:p>
                  </a:txBody>
                  <a:tcPr marL="6836" marR="6836" marT="6836" marB="0" anchor="b">
                    <a:lnL>
                      <a:noFill/>
                    </a:lnL>
                    <a:lnR>
                      <a:noFill/>
                    </a:lnR>
                    <a:lnT>
                      <a:noFill/>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51.63404</a:t>
                      </a:r>
                    </a:p>
                  </a:txBody>
                  <a:tcPr marL="6836" marR="6836" marT="6836" marB="0" anchor="b">
                    <a:lnL>
                      <a:noFill/>
                    </a:lnL>
                    <a:lnR>
                      <a:noFill/>
                    </a:lnR>
                    <a:lnT>
                      <a:noFill/>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52.7065</a:t>
                      </a:r>
                    </a:p>
                  </a:txBody>
                  <a:tcPr marL="6836" marR="6836" marT="6836" marB="0" anchor="b">
                    <a:lnL>
                      <a:noFill/>
                    </a:lnL>
                    <a:lnR>
                      <a:noFill/>
                    </a:lnR>
                    <a:lnT>
                      <a:noFill/>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68.4</a:t>
                      </a:r>
                    </a:p>
                  </a:txBody>
                  <a:tcPr marL="6836" marR="6836" marT="6836" marB="0" anchor="b">
                    <a:lnL>
                      <a:noFill/>
                    </a:lnL>
                    <a:lnR>
                      <a:noFill/>
                    </a:lnR>
                    <a:lnT>
                      <a:noFill/>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92.90769</a:t>
                      </a:r>
                    </a:p>
                  </a:txBody>
                  <a:tcPr marL="6836" marR="6836" marT="6836" marB="0" anchor="b">
                    <a:lnL>
                      <a:noFill/>
                    </a:lnL>
                    <a:lnR>
                      <a:noFill/>
                    </a:lnR>
                    <a:lnT>
                      <a:noFill/>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94.52315</a:t>
                      </a:r>
                    </a:p>
                  </a:txBody>
                  <a:tcPr marL="6836" marR="6836" marT="6836" marB="0" anchor="b">
                    <a:lnL>
                      <a:noFill/>
                    </a:lnL>
                    <a:lnR>
                      <a:noFill/>
                    </a:lnR>
                    <a:lnT>
                      <a:noFill/>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81.86667</a:t>
                      </a:r>
                    </a:p>
                  </a:txBody>
                  <a:tcPr marL="6836" marR="6836" marT="6836" marB="0" anchor="b">
                    <a:lnL>
                      <a:noFill/>
                    </a:lnL>
                    <a:lnR>
                      <a:noFill/>
                    </a:lnR>
                    <a:lnT>
                      <a:noFill/>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95.12585034</a:t>
                      </a:r>
                    </a:p>
                  </a:txBody>
                  <a:tcPr marL="6836" marR="6836" marT="6836" marB="0" anchor="b">
                    <a:lnL>
                      <a:noFill/>
                    </a:lnL>
                    <a:lnR>
                      <a:noFill/>
                    </a:lnR>
                    <a:lnT>
                      <a:noFill/>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93.2</a:t>
                      </a:r>
                    </a:p>
                  </a:txBody>
                  <a:tcPr marL="6836" marR="6836" marT="6836" marB="0" anchor="b">
                    <a:lnL>
                      <a:noFill/>
                    </a:lnL>
                    <a:lnR>
                      <a:noFill/>
                    </a:lnR>
                    <a:lnT>
                      <a:noFill/>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79.90204</a:t>
                      </a:r>
                    </a:p>
                  </a:txBody>
                  <a:tcPr marL="6836" marR="6836" marT="6836" marB="0" anchor="b">
                    <a:lnL>
                      <a:noFill/>
                    </a:lnL>
                    <a:lnR>
                      <a:noFill/>
                    </a:lnR>
                    <a:lnT>
                      <a:noFill/>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88.52619</a:t>
                      </a:r>
                    </a:p>
                  </a:txBody>
                  <a:tcPr marL="6836" marR="6836" marT="6836" marB="0" anchor="b">
                    <a:lnL>
                      <a:noFill/>
                    </a:lnL>
                    <a:lnR>
                      <a:noFill/>
                    </a:lnR>
                    <a:lnT>
                      <a:noFill/>
                    </a:lnT>
                    <a:lnB>
                      <a:noFill/>
                    </a:lnB>
                  </a:tcPr>
                </a:tc>
              </a:tr>
              <a:tr h="127152">
                <a:tc>
                  <a:txBody>
                    <a:bodyPr/>
                    <a:lstStyle/>
                    <a:p>
                      <a:pPr algn="l" fontAlgn="b"/>
                      <a:endParaRPr lang="ja-JP" altLang="en-US" sz="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6836" marR="6836" marT="6836" marB="0" anchor="b">
                    <a:lnL>
                      <a:noFill/>
                    </a:lnL>
                    <a:lnR>
                      <a:noFill/>
                    </a:lnR>
                    <a:lnT>
                      <a:noFill/>
                    </a:lnT>
                    <a:lnB>
                      <a:noFill/>
                    </a:lnB>
                  </a:tcPr>
                </a:tc>
                <a:tc>
                  <a:txBody>
                    <a:bodyPr/>
                    <a:lstStyle/>
                    <a:p>
                      <a:pPr algn="l" fontAlgn="b"/>
                      <a:r>
                        <a:rPr lang="en-US" sz="800" b="0" i="0" u="none" strike="noStrike">
                          <a:solidFill>
                            <a:srgbClr val="000000"/>
                          </a:solidFill>
                          <a:effectLst/>
                          <a:latin typeface="ＭＳ Ｐゴシック" panose="020B0600070205080204" pitchFamily="50" charset="-128"/>
                          <a:ea typeface="ＭＳ Ｐゴシック" panose="020B0600070205080204" pitchFamily="50" charset="-128"/>
                        </a:rPr>
                        <a:t>white</a:t>
                      </a:r>
                    </a:p>
                  </a:txBody>
                  <a:tcPr marL="6836" marR="6836" marT="683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47.47163</a:t>
                      </a:r>
                    </a:p>
                  </a:txBody>
                  <a:tcPr marL="6836" marR="6836" marT="6836"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65.62347</a:t>
                      </a:r>
                    </a:p>
                  </a:txBody>
                  <a:tcPr marL="6836" marR="6836" marT="6836" marB="0" anchor="b">
                    <a:lnL>
                      <a:noFill/>
                    </a:lnL>
                    <a:lnR>
                      <a:noFill/>
                    </a:lnR>
                    <a:lnT>
                      <a:noFill/>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71.26097</a:t>
                      </a:r>
                    </a:p>
                  </a:txBody>
                  <a:tcPr marL="6836" marR="6836" marT="6836" marB="0" anchor="b">
                    <a:lnL>
                      <a:noFill/>
                    </a:lnL>
                    <a:lnR>
                      <a:noFill/>
                    </a:lnR>
                    <a:lnT>
                      <a:noFill/>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79.64082</a:t>
                      </a:r>
                    </a:p>
                  </a:txBody>
                  <a:tcPr marL="6836" marR="6836" marT="6836" marB="0" anchor="b">
                    <a:lnL>
                      <a:noFill/>
                    </a:lnL>
                    <a:lnR>
                      <a:noFill/>
                    </a:lnR>
                    <a:lnT>
                      <a:noFill/>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81.76769</a:t>
                      </a:r>
                    </a:p>
                  </a:txBody>
                  <a:tcPr marL="6836" marR="6836" marT="6836" marB="0" anchor="b">
                    <a:lnL>
                      <a:noFill/>
                    </a:lnL>
                    <a:lnR>
                      <a:noFill/>
                    </a:lnR>
                    <a:lnT>
                      <a:noFill/>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93.2</a:t>
                      </a:r>
                    </a:p>
                  </a:txBody>
                  <a:tcPr marL="6836" marR="6836" marT="6836" marB="0" anchor="b">
                    <a:lnL>
                      <a:noFill/>
                    </a:lnL>
                    <a:lnR>
                      <a:noFill/>
                    </a:lnR>
                    <a:lnT>
                      <a:noFill/>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93.39711</a:t>
                      </a:r>
                    </a:p>
                  </a:txBody>
                  <a:tcPr marL="6836" marR="6836" marT="6836" marB="0" anchor="b">
                    <a:lnL>
                      <a:noFill/>
                    </a:lnL>
                    <a:lnR>
                      <a:noFill/>
                    </a:lnR>
                    <a:lnT>
                      <a:noFill/>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93.97551</a:t>
                      </a:r>
                    </a:p>
                  </a:txBody>
                  <a:tcPr marL="6836" marR="6836" marT="6836" marB="0" anchor="b">
                    <a:lnL>
                      <a:noFill/>
                    </a:lnL>
                    <a:lnR>
                      <a:noFill/>
                    </a:lnR>
                    <a:lnT>
                      <a:noFill/>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91.89787234</a:t>
                      </a:r>
                    </a:p>
                  </a:txBody>
                  <a:tcPr marL="6836" marR="6836" marT="6836" marB="0" anchor="b">
                    <a:lnL>
                      <a:noFill/>
                    </a:lnL>
                    <a:lnR>
                      <a:noFill/>
                    </a:lnR>
                    <a:lnT>
                      <a:noFill/>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86.62040816</a:t>
                      </a:r>
                    </a:p>
                  </a:txBody>
                  <a:tcPr marL="6836" marR="6836" marT="6836" marB="0" anchor="b">
                    <a:lnL>
                      <a:noFill/>
                    </a:lnL>
                    <a:lnR>
                      <a:noFill/>
                    </a:lnR>
                    <a:lnT>
                      <a:noFill/>
                    </a:lnT>
                    <a:lnB>
                      <a:noFill/>
                    </a:lnB>
                  </a:tcPr>
                </a:tc>
                <a:tc>
                  <a:txBody>
                    <a:bodyPr/>
                    <a:lstStyle/>
                    <a:p>
                      <a:pPr algn="r" fontAlgn="b"/>
                      <a:r>
                        <a:rPr lang="en-US" altLang="ja-JP" sz="800" b="0" i="0" u="none" strike="noStrike">
                          <a:solidFill>
                            <a:srgbClr val="000000"/>
                          </a:solidFill>
                          <a:effectLst/>
                          <a:latin typeface="ＭＳ Ｐゴシック" panose="020B0600070205080204" pitchFamily="50" charset="-128"/>
                          <a:ea typeface="ＭＳ Ｐゴシック" panose="020B0600070205080204" pitchFamily="50" charset="-128"/>
                        </a:rPr>
                        <a:t>92.4</a:t>
                      </a:r>
                    </a:p>
                  </a:txBody>
                  <a:tcPr marL="6836" marR="6836" marT="6836" marB="0" anchor="b">
                    <a:lnL>
                      <a:noFill/>
                    </a:lnL>
                    <a:lnR>
                      <a:noFill/>
                    </a:lnR>
                    <a:lnT>
                      <a:noFill/>
                    </a:lnT>
                    <a:lnB>
                      <a:noFill/>
                    </a:lnB>
                  </a:tcPr>
                </a:tc>
                <a:tc>
                  <a:txBody>
                    <a:bodyPr/>
                    <a:lstStyle/>
                    <a:p>
                      <a:pPr algn="r" fontAlgn="b"/>
                      <a:r>
                        <a:rPr lang="en-US" altLang="ja-JP" sz="800" b="0" i="0" u="none" strike="noStrike" dirty="0">
                          <a:solidFill>
                            <a:srgbClr val="000000"/>
                          </a:solidFill>
                          <a:effectLst/>
                          <a:latin typeface="ＭＳ Ｐゴシック" panose="020B0600070205080204" pitchFamily="50" charset="-128"/>
                          <a:ea typeface="ＭＳ Ｐゴシック" panose="020B0600070205080204" pitchFamily="50" charset="-128"/>
                        </a:rPr>
                        <a:t>84.81111</a:t>
                      </a:r>
                    </a:p>
                  </a:txBody>
                  <a:tcPr marL="6836" marR="6836" marT="6836" marB="0" anchor="b">
                    <a:lnL>
                      <a:noFill/>
                    </a:lnL>
                    <a:lnR>
                      <a:noFill/>
                    </a:lnR>
                    <a:lnT>
                      <a:noFill/>
                    </a:lnT>
                    <a:lnB>
                      <a:noFill/>
                    </a:lnB>
                  </a:tcPr>
                </a:tc>
              </a:tr>
            </a:tbl>
          </a:graphicData>
        </a:graphic>
      </p:graphicFrame>
      <p:graphicFrame>
        <p:nvGraphicFramePr>
          <p:cNvPr id="7" name="グラフ 6"/>
          <p:cNvGraphicFramePr>
            <a:graphicFrameLocks/>
          </p:cNvGraphicFramePr>
          <p:nvPr>
            <p:extLst>
              <p:ext uri="{D42A27DB-BD31-4B8C-83A1-F6EECF244321}">
                <p14:modId xmlns:p14="http://schemas.microsoft.com/office/powerpoint/2010/main" val="947983682"/>
              </p:ext>
            </p:extLst>
          </p:nvPr>
        </p:nvGraphicFramePr>
        <p:xfrm>
          <a:off x="1187624" y="1772816"/>
          <a:ext cx="6257925" cy="33147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547777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r>
              <a:rPr lang="en-US" altLang="ja-JP" dirty="0" err="1" smtClean="0"/>
              <a:t>vsObserver</a:t>
            </a:r>
            <a:r>
              <a:rPr lang="en-US" altLang="ja-JP" dirty="0" smtClean="0"/>
              <a:t> </a:t>
            </a:r>
            <a:r>
              <a:rPr lang="ja-JP" altLang="en-US" dirty="0" smtClean="0"/>
              <a:t>遷移 考察</a:t>
            </a:r>
            <a:endParaRPr lang="en-US" altLang="ja-JP" dirty="0" smtClean="0"/>
          </a:p>
          <a:p>
            <a:pPr lvl="2"/>
            <a:endParaRPr lang="en-US" altLang="ja-JP" dirty="0" smtClean="0"/>
          </a:p>
          <a:p>
            <a:pPr lvl="2"/>
            <a:endParaRPr lang="en-US" altLang="ja-JP" dirty="0"/>
          </a:p>
          <a:p>
            <a:pPr lvl="2"/>
            <a:endParaRPr lang="en-US" altLang="ja-JP" dirty="0" smtClean="0"/>
          </a:p>
          <a:p>
            <a:pPr lvl="2"/>
            <a:endParaRPr lang="en-US" altLang="ja-JP" dirty="0"/>
          </a:p>
          <a:p>
            <a:pPr lvl="2"/>
            <a:r>
              <a:rPr lang="ja-JP" altLang="en-US" dirty="0" smtClean="0"/>
              <a:t>最新</a:t>
            </a:r>
            <a:r>
              <a:rPr lang="en-US" altLang="ja-JP" dirty="0"/>
              <a:t>(12/04)</a:t>
            </a:r>
            <a:r>
              <a:rPr lang="ja-JP" altLang="en-US" dirty="0"/>
              <a:t>の</a:t>
            </a:r>
            <a:r>
              <a:rPr lang="ja-JP" altLang="en-US" dirty="0" smtClean="0"/>
              <a:t>遷移</a:t>
            </a:r>
            <a:endParaRPr lang="en-US" altLang="ja-JP" dirty="0"/>
          </a:p>
          <a:p>
            <a:pPr lvl="3"/>
            <a:r>
              <a:rPr lang="ja-JP" altLang="en-US" dirty="0" smtClean="0"/>
              <a:t>全体 </a:t>
            </a:r>
            <a:r>
              <a:rPr lang="en-US" altLang="ja-JP" dirty="0" smtClean="0"/>
              <a:t>: </a:t>
            </a:r>
            <a:r>
              <a:rPr lang="ja-JP" altLang="en-US" dirty="0" smtClean="0"/>
              <a:t>対数関数的な単調増加</a:t>
            </a:r>
            <a:endParaRPr lang="en-US" altLang="ja-JP" dirty="0" smtClean="0"/>
          </a:p>
          <a:p>
            <a:pPr lvl="4"/>
            <a:r>
              <a:rPr lang="en-US" altLang="ja-JP" dirty="0"/>
              <a:t>Imp0</a:t>
            </a:r>
            <a:r>
              <a:rPr lang="ja-JP" altLang="en-US" dirty="0"/>
              <a:t> ～ </a:t>
            </a:r>
            <a:r>
              <a:rPr lang="en-US" altLang="ja-JP" dirty="0"/>
              <a:t>Imp400 : </a:t>
            </a:r>
            <a:r>
              <a:rPr lang="ja-JP" altLang="en-US" dirty="0"/>
              <a:t>ほぼ線形な単調増加</a:t>
            </a:r>
            <a:endParaRPr lang="en-US" altLang="ja-JP" dirty="0"/>
          </a:p>
          <a:p>
            <a:pPr lvl="4"/>
            <a:r>
              <a:rPr lang="en-US" altLang="ja-JP" dirty="0" smtClean="0"/>
              <a:t>Imp 400</a:t>
            </a:r>
            <a:r>
              <a:rPr lang="ja-JP" altLang="en-US" dirty="0"/>
              <a:t> </a:t>
            </a:r>
            <a:r>
              <a:rPr lang="ja-JP" altLang="en-US" dirty="0" smtClean="0"/>
              <a:t>～ </a:t>
            </a:r>
            <a:r>
              <a:rPr lang="en-US" altLang="ja-JP" dirty="0" smtClean="0"/>
              <a:t>: </a:t>
            </a:r>
            <a:r>
              <a:rPr lang="ja-JP" altLang="en-US" dirty="0" smtClean="0"/>
              <a:t>そこからほぼ横ばい</a:t>
            </a:r>
            <a:endParaRPr lang="en-US" altLang="ja-JP" dirty="0" smtClean="0"/>
          </a:p>
          <a:p>
            <a:pPr lvl="5"/>
            <a:r>
              <a:rPr lang="en-US" altLang="ja-JP" dirty="0" err="1" smtClean="0"/>
              <a:t>vs</a:t>
            </a:r>
            <a:r>
              <a:rPr lang="en-US" altLang="ja-JP" dirty="0" smtClean="0"/>
              <a:t> Observer </a:t>
            </a:r>
            <a:r>
              <a:rPr lang="ja-JP" altLang="en-US" dirty="0" smtClean="0"/>
              <a:t>の強さのピークは </a:t>
            </a:r>
            <a:r>
              <a:rPr lang="en-US" altLang="ja-JP" dirty="0" smtClean="0"/>
              <a:t>imp750 </a:t>
            </a:r>
            <a:r>
              <a:rPr lang="ja-JP" altLang="en-US" dirty="0" smtClean="0"/>
              <a:t>くらいの点</a:t>
            </a:r>
            <a:endParaRPr lang="en-US" altLang="ja-JP" dirty="0" smtClean="0"/>
          </a:p>
          <a:p>
            <a:pPr lvl="5"/>
            <a:r>
              <a:rPr lang="ja-JP" altLang="en-US" dirty="0" smtClean="0"/>
              <a:t>後の世代が前の世代よりも勝率が上がっているわけではない</a:t>
            </a:r>
            <a:endParaRPr lang="en-US" altLang="ja-JP" dirty="0" smtClean="0"/>
          </a:p>
          <a:p>
            <a:pPr lvl="5"/>
            <a:r>
              <a:rPr lang="en-US" altLang="ja-JP" dirty="0" err="1" smtClean="0"/>
              <a:t>vs</a:t>
            </a:r>
            <a:r>
              <a:rPr lang="ja-JP" altLang="en-US" dirty="0" smtClean="0"/>
              <a:t>自分 の経験から</a:t>
            </a:r>
            <a:endParaRPr lang="en-US" altLang="ja-JP" dirty="0" smtClean="0"/>
          </a:p>
          <a:p>
            <a:pPr lvl="6"/>
            <a:r>
              <a:rPr lang="ja-JP" altLang="en-US" dirty="0" smtClean="0"/>
              <a:t>戦術は</a:t>
            </a:r>
            <a:r>
              <a:rPr lang="ja-JP" altLang="en-US" dirty="0"/>
              <a:t>変化</a:t>
            </a:r>
            <a:r>
              <a:rPr lang="ja-JP" altLang="en-US" dirty="0" smtClean="0"/>
              <a:t>している</a:t>
            </a:r>
            <a:endParaRPr lang="en-US" altLang="ja-JP" dirty="0" smtClean="0"/>
          </a:p>
          <a:p>
            <a:pPr lvl="6"/>
            <a:r>
              <a:rPr lang="ja-JP" altLang="en-US" dirty="0"/>
              <a:t>強</a:t>
            </a:r>
            <a:r>
              <a:rPr lang="ja-JP" altLang="en-US" dirty="0" smtClean="0"/>
              <a:t>くなっているかは別問題</a:t>
            </a:r>
            <a:endParaRPr lang="en-US" altLang="ja-JP" dirty="0" smtClean="0"/>
          </a:p>
          <a:p>
            <a:pPr lvl="3"/>
            <a:r>
              <a:rPr lang="ja-JP" altLang="en-US" dirty="0" smtClean="0"/>
              <a:t>ある </a:t>
            </a:r>
            <a:r>
              <a:rPr lang="en-US" altLang="ja-JP" dirty="0" smtClean="0"/>
              <a:t>Observer </a:t>
            </a:r>
            <a:r>
              <a:rPr lang="ja-JP" altLang="en-US" dirty="0" smtClean="0"/>
              <a:t>に対する勝率が上がっても、</a:t>
            </a:r>
            <a:r>
              <a:rPr lang="ja-JP" altLang="en-US" dirty="0"/>
              <a:t>他</a:t>
            </a:r>
            <a:r>
              <a:rPr lang="ja-JP" altLang="en-US" dirty="0" smtClean="0"/>
              <a:t>の</a:t>
            </a:r>
            <a:r>
              <a:rPr lang="en-US" altLang="ja-JP" dirty="0"/>
              <a:t> </a:t>
            </a:r>
            <a:r>
              <a:rPr lang="en-US" altLang="ja-JP" dirty="0" smtClean="0"/>
              <a:t>Observer </a:t>
            </a:r>
            <a:r>
              <a:rPr lang="ja-JP" altLang="en-US" dirty="0" smtClean="0"/>
              <a:t>に対する勝率が上がるわけではない</a:t>
            </a:r>
            <a:endParaRPr lang="en-US" altLang="ja-JP" dirty="0"/>
          </a:p>
          <a:p>
            <a:pPr lvl="4"/>
            <a:r>
              <a:rPr kumimoji="1" lang="en-US" altLang="ja-JP" dirty="0" err="1" smtClean="0"/>
              <a:t>vs</a:t>
            </a:r>
            <a:r>
              <a:rPr kumimoji="1" lang="en-US" altLang="ja-JP" dirty="0" smtClean="0"/>
              <a:t> Easy </a:t>
            </a:r>
            <a:r>
              <a:rPr kumimoji="1" lang="ja-JP" altLang="en-US" dirty="0" smtClean="0"/>
              <a:t>の勝率上昇時に </a:t>
            </a:r>
            <a:r>
              <a:rPr kumimoji="1" lang="en-US" altLang="ja-JP" dirty="0" err="1" smtClean="0"/>
              <a:t>vs</a:t>
            </a:r>
            <a:r>
              <a:rPr kumimoji="1" lang="en-US" altLang="ja-JP" dirty="0" smtClean="0"/>
              <a:t> Normal </a:t>
            </a:r>
            <a:r>
              <a:rPr kumimoji="1" lang="ja-JP" altLang="en-US" dirty="0" smtClean="0"/>
              <a:t>の勝率下降 </a:t>
            </a:r>
            <a:r>
              <a:rPr kumimoji="1" lang="en-US" altLang="ja-JP" dirty="0" smtClean="0"/>
              <a:t>or </a:t>
            </a:r>
            <a:r>
              <a:rPr kumimoji="1" lang="ja-JP" altLang="en-US" dirty="0" smtClean="0"/>
              <a:t>その逆とか</a:t>
            </a:r>
            <a:endParaRPr kumimoji="1" lang="en-US" altLang="ja-JP" dirty="0" smtClean="0"/>
          </a:p>
          <a:p>
            <a:pPr lvl="5"/>
            <a:r>
              <a:rPr lang="en-US" altLang="ja-JP" dirty="0"/>
              <a:t>Observer </a:t>
            </a:r>
            <a:r>
              <a:rPr lang="ja-JP" altLang="en-US" dirty="0"/>
              <a:t>の数だけそれが見れるだろう</a:t>
            </a:r>
            <a:endParaRPr lang="en-US" altLang="ja-JP" dirty="0"/>
          </a:p>
          <a:p>
            <a:pPr lvl="4"/>
            <a:r>
              <a:rPr lang="ja-JP" altLang="en-US" dirty="0" smtClean="0"/>
              <a:t>ゲームの強さを測る</a:t>
            </a:r>
            <a:r>
              <a:rPr lang="ja-JP" altLang="en-US" dirty="0"/>
              <a:t>難</a:t>
            </a:r>
            <a:r>
              <a:rPr lang="ja-JP" altLang="en-US" dirty="0" smtClean="0"/>
              <a:t>しさ</a:t>
            </a:r>
            <a:endParaRPr kumimoji="1" lang="en-US" altLang="ja-JP" dirty="0" smtClean="0"/>
          </a:p>
          <a:p>
            <a:pPr lvl="2"/>
            <a:endParaRPr kumimoji="1" lang="en-US" altLang="ja-JP" dirty="0" smtClean="0"/>
          </a:p>
          <a:p>
            <a:pPr lvl="2"/>
            <a:r>
              <a:rPr kumimoji="1" lang="ja-JP" altLang="en-US" dirty="0" smtClean="0"/>
              <a:t>実験方法の課題</a:t>
            </a:r>
            <a:endParaRPr lang="en-US" altLang="ja-JP" dirty="0"/>
          </a:p>
          <a:p>
            <a:pPr lvl="3"/>
            <a:r>
              <a:rPr kumimoji="1" lang="en-US" altLang="ja-JP" dirty="0" smtClean="0"/>
              <a:t>mi </a:t>
            </a:r>
            <a:r>
              <a:rPr kumimoji="1" lang="ja-JP" altLang="en-US" dirty="0" smtClean="0"/>
              <a:t>の値の最適化</a:t>
            </a:r>
            <a:endParaRPr kumimoji="1" lang="en-US" altLang="ja-JP" dirty="0" smtClean="0"/>
          </a:p>
          <a:p>
            <a:pPr lvl="4"/>
            <a:r>
              <a:rPr lang="ja-JP" altLang="en-US" dirty="0"/>
              <a:t>十分効果的または効率的な </a:t>
            </a:r>
            <a:r>
              <a:rPr lang="en-US" altLang="ja-JP" dirty="0"/>
              <a:t>mi </a:t>
            </a:r>
            <a:r>
              <a:rPr lang="ja-JP" altLang="en-US" dirty="0"/>
              <a:t>を割り出す</a:t>
            </a:r>
          </a:p>
          <a:p>
            <a:pPr lvl="4"/>
            <a:r>
              <a:rPr lang="ja-JP" altLang="en-US" dirty="0" smtClean="0"/>
              <a:t>グラフを</a:t>
            </a:r>
            <a:r>
              <a:rPr lang="ja-JP" altLang="en-US" dirty="0"/>
              <a:t>見</a:t>
            </a:r>
            <a:r>
              <a:rPr lang="ja-JP" altLang="en-US" dirty="0" smtClean="0"/>
              <a:t>ると、</a:t>
            </a:r>
            <a:r>
              <a:rPr lang="en-US" altLang="ja-JP" dirty="0" smtClean="0"/>
              <a:t>800</a:t>
            </a:r>
            <a:r>
              <a:rPr lang="ja-JP" altLang="en-US" dirty="0" smtClean="0"/>
              <a:t>あたりで十分な気はする</a:t>
            </a:r>
            <a:endParaRPr lang="en-US" altLang="ja-JP" dirty="0" smtClean="0"/>
          </a:p>
          <a:p>
            <a:pPr lvl="5"/>
            <a:r>
              <a:rPr kumimoji="1" lang="ja-JP" altLang="en-US" dirty="0"/>
              <a:t>保証</a:t>
            </a:r>
            <a:r>
              <a:rPr kumimoji="1" lang="ja-JP" altLang="en-US" dirty="0" smtClean="0"/>
              <a:t>はない</a:t>
            </a:r>
            <a:endParaRPr lang="en-US" altLang="ja-JP" dirty="0"/>
          </a:p>
          <a:p>
            <a:pPr lvl="3"/>
            <a:r>
              <a:rPr kumimoji="1" lang="ja-JP" altLang="en-US" dirty="0" smtClean="0"/>
              <a:t>新しい</a:t>
            </a:r>
            <a:r>
              <a:rPr kumimoji="1" lang="en-US" altLang="ja-JP" dirty="0" smtClean="0"/>
              <a:t>Observer</a:t>
            </a:r>
            <a:r>
              <a:rPr kumimoji="1" lang="ja-JP" altLang="en-US" dirty="0" smtClean="0"/>
              <a:t>の追加</a:t>
            </a:r>
            <a:endParaRPr kumimoji="1" lang="en-US" altLang="ja-JP" dirty="0" smtClean="0"/>
          </a:p>
          <a:p>
            <a:pPr lvl="4"/>
            <a:r>
              <a:rPr lang="ja-JP" altLang="en-US" dirty="0" smtClean="0"/>
              <a:t>もしかしたら別の面でみると、強化を続けているのかもしれない</a:t>
            </a:r>
            <a:endParaRPr kumimoji="1" lang="en-US" altLang="ja-JP" dirty="0" smtClean="0"/>
          </a:p>
        </p:txBody>
      </p:sp>
      <p:graphicFrame>
        <p:nvGraphicFramePr>
          <p:cNvPr id="5" name="グラフ 4"/>
          <p:cNvGraphicFramePr>
            <a:graphicFrameLocks/>
          </p:cNvGraphicFramePr>
          <p:nvPr>
            <p:extLst>
              <p:ext uri="{D42A27DB-BD31-4B8C-83A1-F6EECF244321}">
                <p14:modId xmlns:p14="http://schemas.microsoft.com/office/powerpoint/2010/main" val="1087588830"/>
              </p:ext>
            </p:extLst>
          </p:nvPr>
        </p:nvGraphicFramePr>
        <p:xfrm>
          <a:off x="4289977" y="548680"/>
          <a:ext cx="3809653" cy="23512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029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r>
              <a:rPr lang="en-US" altLang="ja-JP" dirty="0" smtClean="0"/>
              <a:t>HS</a:t>
            </a:r>
            <a:r>
              <a:rPr lang="ja-JP" altLang="en-US" dirty="0" smtClean="0"/>
              <a:t>改善後の戦績</a:t>
            </a:r>
            <a:endParaRPr lang="en-US" altLang="ja-JP" dirty="0" smtClean="0"/>
          </a:p>
          <a:p>
            <a:pPr lvl="1"/>
            <a:r>
              <a:rPr lang="en-US" altLang="ja-JP" dirty="0" err="1" smtClean="0"/>
              <a:t>vs</a:t>
            </a:r>
            <a:r>
              <a:rPr lang="en-US" altLang="ja-JP" dirty="0" smtClean="0"/>
              <a:t> Observer</a:t>
            </a:r>
            <a:r>
              <a:rPr lang="ja-JP" altLang="en-US" dirty="0" smtClean="0"/>
              <a:t> </a:t>
            </a:r>
            <a:endParaRPr lang="en-US" altLang="ja-JP" dirty="0" smtClean="0"/>
          </a:p>
          <a:p>
            <a:pPr lvl="2"/>
            <a:r>
              <a:rPr lang="en-US" altLang="ja-JP" dirty="0" smtClean="0"/>
              <a:t>Easy</a:t>
            </a:r>
            <a:r>
              <a:rPr lang="ja-JP" altLang="en-US" dirty="0" smtClean="0"/>
              <a:t>に対して勝率 </a:t>
            </a:r>
            <a:r>
              <a:rPr lang="en-US" altLang="ja-JP" dirty="0" smtClean="0"/>
              <a:t>0.98</a:t>
            </a:r>
            <a:r>
              <a:rPr lang="ja-JP" altLang="en-US" dirty="0" smtClean="0"/>
              <a:t> </a:t>
            </a:r>
            <a:r>
              <a:rPr lang="en-US" altLang="ja-JP" dirty="0" smtClean="0"/>
              <a:t>(&lt;- 0.7 &lt;- 0.6)</a:t>
            </a:r>
          </a:p>
          <a:p>
            <a:pPr lvl="2"/>
            <a:r>
              <a:rPr lang="en-US" altLang="ja-JP" dirty="0" smtClean="0"/>
              <a:t>Normal</a:t>
            </a:r>
            <a:r>
              <a:rPr lang="ja-JP" altLang="en-US" dirty="0" smtClean="0"/>
              <a:t>に対して勝率 </a:t>
            </a:r>
            <a:r>
              <a:rPr lang="en-US" altLang="ja-JP" dirty="0" smtClean="0"/>
              <a:t>0.94</a:t>
            </a:r>
            <a:r>
              <a:rPr lang="ja-JP" altLang="en-US" dirty="0" smtClean="0"/>
              <a:t> </a:t>
            </a:r>
            <a:r>
              <a:rPr lang="en-US" altLang="ja-JP" dirty="0" smtClean="0"/>
              <a:t>(&lt;- 0.6 &lt;- 0.3)</a:t>
            </a:r>
          </a:p>
          <a:p>
            <a:pPr lvl="3"/>
            <a:r>
              <a:rPr lang="ja-JP" altLang="en-US" dirty="0" smtClean="0"/>
              <a:t>かなりいいところまで到達した？</a:t>
            </a:r>
            <a:endParaRPr lang="en-US" altLang="ja-JP" dirty="0" smtClean="0"/>
          </a:p>
          <a:p>
            <a:pPr lvl="3"/>
            <a:r>
              <a:rPr lang="ja-JP" altLang="en-US" dirty="0"/>
              <a:t>後攻</a:t>
            </a:r>
            <a:r>
              <a:rPr lang="ja-JP" altLang="en-US" dirty="0" smtClean="0"/>
              <a:t>のほうが勝率が若干高い？</a:t>
            </a:r>
            <a:endParaRPr lang="en-US" altLang="ja-JP" dirty="0" smtClean="0"/>
          </a:p>
          <a:p>
            <a:pPr lvl="4"/>
            <a:r>
              <a:rPr lang="en-US" altLang="ja-JP" dirty="0" err="1" smtClean="0"/>
              <a:t>Observer_Normal</a:t>
            </a:r>
            <a:r>
              <a:rPr lang="en-US" altLang="ja-JP" dirty="0" smtClean="0"/>
              <a:t> </a:t>
            </a:r>
            <a:r>
              <a:rPr lang="ja-JP" altLang="en-US" dirty="0" smtClean="0"/>
              <a:t>の先行が弱い可能性が高い</a:t>
            </a:r>
            <a:endParaRPr lang="en-US" altLang="ja-JP" dirty="0" smtClean="0"/>
          </a:p>
          <a:p>
            <a:pPr lvl="3"/>
            <a:r>
              <a:rPr lang="ja-JP" altLang="en-US" dirty="0" smtClean="0"/>
              <a:t>現状の</a:t>
            </a:r>
            <a:r>
              <a:rPr lang="en-US" altLang="ja-JP" dirty="0" smtClean="0"/>
              <a:t>Observer</a:t>
            </a:r>
            <a:r>
              <a:rPr lang="ja-JP" altLang="en-US" dirty="0" smtClean="0"/>
              <a:t>が</a:t>
            </a:r>
            <a:r>
              <a:rPr lang="en-US" altLang="ja-JP" dirty="0" smtClean="0"/>
              <a:t>Observer</a:t>
            </a:r>
            <a:r>
              <a:rPr lang="ja-JP" altLang="en-US" dirty="0" smtClean="0"/>
              <a:t>として不十分になってきた？</a:t>
            </a:r>
            <a:endParaRPr lang="en-US" altLang="ja-JP" dirty="0" smtClean="0"/>
          </a:p>
          <a:p>
            <a:pPr lvl="4"/>
            <a:r>
              <a:rPr lang="en-US" altLang="ja-JP" dirty="0" smtClean="0"/>
              <a:t>Harmony </a:t>
            </a:r>
            <a:r>
              <a:rPr lang="ja-JP" altLang="en-US" dirty="0" smtClean="0"/>
              <a:t>のみ</a:t>
            </a:r>
            <a:r>
              <a:rPr lang="en-US" altLang="ja-JP" dirty="0" smtClean="0"/>
              <a:t>αβ</a:t>
            </a:r>
            <a:r>
              <a:rPr lang="ja-JP" altLang="en-US" dirty="0" smtClean="0"/>
              <a:t>を適用しているからの可能性が高い</a:t>
            </a:r>
            <a:endParaRPr lang="en-US" altLang="ja-JP" dirty="0" smtClean="0"/>
          </a:p>
          <a:p>
            <a:pPr lvl="5"/>
            <a:r>
              <a:rPr lang="en-US" altLang="ja-JP" dirty="0" smtClean="0"/>
              <a:t>Observer </a:t>
            </a:r>
            <a:r>
              <a:rPr lang="ja-JP" altLang="en-US" dirty="0" smtClean="0"/>
              <a:t>に</a:t>
            </a:r>
            <a:r>
              <a:rPr lang="en-US" altLang="ja-JP" dirty="0" smtClean="0"/>
              <a:t>αβ</a:t>
            </a:r>
            <a:r>
              <a:rPr lang="ja-JP" altLang="en-US" dirty="0" smtClean="0"/>
              <a:t>を適用すると</a:t>
            </a:r>
            <a:r>
              <a:rPr lang="en-US" altLang="ja-JP" dirty="0" smtClean="0"/>
              <a:t>Observer</a:t>
            </a:r>
            <a:r>
              <a:rPr lang="ja-JP" altLang="en-US" dirty="0" smtClean="0"/>
              <a:t>の役目を果たしてくれない</a:t>
            </a:r>
            <a:endParaRPr lang="en-US" altLang="ja-JP" dirty="0" smtClean="0"/>
          </a:p>
          <a:p>
            <a:pPr lvl="6"/>
            <a:r>
              <a:rPr lang="ja-JP" altLang="en-US" dirty="0" smtClean="0"/>
              <a:t>戦術の幅が狭まって</a:t>
            </a:r>
            <a:r>
              <a:rPr lang="en-US" altLang="ja-JP" dirty="0"/>
              <a:t> </a:t>
            </a:r>
            <a:r>
              <a:rPr lang="ja-JP" altLang="en-US" dirty="0" smtClean="0"/>
              <a:t>勝率</a:t>
            </a:r>
            <a:r>
              <a:rPr lang="en-US" altLang="ja-JP" dirty="0" smtClean="0"/>
              <a:t>100</a:t>
            </a:r>
            <a:r>
              <a:rPr lang="ja-JP" altLang="en-US" dirty="0" smtClean="0"/>
              <a:t>か</a:t>
            </a:r>
            <a:r>
              <a:rPr lang="en-US" altLang="ja-JP" dirty="0" smtClean="0"/>
              <a:t>0</a:t>
            </a:r>
            <a:r>
              <a:rPr lang="ja-JP" altLang="en-US" dirty="0" smtClean="0"/>
              <a:t>に偏る</a:t>
            </a:r>
            <a:endParaRPr lang="en-US" altLang="ja-JP" dirty="0" smtClean="0"/>
          </a:p>
          <a:p>
            <a:pPr lvl="5"/>
            <a:r>
              <a:rPr lang="en-US" altLang="ja-JP" dirty="0" smtClean="0"/>
              <a:t>Best</a:t>
            </a:r>
            <a:r>
              <a:rPr lang="ja-JP" altLang="en-US" dirty="0" smtClean="0"/>
              <a:t> </a:t>
            </a:r>
            <a:r>
              <a:rPr lang="en-US" altLang="ja-JP" dirty="0" smtClean="0"/>
              <a:t>Harmony</a:t>
            </a:r>
            <a:r>
              <a:rPr lang="ja-JP" altLang="en-US" dirty="0" smtClean="0"/>
              <a:t>（</a:t>
            </a:r>
            <a:r>
              <a:rPr lang="en-US" altLang="ja-JP" dirty="0" smtClean="0"/>
              <a:t>αβ</a:t>
            </a:r>
            <a:r>
              <a:rPr lang="ja-JP" altLang="en-US" dirty="0" smtClean="0"/>
              <a:t>なし）</a:t>
            </a:r>
            <a:r>
              <a:rPr lang="en-US" altLang="ja-JP" dirty="0" err="1" smtClean="0"/>
              <a:t>vs</a:t>
            </a:r>
            <a:r>
              <a:rPr lang="en-US" altLang="ja-JP" dirty="0" smtClean="0"/>
              <a:t> Observer </a:t>
            </a:r>
            <a:r>
              <a:rPr lang="ja-JP" altLang="en-US" dirty="0" smtClean="0"/>
              <a:t>で戦績を見た</a:t>
            </a:r>
            <a:endParaRPr lang="en-US" altLang="ja-JP" dirty="0" smtClean="0"/>
          </a:p>
          <a:p>
            <a:pPr lvl="6"/>
            <a:r>
              <a:rPr lang="en-US" altLang="ja-JP" dirty="0" err="1" smtClean="0"/>
              <a:t>vs</a:t>
            </a:r>
            <a:r>
              <a:rPr lang="en-US" altLang="ja-JP" dirty="0" smtClean="0"/>
              <a:t> Easy </a:t>
            </a:r>
            <a:r>
              <a:rPr lang="en-US" altLang="ja-JP" dirty="0"/>
              <a:t>(</a:t>
            </a:r>
            <a:r>
              <a:rPr lang="en-US" altLang="ja-JP" dirty="0" err="1"/>
              <a:t>Black,White</a:t>
            </a:r>
            <a:r>
              <a:rPr lang="en-US" altLang="ja-JP" dirty="0"/>
              <a:t>)</a:t>
            </a:r>
          </a:p>
          <a:p>
            <a:pPr lvl="6"/>
            <a:r>
              <a:rPr lang="en-US" altLang="ja-JP" dirty="0"/>
              <a:t>Black</a:t>
            </a:r>
          </a:p>
          <a:p>
            <a:pPr lvl="6"/>
            <a:r>
              <a:rPr lang="en-US" altLang="ja-JP" dirty="0"/>
              <a:t>No.60 (F:10)   win : 43 , draw : 1 , lose : 6</a:t>
            </a:r>
          </a:p>
          <a:p>
            <a:pPr lvl="6"/>
            <a:r>
              <a:rPr lang="en-US" altLang="ja-JP" dirty="0"/>
              <a:t>White</a:t>
            </a:r>
          </a:p>
          <a:p>
            <a:pPr lvl="6"/>
            <a:r>
              <a:rPr lang="en-US" altLang="ja-JP" dirty="0"/>
              <a:t>No.60 (F:10)   win : 45 , draw : 1 , lose : 4</a:t>
            </a:r>
          </a:p>
          <a:p>
            <a:pPr lvl="6"/>
            <a:r>
              <a:rPr lang="en-US" altLang="ja-JP" dirty="0" err="1" smtClean="0"/>
              <a:t>vs</a:t>
            </a:r>
            <a:r>
              <a:rPr lang="en-US" altLang="ja-JP" dirty="0" smtClean="0"/>
              <a:t> Normal </a:t>
            </a:r>
            <a:r>
              <a:rPr lang="en-US" altLang="ja-JP" dirty="0"/>
              <a:t>(</a:t>
            </a:r>
            <a:r>
              <a:rPr lang="en-US" altLang="ja-JP" dirty="0" err="1"/>
              <a:t>Black,White</a:t>
            </a:r>
            <a:r>
              <a:rPr lang="en-US" altLang="ja-JP" dirty="0"/>
              <a:t>)</a:t>
            </a:r>
          </a:p>
          <a:p>
            <a:pPr lvl="6"/>
            <a:r>
              <a:rPr lang="en-US" altLang="ja-JP" dirty="0"/>
              <a:t>Black</a:t>
            </a:r>
          </a:p>
          <a:p>
            <a:pPr lvl="6"/>
            <a:r>
              <a:rPr lang="en-US" altLang="ja-JP" dirty="0"/>
              <a:t>No.60 (F:10)   win : 28 , draw : 0 , lose : 22</a:t>
            </a:r>
          </a:p>
          <a:p>
            <a:pPr lvl="6"/>
            <a:r>
              <a:rPr lang="en-US" altLang="ja-JP" dirty="0"/>
              <a:t>White</a:t>
            </a:r>
          </a:p>
          <a:p>
            <a:pPr lvl="6"/>
            <a:r>
              <a:rPr lang="en-US" altLang="ja-JP" dirty="0"/>
              <a:t>No.60 (F:10)   win : 28 , draw : 0 , lose : </a:t>
            </a:r>
            <a:r>
              <a:rPr lang="en-US" altLang="ja-JP" dirty="0" smtClean="0"/>
              <a:t>22</a:t>
            </a:r>
          </a:p>
          <a:p>
            <a:pPr marL="1737360" lvl="6" indent="0">
              <a:buNone/>
            </a:pPr>
            <a:r>
              <a:rPr lang="en-US" altLang="ja-JP" dirty="0" smtClean="0"/>
              <a:t>-&gt; </a:t>
            </a:r>
            <a:r>
              <a:rPr lang="ja-JP" altLang="en-US" dirty="0" smtClean="0"/>
              <a:t>まあいいんじゃない</a:t>
            </a:r>
            <a:endParaRPr lang="en-US" altLang="ja-JP" dirty="0"/>
          </a:p>
          <a:p>
            <a:pPr lvl="4"/>
            <a:r>
              <a:rPr lang="en-US" altLang="ja-JP" dirty="0" smtClean="0"/>
              <a:t>Strong AI </a:t>
            </a:r>
            <a:r>
              <a:rPr lang="ja-JP" altLang="en-US" dirty="0" smtClean="0"/>
              <a:t>を作る</a:t>
            </a:r>
            <a:r>
              <a:rPr lang="en-US" altLang="ja-JP" dirty="0" smtClean="0"/>
              <a:t>…</a:t>
            </a:r>
          </a:p>
          <a:p>
            <a:pPr lvl="3"/>
            <a:endParaRPr lang="en-US" altLang="ja-JP" dirty="0" smtClean="0"/>
          </a:p>
          <a:p>
            <a:pPr lvl="3"/>
            <a:endParaRPr lang="en-US" altLang="ja-JP" dirty="0" smtClean="0"/>
          </a:p>
          <a:p>
            <a:pPr lvl="1"/>
            <a:r>
              <a:rPr lang="en-US" altLang="ja-JP" dirty="0"/>
              <a:t>vs </a:t>
            </a:r>
            <a:r>
              <a:rPr lang="ja-JP" altLang="en-US" dirty="0"/>
              <a:t>自分</a:t>
            </a:r>
            <a:endParaRPr lang="en-US" altLang="ja-JP" dirty="0"/>
          </a:p>
          <a:p>
            <a:pPr lvl="2"/>
            <a:r>
              <a:rPr lang="ja-JP" altLang="en-US" dirty="0" smtClean="0"/>
              <a:t>自分に対して勝率</a:t>
            </a:r>
            <a:r>
              <a:rPr lang="en-US" altLang="ja-JP" dirty="0" smtClean="0"/>
              <a:t>0.3</a:t>
            </a:r>
            <a:r>
              <a:rPr lang="ja-JP" altLang="en-US" dirty="0" smtClean="0"/>
              <a:t>くらい？</a:t>
            </a:r>
            <a:endParaRPr lang="en-US" altLang="ja-JP" dirty="0" smtClean="0"/>
          </a:p>
          <a:p>
            <a:pPr lvl="3"/>
            <a:r>
              <a:rPr lang="ja-JP" altLang="en-US" dirty="0" smtClean="0"/>
              <a:t>テキトーにやると負ける</a:t>
            </a:r>
            <a:endParaRPr lang="en-US" altLang="ja-JP" dirty="0" smtClean="0"/>
          </a:p>
          <a:p>
            <a:pPr lvl="3"/>
            <a:r>
              <a:rPr lang="ja-JP" altLang="en-US" dirty="0"/>
              <a:t>真面目</a:t>
            </a:r>
            <a:r>
              <a:rPr lang="ja-JP" altLang="en-US" dirty="0" smtClean="0"/>
              <a:t>にやっても負けることが増えたと思う</a:t>
            </a:r>
            <a:endParaRPr lang="en-US" altLang="ja-JP" dirty="0" smtClean="0"/>
          </a:p>
          <a:p>
            <a:pPr lvl="1"/>
            <a:endParaRPr lang="en-US" altLang="ja-JP" dirty="0" smtClean="0"/>
          </a:p>
          <a:p>
            <a:pPr lvl="3"/>
            <a:endParaRPr lang="en-US" altLang="ja-JP" dirty="0" smtClean="0"/>
          </a:p>
          <a:p>
            <a:pPr lvl="1"/>
            <a:endParaRPr lang="en-US" altLang="ja-JP" dirty="0"/>
          </a:p>
          <a:p>
            <a:endParaRPr lang="en-US" altLang="ja-JP" dirty="0"/>
          </a:p>
        </p:txBody>
      </p:sp>
    </p:spTree>
    <p:extLst>
      <p:ext uri="{BB962C8B-B14F-4D97-AF65-F5344CB8AC3E}">
        <p14:creationId xmlns:p14="http://schemas.microsoft.com/office/powerpoint/2010/main" val="19843345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r>
              <a:rPr lang="ja-JP" altLang="en-US" dirty="0"/>
              <a:t> </a:t>
            </a:r>
            <a:r>
              <a:rPr lang="en-US" altLang="ja-JP" dirty="0"/>
              <a:t>NN</a:t>
            </a:r>
          </a:p>
          <a:p>
            <a:pPr lvl="1"/>
            <a:r>
              <a:rPr lang="en-US" altLang="ja-JP" dirty="0"/>
              <a:t>Input </a:t>
            </a:r>
            <a:r>
              <a:rPr lang="ja-JP" altLang="en-US" dirty="0" err="1"/>
              <a:t>への</a:t>
            </a:r>
            <a:r>
              <a:rPr lang="ja-JP" altLang="en-US" dirty="0"/>
              <a:t>色々な試行</a:t>
            </a:r>
            <a:endParaRPr lang="en-US" altLang="ja-JP" dirty="0"/>
          </a:p>
          <a:p>
            <a:pPr lvl="2"/>
            <a:r>
              <a:rPr lang="en-US" altLang="ja-JP" dirty="0" smtClean="0"/>
              <a:t>Information </a:t>
            </a:r>
            <a:r>
              <a:rPr lang="ja-JP" altLang="en-US" dirty="0"/>
              <a:t>の</a:t>
            </a:r>
            <a:r>
              <a:rPr lang="en-US" altLang="ja-JP" dirty="0"/>
              <a:t> </a:t>
            </a:r>
            <a:r>
              <a:rPr lang="en-US" altLang="ja-JP" dirty="0" smtClean="0"/>
              <a:t>?</a:t>
            </a:r>
          </a:p>
          <a:p>
            <a:pPr lvl="3"/>
            <a:r>
              <a:rPr lang="en-US" altLang="ja-JP" dirty="0" smtClean="0"/>
              <a:t>turn</a:t>
            </a:r>
          </a:p>
          <a:p>
            <a:pPr lvl="4"/>
            <a:r>
              <a:rPr lang="en-US" altLang="ja-JP" dirty="0" smtClean="0"/>
              <a:t>turn</a:t>
            </a:r>
            <a:r>
              <a:rPr lang="ja-JP" altLang="en-US" dirty="0"/>
              <a:t>数の値は線形的に増加</a:t>
            </a:r>
            <a:endParaRPr lang="en-US" altLang="ja-JP" dirty="0"/>
          </a:p>
          <a:p>
            <a:pPr lvl="4"/>
            <a:r>
              <a:rPr lang="ja-JP" altLang="en-US" dirty="0"/>
              <a:t>石を獲る数の理想は指数関数的</a:t>
            </a:r>
            <a:endParaRPr lang="en-US" altLang="ja-JP" dirty="0"/>
          </a:p>
          <a:p>
            <a:pPr lvl="4"/>
            <a:r>
              <a:rPr lang="en-US" altLang="ja-JP" dirty="0"/>
              <a:t>-&gt; </a:t>
            </a:r>
            <a:r>
              <a:rPr lang="ja-JP" altLang="en-US" dirty="0"/>
              <a:t>経過 </a:t>
            </a:r>
            <a:r>
              <a:rPr lang="en-US" altLang="ja-JP" dirty="0"/>
              <a:t>turn </a:t>
            </a:r>
            <a:r>
              <a:rPr lang="ja-JP" altLang="en-US" dirty="0"/>
              <a:t>数から、序盤、中盤、終盤を自分で判断するのは困難なのでは</a:t>
            </a:r>
            <a:endParaRPr lang="en-US" altLang="ja-JP" dirty="0" smtClean="0"/>
          </a:p>
          <a:p>
            <a:pPr lvl="3"/>
            <a:r>
              <a:rPr lang="en-US" altLang="ja-JP" dirty="0" err="1" smtClean="0"/>
              <a:t>piece_difference</a:t>
            </a:r>
            <a:r>
              <a:rPr lang="en-US" altLang="ja-JP" dirty="0" smtClean="0"/>
              <a:t> </a:t>
            </a:r>
            <a:r>
              <a:rPr lang="ja-JP" altLang="en-US" dirty="0" smtClean="0"/>
              <a:t>と</a:t>
            </a:r>
            <a:r>
              <a:rPr lang="en-US" altLang="ja-JP" dirty="0" smtClean="0"/>
              <a:t> my-piece</a:t>
            </a:r>
            <a:r>
              <a:rPr lang="en-US" altLang="ja-JP" dirty="0"/>
              <a:t>, </a:t>
            </a:r>
            <a:r>
              <a:rPr lang="en-US" altLang="ja-JP" dirty="0" err="1" smtClean="0"/>
              <a:t>opp</a:t>
            </a:r>
            <a:r>
              <a:rPr lang="en-US" altLang="ja-JP" dirty="0" smtClean="0"/>
              <a:t>-piece</a:t>
            </a:r>
          </a:p>
          <a:p>
            <a:pPr lvl="4"/>
            <a:r>
              <a:rPr lang="ja-JP" altLang="en-US" dirty="0"/>
              <a:t>どちら</a:t>
            </a:r>
            <a:r>
              <a:rPr lang="ja-JP" altLang="en-US" dirty="0" smtClean="0"/>
              <a:t>でも変わらない気がした</a:t>
            </a:r>
            <a:endParaRPr lang="en-US" altLang="ja-JP" dirty="0" smtClean="0"/>
          </a:p>
          <a:p>
            <a:pPr lvl="3"/>
            <a:r>
              <a:rPr lang="en-US" altLang="ja-JP" dirty="0" smtClean="0"/>
              <a:t>my-mobility</a:t>
            </a:r>
            <a:r>
              <a:rPr lang="en-US" altLang="ja-JP" dirty="0"/>
              <a:t>, </a:t>
            </a:r>
            <a:r>
              <a:rPr lang="en-US" altLang="ja-JP" dirty="0" err="1" smtClean="0"/>
              <a:t>opp</a:t>
            </a:r>
            <a:r>
              <a:rPr lang="en-US" altLang="ja-JP" dirty="0" smtClean="0"/>
              <a:t>-mobility</a:t>
            </a:r>
          </a:p>
          <a:p>
            <a:pPr lvl="4"/>
            <a:r>
              <a:rPr lang="en-US" altLang="ja-JP" dirty="0" smtClean="0"/>
              <a:t>Information </a:t>
            </a:r>
            <a:r>
              <a:rPr lang="ja-JP" altLang="en-US" dirty="0" smtClean="0"/>
              <a:t>の中で強さ</a:t>
            </a:r>
            <a:r>
              <a:rPr lang="ja-JP" altLang="en-US" dirty="0"/>
              <a:t>に貢献して</a:t>
            </a:r>
            <a:r>
              <a:rPr lang="ja-JP" altLang="en-US" dirty="0" smtClean="0"/>
              <a:t>いる気がする</a:t>
            </a:r>
            <a:endParaRPr lang="en-US" altLang="ja-JP" dirty="0" smtClean="0"/>
          </a:p>
          <a:p>
            <a:pPr lvl="5"/>
            <a:r>
              <a:rPr lang="ja-JP" altLang="en-US" dirty="0"/>
              <a:t>保証はない</a:t>
            </a:r>
            <a:endParaRPr lang="en-US" altLang="ja-JP" dirty="0"/>
          </a:p>
          <a:p>
            <a:pPr lvl="5"/>
            <a:r>
              <a:rPr lang="ja-JP" altLang="en-US" dirty="0" smtClean="0"/>
              <a:t>学習しやすいパラメータだと思う</a:t>
            </a:r>
            <a:endParaRPr lang="en-US" altLang="ja-JP" dirty="0" smtClean="0"/>
          </a:p>
          <a:p>
            <a:pPr lvl="4"/>
            <a:r>
              <a:rPr lang="ja-JP" altLang="en-US" dirty="0" smtClean="0"/>
              <a:t>序盤から徹底的に </a:t>
            </a:r>
            <a:r>
              <a:rPr lang="en-US" altLang="ja-JP" dirty="0" err="1" smtClean="0"/>
              <a:t>opp</a:t>
            </a:r>
            <a:r>
              <a:rPr lang="en-US" altLang="ja-JP" dirty="0" smtClean="0"/>
              <a:t>-mobility </a:t>
            </a:r>
            <a:r>
              <a:rPr lang="ja-JP" altLang="en-US" dirty="0" smtClean="0"/>
              <a:t>を減らすことだけ考えるやつ</a:t>
            </a:r>
            <a:endParaRPr lang="en-US" altLang="ja-JP" dirty="0" smtClean="0"/>
          </a:p>
          <a:p>
            <a:pPr lvl="5"/>
            <a:r>
              <a:rPr lang="ja-JP" altLang="en-US" dirty="0" smtClean="0"/>
              <a:t>面白かった</a:t>
            </a:r>
            <a:endParaRPr lang="en-US" altLang="ja-JP" dirty="0" smtClean="0"/>
          </a:p>
          <a:p>
            <a:pPr lvl="5"/>
            <a:r>
              <a:rPr lang="ja-JP" altLang="en-US" dirty="0" smtClean="0"/>
              <a:t>冷静に戦えば弱い</a:t>
            </a:r>
            <a:endParaRPr lang="en-US" altLang="ja-JP" dirty="0"/>
          </a:p>
          <a:p>
            <a:pPr lvl="2"/>
            <a:r>
              <a:rPr lang="en-US" altLang="ja-JP" dirty="0" err="1"/>
              <a:t>Hidden_layer_size</a:t>
            </a:r>
            <a:r>
              <a:rPr lang="en-US" altLang="ja-JP" dirty="0"/>
              <a:t> </a:t>
            </a:r>
            <a:r>
              <a:rPr lang="ja-JP" altLang="en-US" dirty="0"/>
              <a:t>の</a:t>
            </a:r>
            <a:r>
              <a:rPr lang="en-US" altLang="ja-JP" dirty="0"/>
              <a:t> </a:t>
            </a:r>
            <a:r>
              <a:rPr lang="en-US" altLang="ja-JP" dirty="0" smtClean="0"/>
              <a:t>?</a:t>
            </a:r>
          </a:p>
          <a:p>
            <a:pPr lvl="3"/>
            <a:r>
              <a:rPr lang="en-US" altLang="ja-JP" dirty="0" smtClean="0"/>
              <a:t>n </a:t>
            </a:r>
            <a:r>
              <a:rPr lang="en-US" altLang="ja-JP" dirty="0"/>
              <a:t>* n Block (1~8 or 2~8 or 3~8</a:t>
            </a:r>
            <a:r>
              <a:rPr lang="en-US" altLang="ja-JP" dirty="0" smtClean="0"/>
              <a:t>)</a:t>
            </a:r>
          </a:p>
          <a:p>
            <a:pPr lvl="4"/>
            <a:r>
              <a:rPr lang="en-US" altLang="ja-JP" dirty="0" smtClean="0"/>
              <a:t>3~8 </a:t>
            </a:r>
            <a:r>
              <a:rPr lang="ja-JP" altLang="en-US" dirty="0" smtClean="0"/>
              <a:t>は物足りない</a:t>
            </a:r>
            <a:endParaRPr lang="en-US" altLang="ja-JP" dirty="0" smtClean="0"/>
          </a:p>
          <a:p>
            <a:pPr lvl="4"/>
            <a:r>
              <a:rPr lang="en-US" altLang="ja-JP" dirty="0" smtClean="0"/>
              <a:t>2~8</a:t>
            </a:r>
            <a:r>
              <a:rPr lang="ja-JP" altLang="en-US" dirty="0" smtClean="0"/>
              <a:t>で一段階強くなる実感</a:t>
            </a:r>
            <a:endParaRPr lang="en-US" altLang="ja-JP" dirty="0" smtClean="0"/>
          </a:p>
          <a:p>
            <a:pPr lvl="4"/>
            <a:r>
              <a:rPr lang="en-US" altLang="ja-JP" dirty="0" smtClean="0"/>
              <a:t>1~8 </a:t>
            </a:r>
            <a:r>
              <a:rPr lang="ja-JP" altLang="en-US" dirty="0" smtClean="0"/>
              <a:t>は情報過多で学習向上の効果はあるのかよくわからない</a:t>
            </a:r>
            <a:endParaRPr lang="en-US" altLang="ja-JP" dirty="0" smtClean="0"/>
          </a:p>
          <a:p>
            <a:pPr lvl="5"/>
            <a:r>
              <a:rPr lang="ja-JP" altLang="en-US" b="1" dirty="0" smtClean="0"/>
              <a:t>と思ったが、最新の実験結果がわりといい感じなので、意味はありそう</a:t>
            </a:r>
            <a:r>
              <a:rPr lang="en-US" altLang="ja-JP" b="1" dirty="0" smtClean="0"/>
              <a:t>(</a:t>
            </a:r>
            <a:r>
              <a:rPr lang="ja-JP" altLang="en-US" b="1" dirty="0"/>
              <a:t>追記</a:t>
            </a:r>
            <a:r>
              <a:rPr lang="en-US" altLang="ja-JP" b="1" dirty="0" smtClean="0"/>
              <a:t>12/09)</a:t>
            </a:r>
          </a:p>
          <a:p>
            <a:pPr lvl="3"/>
            <a:r>
              <a:rPr lang="ja-JP" altLang="en-US" dirty="0" smtClean="0"/>
              <a:t>四辺</a:t>
            </a:r>
            <a:endParaRPr lang="en-US" altLang="ja-JP" dirty="0" smtClean="0"/>
          </a:p>
          <a:p>
            <a:pPr lvl="4"/>
            <a:r>
              <a:rPr lang="ja-JP" altLang="en-US" dirty="0" smtClean="0"/>
              <a:t>若干強くなったような気はした</a:t>
            </a:r>
            <a:endParaRPr lang="en-US" altLang="ja-JP" dirty="0" smtClean="0"/>
          </a:p>
          <a:p>
            <a:pPr lvl="4"/>
            <a:r>
              <a:rPr lang="ja-JP" altLang="en-US" dirty="0" smtClean="0"/>
              <a:t>端の辺を取りに行くのに集中しすぎてしまうところがあるので一長一短</a:t>
            </a:r>
            <a:endParaRPr lang="en-US" altLang="ja-JP" dirty="0" smtClean="0"/>
          </a:p>
          <a:p>
            <a:pPr lvl="3"/>
            <a:r>
              <a:rPr lang="ja-JP" altLang="en-US" dirty="0" smtClean="0"/>
              <a:t>四角</a:t>
            </a:r>
            <a:r>
              <a:rPr lang="ja-JP" altLang="en-US" dirty="0"/>
              <a:t>基準 </a:t>
            </a:r>
            <a:r>
              <a:rPr lang="en-US" altLang="ja-JP" dirty="0"/>
              <a:t>n * n Block(1~4</a:t>
            </a:r>
            <a:r>
              <a:rPr lang="en-US" altLang="ja-JP" dirty="0" smtClean="0"/>
              <a:t>)</a:t>
            </a:r>
          </a:p>
          <a:p>
            <a:pPr lvl="4"/>
            <a:r>
              <a:rPr lang="ja-JP" altLang="en-US" dirty="0"/>
              <a:t>効果実感しない</a:t>
            </a:r>
            <a:endParaRPr lang="en-US" altLang="ja-JP" dirty="0" smtClean="0"/>
          </a:p>
          <a:p>
            <a:pPr lvl="3"/>
            <a:r>
              <a:rPr lang="ja-JP" altLang="en-US" dirty="0" smtClean="0"/>
              <a:t>中心</a:t>
            </a:r>
            <a:r>
              <a:rPr lang="ja-JP" altLang="en-US" dirty="0"/>
              <a:t>基準 </a:t>
            </a:r>
            <a:r>
              <a:rPr lang="en-US" altLang="ja-JP" dirty="0"/>
              <a:t>n * n Block (2, 4, 6, 8) </a:t>
            </a:r>
            <a:endParaRPr lang="en-US" altLang="ja-JP" dirty="0" smtClean="0"/>
          </a:p>
          <a:p>
            <a:pPr lvl="4"/>
            <a:r>
              <a:rPr lang="ja-JP" altLang="en-US" dirty="0"/>
              <a:t>効果実感</a:t>
            </a:r>
            <a:r>
              <a:rPr lang="ja-JP" altLang="en-US" dirty="0" smtClean="0"/>
              <a:t>しない</a:t>
            </a:r>
            <a:endParaRPr lang="en-US" altLang="ja-JP" dirty="0" smtClean="0"/>
          </a:p>
          <a:p>
            <a:pPr lvl="4"/>
            <a:endParaRPr lang="en-US" altLang="ja-JP" dirty="0" smtClean="0"/>
          </a:p>
          <a:p>
            <a:pPr lvl="1"/>
            <a:endParaRPr lang="en-US" altLang="ja-JP" dirty="0" smtClean="0"/>
          </a:p>
        </p:txBody>
      </p:sp>
    </p:spTree>
    <p:extLst>
      <p:ext uri="{BB962C8B-B14F-4D97-AF65-F5344CB8AC3E}">
        <p14:creationId xmlns:p14="http://schemas.microsoft.com/office/powerpoint/2010/main" val="14920720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pPr marL="777240" lvl="2" indent="0">
              <a:buNone/>
            </a:pPr>
            <a:endParaRPr lang="en-US" altLang="ja-JP" dirty="0" smtClean="0"/>
          </a:p>
          <a:p>
            <a:pPr marL="777240" lvl="2" indent="0">
              <a:buNone/>
            </a:pPr>
            <a:endParaRPr lang="en-US" altLang="ja-JP" dirty="0"/>
          </a:p>
          <a:p>
            <a:pPr lvl="2"/>
            <a:r>
              <a:rPr lang="en-US" altLang="ja-JP" dirty="0"/>
              <a:t>Input </a:t>
            </a:r>
            <a:r>
              <a:rPr lang="ja-JP" altLang="en-US" dirty="0" err="1"/>
              <a:t>への</a:t>
            </a:r>
            <a:r>
              <a:rPr lang="ja-JP" altLang="en-US" dirty="0"/>
              <a:t>色々な</a:t>
            </a:r>
            <a:r>
              <a:rPr lang="ja-JP" altLang="en-US" dirty="0" smtClean="0"/>
              <a:t>試行の結論</a:t>
            </a:r>
            <a:endParaRPr lang="en-US" altLang="ja-JP" dirty="0" smtClean="0"/>
          </a:p>
          <a:p>
            <a:pPr marL="1051560" lvl="3" indent="0">
              <a:buNone/>
            </a:pPr>
            <a:r>
              <a:rPr lang="en-US" altLang="ja-JP" dirty="0" smtClean="0"/>
              <a:t>-&gt; </a:t>
            </a:r>
            <a:r>
              <a:rPr lang="ja-JP" altLang="en-US" dirty="0" smtClean="0"/>
              <a:t>細かい調整を狙っても、結局大差ないという結論</a:t>
            </a:r>
            <a:endParaRPr lang="en-US" altLang="ja-JP" dirty="0" smtClean="0"/>
          </a:p>
          <a:p>
            <a:pPr marL="1051560" lvl="3" indent="0">
              <a:buNone/>
            </a:pPr>
            <a:r>
              <a:rPr lang="en-US" altLang="ja-JP" dirty="0" smtClean="0"/>
              <a:t>-&gt; </a:t>
            </a:r>
            <a:r>
              <a:rPr lang="ja-JP" altLang="en-US" dirty="0" smtClean="0"/>
              <a:t>実験内容的には、専門知識もそうだが、先入観のようなものもいれない</a:t>
            </a:r>
            <a:r>
              <a:rPr lang="ja-JP" altLang="en-US" dirty="0" err="1" smtClean="0"/>
              <a:t>べ</a:t>
            </a:r>
            <a:r>
              <a:rPr lang="ja-JP" altLang="en-US" dirty="0" smtClean="0"/>
              <a:t>き</a:t>
            </a:r>
            <a:endParaRPr lang="en-US" altLang="ja-JP" dirty="0" smtClean="0"/>
          </a:p>
          <a:p>
            <a:pPr marL="1051560" lvl="3" indent="0">
              <a:buNone/>
            </a:pPr>
            <a:r>
              <a:rPr lang="en-US" altLang="ja-JP" dirty="0" smtClean="0"/>
              <a:t>-&gt; </a:t>
            </a:r>
            <a:r>
              <a:rPr lang="ja-JP" altLang="en-US" dirty="0" smtClean="0"/>
              <a:t>原点回帰</a:t>
            </a:r>
            <a:endParaRPr lang="en-US" altLang="ja-JP" dirty="0" smtClean="0"/>
          </a:p>
          <a:p>
            <a:pPr marL="1325880" lvl="4" indent="0">
              <a:buNone/>
            </a:pPr>
            <a:r>
              <a:rPr lang="en-US" altLang="ja-JP" dirty="0" smtClean="0"/>
              <a:t>(</a:t>
            </a:r>
            <a:r>
              <a:rPr lang="ja-JP" altLang="en-US" dirty="0" smtClean="0"/>
              <a:t> 最新</a:t>
            </a:r>
            <a:r>
              <a:rPr lang="en-US" altLang="ja-JP" dirty="0" smtClean="0"/>
              <a:t>(12/04) </a:t>
            </a:r>
            <a:r>
              <a:rPr lang="ja-JP" altLang="en-US" dirty="0" smtClean="0"/>
              <a:t>は、</a:t>
            </a:r>
            <a:r>
              <a:rPr lang="en-US" altLang="ja-JP" dirty="0" smtClean="0"/>
              <a:t>n * n Block (1~8), my/</a:t>
            </a:r>
            <a:r>
              <a:rPr lang="en-US" altLang="ja-JP" dirty="0" err="1" smtClean="0"/>
              <a:t>opp</a:t>
            </a:r>
            <a:r>
              <a:rPr lang="en-US" altLang="ja-JP" dirty="0" smtClean="0"/>
              <a:t> </a:t>
            </a:r>
            <a:r>
              <a:rPr lang="en-US" altLang="ja-JP" dirty="0" err="1" smtClean="0"/>
              <a:t>piecenum</a:t>
            </a:r>
            <a:r>
              <a:rPr lang="en-US" altLang="ja-JP" dirty="0" smtClean="0"/>
              <a:t>, my/</a:t>
            </a:r>
            <a:r>
              <a:rPr lang="en-US" altLang="ja-JP" dirty="0" err="1" smtClean="0"/>
              <a:t>opp</a:t>
            </a:r>
            <a:r>
              <a:rPr lang="en-US" altLang="ja-JP" dirty="0" smtClean="0"/>
              <a:t> mobility )</a:t>
            </a:r>
            <a:endParaRPr lang="en-US" altLang="ja-JP" dirty="0"/>
          </a:p>
          <a:p>
            <a:pPr lvl="3"/>
            <a:endParaRPr lang="en-US" altLang="ja-JP" dirty="0" smtClean="0"/>
          </a:p>
          <a:p>
            <a:pPr lvl="1"/>
            <a:endParaRPr lang="en-US" altLang="ja-JP" dirty="0" smtClean="0"/>
          </a:p>
          <a:p>
            <a:pPr lvl="1"/>
            <a:r>
              <a:rPr lang="ja-JP" altLang="en-US" dirty="0" smtClean="0"/>
              <a:t>評価値</a:t>
            </a:r>
            <a:r>
              <a:rPr lang="ja-JP" altLang="en-US" dirty="0"/>
              <a:t>の</a:t>
            </a:r>
            <a:r>
              <a:rPr lang="ja-JP" altLang="en-US" dirty="0" smtClean="0"/>
              <a:t>計算 </a:t>
            </a:r>
            <a:r>
              <a:rPr lang="en-US" altLang="ja-JP" sz="1300" dirty="0" smtClean="0"/>
              <a:t>※</a:t>
            </a:r>
            <a:r>
              <a:rPr lang="ja-JP" altLang="en-US" sz="1300" dirty="0"/>
              <a:t>最新</a:t>
            </a:r>
            <a:r>
              <a:rPr lang="en-US" altLang="ja-JP" sz="1300" dirty="0"/>
              <a:t>(12/04) </a:t>
            </a:r>
            <a:r>
              <a:rPr lang="ja-JP" altLang="en-US" sz="1300" dirty="0" smtClean="0"/>
              <a:t>の実験でのみ</a:t>
            </a:r>
            <a:endParaRPr lang="en-US" altLang="ja-JP" dirty="0"/>
          </a:p>
          <a:p>
            <a:pPr lvl="2"/>
            <a:r>
              <a:rPr lang="en-US" altLang="ja-JP" dirty="0"/>
              <a:t>90</a:t>
            </a:r>
            <a:r>
              <a:rPr lang="ja-JP" altLang="en-US" dirty="0"/>
              <a:t>度</a:t>
            </a:r>
            <a:r>
              <a:rPr lang="en-US" altLang="ja-JP" dirty="0"/>
              <a:t>, 180</a:t>
            </a:r>
            <a:r>
              <a:rPr lang="ja-JP" altLang="en-US" dirty="0"/>
              <a:t>度</a:t>
            </a:r>
            <a:r>
              <a:rPr lang="en-US" altLang="ja-JP" dirty="0"/>
              <a:t>, 270</a:t>
            </a:r>
            <a:r>
              <a:rPr lang="ja-JP" altLang="en-US" dirty="0"/>
              <a:t>度</a:t>
            </a:r>
            <a:r>
              <a:rPr lang="en-US" altLang="ja-JP" dirty="0"/>
              <a:t>, </a:t>
            </a:r>
            <a:r>
              <a:rPr lang="ja-JP" altLang="en-US" dirty="0"/>
              <a:t>盤を回転させた 場合の</a:t>
            </a:r>
            <a:r>
              <a:rPr lang="en-US" altLang="ja-JP" dirty="0"/>
              <a:t>NN</a:t>
            </a:r>
            <a:r>
              <a:rPr lang="ja-JP" altLang="en-US" dirty="0"/>
              <a:t>の</a:t>
            </a:r>
            <a:r>
              <a:rPr lang="en-US" altLang="ja-JP" dirty="0"/>
              <a:t>output</a:t>
            </a:r>
            <a:r>
              <a:rPr lang="ja-JP" altLang="en-US" dirty="0"/>
              <a:t>も含めて</a:t>
            </a:r>
            <a:r>
              <a:rPr lang="en-US" altLang="ja-JP" dirty="0"/>
              <a:t/>
            </a:r>
            <a:br>
              <a:rPr lang="en-US" altLang="ja-JP" dirty="0"/>
            </a:br>
            <a:r>
              <a:rPr lang="ja-JP" altLang="en-US" dirty="0"/>
              <a:t>その平均値を</a:t>
            </a:r>
            <a:r>
              <a:rPr lang="ja-JP" altLang="en-US" dirty="0" smtClean="0"/>
              <a:t>とった</a:t>
            </a:r>
            <a:endParaRPr lang="en-US" altLang="ja-JP" dirty="0" smtClean="0"/>
          </a:p>
          <a:p>
            <a:pPr lvl="3"/>
            <a:r>
              <a:rPr lang="ja-JP" altLang="en-US" dirty="0" smtClean="0"/>
              <a:t>評価精度が上がるはず</a:t>
            </a:r>
            <a:endParaRPr lang="en-US" altLang="ja-JP" dirty="0" smtClean="0"/>
          </a:p>
          <a:p>
            <a:pPr lvl="4"/>
            <a:r>
              <a:rPr lang="ja-JP" altLang="en-US" dirty="0" smtClean="0"/>
              <a:t>単純に評価のサンプル増加</a:t>
            </a:r>
            <a:endParaRPr lang="en-US" altLang="ja-JP" dirty="0" smtClean="0"/>
          </a:p>
          <a:p>
            <a:pPr lvl="4"/>
            <a:r>
              <a:rPr lang="ja-JP" altLang="en-US" dirty="0"/>
              <a:t>強</a:t>
            </a:r>
            <a:r>
              <a:rPr lang="ja-JP" altLang="en-US" dirty="0" smtClean="0"/>
              <a:t>さのブレの減少による安定化</a:t>
            </a:r>
            <a:endParaRPr lang="en-US" altLang="ja-JP" dirty="0"/>
          </a:p>
          <a:p>
            <a:pPr lvl="5"/>
            <a:r>
              <a:rPr lang="ja-JP" altLang="en-US" dirty="0"/>
              <a:t>例えば、</a:t>
            </a:r>
            <a:endParaRPr lang="en-US" altLang="ja-JP" dirty="0"/>
          </a:p>
          <a:p>
            <a:pPr marL="1920240" lvl="7" indent="0">
              <a:buNone/>
            </a:pPr>
            <a:r>
              <a:rPr lang="ja-JP" altLang="en-US" dirty="0"/>
              <a:t>角の隣</a:t>
            </a:r>
            <a:r>
              <a:rPr lang="en-US" altLang="ja-JP" dirty="0"/>
              <a:t>[1,0]</a:t>
            </a:r>
            <a:r>
              <a:rPr lang="ja-JP" altLang="en-US" dirty="0" err="1"/>
              <a:t>には</a:t>
            </a:r>
            <a:r>
              <a:rPr lang="ja-JP" altLang="en-US" dirty="0"/>
              <a:t>置くが、</a:t>
            </a:r>
            <a:r>
              <a:rPr lang="en-US" altLang="ja-JP" dirty="0"/>
              <a:t>[0, 6] </a:t>
            </a:r>
            <a:r>
              <a:rPr lang="ja-JP" altLang="en-US" dirty="0" err="1"/>
              <a:t>には置</a:t>
            </a:r>
            <a:r>
              <a:rPr lang="ja-JP" altLang="en-US" dirty="0"/>
              <a:t>いてしまう置く癖</a:t>
            </a:r>
            <a:endParaRPr lang="en-US" altLang="ja-JP" dirty="0"/>
          </a:p>
          <a:p>
            <a:pPr marL="1508760" lvl="5" indent="0">
              <a:buNone/>
            </a:pPr>
            <a:r>
              <a:rPr lang="ja-JP" altLang="en-US" dirty="0"/>
              <a:t>　</a:t>
            </a:r>
            <a:r>
              <a:rPr lang="ja-JP" altLang="en-US" dirty="0" smtClean="0"/>
              <a:t>　を</a:t>
            </a:r>
            <a:r>
              <a:rPr lang="ja-JP" altLang="en-US" dirty="0"/>
              <a:t>改善できるのではと思った</a:t>
            </a:r>
            <a:endParaRPr lang="en-US" altLang="ja-JP" dirty="0"/>
          </a:p>
          <a:p>
            <a:pPr lvl="1"/>
            <a:endParaRPr lang="en-US" altLang="ja-JP" dirty="0" smtClean="0"/>
          </a:p>
          <a:p>
            <a:pPr lvl="1"/>
            <a:endParaRPr lang="en-US" altLang="ja-JP" dirty="0"/>
          </a:p>
          <a:p>
            <a:pPr lvl="1"/>
            <a:endParaRPr lang="en-US" altLang="ja-JP" dirty="0"/>
          </a:p>
          <a:p>
            <a:pPr lvl="1"/>
            <a:r>
              <a:rPr lang="en-US" altLang="ja-JP" dirty="0"/>
              <a:t>HS</a:t>
            </a:r>
            <a:r>
              <a:rPr lang="ja-JP" altLang="en-US" dirty="0"/>
              <a:t>改善後の</a:t>
            </a:r>
            <a:r>
              <a:rPr lang="en-US" altLang="ja-JP" dirty="0"/>
              <a:t>NN</a:t>
            </a:r>
            <a:r>
              <a:rPr lang="ja-JP" altLang="en-US" dirty="0"/>
              <a:t>の対戦中の</a:t>
            </a:r>
            <a:r>
              <a:rPr lang="en-US" altLang="ja-JP" dirty="0"/>
              <a:t>Output </a:t>
            </a:r>
            <a:r>
              <a:rPr lang="ja-JP" altLang="en-US" dirty="0"/>
              <a:t>の値</a:t>
            </a:r>
            <a:endParaRPr lang="en-US" altLang="ja-JP" dirty="0"/>
          </a:p>
          <a:p>
            <a:pPr lvl="2"/>
            <a:r>
              <a:rPr lang="en-US" altLang="ja-JP" dirty="0"/>
              <a:t>0.99</a:t>
            </a:r>
            <a:r>
              <a:rPr lang="ja-JP" altLang="en-US" dirty="0"/>
              <a:t>周辺が多い</a:t>
            </a:r>
            <a:endParaRPr lang="en-US" altLang="ja-JP" dirty="0"/>
          </a:p>
          <a:p>
            <a:pPr lvl="3"/>
            <a:r>
              <a:rPr lang="ja-JP" altLang="en-US" dirty="0"/>
              <a:t>結果的にうまく動いている</a:t>
            </a:r>
            <a:endParaRPr lang="en-US" altLang="ja-JP" dirty="0"/>
          </a:p>
          <a:p>
            <a:pPr lvl="3"/>
            <a:r>
              <a:rPr lang="ja-JP" altLang="en-US" dirty="0"/>
              <a:t>重要なのは値の大小関係</a:t>
            </a:r>
            <a:endParaRPr lang="en-US" altLang="ja-JP" dirty="0"/>
          </a:p>
          <a:p>
            <a:pPr marL="1051560" lvl="3" indent="0">
              <a:buNone/>
            </a:pPr>
            <a:r>
              <a:rPr lang="en-US" altLang="ja-JP" dirty="0"/>
              <a:t>-&gt; </a:t>
            </a:r>
            <a:r>
              <a:rPr lang="ja-JP" altLang="en-US" dirty="0"/>
              <a:t>シグモイド関数の仕様。問題ない</a:t>
            </a:r>
            <a:endParaRPr lang="en-US" altLang="ja-JP" dirty="0"/>
          </a:p>
          <a:p>
            <a:endParaRPr kumimoji="1" lang="ja-JP" altLang="en-US" dirty="0"/>
          </a:p>
        </p:txBody>
      </p:sp>
      <p:pic>
        <p:nvPicPr>
          <p:cNvPr id="4" name="Picture 2" descr="D:\卒業研究\Harmony Search\Othello_board_captur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152" y="3861048"/>
            <a:ext cx="857696" cy="86409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D:\卒業研究\Harmony Search\Othello_board_captur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7028494" y="3855091"/>
            <a:ext cx="857696" cy="86409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卒業研究\Harmony Search\Othello_board_captur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7026788" y="4953381"/>
            <a:ext cx="857696" cy="8640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D:\卒業研究\Harmony Search\Othello_board_captur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5946108" y="4947424"/>
            <a:ext cx="857696" cy="86409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矢印コネクタ 7"/>
          <p:cNvCxnSpPr/>
          <p:nvPr/>
        </p:nvCxnSpPr>
        <p:spPr>
          <a:xfrm>
            <a:off x="6807005" y="4365105"/>
            <a:ext cx="1531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6302949" y="4725145"/>
            <a:ext cx="0" cy="182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6797848" y="4725145"/>
            <a:ext cx="162330"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左中かっこ 10"/>
          <p:cNvSpPr/>
          <p:nvPr/>
        </p:nvSpPr>
        <p:spPr>
          <a:xfrm rot="16200000">
            <a:off x="6837052" y="5553238"/>
            <a:ext cx="144016" cy="1080120"/>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p:cNvSpPr txBox="1"/>
          <p:nvPr/>
        </p:nvSpPr>
        <p:spPr>
          <a:xfrm>
            <a:off x="6302949" y="6379224"/>
            <a:ext cx="1224136" cy="369332"/>
          </a:xfrm>
          <a:prstGeom prst="rect">
            <a:avLst/>
          </a:prstGeom>
          <a:solidFill>
            <a:schemeClr val="bg1">
              <a:lumMod val="95000"/>
            </a:schemeClr>
          </a:solidFill>
        </p:spPr>
        <p:txBody>
          <a:bodyPr wrap="square" rtlCol="0">
            <a:spAutoFit/>
          </a:bodyPr>
          <a:lstStyle/>
          <a:p>
            <a:r>
              <a:rPr kumimoji="1" lang="ja-JP" altLang="en-US" dirty="0" smtClean="0"/>
              <a:t>価値 </a:t>
            </a:r>
            <a:r>
              <a:rPr lang="en-US" altLang="ja-JP" dirty="0" smtClean="0"/>
              <a:t>0</a:t>
            </a:r>
            <a:r>
              <a:rPr kumimoji="1" lang="en-US" altLang="ja-JP" dirty="0" smtClean="0"/>
              <a:t>.725</a:t>
            </a:r>
            <a:endParaRPr kumimoji="1" lang="ja-JP" altLang="en-US" dirty="0"/>
          </a:p>
        </p:txBody>
      </p:sp>
      <p:sp>
        <p:nvSpPr>
          <p:cNvPr id="13" name="コンテンツ プレースホルダー 2"/>
          <p:cNvSpPr txBox="1">
            <a:spLocks/>
          </p:cNvSpPr>
          <p:nvPr/>
        </p:nvSpPr>
        <p:spPr>
          <a:xfrm>
            <a:off x="4962612" y="188640"/>
            <a:ext cx="3785851" cy="1993996"/>
          </a:xfrm>
          <a:prstGeom prst="rect">
            <a:avLst/>
          </a:prstGeom>
          <a:ln w="6350"/>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25000" lnSpcReduction="20000"/>
          </a:bodyPr>
          <a:lstStyle>
            <a:lvl1pPr marL="342900" indent="-228600" algn="l" defTabSz="914400" rtl="0" eaLnBrk="1" latinLnBrk="0" hangingPunct="1">
              <a:spcBef>
                <a:spcPct val="20000"/>
              </a:spcBef>
              <a:buClr>
                <a:schemeClr val="accent1"/>
              </a:buClr>
              <a:buFont typeface="Arial" pitchFamily="34" charset="0"/>
              <a:buChar char="•"/>
              <a:defRPr kumimoji="1"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kumimoji="1"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kumimoji="1"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kumimoji="1"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kumimoji="1"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kumimoji="1"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kumimoji="1"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kumimoji="1"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kumimoji="1" sz="1400" kern="1200">
                <a:solidFill>
                  <a:schemeClr val="tx1"/>
                </a:solidFill>
                <a:latin typeface="+mn-lt"/>
                <a:ea typeface="+mn-ea"/>
                <a:cs typeface="+mn-cs"/>
              </a:defRPr>
            </a:lvl9pPr>
          </a:lstStyle>
          <a:p>
            <a:r>
              <a:rPr lang="ja-JP" altLang="en-US" dirty="0" smtClean="0"/>
              <a:t> </a:t>
            </a:r>
            <a:r>
              <a:rPr lang="en-US" altLang="ja-JP" dirty="0" smtClean="0"/>
              <a:t>NN</a:t>
            </a:r>
          </a:p>
          <a:p>
            <a:pPr lvl="1"/>
            <a:r>
              <a:rPr lang="en-US" altLang="ja-JP" dirty="0" smtClean="0"/>
              <a:t>Input </a:t>
            </a:r>
            <a:r>
              <a:rPr lang="ja-JP" altLang="en-US" dirty="0" err="1" smtClean="0"/>
              <a:t>への</a:t>
            </a:r>
            <a:r>
              <a:rPr lang="ja-JP" altLang="en-US" dirty="0" smtClean="0"/>
              <a:t>色々な試行</a:t>
            </a:r>
            <a:endParaRPr lang="en-US" altLang="ja-JP" dirty="0" smtClean="0"/>
          </a:p>
          <a:p>
            <a:pPr lvl="2"/>
            <a:r>
              <a:rPr lang="en-US" altLang="ja-JP" dirty="0" smtClean="0"/>
              <a:t>Information </a:t>
            </a:r>
            <a:r>
              <a:rPr lang="ja-JP" altLang="en-US" dirty="0" smtClean="0"/>
              <a:t>の</a:t>
            </a:r>
            <a:r>
              <a:rPr lang="en-US" altLang="ja-JP" dirty="0" smtClean="0"/>
              <a:t> ?</a:t>
            </a:r>
          </a:p>
          <a:p>
            <a:pPr lvl="3"/>
            <a:r>
              <a:rPr lang="en-US" altLang="ja-JP" dirty="0" smtClean="0"/>
              <a:t>turn</a:t>
            </a:r>
          </a:p>
          <a:p>
            <a:pPr lvl="4"/>
            <a:r>
              <a:rPr lang="en-US" altLang="ja-JP" dirty="0" smtClean="0"/>
              <a:t>turn</a:t>
            </a:r>
            <a:r>
              <a:rPr lang="ja-JP" altLang="en-US" dirty="0" smtClean="0"/>
              <a:t>数の値は線形的に増加</a:t>
            </a:r>
            <a:endParaRPr lang="en-US" altLang="ja-JP" dirty="0" smtClean="0"/>
          </a:p>
          <a:p>
            <a:pPr lvl="4"/>
            <a:r>
              <a:rPr lang="ja-JP" altLang="en-US" dirty="0" smtClean="0"/>
              <a:t>石を獲る数の理想は指数関数的</a:t>
            </a:r>
            <a:endParaRPr lang="en-US" altLang="ja-JP" dirty="0" smtClean="0"/>
          </a:p>
          <a:p>
            <a:pPr lvl="4"/>
            <a:r>
              <a:rPr lang="en-US" altLang="ja-JP" dirty="0" smtClean="0"/>
              <a:t>-&gt; </a:t>
            </a:r>
            <a:r>
              <a:rPr lang="ja-JP" altLang="en-US" dirty="0" smtClean="0"/>
              <a:t>経過 </a:t>
            </a:r>
            <a:r>
              <a:rPr lang="en-US" altLang="ja-JP" dirty="0" smtClean="0"/>
              <a:t>turn </a:t>
            </a:r>
            <a:r>
              <a:rPr lang="ja-JP" altLang="en-US" dirty="0" smtClean="0"/>
              <a:t>数から、序盤、中盤、終盤を自分で判断するのは困難なのでは</a:t>
            </a:r>
            <a:endParaRPr lang="en-US" altLang="ja-JP" dirty="0" smtClean="0"/>
          </a:p>
          <a:p>
            <a:pPr lvl="3"/>
            <a:r>
              <a:rPr lang="en-US" altLang="ja-JP" dirty="0" err="1" smtClean="0"/>
              <a:t>piece_difference</a:t>
            </a:r>
            <a:r>
              <a:rPr lang="en-US" altLang="ja-JP" dirty="0" smtClean="0"/>
              <a:t> </a:t>
            </a:r>
            <a:r>
              <a:rPr lang="ja-JP" altLang="en-US" dirty="0" smtClean="0"/>
              <a:t>と</a:t>
            </a:r>
            <a:r>
              <a:rPr lang="en-US" altLang="ja-JP" dirty="0" smtClean="0"/>
              <a:t> my-piece, </a:t>
            </a:r>
            <a:r>
              <a:rPr lang="en-US" altLang="ja-JP" dirty="0" err="1" smtClean="0"/>
              <a:t>opp</a:t>
            </a:r>
            <a:r>
              <a:rPr lang="en-US" altLang="ja-JP" dirty="0" smtClean="0"/>
              <a:t>-piece</a:t>
            </a:r>
          </a:p>
          <a:p>
            <a:pPr lvl="4"/>
            <a:r>
              <a:rPr lang="ja-JP" altLang="en-US" dirty="0" smtClean="0"/>
              <a:t>どちらでも変わらない気がした</a:t>
            </a:r>
            <a:endParaRPr lang="en-US" altLang="ja-JP" dirty="0" smtClean="0"/>
          </a:p>
          <a:p>
            <a:pPr lvl="3"/>
            <a:r>
              <a:rPr lang="en-US" altLang="ja-JP" dirty="0" smtClean="0"/>
              <a:t>my-mobility, </a:t>
            </a:r>
            <a:r>
              <a:rPr lang="en-US" altLang="ja-JP" dirty="0" err="1" smtClean="0"/>
              <a:t>opp</a:t>
            </a:r>
            <a:r>
              <a:rPr lang="en-US" altLang="ja-JP" dirty="0" smtClean="0"/>
              <a:t>-mobility</a:t>
            </a:r>
          </a:p>
          <a:p>
            <a:pPr lvl="4"/>
            <a:r>
              <a:rPr lang="en-US" altLang="ja-JP" dirty="0" smtClean="0"/>
              <a:t>Information </a:t>
            </a:r>
            <a:r>
              <a:rPr lang="ja-JP" altLang="en-US" dirty="0" smtClean="0"/>
              <a:t>の中で強さに貢献している気がする</a:t>
            </a:r>
            <a:endParaRPr lang="en-US" altLang="ja-JP" dirty="0" smtClean="0"/>
          </a:p>
          <a:p>
            <a:pPr lvl="5"/>
            <a:r>
              <a:rPr lang="ja-JP" altLang="en-US" dirty="0" smtClean="0"/>
              <a:t>保証はない</a:t>
            </a:r>
            <a:endParaRPr lang="en-US" altLang="ja-JP" dirty="0" smtClean="0"/>
          </a:p>
          <a:p>
            <a:pPr lvl="5"/>
            <a:r>
              <a:rPr lang="ja-JP" altLang="en-US" dirty="0" smtClean="0"/>
              <a:t>学習しやすいパラメータだと思う</a:t>
            </a:r>
            <a:endParaRPr lang="en-US" altLang="ja-JP" dirty="0" smtClean="0"/>
          </a:p>
          <a:p>
            <a:pPr lvl="4"/>
            <a:r>
              <a:rPr lang="ja-JP" altLang="en-US" dirty="0" smtClean="0"/>
              <a:t>序盤から徹底的に </a:t>
            </a:r>
            <a:r>
              <a:rPr lang="en-US" altLang="ja-JP" dirty="0" err="1" smtClean="0"/>
              <a:t>opp</a:t>
            </a:r>
            <a:r>
              <a:rPr lang="en-US" altLang="ja-JP" dirty="0" smtClean="0"/>
              <a:t>-mobility </a:t>
            </a:r>
            <a:r>
              <a:rPr lang="ja-JP" altLang="en-US" dirty="0" smtClean="0"/>
              <a:t>を減らすことだけ考えるやつ</a:t>
            </a:r>
            <a:endParaRPr lang="en-US" altLang="ja-JP" dirty="0" smtClean="0"/>
          </a:p>
          <a:p>
            <a:pPr lvl="5"/>
            <a:r>
              <a:rPr lang="ja-JP" altLang="en-US" dirty="0" smtClean="0"/>
              <a:t>面白かった</a:t>
            </a:r>
            <a:endParaRPr lang="en-US" altLang="ja-JP" dirty="0" smtClean="0"/>
          </a:p>
          <a:p>
            <a:pPr lvl="5"/>
            <a:r>
              <a:rPr lang="ja-JP" altLang="en-US" dirty="0" smtClean="0"/>
              <a:t>冷静に戦えば弱い</a:t>
            </a:r>
            <a:endParaRPr lang="en-US" altLang="ja-JP" dirty="0" smtClean="0"/>
          </a:p>
          <a:p>
            <a:pPr lvl="2"/>
            <a:r>
              <a:rPr lang="en-US" altLang="ja-JP" dirty="0" err="1" smtClean="0"/>
              <a:t>Hidden_layer_size</a:t>
            </a:r>
            <a:r>
              <a:rPr lang="en-US" altLang="ja-JP" dirty="0" smtClean="0"/>
              <a:t> </a:t>
            </a:r>
            <a:r>
              <a:rPr lang="ja-JP" altLang="en-US" dirty="0" smtClean="0"/>
              <a:t>の</a:t>
            </a:r>
            <a:r>
              <a:rPr lang="en-US" altLang="ja-JP" dirty="0" smtClean="0"/>
              <a:t> ?</a:t>
            </a:r>
          </a:p>
          <a:p>
            <a:pPr lvl="3"/>
            <a:r>
              <a:rPr lang="en-US" altLang="ja-JP" dirty="0" smtClean="0"/>
              <a:t>n * n Block (1~8 or 2~8 or 3~8)</a:t>
            </a:r>
          </a:p>
          <a:p>
            <a:pPr lvl="4"/>
            <a:r>
              <a:rPr lang="en-US" altLang="ja-JP" dirty="0" smtClean="0"/>
              <a:t>3~8 </a:t>
            </a:r>
            <a:r>
              <a:rPr lang="ja-JP" altLang="en-US" dirty="0" smtClean="0"/>
              <a:t>は物足りない</a:t>
            </a:r>
            <a:endParaRPr lang="en-US" altLang="ja-JP" dirty="0" smtClean="0"/>
          </a:p>
          <a:p>
            <a:pPr lvl="4"/>
            <a:r>
              <a:rPr lang="en-US" altLang="ja-JP" dirty="0" smtClean="0"/>
              <a:t>2~8</a:t>
            </a:r>
            <a:r>
              <a:rPr lang="ja-JP" altLang="en-US" dirty="0" smtClean="0"/>
              <a:t>で一段階強くなる実感</a:t>
            </a:r>
            <a:endParaRPr lang="en-US" altLang="ja-JP" dirty="0" smtClean="0"/>
          </a:p>
          <a:p>
            <a:pPr lvl="4"/>
            <a:r>
              <a:rPr lang="en-US" altLang="ja-JP" dirty="0" smtClean="0"/>
              <a:t>1~8 </a:t>
            </a:r>
            <a:r>
              <a:rPr lang="ja-JP" altLang="en-US" dirty="0" smtClean="0"/>
              <a:t>は情報過多で学習向上の効果はあるのかよくわからない</a:t>
            </a:r>
            <a:endParaRPr lang="en-US" altLang="ja-JP" dirty="0" smtClean="0"/>
          </a:p>
          <a:p>
            <a:pPr lvl="5"/>
            <a:r>
              <a:rPr lang="ja-JP" altLang="en-US" b="1" dirty="0" smtClean="0"/>
              <a:t>と思ったが、最新の実験結果がわりといい感じなので、意味はありそう</a:t>
            </a:r>
            <a:endParaRPr lang="en-US" altLang="ja-JP" b="1" dirty="0" smtClean="0"/>
          </a:p>
          <a:p>
            <a:pPr lvl="3"/>
            <a:r>
              <a:rPr lang="ja-JP" altLang="en-US" dirty="0" smtClean="0"/>
              <a:t>四辺</a:t>
            </a:r>
            <a:endParaRPr lang="en-US" altLang="ja-JP" dirty="0" smtClean="0"/>
          </a:p>
          <a:p>
            <a:pPr lvl="4"/>
            <a:r>
              <a:rPr lang="ja-JP" altLang="en-US" dirty="0" smtClean="0"/>
              <a:t>若干強くなったような気はした</a:t>
            </a:r>
            <a:endParaRPr lang="en-US" altLang="ja-JP" dirty="0" smtClean="0"/>
          </a:p>
          <a:p>
            <a:pPr lvl="4"/>
            <a:r>
              <a:rPr lang="ja-JP" altLang="en-US" dirty="0" smtClean="0"/>
              <a:t>端の辺を取りに行くのに集中しすぎてしまうところがあるので一長一短</a:t>
            </a:r>
            <a:endParaRPr lang="en-US" altLang="ja-JP" dirty="0" smtClean="0"/>
          </a:p>
          <a:p>
            <a:pPr lvl="3"/>
            <a:r>
              <a:rPr lang="ja-JP" altLang="en-US" dirty="0" smtClean="0"/>
              <a:t>四角基準 </a:t>
            </a:r>
            <a:r>
              <a:rPr lang="en-US" altLang="ja-JP" dirty="0" smtClean="0"/>
              <a:t>n * n Block(1~4)</a:t>
            </a:r>
          </a:p>
          <a:p>
            <a:pPr lvl="4"/>
            <a:r>
              <a:rPr lang="ja-JP" altLang="en-US" dirty="0" smtClean="0"/>
              <a:t>効果実感しない</a:t>
            </a:r>
            <a:endParaRPr lang="en-US" altLang="ja-JP" dirty="0" smtClean="0"/>
          </a:p>
          <a:p>
            <a:pPr lvl="3"/>
            <a:r>
              <a:rPr lang="ja-JP" altLang="en-US" dirty="0" smtClean="0"/>
              <a:t>中心基準 </a:t>
            </a:r>
            <a:r>
              <a:rPr lang="en-US" altLang="ja-JP" dirty="0" smtClean="0"/>
              <a:t>n * n Block (2, 4, 6, 8) </a:t>
            </a:r>
          </a:p>
          <a:p>
            <a:pPr lvl="4"/>
            <a:r>
              <a:rPr lang="ja-JP" altLang="en-US" dirty="0" smtClean="0"/>
              <a:t>効果実感しない</a:t>
            </a:r>
            <a:endParaRPr lang="en-US" altLang="ja-JP" dirty="0" smtClean="0"/>
          </a:p>
          <a:p>
            <a:pPr lvl="4"/>
            <a:endParaRPr lang="en-US" altLang="ja-JP" dirty="0" smtClean="0"/>
          </a:p>
          <a:p>
            <a:pPr lvl="1"/>
            <a:endParaRPr lang="en-US" altLang="ja-JP" dirty="0" smtClean="0"/>
          </a:p>
        </p:txBody>
      </p:sp>
    </p:spTree>
    <p:extLst>
      <p:ext uri="{BB962C8B-B14F-4D97-AF65-F5344CB8AC3E}">
        <p14:creationId xmlns:p14="http://schemas.microsoft.com/office/powerpoint/2010/main" val="2534913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a:t>多様性と改善速度</a:t>
            </a:r>
            <a:endParaRPr lang="en-US" altLang="ja-JP" dirty="0"/>
          </a:p>
          <a:p>
            <a:pPr lvl="1"/>
            <a:r>
              <a:rPr lang="ja-JP" altLang="en-US" dirty="0" smtClean="0"/>
              <a:t>多様性</a:t>
            </a:r>
            <a:endParaRPr lang="en-US" altLang="ja-JP" dirty="0" smtClean="0"/>
          </a:p>
          <a:p>
            <a:pPr lvl="2"/>
            <a:r>
              <a:rPr lang="ja-JP" altLang="en-US" dirty="0" smtClean="0"/>
              <a:t>きちんと</a:t>
            </a:r>
            <a:r>
              <a:rPr lang="ja-JP" altLang="en-US" dirty="0"/>
              <a:t>保持されて</a:t>
            </a:r>
            <a:r>
              <a:rPr lang="ja-JP" altLang="en-US" dirty="0" smtClean="0"/>
              <a:t>いる</a:t>
            </a:r>
            <a:endParaRPr lang="en-US" altLang="ja-JP" dirty="0" smtClean="0"/>
          </a:p>
          <a:p>
            <a:pPr lvl="2"/>
            <a:r>
              <a:rPr lang="en-US" altLang="ja-JP" dirty="0" err="1" smtClean="0"/>
              <a:t>hms</a:t>
            </a:r>
            <a:r>
              <a:rPr lang="en-US" altLang="ja-JP" dirty="0" smtClean="0"/>
              <a:t> </a:t>
            </a:r>
            <a:r>
              <a:rPr lang="ja-JP" altLang="en-US" dirty="0" smtClean="0"/>
              <a:t>を大きくした結果</a:t>
            </a:r>
            <a:r>
              <a:rPr lang="ja-JP" altLang="en-US" sz="1200" dirty="0" smtClean="0"/>
              <a:t>（</a:t>
            </a:r>
            <a:r>
              <a:rPr lang="en-US" altLang="ja-JP" sz="1200" dirty="0" smtClean="0"/>
              <a:t>Best Harmony</a:t>
            </a:r>
            <a:r>
              <a:rPr lang="ja-JP" altLang="en-US" sz="1200" dirty="0" smtClean="0"/>
              <a:t> </a:t>
            </a:r>
            <a:r>
              <a:rPr lang="ja-JP" altLang="en-US" sz="1200" dirty="0"/>
              <a:t>以外の </a:t>
            </a:r>
            <a:r>
              <a:rPr lang="en-US" altLang="ja-JP" sz="1200" dirty="0"/>
              <a:t>HM</a:t>
            </a:r>
            <a:r>
              <a:rPr lang="ja-JP" altLang="en-US" sz="1200" dirty="0"/>
              <a:t> 内</a:t>
            </a:r>
            <a:r>
              <a:rPr lang="en-US" altLang="ja-JP" sz="1200" dirty="0" smtClean="0"/>
              <a:t>Harmony</a:t>
            </a:r>
            <a:r>
              <a:rPr lang="ja-JP" altLang="en-US" sz="1200" dirty="0" smtClean="0"/>
              <a:t>も考察 </a:t>
            </a:r>
            <a:r>
              <a:rPr lang="ja-JP" altLang="en-US" sz="1200" dirty="0"/>
              <a:t>）</a:t>
            </a:r>
            <a:endParaRPr lang="en-US" altLang="ja-JP" dirty="0" smtClean="0"/>
          </a:p>
          <a:p>
            <a:pPr lvl="3"/>
            <a:r>
              <a:rPr lang="ja-JP" altLang="en-US" dirty="0" smtClean="0"/>
              <a:t>実際に多様性は更に上がった</a:t>
            </a:r>
            <a:endParaRPr lang="en-US" altLang="ja-JP" dirty="0" smtClean="0"/>
          </a:p>
          <a:p>
            <a:pPr lvl="4"/>
            <a:r>
              <a:rPr lang="ja-JP" altLang="en-US" dirty="0"/>
              <a:t>みんな更に</a:t>
            </a:r>
            <a:r>
              <a:rPr lang="ja-JP" altLang="en-US" dirty="0" smtClean="0"/>
              <a:t>個性的！</a:t>
            </a:r>
            <a:endParaRPr lang="en-US" altLang="ja-JP" dirty="0"/>
          </a:p>
          <a:p>
            <a:pPr lvl="3"/>
            <a:r>
              <a:rPr lang="en-US" altLang="ja-JP" dirty="0" smtClean="0"/>
              <a:t>H</a:t>
            </a:r>
            <a:r>
              <a:rPr lang="en-US" altLang="ja-JP" dirty="0"/>
              <a:t>M</a:t>
            </a:r>
            <a:r>
              <a:rPr lang="en-US" altLang="ja-JP" dirty="0" smtClean="0"/>
              <a:t> </a:t>
            </a:r>
            <a:r>
              <a:rPr lang="ja-JP" altLang="en-US" dirty="0"/>
              <a:t>内の実力差も増えて</a:t>
            </a:r>
            <a:r>
              <a:rPr lang="ja-JP" altLang="en-US" dirty="0" smtClean="0"/>
              <a:t>いた</a:t>
            </a:r>
            <a:endParaRPr lang="en-US" altLang="ja-JP" dirty="0" smtClean="0"/>
          </a:p>
          <a:p>
            <a:pPr lvl="3"/>
            <a:r>
              <a:rPr lang="ja-JP" altLang="en-US" dirty="0" smtClean="0"/>
              <a:t>戦術</a:t>
            </a:r>
            <a:r>
              <a:rPr lang="ja-JP" altLang="en-US" dirty="0"/>
              <a:t>面</a:t>
            </a:r>
            <a:endParaRPr lang="en-US" altLang="ja-JP" dirty="0"/>
          </a:p>
          <a:p>
            <a:pPr lvl="4"/>
            <a:r>
              <a:rPr lang="ja-JP" altLang="en-US" dirty="0" smtClean="0"/>
              <a:t>全体的に早い</a:t>
            </a:r>
            <a:r>
              <a:rPr lang="ja-JP" altLang="en-US" dirty="0"/>
              <a:t>段階で端の隣のマスに置くことをためらわないことが多い</a:t>
            </a:r>
            <a:endParaRPr lang="en-US" altLang="ja-JP" dirty="0"/>
          </a:p>
          <a:p>
            <a:pPr lvl="5"/>
            <a:r>
              <a:rPr lang="ja-JP" altLang="en-US" dirty="0" smtClean="0"/>
              <a:t>角</a:t>
            </a:r>
            <a:r>
              <a:rPr lang="ja-JP" altLang="en-US" dirty="0"/>
              <a:t>を取られることによる終盤のデメリットを学習して</a:t>
            </a:r>
            <a:r>
              <a:rPr lang="ja-JP" altLang="en-US" dirty="0" smtClean="0"/>
              <a:t>いないことが多い</a:t>
            </a:r>
            <a:endParaRPr lang="en-US" altLang="ja-JP" dirty="0" smtClean="0"/>
          </a:p>
          <a:p>
            <a:pPr lvl="4"/>
            <a:r>
              <a:rPr lang="ja-JP" altLang="en-US" dirty="0"/>
              <a:t>ウイング</a:t>
            </a:r>
            <a:r>
              <a:rPr lang="ja-JP" altLang="en-US" dirty="0" smtClean="0"/>
              <a:t>などの理解ができておらず、専門知識的な戦術に弱い</a:t>
            </a:r>
            <a:endParaRPr lang="en-US" altLang="ja-JP" dirty="0"/>
          </a:p>
          <a:p>
            <a:pPr lvl="3"/>
            <a:r>
              <a:rPr lang="en-US" altLang="ja-JP" dirty="0" smtClean="0"/>
              <a:t>Best </a:t>
            </a:r>
            <a:r>
              <a:rPr lang="ja-JP" altLang="en-US" dirty="0"/>
              <a:t>が </a:t>
            </a:r>
            <a:r>
              <a:rPr lang="en-US" altLang="ja-JP" dirty="0"/>
              <a:t>Best </a:t>
            </a:r>
            <a:r>
              <a:rPr lang="ja-JP" altLang="en-US" dirty="0"/>
              <a:t>でない可能性</a:t>
            </a:r>
            <a:endParaRPr lang="en-US" altLang="ja-JP" dirty="0"/>
          </a:p>
          <a:p>
            <a:pPr lvl="4"/>
            <a:r>
              <a:rPr lang="ja-JP" altLang="en-US" dirty="0"/>
              <a:t>一部、強さは</a:t>
            </a:r>
            <a:r>
              <a:rPr lang="en-US" altLang="ja-JP" dirty="0"/>
              <a:t>Best </a:t>
            </a:r>
            <a:r>
              <a:rPr lang="ja-JP" altLang="en-US" dirty="0"/>
              <a:t>と同じ（それ以上かもしれない）ものもいる</a:t>
            </a:r>
            <a:endParaRPr lang="en-US" altLang="ja-JP" dirty="0"/>
          </a:p>
          <a:p>
            <a:pPr lvl="4"/>
            <a:r>
              <a:rPr lang="en-US" altLang="ja-JP" dirty="0"/>
              <a:t>F </a:t>
            </a:r>
            <a:r>
              <a:rPr lang="ja-JP" altLang="en-US" dirty="0"/>
              <a:t>の値が絶対的でない、偶然の勝利、対戦相手との相性などが原因と</a:t>
            </a:r>
            <a:r>
              <a:rPr lang="ja-JP" altLang="en-US" dirty="0" smtClean="0"/>
              <a:t>予想</a:t>
            </a:r>
            <a:endParaRPr lang="en-US" altLang="ja-JP" dirty="0" smtClean="0"/>
          </a:p>
          <a:p>
            <a:pPr lvl="5"/>
            <a:r>
              <a:rPr lang="ja-JP" altLang="en-US" dirty="0" smtClean="0"/>
              <a:t>でも大体あっている（現状、ある程度の指標にはなっている）</a:t>
            </a:r>
            <a:endParaRPr lang="en-US" altLang="ja-JP" dirty="0"/>
          </a:p>
          <a:p>
            <a:pPr marL="411480" lvl="1" indent="0">
              <a:buNone/>
            </a:pPr>
            <a:endParaRPr lang="en-US" altLang="ja-JP" dirty="0" smtClean="0"/>
          </a:p>
          <a:p>
            <a:pPr marL="411480" lvl="1" indent="0">
              <a:buNone/>
            </a:pPr>
            <a:endParaRPr lang="en-US" altLang="ja-JP" dirty="0"/>
          </a:p>
          <a:p>
            <a:pPr marL="411480" lvl="1" indent="0">
              <a:buNone/>
            </a:pPr>
            <a:r>
              <a:rPr lang="ja-JP" altLang="en-US" dirty="0" smtClean="0"/>
              <a:t>　</a:t>
            </a:r>
            <a:endParaRPr lang="en-US" altLang="ja-JP" dirty="0" smtClean="0"/>
          </a:p>
          <a:p>
            <a:endParaRPr lang="en-US" altLang="ja-JP" dirty="0"/>
          </a:p>
        </p:txBody>
      </p:sp>
    </p:spTree>
    <p:extLst>
      <p:ext uri="{BB962C8B-B14F-4D97-AF65-F5344CB8AC3E}">
        <p14:creationId xmlns:p14="http://schemas.microsoft.com/office/powerpoint/2010/main" val="19361553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ja-JP" altLang="en-US" dirty="0"/>
              <a:t>多様性と改善速度</a:t>
            </a:r>
            <a:endParaRPr lang="en-US" altLang="ja-JP" dirty="0"/>
          </a:p>
          <a:p>
            <a:pPr lvl="1"/>
            <a:r>
              <a:rPr lang="ja-JP" altLang="en-US" dirty="0" smtClean="0"/>
              <a:t>改善速度</a:t>
            </a:r>
            <a:endParaRPr lang="en-US" altLang="ja-JP" dirty="0" smtClean="0"/>
          </a:p>
          <a:p>
            <a:pPr lvl="2"/>
            <a:r>
              <a:rPr lang="ja-JP" altLang="en-US" dirty="0" smtClean="0"/>
              <a:t>全体的に遅い</a:t>
            </a:r>
            <a:endParaRPr lang="en-US" altLang="ja-JP" dirty="0" smtClean="0"/>
          </a:p>
          <a:p>
            <a:pPr lvl="3"/>
            <a:r>
              <a:rPr lang="ja-JP" altLang="en-US" dirty="0"/>
              <a:t>原因</a:t>
            </a:r>
            <a:r>
              <a:rPr lang="ja-JP" altLang="en-US" dirty="0" smtClean="0"/>
              <a:t>は</a:t>
            </a:r>
            <a:r>
              <a:rPr lang="en-US" altLang="ja-JP" dirty="0" smtClean="0"/>
              <a:t>αβ</a:t>
            </a:r>
            <a:r>
              <a:rPr lang="ja-JP" altLang="en-US" dirty="0" smtClean="0"/>
              <a:t>と</a:t>
            </a:r>
            <a:r>
              <a:rPr lang="en-US" altLang="ja-JP" dirty="0" smtClean="0"/>
              <a:t>NN</a:t>
            </a:r>
            <a:r>
              <a:rPr lang="ja-JP" altLang="en-US" dirty="0" smtClean="0"/>
              <a:t>の計算量</a:t>
            </a:r>
            <a:endParaRPr lang="en-US" altLang="ja-JP" dirty="0" smtClean="0"/>
          </a:p>
          <a:p>
            <a:pPr lvl="4"/>
            <a:r>
              <a:rPr lang="ja-JP" altLang="en-US" dirty="0" smtClean="0"/>
              <a:t>仕方ない</a:t>
            </a:r>
            <a:endParaRPr lang="en-US" altLang="ja-JP" dirty="0" smtClean="0"/>
          </a:p>
          <a:p>
            <a:pPr lvl="4"/>
            <a:r>
              <a:rPr lang="ja-JP" altLang="en-US" dirty="0" smtClean="0"/>
              <a:t>最新</a:t>
            </a:r>
            <a:r>
              <a:rPr lang="en-US" altLang="ja-JP" dirty="0" smtClean="0"/>
              <a:t>(12/04) </a:t>
            </a:r>
            <a:r>
              <a:rPr lang="ja-JP" altLang="en-US" dirty="0" smtClean="0"/>
              <a:t>の実験</a:t>
            </a:r>
            <a:endParaRPr lang="en-US" altLang="ja-JP" dirty="0" smtClean="0"/>
          </a:p>
          <a:p>
            <a:pPr lvl="5"/>
            <a:r>
              <a:rPr lang="en-US" altLang="ja-JP" dirty="0" smtClean="0"/>
              <a:t>90</a:t>
            </a:r>
            <a:r>
              <a:rPr lang="ja-JP" altLang="en-US" dirty="0" smtClean="0"/>
              <a:t>度</a:t>
            </a:r>
            <a:r>
              <a:rPr lang="en-US" altLang="ja-JP" dirty="0" smtClean="0"/>
              <a:t>, 180</a:t>
            </a:r>
            <a:r>
              <a:rPr lang="ja-JP" altLang="en-US" dirty="0" smtClean="0"/>
              <a:t>度</a:t>
            </a:r>
            <a:r>
              <a:rPr lang="en-US" altLang="ja-JP" dirty="0" smtClean="0"/>
              <a:t>, 270</a:t>
            </a:r>
            <a:r>
              <a:rPr lang="ja-JP" altLang="en-US" dirty="0" smtClean="0"/>
              <a:t>度</a:t>
            </a:r>
            <a:r>
              <a:rPr lang="en-US" altLang="ja-JP" dirty="0" smtClean="0"/>
              <a:t>, </a:t>
            </a:r>
            <a:r>
              <a:rPr lang="ja-JP" altLang="en-US" dirty="0" smtClean="0"/>
              <a:t>盤を回転させた 場合の</a:t>
            </a:r>
            <a:r>
              <a:rPr lang="en-US" altLang="ja-JP" dirty="0" smtClean="0"/>
              <a:t>NN</a:t>
            </a:r>
            <a:r>
              <a:rPr lang="ja-JP" altLang="en-US" dirty="0" smtClean="0"/>
              <a:t>の</a:t>
            </a:r>
            <a:r>
              <a:rPr lang="en-US" altLang="ja-JP" dirty="0" smtClean="0"/>
              <a:t>output</a:t>
            </a:r>
            <a:r>
              <a:rPr lang="ja-JP" altLang="en-US" dirty="0" smtClean="0"/>
              <a:t>も含めて平均をとった</a:t>
            </a:r>
            <a:endParaRPr lang="en-US" altLang="ja-JP" dirty="0" smtClean="0"/>
          </a:p>
          <a:p>
            <a:pPr lvl="6"/>
            <a:r>
              <a:rPr lang="ja-JP" altLang="en-US" dirty="0" smtClean="0"/>
              <a:t>さらに</a:t>
            </a:r>
            <a:r>
              <a:rPr lang="ja-JP" altLang="en-US" dirty="0"/>
              <a:t>重</a:t>
            </a:r>
            <a:r>
              <a:rPr lang="ja-JP" altLang="en-US" dirty="0" smtClean="0"/>
              <a:t>くなった</a:t>
            </a:r>
            <a:endParaRPr lang="en-US" altLang="ja-JP" dirty="0" smtClean="0"/>
          </a:p>
          <a:p>
            <a:pPr lvl="6"/>
            <a:r>
              <a:rPr lang="en-US" altLang="ja-JP" dirty="0" smtClean="0"/>
              <a:t>population </a:t>
            </a:r>
            <a:r>
              <a:rPr lang="ja-JP" altLang="en-US" dirty="0" smtClean="0"/>
              <a:t>を減らした</a:t>
            </a:r>
            <a:r>
              <a:rPr lang="en-US" altLang="ja-JP" dirty="0" smtClean="0"/>
              <a:t>(128 &lt;- 256)</a:t>
            </a:r>
          </a:p>
          <a:p>
            <a:pPr lvl="2"/>
            <a:r>
              <a:rPr lang="ja-JP" altLang="en-US" dirty="0" smtClean="0"/>
              <a:t>以前に試みた改善案</a:t>
            </a:r>
            <a:endParaRPr lang="en-US" altLang="ja-JP" dirty="0" smtClean="0"/>
          </a:p>
          <a:p>
            <a:pPr lvl="3"/>
            <a:r>
              <a:rPr lang="ja-JP" altLang="en-US" dirty="0" smtClean="0"/>
              <a:t>学習</a:t>
            </a:r>
            <a:r>
              <a:rPr lang="ja-JP" altLang="en-US" dirty="0"/>
              <a:t>時</a:t>
            </a:r>
            <a:r>
              <a:rPr lang="ja-JP" altLang="en-US" dirty="0" smtClean="0"/>
              <a:t>は</a:t>
            </a:r>
            <a:r>
              <a:rPr lang="en-US" altLang="ja-JP" dirty="0" smtClean="0"/>
              <a:t>αβ</a:t>
            </a:r>
            <a:r>
              <a:rPr lang="ja-JP" altLang="en-US" dirty="0" smtClean="0"/>
              <a:t>を使用せず（</a:t>
            </a:r>
            <a:r>
              <a:rPr lang="en-US" altLang="ja-JP" dirty="0" smtClean="0"/>
              <a:t>depth = 1</a:t>
            </a:r>
            <a:r>
              <a:rPr lang="ja-JP" altLang="en-US" dirty="0" smtClean="0"/>
              <a:t>）対戦時のみ </a:t>
            </a:r>
            <a:r>
              <a:rPr lang="en-US" altLang="ja-JP" dirty="0" smtClean="0"/>
              <a:t>αβ </a:t>
            </a:r>
            <a:r>
              <a:rPr lang="ja-JP" altLang="en-US" dirty="0" smtClean="0"/>
              <a:t>を使用（</a:t>
            </a:r>
            <a:r>
              <a:rPr lang="en-US" altLang="ja-JP" dirty="0" smtClean="0"/>
              <a:t>depth = 2</a:t>
            </a:r>
            <a:r>
              <a:rPr lang="ja-JP" altLang="en-US" dirty="0" smtClean="0"/>
              <a:t>）</a:t>
            </a:r>
            <a:endParaRPr lang="en-US" altLang="ja-JP" dirty="0" smtClean="0"/>
          </a:p>
          <a:p>
            <a:pPr lvl="4"/>
            <a:r>
              <a:rPr lang="ja-JP" altLang="en-US" dirty="0"/>
              <a:t>一度やって</a:t>
            </a:r>
            <a:r>
              <a:rPr lang="ja-JP" altLang="en-US" dirty="0" smtClean="0"/>
              <a:t>みたが、学習であまり強くならなかった。</a:t>
            </a:r>
            <a:endParaRPr lang="en-US" altLang="ja-JP" dirty="0" smtClean="0"/>
          </a:p>
          <a:p>
            <a:pPr lvl="5"/>
            <a:r>
              <a:rPr lang="en-US" altLang="ja-JP" dirty="0" smtClean="0"/>
              <a:t>αβ</a:t>
            </a:r>
            <a:r>
              <a:rPr lang="ja-JP" altLang="en-US" dirty="0" smtClean="0"/>
              <a:t>を使用しないと、先読みを含めた戦術的に深い学習をしにくい可能性が高い</a:t>
            </a:r>
            <a:endParaRPr lang="en-US" altLang="ja-JP" dirty="0" smtClean="0"/>
          </a:p>
          <a:p>
            <a:pPr lvl="5"/>
            <a:r>
              <a:rPr lang="ja-JP" altLang="en-US" dirty="0" smtClean="0"/>
              <a:t>もう一度くらい試してもいい気がする</a:t>
            </a:r>
            <a:endParaRPr lang="en-US" altLang="ja-JP" dirty="0" smtClean="0"/>
          </a:p>
          <a:p>
            <a:pPr lvl="3"/>
            <a:r>
              <a:rPr lang="ja-JP" altLang="en-US" dirty="0" smtClean="0"/>
              <a:t>対戦時に</a:t>
            </a:r>
            <a:r>
              <a:rPr lang="en-US" altLang="ja-JP" dirty="0" smtClean="0"/>
              <a:t>depth</a:t>
            </a:r>
            <a:r>
              <a:rPr lang="ja-JP" altLang="en-US" dirty="0" smtClean="0"/>
              <a:t>を増やす</a:t>
            </a:r>
            <a:r>
              <a:rPr lang="en-US" altLang="ja-JP" dirty="0" smtClean="0"/>
              <a:t>( </a:t>
            </a:r>
            <a:r>
              <a:rPr lang="ja-JP" altLang="en-US" dirty="0" smtClean="0"/>
              <a:t>学習時</a:t>
            </a:r>
            <a:r>
              <a:rPr lang="en-US" altLang="ja-JP" dirty="0" smtClean="0"/>
              <a:t>depth = 2, </a:t>
            </a:r>
            <a:r>
              <a:rPr lang="ja-JP" altLang="en-US" dirty="0" smtClean="0"/>
              <a:t>対戦時</a:t>
            </a:r>
            <a:r>
              <a:rPr lang="en-US" altLang="ja-JP" dirty="0" smtClean="0"/>
              <a:t>depth = 3 )</a:t>
            </a:r>
          </a:p>
          <a:p>
            <a:pPr lvl="4"/>
            <a:r>
              <a:rPr lang="ja-JP" altLang="en-US" dirty="0"/>
              <a:t>強くなると</a:t>
            </a:r>
            <a:r>
              <a:rPr lang="ja-JP" altLang="en-US" dirty="0" smtClean="0"/>
              <a:t>思っていた</a:t>
            </a:r>
            <a:r>
              <a:rPr lang="en-US" altLang="ja-JP" dirty="0" smtClean="0"/>
              <a:t>…</a:t>
            </a:r>
          </a:p>
          <a:p>
            <a:pPr lvl="4"/>
            <a:r>
              <a:rPr lang="ja-JP" altLang="en-US" dirty="0" smtClean="0"/>
              <a:t>戦い方が少し変わったような･･･？でもあまり強くない</a:t>
            </a:r>
            <a:endParaRPr lang="en-US" altLang="ja-JP" dirty="0" smtClean="0"/>
          </a:p>
          <a:p>
            <a:pPr lvl="5"/>
            <a:r>
              <a:rPr lang="ja-JP" altLang="en-US" dirty="0" smtClean="0"/>
              <a:t>協力者</a:t>
            </a:r>
            <a:r>
              <a:rPr lang="en-US" altLang="ja-JP" dirty="0" smtClean="0"/>
              <a:t>N</a:t>
            </a:r>
            <a:r>
              <a:rPr lang="ja-JP" altLang="en-US" dirty="0" err="1" smtClean="0"/>
              <a:t>さん</a:t>
            </a:r>
            <a:r>
              <a:rPr lang="ja-JP" altLang="en-US" dirty="0" smtClean="0"/>
              <a:t>との対戦を見ていても、角から</a:t>
            </a:r>
            <a:r>
              <a:rPr lang="en-US" altLang="ja-JP" dirty="0" smtClean="0"/>
              <a:t>2</a:t>
            </a:r>
            <a:r>
              <a:rPr lang="ja-JP" altLang="en-US" dirty="0" smtClean="0"/>
              <a:t>番目を置くのは変わっていなかった</a:t>
            </a:r>
            <a:endParaRPr lang="en-US" altLang="ja-JP" dirty="0" smtClean="0"/>
          </a:p>
          <a:p>
            <a:pPr marL="1325880" lvl="4" indent="0">
              <a:buNone/>
            </a:pPr>
            <a:r>
              <a:rPr lang="en-US" altLang="ja-JP" dirty="0" smtClean="0"/>
              <a:t>depth </a:t>
            </a:r>
            <a:r>
              <a:rPr lang="ja-JP" altLang="en-US" dirty="0" smtClean="0"/>
              <a:t>の問題以前に、オセロの理解がまだ弱い可能性</a:t>
            </a:r>
            <a:endParaRPr lang="en-US" altLang="ja-JP" dirty="0"/>
          </a:p>
          <a:p>
            <a:pPr marL="1051560" lvl="3" indent="0">
              <a:buNone/>
            </a:pPr>
            <a:r>
              <a:rPr lang="en-US" altLang="ja-JP" dirty="0" smtClean="0"/>
              <a:t>-&gt; αβ</a:t>
            </a:r>
            <a:r>
              <a:rPr lang="ja-JP" altLang="en-US" dirty="0"/>
              <a:t>の</a:t>
            </a:r>
            <a:r>
              <a:rPr lang="en-US" altLang="ja-JP" dirty="0"/>
              <a:t>depth </a:t>
            </a:r>
            <a:r>
              <a:rPr lang="ja-JP" altLang="en-US" dirty="0"/>
              <a:t>も外的要因となって</a:t>
            </a:r>
            <a:r>
              <a:rPr lang="ja-JP" altLang="en-US" dirty="0" smtClean="0"/>
              <a:t>いる可能性</a:t>
            </a:r>
            <a:endParaRPr lang="en-US" altLang="ja-JP" dirty="0" smtClean="0"/>
          </a:p>
          <a:p>
            <a:endParaRPr lang="en-US" altLang="ja-JP" dirty="0"/>
          </a:p>
        </p:txBody>
      </p:sp>
    </p:spTree>
    <p:extLst>
      <p:ext uri="{BB962C8B-B14F-4D97-AF65-F5344CB8AC3E}">
        <p14:creationId xmlns:p14="http://schemas.microsoft.com/office/powerpoint/2010/main" val="36965407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pPr marL="114300" indent="0">
              <a:buNone/>
            </a:pPr>
            <a:r>
              <a:rPr kumimoji="1" lang="ja-JP" altLang="en-US" dirty="0" smtClean="0"/>
              <a:t>まとめ</a:t>
            </a:r>
            <a:endParaRPr kumimoji="1" lang="en-US" altLang="ja-JP" dirty="0" smtClean="0"/>
          </a:p>
          <a:p>
            <a:pPr lvl="1"/>
            <a:endParaRPr lang="en-US" altLang="ja-JP" dirty="0" smtClean="0"/>
          </a:p>
          <a:p>
            <a:pPr lvl="1"/>
            <a:r>
              <a:rPr lang="ja-JP" altLang="en-US" dirty="0" smtClean="0"/>
              <a:t>多少パラメータ</a:t>
            </a:r>
            <a:r>
              <a:rPr lang="ja-JP" altLang="en-US" dirty="0"/>
              <a:t>を</a:t>
            </a:r>
            <a:r>
              <a:rPr lang="ja-JP" altLang="en-US" dirty="0" err="1"/>
              <a:t>こちょこちょ</a:t>
            </a:r>
            <a:r>
              <a:rPr lang="ja-JP" altLang="en-US" dirty="0"/>
              <a:t>したところで大差</a:t>
            </a:r>
            <a:r>
              <a:rPr lang="ja-JP" altLang="en-US" dirty="0" smtClean="0"/>
              <a:t>ない</a:t>
            </a:r>
            <a:endParaRPr lang="en-US" altLang="ja-JP" dirty="0" smtClean="0"/>
          </a:p>
          <a:p>
            <a:pPr lvl="2"/>
            <a:r>
              <a:rPr lang="ja-JP" altLang="en-US" dirty="0" smtClean="0"/>
              <a:t>でも、実験テーマに逆らわない範囲ですべきだ</a:t>
            </a:r>
            <a:endParaRPr lang="en-US" altLang="ja-JP" dirty="0"/>
          </a:p>
          <a:p>
            <a:pPr lvl="1"/>
            <a:endParaRPr lang="en-US" altLang="ja-JP" dirty="0" smtClean="0"/>
          </a:p>
          <a:p>
            <a:pPr lvl="1"/>
            <a:r>
              <a:rPr lang="ja-JP" altLang="en-US" dirty="0" smtClean="0"/>
              <a:t>昔と比べて割と強くなったと思う</a:t>
            </a:r>
            <a:endParaRPr lang="en-US" altLang="ja-JP" dirty="0" smtClean="0"/>
          </a:p>
          <a:p>
            <a:pPr lvl="2"/>
            <a:r>
              <a:rPr kumimoji="1" lang="ja-JP" altLang="en-US" dirty="0" smtClean="0"/>
              <a:t>中級者と</a:t>
            </a:r>
            <a:r>
              <a:rPr kumimoji="1" lang="ja-JP" altLang="en-US" dirty="0"/>
              <a:t>呼</a:t>
            </a:r>
            <a:r>
              <a:rPr kumimoji="1" lang="ja-JP" altLang="en-US" dirty="0" smtClean="0"/>
              <a:t>べるかはまた別問題</a:t>
            </a:r>
            <a:r>
              <a:rPr kumimoji="1" lang="en-US" altLang="ja-JP" dirty="0" smtClean="0"/>
              <a:t>…</a:t>
            </a:r>
          </a:p>
          <a:p>
            <a:pPr lvl="2"/>
            <a:r>
              <a:rPr lang="ja-JP" altLang="en-US" dirty="0" smtClean="0"/>
              <a:t>強くなった主要な要因として</a:t>
            </a:r>
            <a:r>
              <a:rPr lang="ja-JP" altLang="en-US" dirty="0"/>
              <a:t>想定</a:t>
            </a:r>
            <a:r>
              <a:rPr lang="ja-JP" altLang="en-US" dirty="0" smtClean="0"/>
              <a:t>されるもの</a:t>
            </a:r>
            <a:endParaRPr lang="en-US" altLang="ja-JP" dirty="0" smtClean="0"/>
          </a:p>
          <a:p>
            <a:pPr lvl="3"/>
            <a:r>
              <a:rPr lang="en-US" altLang="ja-JP" dirty="0" smtClean="0"/>
              <a:t>αβ</a:t>
            </a:r>
            <a:r>
              <a:rPr lang="ja-JP" altLang="en-US" dirty="0" smtClean="0"/>
              <a:t>がうまく動いたこと</a:t>
            </a:r>
            <a:endParaRPr lang="en-US" altLang="ja-JP" dirty="0" smtClean="0"/>
          </a:p>
          <a:p>
            <a:pPr lvl="3"/>
            <a:r>
              <a:rPr lang="ja-JP" altLang="en-US" dirty="0" smtClean="0"/>
              <a:t>パラメータの変更</a:t>
            </a:r>
            <a:endParaRPr lang="en-US" altLang="ja-JP" dirty="0" smtClean="0"/>
          </a:p>
          <a:p>
            <a:pPr lvl="4"/>
            <a:r>
              <a:rPr lang="ja-JP" altLang="en-US" dirty="0" smtClean="0"/>
              <a:t>サーバが許容範囲を大きくした</a:t>
            </a:r>
            <a:endParaRPr lang="en-US" altLang="ja-JP" dirty="0" smtClean="0"/>
          </a:p>
          <a:p>
            <a:pPr lvl="4"/>
            <a:r>
              <a:rPr lang="ja-JP" altLang="en-US" dirty="0"/>
              <a:t>調整</a:t>
            </a:r>
            <a:endParaRPr lang="en-US" altLang="ja-JP" dirty="0" smtClean="0"/>
          </a:p>
          <a:p>
            <a:pPr lvl="5"/>
            <a:r>
              <a:rPr lang="en-US" altLang="ja-JP" dirty="0" smtClean="0"/>
              <a:t>HS( </a:t>
            </a:r>
            <a:r>
              <a:rPr lang="en-US" altLang="ja-JP" dirty="0" err="1" smtClean="0"/>
              <a:t>hms</a:t>
            </a:r>
            <a:r>
              <a:rPr lang="en-US" altLang="ja-JP" dirty="0" smtClean="0"/>
              <a:t>, scaling</a:t>
            </a:r>
            <a:r>
              <a:rPr lang="ja-JP" altLang="en-US" dirty="0" smtClean="0"/>
              <a:t>の効果</a:t>
            </a:r>
            <a:r>
              <a:rPr lang="en-US" altLang="ja-JP" dirty="0" smtClean="0"/>
              <a:t> )</a:t>
            </a:r>
          </a:p>
          <a:p>
            <a:pPr lvl="5"/>
            <a:r>
              <a:rPr lang="ja-JP" altLang="en-US" dirty="0" smtClean="0"/>
              <a:t>試合</a:t>
            </a:r>
            <a:r>
              <a:rPr lang="ja-JP" altLang="en-US" dirty="0"/>
              <a:t>回数</a:t>
            </a:r>
            <a:endParaRPr lang="en-US" altLang="ja-JP" dirty="0" smtClean="0"/>
          </a:p>
          <a:p>
            <a:pPr lvl="5"/>
            <a:r>
              <a:rPr lang="en-US" altLang="ja-JP" dirty="0" smtClean="0"/>
              <a:t>Hidden Layer 2, 3 </a:t>
            </a:r>
            <a:r>
              <a:rPr lang="ja-JP" altLang="en-US" dirty="0" smtClean="0"/>
              <a:t>の </a:t>
            </a:r>
            <a:r>
              <a:rPr lang="en-US" altLang="ja-JP" dirty="0" smtClean="0"/>
              <a:t>size</a:t>
            </a:r>
            <a:r>
              <a:rPr lang="ja-JP" altLang="en-US" dirty="0" smtClean="0"/>
              <a:t> 増加</a:t>
            </a:r>
            <a:endParaRPr lang="en-US" altLang="ja-JP" dirty="0" smtClean="0"/>
          </a:p>
          <a:p>
            <a:pPr marL="1554480" lvl="5" indent="0">
              <a:buNone/>
            </a:pPr>
            <a:r>
              <a:rPr kumimoji="1" lang="ja-JP" altLang="en-US" dirty="0" smtClean="0"/>
              <a:t>など</a:t>
            </a:r>
            <a:endParaRPr kumimoji="1" lang="en-US" altLang="ja-JP" dirty="0" smtClean="0"/>
          </a:p>
          <a:p>
            <a:pPr lvl="3"/>
            <a:r>
              <a:rPr lang="ja-JP" altLang="en-US" dirty="0" smtClean="0"/>
              <a:t>評価</a:t>
            </a:r>
            <a:r>
              <a:rPr lang="ja-JP" altLang="en-US" dirty="0"/>
              <a:t>値</a:t>
            </a:r>
            <a:r>
              <a:rPr lang="ja-JP" altLang="en-US" dirty="0" smtClean="0"/>
              <a:t>を</a:t>
            </a:r>
            <a:r>
              <a:rPr lang="en-US" altLang="ja-JP" dirty="0" err="1" smtClean="0"/>
              <a:t>NNoutput</a:t>
            </a:r>
            <a:r>
              <a:rPr lang="ja-JP" altLang="en-US" dirty="0" smtClean="0"/>
              <a:t> </a:t>
            </a:r>
            <a:r>
              <a:rPr lang="en-US" altLang="ja-JP" dirty="0" smtClean="0"/>
              <a:t>4</a:t>
            </a:r>
            <a:r>
              <a:rPr lang="ja-JP" altLang="en-US" dirty="0" smtClean="0"/>
              <a:t>パターンから算出</a:t>
            </a:r>
            <a:endParaRPr lang="en-US" altLang="ja-JP" dirty="0" smtClean="0"/>
          </a:p>
          <a:p>
            <a:pPr lvl="3"/>
            <a:endParaRPr kumimoji="1" lang="en-US" altLang="ja-JP" dirty="0" smtClean="0"/>
          </a:p>
          <a:p>
            <a:pPr lvl="1"/>
            <a:endParaRPr kumimoji="1" lang="ja-JP" altLang="en-US" dirty="0"/>
          </a:p>
        </p:txBody>
      </p:sp>
    </p:spTree>
    <p:extLst>
      <p:ext uri="{BB962C8B-B14F-4D97-AF65-F5344CB8AC3E}">
        <p14:creationId xmlns:p14="http://schemas.microsoft.com/office/powerpoint/2010/main" val="25146314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Index</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sz="2400" dirty="0" smtClean="0"/>
              <a:t>Othello </a:t>
            </a:r>
            <a:r>
              <a:rPr lang="ja-JP" altLang="en-US" sz="2400" dirty="0" smtClean="0"/>
              <a:t>実験</a:t>
            </a:r>
            <a:endParaRPr lang="en-US" altLang="ja-JP" sz="2400" dirty="0" smtClean="0"/>
          </a:p>
          <a:p>
            <a:pPr lvl="1"/>
            <a:endParaRPr lang="en-US" altLang="ja-JP" dirty="0" smtClean="0"/>
          </a:p>
          <a:p>
            <a:r>
              <a:rPr kumimoji="1" lang="ja-JP" altLang="en-US" sz="2400" dirty="0" smtClean="0"/>
              <a:t>その他</a:t>
            </a:r>
            <a:endParaRPr kumimoji="1" lang="en-US" altLang="ja-JP" sz="2400" dirty="0" smtClean="0"/>
          </a:p>
          <a:p>
            <a:pPr lvl="1"/>
            <a:endParaRPr kumimoji="1" lang="en-US" altLang="ja-JP" dirty="0"/>
          </a:p>
          <a:p>
            <a:r>
              <a:rPr lang="ja-JP" altLang="en-US" sz="2400" dirty="0" smtClean="0"/>
              <a:t>これから</a:t>
            </a:r>
            <a:endParaRPr lang="en-US" altLang="ja-JP" sz="2400" dirty="0" smtClean="0"/>
          </a:p>
          <a:p>
            <a:pPr lvl="1"/>
            <a:endParaRPr kumimoji="1" lang="en-US" altLang="ja-JP" dirty="0"/>
          </a:p>
          <a:p>
            <a:endParaRPr kumimoji="1" lang="ja-JP" altLang="en-US" dirty="0"/>
          </a:p>
        </p:txBody>
      </p:sp>
    </p:spTree>
    <p:extLst>
      <p:ext uri="{BB962C8B-B14F-4D97-AF65-F5344CB8AC3E}">
        <p14:creationId xmlns:p14="http://schemas.microsoft.com/office/powerpoint/2010/main" val="6484383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これから</a:t>
            </a:r>
            <a:endParaRPr kumimoji="1" lang="ja-JP" altLang="en-US" dirty="0"/>
          </a:p>
        </p:txBody>
      </p:sp>
      <p:sp>
        <p:nvSpPr>
          <p:cNvPr id="3" name="コンテンツ プレースホルダー 2"/>
          <p:cNvSpPr>
            <a:spLocks noGrp="1"/>
          </p:cNvSpPr>
          <p:nvPr>
            <p:ph idx="1"/>
          </p:nvPr>
        </p:nvSpPr>
        <p:spPr/>
        <p:txBody>
          <a:bodyPr>
            <a:normAutofit fontScale="47500" lnSpcReduction="20000"/>
          </a:bodyPr>
          <a:lstStyle/>
          <a:p>
            <a:r>
              <a:rPr lang="ja-JP" altLang="en-US" dirty="0" smtClean="0"/>
              <a:t>設定や狙いの明確化</a:t>
            </a:r>
            <a:endParaRPr lang="en-US" altLang="ja-JP" dirty="0" smtClean="0"/>
          </a:p>
          <a:p>
            <a:pPr lvl="1"/>
            <a:r>
              <a:rPr lang="ja-JP" altLang="en-US" dirty="0"/>
              <a:t>背景</a:t>
            </a:r>
            <a:endParaRPr lang="en-US" altLang="ja-JP" dirty="0" smtClean="0"/>
          </a:p>
          <a:p>
            <a:pPr lvl="2"/>
            <a:r>
              <a:rPr lang="ja-JP" altLang="en-US" dirty="0" smtClean="0"/>
              <a:t>色々な設定（</a:t>
            </a:r>
            <a:r>
              <a:rPr lang="ja-JP" altLang="en-US" dirty="0"/>
              <a:t>パラメータ</a:t>
            </a:r>
            <a:r>
              <a:rPr lang="ja-JP" altLang="en-US" dirty="0" smtClean="0"/>
              <a:t>など、特に</a:t>
            </a:r>
            <a:r>
              <a:rPr lang="en-US" altLang="ja-JP" dirty="0" smtClean="0"/>
              <a:t>NN input</a:t>
            </a:r>
            <a:r>
              <a:rPr lang="ja-JP" altLang="en-US" dirty="0" smtClean="0"/>
              <a:t>）を毎回毎回変更しため複雑化してきた</a:t>
            </a:r>
            <a:endParaRPr lang="en-US" altLang="ja-JP" dirty="0"/>
          </a:p>
          <a:p>
            <a:pPr lvl="2"/>
            <a:r>
              <a:rPr lang="ja-JP" altLang="en-US" dirty="0" smtClean="0"/>
              <a:t>一旦無駄を排除してシンプルな設定に戻った（</a:t>
            </a:r>
            <a:r>
              <a:rPr lang="en-US" altLang="ja-JP" dirty="0" smtClean="0"/>
              <a:t>turn</a:t>
            </a:r>
            <a:r>
              <a:rPr lang="ja-JP" altLang="en-US" dirty="0"/>
              <a:t>を</a:t>
            </a:r>
            <a:r>
              <a:rPr lang="en-US" altLang="ja-JP" dirty="0"/>
              <a:t>input</a:t>
            </a:r>
            <a:r>
              <a:rPr lang="ja-JP" altLang="en-US" dirty="0"/>
              <a:t>から</a:t>
            </a:r>
            <a:r>
              <a:rPr lang="ja-JP" altLang="en-US" dirty="0" smtClean="0"/>
              <a:t>消したり）</a:t>
            </a:r>
            <a:endParaRPr lang="en-US" altLang="ja-JP" dirty="0"/>
          </a:p>
          <a:p>
            <a:pPr lvl="1"/>
            <a:r>
              <a:rPr lang="ja-JP" altLang="en-US" dirty="0" smtClean="0"/>
              <a:t>それぞれの設定の役割がわかりやすくなる</a:t>
            </a:r>
            <a:endParaRPr lang="en-US" altLang="ja-JP" dirty="0" smtClean="0"/>
          </a:p>
          <a:p>
            <a:pPr lvl="2"/>
            <a:r>
              <a:rPr lang="ja-JP" altLang="en-US" dirty="0"/>
              <a:t>役割</a:t>
            </a:r>
            <a:r>
              <a:rPr lang="ja-JP" altLang="en-US" dirty="0" smtClean="0"/>
              <a:t>の管理もしやすくする</a:t>
            </a:r>
            <a:endParaRPr lang="en-US" altLang="ja-JP" dirty="0" smtClean="0"/>
          </a:p>
          <a:p>
            <a:pPr lvl="1"/>
            <a:r>
              <a:rPr lang="ja-JP" altLang="en-US" dirty="0" smtClean="0"/>
              <a:t>わかりやすい基準を設ける</a:t>
            </a:r>
            <a:endParaRPr lang="en-US" altLang="ja-JP" dirty="0" smtClean="0"/>
          </a:p>
          <a:p>
            <a:pPr lvl="2"/>
            <a:r>
              <a:rPr lang="ja-JP" altLang="en-US" dirty="0"/>
              <a:t>今後</a:t>
            </a:r>
            <a:r>
              <a:rPr lang="ja-JP" altLang="en-US" dirty="0" smtClean="0"/>
              <a:t>の改善度もわかりやすくなるはず</a:t>
            </a:r>
            <a:endParaRPr lang="en-US" altLang="ja-JP" dirty="0" smtClean="0"/>
          </a:p>
          <a:p>
            <a:pPr lvl="1"/>
            <a:r>
              <a:rPr lang="ja-JP" altLang="en-US" dirty="0"/>
              <a:t>もっとパラメータ</a:t>
            </a:r>
            <a:r>
              <a:rPr lang="ja-JP" altLang="en-US" dirty="0" smtClean="0"/>
              <a:t>調整</a:t>
            </a:r>
            <a:r>
              <a:rPr lang="en-US" altLang="ja-JP" dirty="0" smtClean="0"/>
              <a:t>?</a:t>
            </a:r>
            <a:endParaRPr lang="en-US" altLang="ja-JP" dirty="0"/>
          </a:p>
          <a:p>
            <a:pPr lvl="2"/>
            <a:r>
              <a:rPr lang="ja-JP" altLang="en-US" dirty="0"/>
              <a:t>強くするため、というよりは、実験で必要な値にするため</a:t>
            </a:r>
            <a:endParaRPr lang="en-US" altLang="ja-JP" dirty="0"/>
          </a:p>
          <a:p>
            <a:pPr lvl="3"/>
            <a:r>
              <a:rPr lang="en-US" altLang="ja-JP" dirty="0" err="1"/>
              <a:t>hms</a:t>
            </a:r>
            <a:r>
              <a:rPr lang="en-US" altLang="ja-JP" dirty="0"/>
              <a:t>, mi </a:t>
            </a:r>
            <a:r>
              <a:rPr lang="ja-JP" altLang="en-US" dirty="0"/>
              <a:t>の</a:t>
            </a:r>
            <a:r>
              <a:rPr lang="ja-JP" altLang="en-US" dirty="0" smtClean="0"/>
              <a:t>最適化とか？</a:t>
            </a:r>
            <a:endParaRPr lang="en-US" altLang="ja-JP" dirty="0"/>
          </a:p>
          <a:p>
            <a:pPr lvl="1"/>
            <a:endParaRPr lang="en-US" altLang="ja-JP" dirty="0" smtClean="0"/>
          </a:p>
          <a:p>
            <a:endParaRPr kumimoji="1" lang="en-US" altLang="ja-JP" dirty="0" smtClean="0"/>
          </a:p>
          <a:p>
            <a:r>
              <a:rPr kumimoji="1" lang="ja-JP" altLang="en-US" dirty="0" smtClean="0"/>
              <a:t>もっと強くするための改善案</a:t>
            </a:r>
            <a:endParaRPr kumimoji="1" lang="en-US" altLang="ja-JP" dirty="0" smtClean="0"/>
          </a:p>
          <a:p>
            <a:pPr lvl="1"/>
            <a:r>
              <a:rPr lang="ja-JP" altLang="en-US" dirty="0" smtClean="0"/>
              <a:t>改善度の測定の改善</a:t>
            </a:r>
            <a:endParaRPr kumimoji="1" lang="en-US" altLang="ja-JP" dirty="0" smtClean="0"/>
          </a:p>
          <a:p>
            <a:pPr lvl="2"/>
            <a:r>
              <a:rPr lang="en-US" altLang="ja-JP" dirty="0" smtClean="0"/>
              <a:t>Strong AI </a:t>
            </a:r>
            <a:r>
              <a:rPr lang="ja-JP" altLang="en-US" dirty="0" smtClean="0"/>
              <a:t>作る</a:t>
            </a:r>
            <a:endParaRPr lang="en-US" altLang="ja-JP" dirty="0" smtClean="0"/>
          </a:p>
          <a:p>
            <a:pPr lvl="3"/>
            <a:r>
              <a:rPr lang="ja-JP" altLang="en-US" dirty="0" smtClean="0"/>
              <a:t>よい</a:t>
            </a:r>
            <a:r>
              <a:rPr lang="en-US" altLang="ja-JP" dirty="0" smtClean="0"/>
              <a:t>Observer </a:t>
            </a:r>
            <a:r>
              <a:rPr lang="ja-JP" altLang="en-US" dirty="0" smtClean="0"/>
              <a:t>となるレベル</a:t>
            </a:r>
            <a:endParaRPr lang="en-US" altLang="ja-JP" dirty="0" smtClean="0"/>
          </a:p>
          <a:p>
            <a:pPr lvl="3"/>
            <a:r>
              <a:rPr kumimoji="1" lang="ja-JP" altLang="en-US" dirty="0" smtClean="0"/>
              <a:t>絶対作るのに時間かかる</a:t>
            </a:r>
            <a:r>
              <a:rPr kumimoji="1" lang="en-US" altLang="ja-JP" dirty="0" smtClean="0"/>
              <a:t>…</a:t>
            </a:r>
            <a:r>
              <a:rPr kumimoji="1" lang="ja-JP" altLang="en-US" dirty="0" smtClean="0"/>
              <a:t>（特にパラメータ調整、置き方の多様性）</a:t>
            </a:r>
            <a:endParaRPr kumimoji="1" lang="en-US" altLang="ja-JP" dirty="0" smtClean="0"/>
          </a:p>
          <a:p>
            <a:pPr lvl="4"/>
            <a:r>
              <a:rPr kumimoji="1" lang="ja-JP" altLang="en-US" dirty="0" smtClean="0"/>
              <a:t>現状これに時間を使いたくない</a:t>
            </a:r>
            <a:endParaRPr kumimoji="1" lang="en-US" altLang="ja-JP" dirty="0" smtClean="0"/>
          </a:p>
          <a:p>
            <a:pPr lvl="3"/>
            <a:r>
              <a:rPr lang="ja-JP" altLang="en-US" dirty="0"/>
              <a:t>専門知識がもっと</a:t>
            </a:r>
            <a:r>
              <a:rPr lang="ja-JP" altLang="en-US" dirty="0" smtClean="0"/>
              <a:t>必要</a:t>
            </a:r>
            <a:endParaRPr kumimoji="1" lang="en-US" altLang="ja-JP" dirty="0" smtClean="0"/>
          </a:p>
          <a:p>
            <a:pPr lvl="2"/>
            <a:r>
              <a:rPr lang="en-US" altLang="ja-JP" dirty="0" smtClean="0"/>
              <a:t>vs Observer </a:t>
            </a:r>
            <a:r>
              <a:rPr lang="ja-JP" altLang="en-US" dirty="0" smtClean="0"/>
              <a:t>の代わりに </a:t>
            </a:r>
            <a:r>
              <a:rPr lang="en-US" altLang="ja-JP" dirty="0" smtClean="0"/>
              <a:t>Test case </a:t>
            </a:r>
            <a:r>
              <a:rPr lang="ja-JP" altLang="en-US" dirty="0" err="1" smtClean="0"/>
              <a:t>のような</a:t>
            </a:r>
            <a:r>
              <a:rPr lang="ja-JP" altLang="en-US" dirty="0"/>
              <a:t>もの</a:t>
            </a:r>
            <a:r>
              <a:rPr lang="ja-JP" altLang="en-US" dirty="0" smtClean="0"/>
              <a:t>を作る</a:t>
            </a:r>
            <a:endParaRPr lang="en-US" altLang="ja-JP" dirty="0" smtClean="0"/>
          </a:p>
          <a:p>
            <a:pPr lvl="3"/>
            <a:r>
              <a:rPr lang="en-US" altLang="ja-JP" dirty="0" smtClean="0"/>
              <a:t>vs Observer </a:t>
            </a:r>
            <a:r>
              <a:rPr lang="ja-JP" altLang="en-US" dirty="0" smtClean="0"/>
              <a:t>にかかる時間を短縮する狙い</a:t>
            </a:r>
            <a:endParaRPr lang="en-US" altLang="ja-JP" dirty="0" smtClean="0"/>
          </a:p>
          <a:p>
            <a:pPr lvl="3"/>
            <a:r>
              <a:rPr lang="en-US" altLang="ja-JP" dirty="0" smtClean="0"/>
              <a:t>100</a:t>
            </a:r>
            <a:r>
              <a:rPr lang="ja-JP" altLang="en-US" dirty="0" smtClean="0"/>
              <a:t>パターンくらいの盤状況を与えて、</a:t>
            </a:r>
            <a:r>
              <a:rPr lang="en-US" altLang="ja-JP" dirty="0" smtClean="0"/>
              <a:t>AI </a:t>
            </a:r>
            <a:r>
              <a:rPr lang="ja-JP" altLang="en-US" dirty="0" smtClean="0"/>
              <a:t>が次に置くところを見て、評価する</a:t>
            </a:r>
            <a:endParaRPr lang="en-US" altLang="ja-JP" dirty="0" smtClean="0"/>
          </a:p>
          <a:p>
            <a:pPr lvl="4"/>
            <a:r>
              <a:rPr lang="ja-JP" altLang="en-US" dirty="0"/>
              <a:t>角</a:t>
            </a:r>
            <a:r>
              <a:rPr lang="ja-JP" altLang="en-US" dirty="0" smtClean="0"/>
              <a:t>の隣に置かなかったら </a:t>
            </a:r>
            <a:r>
              <a:rPr lang="en-US" altLang="ja-JP" dirty="0" smtClean="0"/>
              <a:t>+ 1</a:t>
            </a:r>
            <a:r>
              <a:rPr lang="ja-JP" altLang="en-US" dirty="0" smtClean="0"/>
              <a:t>とか</a:t>
            </a:r>
            <a:endParaRPr lang="en-US" altLang="ja-JP" dirty="0"/>
          </a:p>
          <a:p>
            <a:pPr lvl="3"/>
            <a:r>
              <a:rPr kumimoji="1" lang="ja-JP" altLang="en-US" dirty="0" smtClean="0"/>
              <a:t>これも作るのに時間かかる</a:t>
            </a:r>
            <a:r>
              <a:rPr kumimoji="1" lang="en-US" altLang="ja-JP" dirty="0" smtClean="0"/>
              <a:t>…</a:t>
            </a:r>
          </a:p>
          <a:p>
            <a:pPr lvl="3"/>
            <a:r>
              <a:rPr kumimoji="1" lang="ja-JP" altLang="en-US" dirty="0" smtClean="0"/>
              <a:t>専門知識がもっと必要</a:t>
            </a:r>
            <a:endParaRPr kumimoji="1" lang="en-US" altLang="ja-JP" dirty="0" smtClean="0"/>
          </a:p>
          <a:p>
            <a:pPr lvl="1"/>
            <a:r>
              <a:rPr lang="ja-JP" altLang="en-US" dirty="0" smtClean="0"/>
              <a:t>何か別のアプローチ</a:t>
            </a:r>
            <a:endParaRPr lang="en-US" altLang="ja-JP" dirty="0" smtClean="0"/>
          </a:p>
          <a:p>
            <a:pPr lvl="2"/>
            <a:r>
              <a:rPr kumimoji="1" lang="en-US" altLang="ja-JP" dirty="0" err="1" smtClean="0"/>
              <a:t>NNoutput</a:t>
            </a:r>
            <a:r>
              <a:rPr kumimoji="1" lang="ja-JP" altLang="en-US" dirty="0" smtClean="0"/>
              <a:t> 的なアプローチ</a:t>
            </a:r>
            <a:endParaRPr kumimoji="1" lang="en-US" altLang="ja-JP" dirty="0" smtClean="0"/>
          </a:p>
          <a:p>
            <a:pPr lvl="3"/>
            <a:r>
              <a:rPr lang="ja-JP" altLang="en-US" dirty="0" smtClean="0"/>
              <a:t>計算量増えそう</a:t>
            </a:r>
            <a:endParaRPr lang="en-US" altLang="ja-JP" dirty="0" smtClean="0"/>
          </a:p>
          <a:p>
            <a:pPr lvl="2"/>
            <a:r>
              <a:rPr kumimoji="1" lang="ja-JP" altLang="en-US" dirty="0"/>
              <a:t>ガラッ</a:t>
            </a:r>
            <a:r>
              <a:rPr kumimoji="1" lang="ja-JP" altLang="en-US" dirty="0" smtClean="0"/>
              <a:t>と変える</a:t>
            </a:r>
            <a:endParaRPr kumimoji="1" lang="en-US" altLang="ja-JP" dirty="0" smtClean="0"/>
          </a:p>
          <a:p>
            <a:pPr lvl="3"/>
            <a:r>
              <a:rPr kumimoji="1" lang="ja-JP" altLang="en-US" dirty="0" smtClean="0"/>
              <a:t>思いつかない</a:t>
            </a:r>
            <a:endParaRPr kumimoji="1" lang="en-US" altLang="ja-JP" dirty="0" smtClean="0"/>
          </a:p>
          <a:p>
            <a:pPr lvl="1"/>
            <a:endParaRPr kumimoji="1" lang="en-US" altLang="ja-JP" dirty="0" smtClean="0"/>
          </a:p>
          <a:p>
            <a:r>
              <a:rPr lang="ja-JP" altLang="en-US" dirty="0"/>
              <a:t>卒論</a:t>
            </a:r>
            <a:r>
              <a:rPr lang="ja-JP" altLang="en-US" dirty="0" smtClean="0"/>
              <a:t>に向けて戦績のサンプルをとる</a:t>
            </a:r>
            <a:endParaRPr kumimoji="1" lang="ja-JP" altLang="en-US" dirty="0" smtClean="0"/>
          </a:p>
        </p:txBody>
      </p:sp>
    </p:spTree>
    <p:extLst>
      <p:ext uri="{BB962C8B-B14F-4D97-AF65-F5344CB8AC3E}">
        <p14:creationId xmlns:p14="http://schemas.microsoft.com/office/powerpoint/2010/main" val="27639663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その他</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pPr marL="342900" lvl="1">
              <a:buClr>
                <a:schemeClr val="accent1"/>
              </a:buClr>
            </a:pPr>
            <a:r>
              <a:rPr lang="ja-JP" altLang="en-US" dirty="0"/>
              <a:t>マルチコア利用による改善速度</a:t>
            </a:r>
            <a:r>
              <a:rPr lang="en-US" altLang="ja-JP" dirty="0"/>
              <a:t>UP</a:t>
            </a:r>
          </a:p>
          <a:p>
            <a:pPr marL="708660" lvl="2">
              <a:buClr>
                <a:schemeClr val="accent1"/>
              </a:buClr>
            </a:pPr>
            <a:r>
              <a:rPr lang="ja-JP" altLang="en-US" dirty="0"/>
              <a:t>無事にできた</a:t>
            </a:r>
            <a:endParaRPr lang="en-US" altLang="ja-JP" dirty="0"/>
          </a:p>
          <a:p>
            <a:pPr marL="708660" lvl="2">
              <a:buClr>
                <a:schemeClr val="accent1"/>
              </a:buClr>
            </a:pPr>
            <a:r>
              <a:rPr lang="ja-JP" altLang="en-US" dirty="0"/>
              <a:t>ありがとうございます</a:t>
            </a:r>
            <a:endParaRPr lang="en-US" altLang="ja-JP" dirty="0"/>
          </a:p>
          <a:p>
            <a:endParaRPr lang="en-US" altLang="ja-JP" dirty="0" smtClean="0"/>
          </a:p>
          <a:p>
            <a:endParaRPr lang="en-US" altLang="ja-JP" dirty="0" smtClean="0"/>
          </a:p>
          <a:p>
            <a:r>
              <a:rPr lang="ja-JP" altLang="en-US" dirty="0" smtClean="0"/>
              <a:t>オセロ対戦</a:t>
            </a:r>
            <a:endParaRPr lang="en-US" altLang="ja-JP" dirty="0"/>
          </a:p>
          <a:p>
            <a:pPr lvl="1"/>
            <a:r>
              <a:rPr lang="ja-JP" altLang="en-US" dirty="0" smtClean="0"/>
              <a:t>オセロ</a:t>
            </a:r>
            <a:r>
              <a:rPr lang="en-US" altLang="ja-JP" dirty="0" smtClean="0"/>
              <a:t>GUI</a:t>
            </a:r>
          </a:p>
          <a:p>
            <a:pPr lvl="2"/>
            <a:r>
              <a:rPr lang="ja-JP" altLang="en-US" dirty="0" smtClean="0"/>
              <a:t>プレイヤーが次に置けるところに印を付ける</a:t>
            </a:r>
            <a:r>
              <a:rPr lang="en-US" altLang="ja-JP" dirty="0" smtClean="0"/>
              <a:t/>
            </a:r>
            <a:br>
              <a:rPr lang="en-US" altLang="ja-JP" dirty="0" smtClean="0"/>
            </a:br>
            <a:r>
              <a:rPr lang="en-US" altLang="ja-JP" dirty="0" smtClean="0"/>
              <a:t>ON/OFF</a:t>
            </a:r>
            <a:r>
              <a:rPr lang="ja-JP" altLang="en-US" dirty="0" smtClean="0"/>
              <a:t>ボタンを追加した</a:t>
            </a:r>
            <a:endParaRPr lang="en-US" altLang="ja-JP" dirty="0" smtClean="0"/>
          </a:p>
          <a:p>
            <a:pPr lvl="2"/>
            <a:r>
              <a:rPr lang="en-US" altLang="ja-JP" dirty="0" smtClean="0"/>
              <a:t>Computer AI </a:t>
            </a:r>
            <a:r>
              <a:rPr lang="ja-JP" altLang="en-US" dirty="0" smtClean="0"/>
              <a:t>の直前手に印を付けるようにした</a:t>
            </a:r>
            <a:endParaRPr lang="en-US" altLang="ja-JP" dirty="0" smtClean="0"/>
          </a:p>
          <a:p>
            <a:pPr lvl="1"/>
            <a:r>
              <a:rPr lang="ja-JP" altLang="en-US" dirty="0" smtClean="0"/>
              <a:t>弱点ばれたら終わり問題</a:t>
            </a:r>
            <a:endParaRPr lang="en-US" altLang="ja-JP" dirty="0" smtClean="0"/>
          </a:p>
          <a:p>
            <a:pPr lvl="3"/>
            <a:r>
              <a:rPr lang="en-US" altLang="ja-JP" dirty="0" smtClean="0"/>
              <a:t>Best Harmony </a:t>
            </a:r>
            <a:r>
              <a:rPr lang="ja-JP" altLang="en-US" dirty="0" smtClean="0"/>
              <a:t>が偏った戦術を持っていることがある</a:t>
            </a:r>
            <a:endParaRPr lang="en-US" altLang="ja-JP" dirty="0"/>
          </a:p>
          <a:p>
            <a:pPr lvl="3"/>
            <a:r>
              <a:rPr lang="ja-JP" altLang="en-US" dirty="0" smtClean="0"/>
              <a:t>自分が前の試合と同じ手順で置いていくと、</a:t>
            </a:r>
            <a:r>
              <a:rPr lang="en-US" altLang="ja-JP" dirty="0" smtClean="0"/>
              <a:t>Computer AI</a:t>
            </a:r>
            <a:r>
              <a:rPr lang="ja-JP" altLang="en-US" dirty="0" smtClean="0"/>
              <a:t>も同じ手順で置いていく</a:t>
            </a:r>
            <a:endParaRPr lang="en-US" altLang="ja-JP" dirty="0" smtClean="0"/>
          </a:p>
          <a:p>
            <a:pPr marL="777240" lvl="2" indent="0">
              <a:buNone/>
            </a:pPr>
            <a:r>
              <a:rPr lang="en-US" altLang="ja-JP" dirty="0" smtClean="0"/>
              <a:t>-&gt; </a:t>
            </a:r>
            <a:r>
              <a:rPr lang="ja-JP" altLang="en-US" dirty="0" smtClean="0"/>
              <a:t>プレイヤー勝ちまくり</a:t>
            </a:r>
            <a:endParaRPr lang="en-US" altLang="ja-JP" dirty="0" smtClean="0"/>
          </a:p>
          <a:p>
            <a:pPr lvl="2"/>
            <a:r>
              <a:rPr lang="en-US" altLang="ja-JP" dirty="0" smtClean="0"/>
              <a:t>Computer AI </a:t>
            </a:r>
            <a:r>
              <a:rPr lang="ja-JP" altLang="en-US" dirty="0" smtClean="0"/>
              <a:t>が負けると </a:t>
            </a:r>
            <a:r>
              <a:rPr lang="en-US" altLang="ja-JP" dirty="0" smtClean="0"/>
              <a:t>HM </a:t>
            </a:r>
            <a:r>
              <a:rPr lang="ja-JP" altLang="en-US" dirty="0" smtClean="0"/>
              <a:t>内から別の</a:t>
            </a:r>
            <a:r>
              <a:rPr lang="en-US" altLang="ja-JP" dirty="0" smtClean="0"/>
              <a:t>Harmony</a:t>
            </a:r>
            <a:r>
              <a:rPr lang="ja-JP" altLang="en-US" dirty="0" smtClean="0"/>
              <a:t>を選び</a:t>
            </a:r>
            <a:r>
              <a:rPr lang="en-US" altLang="ja-JP" dirty="0" smtClean="0"/>
              <a:t/>
            </a:r>
            <a:br>
              <a:rPr lang="en-US" altLang="ja-JP" dirty="0" smtClean="0"/>
            </a:br>
            <a:r>
              <a:rPr lang="ja-JP" altLang="en-US" dirty="0" smtClean="0"/>
              <a:t>新しい </a:t>
            </a:r>
            <a:r>
              <a:rPr lang="en-US" altLang="ja-JP" dirty="0" smtClean="0"/>
              <a:t>Computer AI </a:t>
            </a:r>
            <a:r>
              <a:rPr lang="ja-JP" altLang="en-US" dirty="0" smtClean="0"/>
              <a:t>にすり替える</a:t>
            </a:r>
            <a:endParaRPr lang="en-US" altLang="ja-JP" dirty="0" smtClean="0"/>
          </a:p>
          <a:p>
            <a:pPr lvl="2"/>
            <a:r>
              <a:rPr lang="ja-JP" altLang="en-US" dirty="0"/>
              <a:t>ちなみに、世の中の</a:t>
            </a:r>
            <a:r>
              <a:rPr lang="en-US" altLang="ja-JP" dirty="0"/>
              <a:t>AI </a:t>
            </a:r>
            <a:r>
              <a:rPr lang="ja-JP" altLang="en-US" dirty="0" smtClean="0"/>
              <a:t>は違う</a:t>
            </a:r>
            <a:r>
              <a:rPr lang="ja-JP" altLang="en-US" dirty="0"/>
              <a:t>手を</a:t>
            </a:r>
            <a:r>
              <a:rPr lang="ja-JP" altLang="en-US" dirty="0" smtClean="0"/>
              <a:t>置くことができるみたい</a:t>
            </a:r>
            <a:endParaRPr lang="en-US" altLang="ja-JP" dirty="0" smtClean="0"/>
          </a:p>
          <a:p>
            <a:pPr lvl="1"/>
            <a:endParaRPr lang="en-US" altLang="ja-JP" dirty="0" smtClean="0"/>
          </a:p>
          <a:p>
            <a:pPr marL="114300" indent="0">
              <a:buNone/>
            </a:pPr>
            <a:endParaRPr lang="en-US" altLang="ja-JP" dirty="0" smtClean="0"/>
          </a:p>
          <a:p>
            <a:r>
              <a:rPr lang="en-US" altLang="ja-JP" dirty="0" smtClean="0"/>
              <a:t>jar</a:t>
            </a:r>
            <a:r>
              <a:rPr lang="ja-JP" altLang="en-US" dirty="0" smtClean="0"/>
              <a:t> ファイル作成</a:t>
            </a:r>
            <a:endParaRPr lang="en-US" altLang="ja-JP" dirty="0" smtClean="0"/>
          </a:p>
          <a:p>
            <a:pPr lvl="1"/>
            <a:r>
              <a:rPr lang="ja-JP" altLang="en-US" dirty="0" smtClean="0"/>
              <a:t>みんなに対戦してもらうため</a:t>
            </a:r>
            <a:endParaRPr lang="en-US" altLang="ja-JP" dirty="0" smtClean="0"/>
          </a:p>
          <a:p>
            <a:pPr lvl="2"/>
            <a:r>
              <a:rPr lang="ja-JP" altLang="en-US" dirty="0" smtClean="0"/>
              <a:t>戦績のサンプルほしい</a:t>
            </a:r>
            <a:endParaRPr lang="en-US" altLang="ja-JP" dirty="0" smtClean="0"/>
          </a:p>
          <a:p>
            <a:pPr marL="1554480" lvl="5" indent="0">
              <a:buNone/>
            </a:pPr>
            <a:r>
              <a:rPr lang="ja-JP" altLang="en-US" dirty="0" smtClean="0"/>
              <a:t>じゃないと論文の結論書けない</a:t>
            </a:r>
            <a:r>
              <a:rPr lang="en-US" altLang="ja-JP" dirty="0" smtClean="0"/>
              <a:t>…</a:t>
            </a:r>
          </a:p>
          <a:p>
            <a:endParaRPr lang="en-US" altLang="ja-JP" dirty="0" smtClean="0"/>
          </a:p>
          <a:p>
            <a:endParaRPr lang="en-US" altLang="ja-JP" dirty="0" smtClean="0"/>
          </a:p>
          <a:p>
            <a:endParaRPr lang="en-US" altLang="ja-JP" dirty="0" smtClean="0"/>
          </a:p>
        </p:txBody>
      </p:sp>
    </p:spTree>
    <p:extLst>
      <p:ext uri="{BB962C8B-B14F-4D97-AF65-F5344CB8AC3E}">
        <p14:creationId xmlns:p14="http://schemas.microsoft.com/office/powerpoint/2010/main" val="20261749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pPr marL="114300" indent="0">
              <a:buNone/>
            </a:pPr>
            <a:r>
              <a:rPr kumimoji="1" lang="ja-JP" altLang="en-US" dirty="0" smtClean="0"/>
              <a:t>ご清聴ありがとうございました</a:t>
            </a:r>
            <a:endParaRPr kumimoji="1" lang="ja-JP" altLang="en-US" dirty="0"/>
          </a:p>
        </p:txBody>
      </p:sp>
    </p:spTree>
    <p:extLst>
      <p:ext uri="{BB962C8B-B14F-4D97-AF65-F5344CB8AC3E}">
        <p14:creationId xmlns:p14="http://schemas.microsoft.com/office/powerpoint/2010/main" val="2420664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a:bodyPr>
          <a:lstStyle/>
          <a:p>
            <a:pPr marL="1051560" lvl="3" indent="0">
              <a:buNone/>
            </a:pPr>
            <a:r>
              <a:rPr kumimoji="1" lang="en-US" altLang="ja-JP" sz="9000" dirty="0" smtClean="0"/>
              <a:t>Q</a:t>
            </a:r>
            <a:endParaRPr kumimoji="1" lang="ja-JP" altLang="en-US" sz="9000" dirty="0"/>
          </a:p>
        </p:txBody>
      </p:sp>
    </p:spTree>
    <p:extLst>
      <p:ext uri="{BB962C8B-B14F-4D97-AF65-F5344CB8AC3E}">
        <p14:creationId xmlns:p14="http://schemas.microsoft.com/office/powerpoint/2010/main" val="3044706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a:bodyPr>
          <a:lstStyle/>
          <a:p>
            <a:pPr marL="114300" indent="0" algn="ctr">
              <a:buNone/>
            </a:pPr>
            <a:r>
              <a:rPr kumimoji="1" lang="ja-JP" altLang="en-US" sz="6000" dirty="0" smtClean="0"/>
              <a:t>実験概要</a:t>
            </a:r>
            <a:endParaRPr kumimoji="1" lang="ja-JP" altLang="en-US" sz="6000" dirty="0"/>
          </a:p>
        </p:txBody>
      </p:sp>
    </p:spTree>
    <p:extLst>
      <p:ext uri="{BB962C8B-B14F-4D97-AF65-F5344CB8AC3E}">
        <p14:creationId xmlns:p14="http://schemas.microsoft.com/office/powerpoint/2010/main" val="24300882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実験概要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目的</a:t>
            </a:r>
            <a:endParaRPr kumimoji="1" lang="en-US" altLang="ja-JP" dirty="0" smtClean="0"/>
          </a:p>
          <a:p>
            <a:pPr marL="411480" lvl="1" indent="0">
              <a:buNone/>
            </a:pPr>
            <a:r>
              <a:rPr lang="ja-JP" altLang="en-US" sz="1800" dirty="0" smtClean="0"/>
              <a:t>「大きな複雑</a:t>
            </a:r>
            <a:r>
              <a:rPr lang="ja-JP" altLang="en-US" sz="1800" dirty="0"/>
              <a:t>度</a:t>
            </a:r>
            <a:r>
              <a:rPr lang="ja-JP" altLang="en-US" sz="1800" dirty="0" smtClean="0"/>
              <a:t>を持つ問題に対し、</a:t>
            </a:r>
            <a:r>
              <a:rPr kumimoji="1" lang="ja-JP" altLang="en-US" sz="1800" dirty="0" smtClean="0"/>
              <a:t>専門知識</a:t>
            </a:r>
            <a:r>
              <a:rPr lang="ja-JP" altLang="en-US" sz="1800" dirty="0" smtClean="0"/>
              <a:t>をベースとせずに</a:t>
            </a:r>
            <a:r>
              <a:rPr lang="en-US" altLang="ja-JP" sz="1800" dirty="0"/>
              <a:t/>
            </a:r>
            <a:br>
              <a:rPr lang="en-US" altLang="ja-JP" sz="1800" dirty="0"/>
            </a:br>
            <a:r>
              <a:rPr lang="ja-JP" altLang="en-US" sz="1800" dirty="0" smtClean="0"/>
              <a:t>機械学習によって状況評価を学習することができるか」を、</a:t>
            </a:r>
            <a:endParaRPr lang="en-US" altLang="ja-JP" sz="1800" dirty="0"/>
          </a:p>
          <a:p>
            <a:pPr marL="411480" lvl="1" indent="0">
              <a:buNone/>
            </a:pPr>
            <a:r>
              <a:rPr lang="ja-JP" altLang="en-US" sz="1800" dirty="0" smtClean="0"/>
              <a:t>オセロ</a:t>
            </a:r>
            <a:r>
              <a:rPr lang="en-US" altLang="ja-JP" sz="1800" dirty="0" smtClean="0"/>
              <a:t>AI</a:t>
            </a:r>
            <a:r>
              <a:rPr lang="ja-JP" altLang="en-US" sz="1800" dirty="0" smtClean="0"/>
              <a:t>の状況評価の役割を持つ</a:t>
            </a:r>
            <a:r>
              <a:rPr lang="en-US" altLang="ja-JP" sz="1800" dirty="0" smtClean="0"/>
              <a:t>NN(Neural Network)</a:t>
            </a:r>
            <a:r>
              <a:rPr lang="ja-JP" altLang="en-US" sz="1800" dirty="0"/>
              <a:t>と</a:t>
            </a:r>
            <a:r>
              <a:rPr lang="en-US" altLang="ja-JP" sz="1800" dirty="0"/>
              <a:t/>
            </a:r>
            <a:br>
              <a:rPr lang="en-US" altLang="ja-JP" sz="1800" dirty="0"/>
            </a:br>
            <a:r>
              <a:rPr lang="ja-JP" altLang="en-US" sz="1800" dirty="0" smtClean="0"/>
              <a:t>その</a:t>
            </a:r>
            <a:r>
              <a:rPr lang="en-US" altLang="ja-JP" sz="1800" dirty="0" smtClean="0"/>
              <a:t>weight</a:t>
            </a:r>
            <a:r>
              <a:rPr lang="ja-JP" altLang="en-US" sz="1800" dirty="0" smtClean="0"/>
              <a:t>を改善する</a:t>
            </a:r>
            <a:r>
              <a:rPr lang="en-US" altLang="ja-JP" sz="1800" dirty="0" smtClean="0"/>
              <a:t>HS(Harmony Search) </a:t>
            </a:r>
            <a:r>
              <a:rPr lang="ja-JP" altLang="en-US" sz="1800" dirty="0" smtClean="0"/>
              <a:t>を組み合わせたもの</a:t>
            </a:r>
            <a:r>
              <a:rPr lang="en-US" altLang="ja-JP" sz="1800" dirty="0" smtClean="0"/>
              <a:t/>
            </a:r>
            <a:br>
              <a:rPr lang="en-US" altLang="ja-JP" sz="1800" dirty="0" smtClean="0"/>
            </a:br>
            <a:r>
              <a:rPr lang="ja-JP" altLang="en-US" sz="1800" dirty="0" smtClean="0"/>
              <a:t>を観察することで求める</a:t>
            </a:r>
            <a:endParaRPr lang="en-US" altLang="ja-JP" sz="1800" dirty="0" smtClean="0"/>
          </a:p>
          <a:p>
            <a:endParaRPr lang="en-US" altLang="ja-JP" dirty="0" smtClean="0"/>
          </a:p>
          <a:p>
            <a:r>
              <a:rPr lang="ja-JP" altLang="en-US" dirty="0" smtClean="0"/>
              <a:t>主な設定</a:t>
            </a:r>
            <a:endParaRPr kumimoji="1" lang="en-US" altLang="ja-JP" dirty="0" smtClean="0"/>
          </a:p>
          <a:p>
            <a:pPr lvl="1"/>
            <a:r>
              <a:rPr lang="en-US" altLang="ja-JP" sz="1600" dirty="0" smtClean="0"/>
              <a:t>HM(Harmony Memory)</a:t>
            </a:r>
            <a:r>
              <a:rPr lang="ja-JP" altLang="en-US" sz="1600" dirty="0" smtClean="0"/>
              <a:t>の各</a:t>
            </a:r>
            <a:r>
              <a:rPr lang="en-US" altLang="ja-JP" sz="1600" dirty="0" smtClean="0"/>
              <a:t>Harmony</a:t>
            </a:r>
            <a:r>
              <a:rPr lang="ja-JP" altLang="en-US" sz="1600" dirty="0" smtClean="0"/>
              <a:t>は</a:t>
            </a:r>
            <a:r>
              <a:rPr lang="en-US" altLang="ja-JP" sz="1600" dirty="0" smtClean="0"/>
              <a:t>NN</a:t>
            </a:r>
            <a:r>
              <a:rPr lang="ja-JP" altLang="en-US" sz="1600" dirty="0" smtClean="0"/>
              <a:t>の</a:t>
            </a:r>
            <a:r>
              <a:rPr lang="en-US" altLang="ja-JP" sz="1600" dirty="0" smtClean="0"/>
              <a:t>weight</a:t>
            </a:r>
            <a:r>
              <a:rPr lang="ja-JP" altLang="en-US" sz="1600" dirty="0" smtClean="0"/>
              <a:t>に相当する値をもつ</a:t>
            </a:r>
            <a:endParaRPr lang="en-US" altLang="ja-JP" sz="1600" dirty="0" smtClean="0"/>
          </a:p>
          <a:p>
            <a:pPr lvl="1"/>
            <a:r>
              <a:rPr lang="en-US" altLang="ja-JP" sz="1600" dirty="0" smtClean="0"/>
              <a:t>NN</a:t>
            </a:r>
            <a:r>
              <a:rPr lang="ja-JP" altLang="en-US" sz="1600" dirty="0" smtClean="0"/>
              <a:t>は局面状況のよさを算出する局面評価関数の役割を担う</a:t>
            </a:r>
            <a:endParaRPr lang="en-US" altLang="ja-JP" sz="1600" dirty="0" smtClean="0"/>
          </a:p>
          <a:p>
            <a:pPr lvl="1"/>
            <a:r>
              <a:rPr kumimoji="1" lang="ja-JP" altLang="en-US" sz="1600" dirty="0" smtClean="0"/>
              <a:t>各</a:t>
            </a:r>
            <a:r>
              <a:rPr kumimoji="1" lang="en-US" altLang="ja-JP" sz="1600" dirty="0" smtClean="0"/>
              <a:t>Harmony</a:t>
            </a:r>
            <a:r>
              <a:rPr kumimoji="1" lang="ja-JP" altLang="en-US" sz="1600" dirty="0" smtClean="0"/>
              <a:t>の値を元に</a:t>
            </a:r>
            <a:r>
              <a:rPr kumimoji="1" lang="en-US" altLang="ja-JP" sz="1600" dirty="0" smtClean="0"/>
              <a:t>NN</a:t>
            </a:r>
            <a:r>
              <a:rPr kumimoji="1" lang="ja-JP" altLang="en-US" sz="1600" dirty="0" smtClean="0"/>
              <a:t>を生成し、</a:t>
            </a:r>
            <a:r>
              <a:rPr lang="en-US" altLang="ja-JP" sz="1600" dirty="0" smtClean="0"/>
              <a:t>Othello</a:t>
            </a:r>
            <a:r>
              <a:rPr lang="ja-JP" altLang="en-US" sz="1600" dirty="0" smtClean="0"/>
              <a:t>対戦戦績</a:t>
            </a:r>
            <a:r>
              <a:rPr kumimoji="1" lang="ja-JP" altLang="en-US" sz="1600" dirty="0" smtClean="0"/>
              <a:t>で</a:t>
            </a:r>
            <a:r>
              <a:rPr kumimoji="1" lang="en-US" altLang="ja-JP" sz="1600" dirty="0" smtClean="0"/>
              <a:t>Harmony</a:t>
            </a:r>
            <a:r>
              <a:rPr kumimoji="1" lang="ja-JP" altLang="en-US" sz="1600" dirty="0" err="1" smtClean="0"/>
              <a:t>を評</a:t>
            </a:r>
            <a:r>
              <a:rPr kumimoji="1" lang="ja-JP" altLang="en-US" sz="1600" dirty="0" smtClean="0"/>
              <a:t>価する</a:t>
            </a:r>
            <a:endParaRPr kumimoji="1" lang="en-US" altLang="ja-JP" dirty="0" smtClean="0"/>
          </a:p>
          <a:p>
            <a:pPr lvl="1"/>
            <a:r>
              <a:rPr lang="en-US" altLang="ja-JP" sz="1600" dirty="0" smtClean="0"/>
              <a:t>HS</a:t>
            </a:r>
            <a:r>
              <a:rPr lang="ja-JP" altLang="en-US" sz="1600" dirty="0" smtClean="0"/>
              <a:t>で</a:t>
            </a:r>
            <a:r>
              <a:rPr kumimoji="1" lang="en-US" altLang="ja-JP" sz="1600" dirty="0" smtClean="0"/>
              <a:t>Harmony</a:t>
            </a:r>
            <a:r>
              <a:rPr kumimoji="1" lang="ja-JP" altLang="en-US" sz="1600" dirty="0" smtClean="0"/>
              <a:t>の値で改善していく</a:t>
            </a:r>
            <a:endParaRPr kumimoji="1" lang="ja-JP" altLang="en-US" sz="1600" dirty="0"/>
          </a:p>
        </p:txBody>
      </p:sp>
    </p:spTree>
    <p:extLst>
      <p:ext uri="{BB962C8B-B14F-4D97-AF65-F5344CB8AC3E}">
        <p14:creationId xmlns:p14="http://schemas.microsoft.com/office/powerpoint/2010/main" val="1927105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a:bodyPr>
          <a:lstStyle/>
          <a:p>
            <a:pPr marL="114300" indent="0" algn="ctr">
              <a:buNone/>
            </a:pPr>
            <a:r>
              <a:rPr lang="ja-JP" altLang="en-US" sz="6000" dirty="0"/>
              <a:t>設定</a:t>
            </a:r>
            <a:endParaRPr kumimoji="1" lang="ja-JP" altLang="en-US" sz="6000" dirty="0"/>
          </a:p>
        </p:txBody>
      </p:sp>
    </p:spTree>
    <p:extLst>
      <p:ext uri="{BB962C8B-B14F-4D97-AF65-F5344CB8AC3E}">
        <p14:creationId xmlns:p14="http://schemas.microsoft.com/office/powerpoint/2010/main" val="2687787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設定</a:t>
            </a:r>
            <a:r>
              <a:rPr lang="en-US" altLang="ja-JP" dirty="0" smtClean="0"/>
              <a:t>(HS)</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r>
              <a:rPr lang="en-US" altLang="ja-JP" dirty="0" smtClean="0"/>
              <a:t>HS(Harmony Search) </a:t>
            </a:r>
            <a:r>
              <a:rPr lang="ja-JP" altLang="en-US" dirty="0"/>
              <a:t>のはたらき</a:t>
            </a:r>
            <a:endParaRPr lang="en-US" altLang="ja-JP" dirty="0"/>
          </a:p>
          <a:p>
            <a:pPr lvl="1"/>
            <a:r>
              <a:rPr lang="en-US" altLang="ja-JP" dirty="0" err="1" smtClean="0"/>
              <a:t>wight</a:t>
            </a:r>
            <a:r>
              <a:rPr lang="en-US" altLang="ja-JP" dirty="0" smtClean="0"/>
              <a:t> </a:t>
            </a:r>
            <a:r>
              <a:rPr lang="ja-JP" altLang="en-US" dirty="0" smtClean="0"/>
              <a:t>の改善</a:t>
            </a:r>
            <a:endParaRPr lang="en-US" altLang="ja-JP" dirty="0"/>
          </a:p>
          <a:p>
            <a:endParaRPr lang="en-US" altLang="ja-JP" dirty="0" smtClean="0"/>
          </a:p>
          <a:p>
            <a:r>
              <a:rPr lang="ja-JP" altLang="en-US" dirty="0" smtClean="0"/>
              <a:t>パラメータ設定</a:t>
            </a:r>
            <a:endParaRPr lang="en-US" altLang="ja-JP" dirty="0" smtClean="0"/>
          </a:p>
          <a:p>
            <a:pPr lvl="2"/>
            <a:r>
              <a:rPr lang="en-US" altLang="ja-JP" dirty="0" err="1" smtClean="0"/>
              <a:t>Maximimum</a:t>
            </a:r>
            <a:r>
              <a:rPr lang="en-US" altLang="ja-JP" dirty="0" smtClean="0"/>
              <a:t> Improvisation = 1000 </a:t>
            </a:r>
          </a:p>
          <a:p>
            <a:pPr lvl="2"/>
            <a:r>
              <a:rPr lang="en-US" altLang="ja-JP" dirty="0" err="1" smtClean="0"/>
              <a:t>hms</a:t>
            </a:r>
            <a:r>
              <a:rPr lang="en-US" altLang="ja-JP" dirty="0" smtClean="0"/>
              <a:t> = 256 ( &lt;- 50) </a:t>
            </a:r>
            <a:r>
              <a:rPr lang="en-US" altLang="ja-JP" sz="1400" dirty="0" smtClean="0"/>
              <a:t>※</a:t>
            </a:r>
            <a:r>
              <a:rPr lang="ja-JP" altLang="en-US" sz="1400" dirty="0" smtClean="0"/>
              <a:t>最新</a:t>
            </a:r>
            <a:r>
              <a:rPr lang="en-US" altLang="ja-JP" sz="1400" dirty="0" smtClean="0"/>
              <a:t>(12/04)</a:t>
            </a:r>
            <a:r>
              <a:rPr lang="ja-JP" altLang="en-US" sz="1400" dirty="0" smtClean="0"/>
              <a:t>は</a:t>
            </a:r>
            <a:r>
              <a:rPr lang="en-US" altLang="ja-JP" sz="1400" dirty="0" smtClean="0"/>
              <a:t>128</a:t>
            </a:r>
            <a:endParaRPr lang="en-US" altLang="ja-JP" dirty="0" smtClean="0"/>
          </a:p>
          <a:p>
            <a:pPr lvl="2"/>
            <a:r>
              <a:rPr lang="en-US" altLang="ja-JP" dirty="0" err="1" smtClean="0"/>
              <a:t>hmcr</a:t>
            </a:r>
            <a:r>
              <a:rPr lang="en-US" altLang="ja-JP" dirty="0" smtClean="0"/>
              <a:t> </a:t>
            </a:r>
            <a:r>
              <a:rPr lang="en-US" altLang="ja-JP" dirty="0"/>
              <a:t>= </a:t>
            </a:r>
            <a:r>
              <a:rPr lang="en-US" altLang="ja-JP" dirty="0" smtClean="0"/>
              <a:t>0.95</a:t>
            </a:r>
          </a:p>
          <a:p>
            <a:pPr lvl="2"/>
            <a:r>
              <a:rPr lang="en-US" altLang="ja-JP" dirty="0" smtClean="0"/>
              <a:t>par </a:t>
            </a:r>
            <a:r>
              <a:rPr lang="en-US" altLang="ja-JP" dirty="0"/>
              <a:t>= </a:t>
            </a:r>
            <a:r>
              <a:rPr lang="en-US" altLang="ja-JP" dirty="0" smtClean="0"/>
              <a:t>0.3</a:t>
            </a:r>
            <a:endParaRPr lang="en-US" altLang="ja-JP" dirty="0"/>
          </a:p>
          <a:p>
            <a:pPr lvl="2"/>
            <a:r>
              <a:rPr lang="en-US" altLang="ja-JP" dirty="0" err="1" smtClean="0"/>
              <a:t>fw</a:t>
            </a:r>
            <a:r>
              <a:rPr lang="en-US" altLang="ja-JP" dirty="0" smtClean="0"/>
              <a:t> = 0.005</a:t>
            </a:r>
          </a:p>
          <a:p>
            <a:pPr lvl="2"/>
            <a:r>
              <a:rPr lang="en-US" altLang="ja-JP" dirty="0" smtClean="0"/>
              <a:t>|Allow Range| &lt;= 1</a:t>
            </a:r>
            <a:endParaRPr kumimoji="1" lang="en-US" altLang="ja-JP" dirty="0" smtClean="0"/>
          </a:p>
          <a:p>
            <a:endParaRPr kumimoji="1" lang="en-US" altLang="ja-JP" dirty="0" smtClean="0"/>
          </a:p>
          <a:p>
            <a:r>
              <a:rPr lang="ja-JP" altLang="en-US" dirty="0"/>
              <a:t>目的関数 </a:t>
            </a:r>
            <a:r>
              <a:rPr lang="en-US" altLang="ja-JP" dirty="0"/>
              <a:t>F(Fitness) </a:t>
            </a:r>
          </a:p>
          <a:p>
            <a:pPr lvl="1"/>
            <a:r>
              <a:rPr lang="en-US" altLang="ja-JP" dirty="0"/>
              <a:t>F : HM</a:t>
            </a:r>
            <a:r>
              <a:rPr lang="ja-JP" altLang="en-US" dirty="0"/>
              <a:t>内での相対的</a:t>
            </a:r>
            <a:r>
              <a:rPr lang="ja-JP" altLang="en-US" dirty="0" smtClean="0"/>
              <a:t>強さ</a:t>
            </a:r>
            <a:r>
              <a:rPr lang="en-US" altLang="ja-JP" dirty="0" smtClean="0"/>
              <a:t/>
            </a:r>
            <a:br>
              <a:rPr lang="en-US" altLang="ja-JP" dirty="0" smtClean="0"/>
            </a:br>
            <a:r>
              <a:rPr lang="en-US" altLang="ja-JP" sz="1300" dirty="0" smtClean="0"/>
              <a:t>※“</a:t>
            </a:r>
            <a:r>
              <a:rPr lang="ja-JP" altLang="en-US" sz="1300" dirty="0"/>
              <a:t>ゲームの強さ</a:t>
            </a:r>
            <a:r>
              <a:rPr lang="en-US" altLang="ja-JP" sz="1300" dirty="0"/>
              <a:t>”</a:t>
            </a:r>
            <a:r>
              <a:rPr lang="ja-JP" altLang="en-US" sz="1300" dirty="0"/>
              <a:t>は絶対値ではない</a:t>
            </a:r>
            <a:r>
              <a:rPr lang="en-US" altLang="ja-JP" sz="1300" dirty="0"/>
              <a:t>(F</a:t>
            </a:r>
            <a:r>
              <a:rPr lang="ja-JP" altLang="en-US" sz="1300" dirty="0"/>
              <a:t>は絶対的指標になりえない</a:t>
            </a:r>
            <a:r>
              <a:rPr lang="en-US" altLang="ja-JP" sz="1300" dirty="0"/>
              <a:t>)</a:t>
            </a:r>
            <a:r>
              <a:rPr lang="ja-JP" altLang="en-US" sz="1300" dirty="0"/>
              <a:t>ため、</a:t>
            </a:r>
            <a:r>
              <a:rPr lang="ja-JP" altLang="en-US" sz="1300" dirty="0" smtClean="0"/>
              <a:t>目安</a:t>
            </a:r>
            <a:endParaRPr lang="en-US" altLang="ja-JP" dirty="0"/>
          </a:p>
          <a:p>
            <a:pPr lvl="1"/>
            <a:r>
              <a:rPr lang="en-US" altLang="ja-JP" dirty="0"/>
              <a:t>F</a:t>
            </a:r>
            <a:r>
              <a:rPr lang="ja-JP" altLang="en-US" dirty="0"/>
              <a:t>の計算</a:t>
            </a:r>
            <a:endParaRPr lang="en-US" altLang="ja-JP" dirty="0"/>
          </a:p>
          <a:p>
            <a:pPr lvl="2"/>
            <a:r>
              <a:rPr lang="ja-JP" altLang="en-US" dirty="0"/>
              <a:t>以下</a:t>
            </a:r>
            <a:r>
              <a:rPr lang="ja-JP" altLang="en-US" dirty="0" smtClean="0"/>
              <a:t>を</a:t>
            </a:r>
            <a:r>
              <a:rPr lang="ja-JP" altLang="en-US" dirty="0"/>
              <a:t>指定</a:t>
            </a:r>
            <a:r>
              <a:rPr lang="ja-JP" altLang="en-US" dirty="0" smtClean="0"/>
              <a:t>した試合数繰り返す</a:t>
            </a:r>
            <a:endParaRPr lang="en-US" altLang="ja-JP" dirty="0"/>
          </a:p>
          <a:p>
            <a:pPr lvl="3"/>
            <a:r>
              <a:rPr lang="ja-JP" altLang="en-US" dirty="0"/>
              <a:t>第一試合の前に</a:t>
            </a:r>
            <a:r>
              <a:rPr lang="en-US" altLang="ja-JP" dirty="0"/>
              <a:t>F</a:t>
            </a:r>
            <a:r>
              <a:rPr lang="ja-JP" altLang="en-US" dirty="0"/>
              <a:t>を</a:t>
            </a:r>
            <a:r>
              <a:rPr lang="en-US" altLang="ja-JP" dirty="0"/>
              <a:t>0</a:t>
            </a:r>
            <a:r>
              <a:rPr lang="ja-JP" altLang="en-US" dirty="0"/>
              <a:t>で初期化する</a:t>
            </a:r>
            <a:endParaRPr lang="en-US" altLang="ja-JP" dirty="0"/>
          </a:p>
          <a:p>
            <a:pPr lvl="3"/>
            <a:r>
              <a:rPr lang="ja-JP" altLang="en-US" dirty="0"/>
              <a:t>試合の勝敗から以下の点数を得る</a:t>
            </a:r>
            <a:endParaRPr lang="en-US" altLang="ja-JP" dirty="0"/>
          </a:p>
          <a:p>
            <a:pPr lvl="4"/>
            <a:r>
              <a:rPr lang="ja-JP" altLang="en-US" dirty="0"/>
              <a:t>勝利 </a:t>
            </a:r>
            <a:r>
              <a:rPr lang="en-US" altLang="ja-JP" dirty="0"/>
              <a:t>: +10</a:t>
            </a:r>
          </a:p>
          <a:p>
            <a:pPr lvl="4"/>
            <a:r>
              <a:rPr lang="ja-JP" altLang="en-US" dirty="0"/>
              <a:t>負け </a:t>
            </a:r>
            <a:r>
              <a:rPr lang="en-US" altLang="ja-JP" dirty="0"/>
              <a:t>: + 0</a:t>
            </a:r>
          </a:p>
          <a:p>
            <a:pPr lvl="4"/>
            <a:r>
              <a:rPr lang="ja-JP" altLang="en-US" dirty="0"/>
              <a:t>引き分け </a:t>
            </a:r>
            <a:r>
              <a:rPr lang="en-US" altLang="ja-JP" dirty="0"/>
              <a:t>: + 1</a:t>
            </a:r>
            <a:r>
              <a:rPr lang="ja-JP" altLang="en-US" dirty="0"/>
              <a:t> </a:t>
            </a:r>
            <a:endParaRPr lang="en-US" altLang="ja-JP" dirty="0"/>
          </a:p>
          <a:p>
            <a:pPr marL="1051560" lvl="3" indent="0">
              <a:buNone/>
            </a:pPr>
            <a:r>
              <a:rPr lang="en-US" altLang="ja-JP" sz="1200" dirty="0"/>
              <a:t>※</a:t>
            </a:r>
            <a:r>
              <a:rPr lang="ja-JP" altLang="en-US" sz="1200" dirty="0"/>
              <a:t>先攻後攻は</a:t>
            </a:r>
            <a:r>
              <a:rPr lang="ja-JP" altLang="en-US" sz="1200" dirty="0" smtClean="0"/>
              <a:t>ランダム</a:t>
            </a:r>
            <a:endParaRPr lang="en-US" altLang="ja-JP" sz="1200" dirty="0"/>
          </a:p>
          <a:p>
            <a:pPr lvl="2"/>
            <a:r>
              <a:rPr lang="ja-JP" altLang="en-US" sz="1400" dirty="0" smtClean="0"/>
              <a:t>試合数で割る</a:t>
            </a:r>
            <a:endParaRPr lang="en-US" altLang="ja-JP" sz="1400" dirty="0"/>
          </a:p>
          <a:p>
            <a:pPr lvl="1"/>
            <a:r>
              <a:rPr lang="en-US" altLang="ja-JP" dirty="0"/>
              <a:t>F</a:t>
            </a:r>
            <a:r>
              <a:rPr lang="ja-JP" altLang="en-US" dirty="0"/>
              <a:t>の最大化を目指す</a:t>
            </a:r>
            <a:endParaRPr lang="en-US" altLang="ja-JP" dirty="0"/>
          </a:p>
          <a:p>
            <a:pPr lvl="1"/>
            <a:endParaRPr lang="en-US" altLang="ja-JP" dirty="0"/>
          </a:p>
          <a:p>
            <a:endParaRPr kumimoji="1" lang="ja-JP" altLang="en-US" dirty="0"/>
          </a:p>
        </p:txBody>
      </p:sp>
    </p:spTree>
    <p:extLst>
      <p:ext uri="{BB962C8B-B14F-4D97-AF65-F5344CB8AC3E}">
        <p14:creationId xmlns:p14="http://schemas.microsoft.com/office/powerpoint/2010/main" val="3694408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設定</a:t>
            </a:r>
            <a:r>
              <a:rPr lang="en-US" altLang="ja-JP" dirty="0" smtClean="0"/>
              <a:t>(NN)</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r>
              <a:rPr lang="en-US" altLang="ja-JP" dirty="0"/>
              <a:t>NN(Neural Network) </a:t>
            </a:r>
            <a:r>
              <a:rPr lang="ja-JP" altLang="en-US" dirty="0"/>
              <a:t>のはたらき</a:t>
            </a:r>
            <a:endParaRPr lang="en-US" altLang="ja-JP" dirty="0"/>
          </a:p>
          <a:p>
            <a:pPr lvl="1"/>
            <a:r>
              <a:rPr lang="ja-JP" altLang="en-US" dirty="0"/>
              <a:t>盤の情報からその局面の価値を出す</a:t>
            </a:r>
            <a:endParaRPr lang="en-US" altLang="ja-JP" dirty="0"/>
          </a:p>
          <a:p>
            <a:pPr marL="411480" lvl="1" indent="0">
              <a:buNone/>
            </a:pPr>
            <a:r>
              <a:rPr lang="ja-JP" altLang="en-US" dirty="0"/>
              <a:t>→ </a:t>
            </a:r>
            <a:r>
              <a:rPr lang="en-US" altLang="ja-JP" dirty="0"/>
              <a:t>NN</a:t>
            </a:r>
            <a:r>
              <a:rPr lang="ja-JP" altLang="en-US" dirty="0"/>
              <a:t>をもつ</a:t>
            </a:r>
            <a:r>
              <a:rPr lang="en-US" altLang="ja-JP" dirty="0"/>
              <a:t>Player</a:t>
            </a:r>
            <a:r>
              <a:rPr lang="ja-JP" altLang="en-US" dirty="0"/>
              <a:t>は次の手の候補のうちの最善手を見つけることができる</a:t>
            </a:r>
            <a:endParaRPr lang="en-US" altLang="ja-JP" dirty="0"/>
          </a:p>
          <a:p>
            <a:endParaRPr lang="en-US" altLang="ja-JP" dirty="0" smtClean="0"/>
          </a:p>
          <a:p>
            <a:r>
              <a:rPr lang="ja-JP" altLang="en-US" dirty="0" smtClean="0"/>
              <a:t>パラメータ設定</a:t>
            </a:r>
            <a:endParaRPr kumimoji="1" lang="en-US" altLang="ja-JP" dirty="0" smtClean="0"/>
          </a:p>
          <a:p>
            <a:pPr lvl="2"/>
            <a:r>
              <a:rPr lang="en-US" altLang="ja-JP" dirty="0" err="1" smtClean="0"/>
              <a:t>biasSize</a:t>
            </a:r>
            <a:r>
              <a:rPr lang="en-US" altLang="ja-JP" dirty="0" smtClean="0"/>
              <a:t> = 1</a:t>
            </a:r>
          </a:p>
          <a:p>
            <a:pPr lvl="3"/>
            <a:r>
              <a:rPr lang="en-US" altLang="ja-JP" dirty="0" smtClean="0"/>
              <a:t>b</a:t>
            </a:r>
            <a:r>
              <a:rPr kumimoji="1" lang="en-US" altLang="ja-JP" dirty="0" smtClean="0"/>
              <a:t>ias = -1</a:t>
            </a:r>
          </a:p>
          <a:p>
            <a:pPr lvl="2"/>
            <a:r>
              <a:rPr lang="en-US" altLang="ja-JP" dirty="0" err="1" smtClean="0"/>
              <a:t>Information_size</a:t>
            </a:r>
            <a:r>
              <a:rPr lang="en-US" altLang="ja-JP" dirty="0" smtClean="0"/>
              <a:t> = ?</a:t>
            </a:r>
            <a:endParaRPr kumimoji="1" lang="en-US" altLang="ja-JP" dirty="0" smtClean="0"/>
          </a:p>
          <a:p>
            <a:pPr lvl="2"/>
            <a:r>
              <a:rPr lang="en-US" altLang="ja-JP" dirty="0" err="1" smtClean="0"/>
              <a:t>Input_layer_size</a:t>
            </a:r>
            <a:r>
              <a:rPr lang="en-US" altLang="ja-JP" dirty="0" smtClean="0"/>
              <a:t> = BoardSize^2 + </a:t>
            </a:r>
            <a:r>
              <a:rPr lang="en-US" altLang="ja-JP" dirty="0" err="1" smtClean="0"/>
              <a:t>information_size</a:t>
            </a:r>
            <a:endParaRPr lang="en-US" altLang="ja-JP" dirty="0" smtClean="0"/>
          </a:p>
          <a:p>
            <a:pPr lvl="2"/>
            <a:r>
              <a:rPr kumimoji="1" lang="en-US" altLang="ja-JP" dirty="0" err="1" smtClean="0"/>
              <a:t>hidden_layer_size</a:t>
            </a:r>
            <a:r>
              <a:rPr kumimoji="1" lang="en-US" altLang="ja-JP" dirty="0" smtClean="0"/>
              <a:t> = ? + </a:t>
            </a:r>
            <a:r>
              <a:rPr kumimoji="1" lang="en-US" altLang="ja-JP" dirty="0" err="1" smtClean="0"/>
              <a:t>information_size</a:t>
            </a:r>
            <a:endParaRPr kumimoji="1" lang="en-US" altLang="ja-JP" dirty="0" smtClean="0"/>
          </a:p>
          <a:p>
            <a:pPr lvl="2"/>
            <a:r>
              <a:rPr lang="en-US" altLang="ja-JP" dirty="0" smtClean="0"/>
              <a:t>hidden_layer_size2 = 60 (&lt;- 40)</a:t>
            </a:r>
          </a:p>
          <a:p>
            <a:pPr lvl="2"/>
            <a:r>
              <a:rPr kumimoji="1" lang="en-US" altLang="ja-JP" dirty="0" smtClean="0"/>
              <a:t>Hidden_layer_size3 = 20 (&lt;- 10)</a:t>
            </a:r>
          </a:p>
          <a:p>
            <a:pPr lvl="2"/>
            <a:r>
              <a:rPr lang="en-US" altLang="ja-JP" dirty="0" err="1" smtClean="0"/>
              <a:t>Ouput_layer_size</a:t>
            </a:r>
            <a:r>
              <a:rPr lang="en-US" altLang="ja-JP" dirty="0" smtClean="0"/>
              <a:t> = 1</a:t>
            </a:r>
            <a:endParaRPr kumimoji="1" lang="en-US" altLang="ja-JP" dirty="0" smtClean="0"/>
          </a:p>
          <a:p>
            <a:endParaRPr kumimoji="1" lang="en-US" altLang="ja-JP" dirty="0" smtClean="0"/>
          </a:p>
          <a:p>
            <a:r>
              <a:rPr lang="en-US" altLang="ja-JP" dirty="0" smtClean="0"/>
              <a:t>? : </a:t>
            </a:r>
            <a:r>
              <a:rPr lang="ja-JP" altLang="en-US" dirty="0" smtClean="0"/>
              <a:t>実験で模索しているところ</a:t>
            </a:r>
            <a:endParaRPr lang="en-US" altLang="ja-JP" dirty="0"/>
          </a:p>
          <a:p>
            <a:pPr lvl="1"/>
            <a:r>
              <a:rPr lang="en-US" altLang="ja-JP" dirty="0" err="1" smtClean="0"/>
              <a:t>Information_size</a:t>
            </a:r>
            <a:r>
              <a:rPr lang="en-US" altLang="ja-JP" dirty="0" smtClean="0"/>
              <a:t> (</a:t>
            </a:r>
            <a:r>
              <a:rPr lang="ja-JP" altLang="en-US" dirty="0" smtClean="0"/>
              <a:t>盤の石の位置情報以外の情報を含む</a:t>
            </a:r>
            <a:r>
              <a:rPr lang="en-US" altLang="ja-JP" dirty="0" smtClean="0"/>
              <a:t>) </a:t>
            </a:r>
            <a:r>
              <a:rPr lang="ja-JP" altLang="en-US" dirty="0" smtClean="0"/>
              <a:t>の</a:t>
            </a:r>
            <a:r>
              <a:rPr lang="en-US" altLang="ja-JP" dirty="0" smtClean="0"/>
              <a:t> ?</a:t>
            </a:r>
          </a:p>
          <a:p>
            <a:pPr marL="777240" lvl="2" indent="0">
              <a:buNone/>
            </a:pPr>
            <a:r>
              <a:rPr lang="en-US" altLang="ja-JP" dirty="0" smtClean="0"/>
              <a:t>: turn, </a:t>
            </a:r>
            <a:r>
              <a:rPr lang="en-US" altLang="ja-JP" dirty="0" err="1" smtClean="0"/>
              <a:t>piece_difference</a:t>
            </a:r>
            <a:r>
              <a:rPr lang="en-US" altLang="ja-JP" dirty="0" smtClean="0"/>
              <a:t>,</a:t>
            </a:r>
            <a:br>
              <a:rPr lang="en-US" altLang="ja-JP" dirty="0" smtClean="0"/>
            </a:br>
            <a:r>
              <a:rPr lang="en-US" altLang="ja-JP" dirty="0" smtClean="0"/>
              <a:t> my-</a:t>
            </a:r>
            <a:r>
              <a:rPr lang="en-US" altLang="ja-JP" dirty="0" err="1" smtClean="0"/>
              <a:t>piece_num</a:t>
            </a:r>
            <a:r>
              <a:rPr lang="en-US" altLang="ja-JP" dirty="0" smtClean="0"/>
              <a:t>, </a:t>
            </a:r>
            <a:r>
              <a:rPr lang="en-US" altLang="ja-JP" dirty="0" err="1" smtClean="0"/>
              <a:t>opp-piece_num</a:t>
            </a:r>
            <a:r>
              <a:rPr lang="en-US" altLang="ja-JP" dirty="0" smtClean="0"/>
              <a:t>, my-mobility, </a:t>
            </a:r>
            <a:r>
              <a:rPr lang="en-US" altLang="ja-JP" dirty="0" err="1" smtClean="0"/>
              <a:t>opp</a:t>
            </a:r>
            <a:r>
              <a:rPr lang="en-US" altLang="ja-JP" dirty="0" smtClean="0"/>
              <a:t>-mobility</a:t>
            </a:r>
          </a:p>
          <a:p>
            <a:pPr marL="777240" lvl="2" indent="0">
              <a:buNone/>
            </a:pPr>
            <a:r>
              <a:rPr lang="en-US" altLang="ja-JP" sz="1400" dirty="0" smtClean="0"/>
              <a:t>※</a:t>
            </a:r>
            <a:r>
              <a:rPr lang="ja-JP" altLang="en-US" sz="1400" dirty="0" smtClean="0"/>
              <a:t> </a:t>
            </a:r>
            <a:r>
              <a:rPr lang="en-US" altLang="ja-JP" sz="1400" dirty="0" smtClean="0"/>
              <a:t>turn(</a:t>
            </a:r>
            <a:r>
              <a:rPr lang="ja-JP" altLang="en-US" sz="1400" dirty="0" smtClean="0"/>
              <a:t>経過ターン数</a:t>
            </a:r>
            <a:r>
              <a:rPr lang="en-US" altLang="ja-JP" sz="1400" dirty="0" smtClean="0"/>
              <a:t>), </a:t>
            </a:r>
            <a:r>
              <a:rPr lang="en-US" altLang="ja-JP" sz="1400" dirty="0" err="1" smtClean="0"/>
              <a:t>piece_num</a:t>
            </a:r>
            <a:r>
              <a:rPr lang="en-US" altLang="ja-JP" sz="1400" dirty="0" smtClean="0"/>
              <a:t>(</a:t>
            </a:r>
            <a:r>
              <a:rPr lang="ja-JP" altLang="en-US" sz="1400" dirty="0" smtClean="0"/>
              <a:t>石の数</a:t>
            </a:r>
            <a:r>
              <a:rPr lang="en-US" altLang="ja-JP" sz="1400" dirty="0" smtClean="0"/>
              <a:t>), mobility (</a:t>
            </a:r>
            <a:r>
              <a:rPr lang="ja-JP" altLang="en-US" sz="1400" dirty="0" smtClean="0"/>
              <a:t>次に石</a:t>
            </a:r>
            <a:r>
              <a:rPr lang="ja-JP" altLang="en-US" sz="1400" dirty="0"/>
              <a:t>を</a:t>
            </a:r>
            <a:r>
              <a:rPr lang="ja-JP" altLang="en-US" sz="1400" dirty="0" smtClean="0"/>
              <a:t>置ける位置の数</a:t>
            </a:r>
            <a:r>
              <a:rPr lang="en-US" altLang="ja-JP" sz="1400" dirty="0" smtClean="0"/>
              <a:t>)</a:t>
            </a:r>
            <a:r>
              <a:rPr lang="ja-JP" altLang="en-US" sz="1400" dirty="0" smtClean="0"/>
              <a:t>は</a:t>
            </a:r>
            <a:r>
              <a:rPr lang="en-US" altLang="ja-JP" sz="1400" dirty="0" smtClean="0"/>
              <a:t/>
            </a:r>
            <a:br>
              <a:rPr lang="en-US" altLang="ja-JP" sz="1400" dirty="0" smtClean="0"/>
            </a:br>
            <a:r>
              <a:rPr lang="ja-JP" altLang="en-US" sz="1400" dirty="0" smtClean="0"/>
              <a:t>　専門家レベルの知識ではないとみなしている</a:t>
            </a:r>
            <a:endParaRPr lang="en-US" altLang="ja-JP" sz="1400" dirty="0" smtClean="0"/>
          </a:p>
          <a:p>
            <a:pPr lvl="2"/>
            <a:endParaRPr lang="en-US" altLang="ja-JP" dirty="0" smtClean="0"/>
          </a:p>
          <a:p>
            <a:pPr lvl="1"/>
            <a:r>
              <a:rPr lang="en-US" altLang="ja-JP" dirty="0" err="1" smtClean="0"/>
              <a:t>Hidden_layer_size</a:t>
            </a:r>
            <a:r>
              <a:rPr lang="en-US" altLang="ja-JP" dirty="0" smtClean="0"/>
              <a:t> </a:t>
            </a:r>
            <a:r>
              <a:rPr lang="ja-JP" altLang="en-US" dirty="0" smtClean="0"/>
              <a:t>の</a:t>
            </a:r>
            <a:r>
              <a:rPr lang="en-US" altLang="ja-JP" dirty="0" smtClean="0"/>
              <a:t> ?</a:t>
            </a:r>
          </a:p>
          <a:p>
            <a:pPr marL="777240" lvl="2" indent="0">
              <a:buNone/>
            </a:pPr>
            <a:r>
              <a:rPr lang="en-US" altLang="ja-JP" dirty="0" smtClean="0"/>
              <a:t>: n * n Block (1~8 or 2~8 or 3~8), </a:t>
            </a:r>
          </a:p>
          <a:p>
            <a:pPr marL="777240" lvl="2" indent="0">
              <a:buNone/>
            </a:pPr>
            <a:r>
              <a:rPr lang="ja-JP" altLang="en-US" dirty="0" smtClean="0"/>
              <a:t>四辺</a:t>
            </a:r>
            <a:r>
              <a:rPr lang="en-US" altLang="ja-JP" dirty="0" smtClean="0"/>
              <a:t>, </a:t>
            </a:r>
            <a:r>
              <a:rPr lang="ja-JP" altLang="en-US" dirty="0" smtClean="0"/>
              <a:t>四角基準 </a:t>
            </a:r>
            <a:r>
              <a:rPr lang="en-US" altLang="ja-JP" dirty="0" smtClean="0"/>
              <a:t>n * n Block(1~4), </a:t>
            </a:r>
            <a:r>
              <a:rPr lang="ja-JP" altLang="en-US" dirty="0" smtClean="0"/>
              <a:t>中心基準 </a:t>
            </a:r>
            <a:r>
              <a:rPr lang="en-US" altLang="ja-JP" dirty="0" smtClean="0"/>
              <a:t>n * n Block (2, 4, 6, 8) </a:t>
            </a:r>
          </a:p>
          <a:p>
            <a:pPr marL="777240" lvl="2" indent="0">
              <a:buNone/>
            </a:pPr>
            <a:endParaRPr lang="en-US" altLang="ja-JP" dirty="0" smtClean="0"/>
          </a:p>
        </p:txBody>
      </p:sp>
      <p:pic>
        <p:nvPicPr>
          <p:cNvPr id="4" name="Picture 2" descr="D:\卒業研究\Harmony Search\Othello_board_captur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6136" y="3128754"/>
            <a:ext cx="2248843" cy="2265625"/>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6084168" y="3416786"/>
            <a:ext cx="1112341" cy="109233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7" name="正方形/長方形 6"/>
          <p:cNvSpPr/>
          <p:nvPr/>
        </p:nvSpPr>
        <p:spPr>
          <a:xfrm>
            <a:off x="6372200" y="3140968"/>
            <a:ext cx="1647800" cy="169684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004498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設定</a:t>
            </a:r>
            <a:r>
              <a:rPr lang="en-US" altLang="ja-JP" dirty="0" smtClean="0"/>
              <a:t>(NN)</a:t>
            </a:r>
            <a:endParaRPr kumimoji="1" lang="ja-JP" altLang="en-US" dirty="0"/>
          </a:p>
        </p:txBody>
      </p:sp>
      <p:sp>
        <p:nvSpPr>
          <p:cNvPr id="3" name="コンテンツ プレースホルダー 2"/>
          <p:cNvSpPr>
            <a:spLocks noGrp="1"/>
          </p:cNvSpPr>
          <p:nvPr>
            <p:ph idx="1"/>
          </p:nvPr>
        </p:nvSpPr>
        <p:spPr>
          <a:xfrm>
            <a:off x="4394658" y="621860"/>
            <a:ext cx="4186808" cy="1828800"/>
          </a:xfrm>
        </p:spPr>
        <p:txBody>
          <a:bodyPr>
            <a:normAutofit fontScale="62500" lnSpcReduction="20000"/>
          </a:bodyPr>
          <a:lstStyle/>
          <a:p>
            <a:r>
              <a:rPr lang="ja-JP" altLang="en-US" dirty="0" smtClean="0"/>
              <a:t>パラメータ設定</a:t>
            </a:r>
            <a:endParaRPr kumimoji="1" lang="en-US" altLang="ja-JP" dirty="0" smtClean="0"/>
          </a:p>
          <a:p>
            <a:pPr lvl="2"/>
            <a:r>
              <a:rPr lang="en-US" altLang="ja-JP" dirty="0" err="1" smtClean="0"/>
              <a:t>biasSize</a:t>
            </a:r>
            <a:r>
              <a:rPr lang="en-US" altLang="ja-JP" dirty="0" smtClean="0"/>
              <a:t> = 1</a:t>
            </a:r>
          </a:p>
          <a:p>
            <a:pPr lvl="3"/>
            <a:r>
              <a:rPr lang="en-US" altLang="ja-JP" dirty="0" smtClean="0"/>
              <a:t>b</a:t>
            </a:r>
            <a:r>
              <a:rPr kumimoji="1" lang="en-US" altLang="ja-JP" dirty="0" smtClean="0"/>
              <a:t>ias = -1</a:t>
            </a:r>
          </a:p>
          <a:p>
            <a:pPr lvl="2"/>
            <a:r>
              <a:rPr lang="en-US" altLang="ja-JP" dirty="0" err="1" smtClean="0"/>
              <a:t>Information_size</a:t>
            </a:r>
            <a:r>
              <a:rPr lang="en-US" altLang="ja-JP" dirty="0" smtClean="0"/>
              <a:t> = ?</a:t>
            </a:r>
            <a:endParaRPr kumimoji="1" lang="en-US" altLang="ja-JP" dirty="0" smtClean="0"/>
          </a:p>
          <a:p>
            <a:pPr lvl="2"/>
            <a:r>
              <a:rPr lang="en-US" altLang="ja-JP" dirty="0" err="1" smtClean="0"/>
              <a:t>Input_layer_size</a:t>
            </a:r>
            <a:r>
              <a:rPr lang="en-US" altLang="ja-JP" dirty="0" smtClean="0"/>
              <a:t> = BoardSize^2 + </a:t>
            </a:r>
            <a:r>
              <a:rPr lang="en-US" altLang="ja-JP" dirty="0" err="1" smtClean="0"/>
              <a:t>information_size</a:t>
            </a:r>
            <a:endParaRPr lang="en-US" altLang="ja-JP" dirty="0" smtClean="0"/>
          </a:p>
          <a:p>
            <a:pPr lvl="2"/>
            <a:r>
              <a:rPr kumimoji="1" lang="en-US" altLang="ja-JP" dirty="0" err="1" smtClean="0"/>
              <a:t>hidden_layer_size</a:t>
            </a:r>
            <a:r>
              <a:rPr kumimoji="1" lang="en-US" altLang="ja-JP" dirty="0" smtClean="0"/>
              <a:t> = ? + </a:t>
            </a:r>
            <a:r>
              <a:rPr kumimoji="1" lang="en-US" altLang="ja-JP" dirty="0" err="1" smtClean="0"/>
              <a:t>information_size</a:t>
            </a:r>
            <a:endParaRPr kumimoji="1" lang="en-US" altLang="ja-JP" dirty="0" smtClean="0"/>
          </a:p>
          <a:p>
            <a:pPr lvl="2"/>
            <a:r>
              <a:rPr lang="en-US" altLang="ja-JP" dirty="0" smtClean="0"/>
              <a:t>hidden_layer_size2 = 60 (&lt;- 40)</a:t>
            </a:r>
          </a:p>
          <a:p>
            <a:pPr lvl="2"/>
            <a:r>
              <a:rPr kumimoji="1" lang="en-US" altLang="ja-JP" dirty="0" smtClean="0"/>
              <a:t>Hidden_layer_size3 = 20 (&lt;- 10)</a:t>
            </a:r>
          </a:p>
          <a:p>
            <a:pPr lvl="2"/>
            <a:r>
              <a:rPr lang="en-US" altLang="ja-JP" dirty="0" err="1" smtClean="0"/>
              <a:t>Ouput_layer_size</a:t>
            </a:r>
            <a:r>
              <a:rPr lang="en-US" altLang="ja-JP" dirty="0" smtClean="0"/>
              <a:t> = 1</a:t>
            </a:r>
            <a:endParaRPr kumimoji="1" lang="en-US" altLang="ja-JP" dirty="0" smtClean="0"/>
          </a:p>
          <a:p>
            <a:endParaRPr kumimoji="1" lang="en-US" altLang="ja-JP" dirty="0" smtClean="0"/>
          </a:p>
        </p:txBody>
      </p:sp>
      <p:sp>
        <p:nvSpPr>
          <p:cNvPr id="5" name="円/楕円 4"/>
          <p:cNvSpPr/>
          <p:nvPr/>
        </p:nvSpPr>
        <p:spPr>
          <a:xfrm>
            <a:off x="2552069" y="3140968"/>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2552069" y="3501008"/>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2552069" y="3861048"/>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465252" y="4221088"/>
            <a:ext cx="461665" cy="936104"/>
          </a:xfrm>
          <a:prstGeom prst="rect">
            <a:avLst/>
          </a:prstGeom>
          <a:noFill/>
        </p:spPr>
        <p:txBody>
          <a:bodyPr vert="eaVert" wrap="square" rtlCol="0">
            <a:spAutoFit/>
          </a:bodyPr>
          <a:lstStyle/>
          <a:p>
            <a:r>
              <a:rPr kumimoji="1" lang="ja-JP" altLang="en-US" dirty="0" smtClean="0"/>
              <a:t>・・</a:t>
            </a:r>
            <a:r>
              <a:rPr lang="ja-JP" altLang="en-US" dirty="0" smtClean="0"/>
              <a:t>・</a:t>
            </a:r>
            <a:endParaRPr kumimoji="1" lang="en-US" altLang="ja-JP" dirty="0" smtClean="0"/>
          </a:p>
        </p:txBody>
      </p:sp>
      <p:sp>
        <p:nvSpPr>
          <p:cNvPr id="10" name="円/楕円 9"/>
          <p:cNvSpPr/>
          <p:nvPr/>
        </p:nvSpPr>
        <p:spPr>
          <a:xfrm>
            <a:off x="2552069" y="5013176"/>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2552069" y="5733256"/>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3617380" y="3140968"/>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p:nvSpPr>
        <p:spPr>
          <a:xfrm>
            <a:off x="3617380" y="3501008"/>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p:nvSpPr>
        <p:spPr>
          <a:xfrm>
            <a:off x="3617380" y="3861048"/>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3617380" y="4221088"/>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3530563" y="4581128"/>
            <a:ext cx="461665" cy="936104"/>
          </a:xfrm>
          <a:prstGeom prst="rect">
            <a:avLst/>
          </a:prstGeom>
          <a:noFill/>
        </p:spPr>
        <p:txBody>
          <a:bodyPr vert="eaVert" wrap="square" rtlCol="0">
            <a:spAutoFit/>
          </a:bodyPr>
          <a:lstStyle/>
          <a:p>
            <a:r>
              <a:rPr kumimoji="1" lang="ja-JP" altLang="en-US" dirty="0" smtClean="0"/>
              <a:t>・・</a:t>
            </a:r>
            <a:r>
              <a:rPr lang="ja-JP" altLang="en-US" dirty="0" smtClean="0"/>
              <a:t>・</a:t>
            </a:r>
            <a:endParaRPr kumimoji="1" lang="en-US" altLang="ja-JP" dirty="0" smtClean="0"/>
          </a:p>
        </p:txBody>
      </p:sp>
      <p:sp>
        <p:nvSpPr>
          <p:cNvPr id="18" name="円/楕円 17"/>
          <p:cNvSpPr/>
          <p:nvPr/>
        </p:nvSpPr>
        <p:spPr>
          <a:xfrm>
            <a:off x="3617380" y="5733256"/>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3617380" y="6093296"/>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4682691" y="3501008"/>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682691" y="3861048"/>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4682691" y="4221088"/>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4595874" y="4581128"/>
            <a:ext cx="461665" cy="936104"/>
          </a:xfrm>
          <a:prstGeom prst="rect">
            <a:avLst/>
          </a:prstGeom>
          <a:noFill/>
        </p:spPr>
        <p:txBody>
          <a:bodyPr vert="eaVert" wrap="square" rtlCol="0">
            <a:spAutoFit/>
          </a:bodyPr>
          <a:lstStyle/>
          <a:p>
            <a:r>
              <a:rPr kumimoji="1" lang="ja-JP" altLang="en-US" dirty="0" smtClean="0"/>
              <a:t>・・</a:t>
            </a:r>
            <a:r>
              <a:rPr lang="ja-JP" altLang="en-US" dirty="0" smtClean="0"/>
              <a:t>・</a:t>
            </a:r>
            <a:endParaRPr kumimoji="1" lang="en-US" altLang="ja-JP" dirty="0" smtClean="0"/>
          </a:p>
        </p:txBody>
      </p:sp>
      <p:sp>
        <p:nvSpPr>
          <p:cNvPr id="26" name="円/楕円 25"/>
          <p:cNvSpPr/>
          <p:nvPr/>
        </p:nvSpPr>
        <p:spPr>
          <a:xfrm>
            <a:off x="4682691" y="5373216"/>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5780721" y="3861048"/>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p:nvSpPr>
        <p:spPr>
          <a:xfrm>
            <a:off x="5780721" y="4221088"/>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5693904" y="4581128"/>
            <a:ext cx="461665" cy="936104"/>
          </a:xfrm>
          <a:prstGeom prst="rect">
            <a:avLst/>
          </a:prstGeom>
          <a:noFill/>
        </p:spPr>
        <p:txBody>
          <a:bodyPr vert="eaVert" wrap="square" rtlCol="0">
            <a:spAutoFit/>
          </a:bodyPr>
          <a:lstStyle/>
          <a:p>
            <a:r>
              <a:rPr kumimoji="1" lang="ja-JP" altLang="en-US" dirty="0" smtClean="0"/>
              <a:t>・・</a:t>
            </a:r>
            <a:r>
              <a:rPr lang="ja-JP" altLang="en-US" dirty="0" smtClean="0"/>
              <a:t>・</a:t>
            </a:r>
            <a:endParaRPr kumimoji="1" lang="en-US" altLang="ja-JP" dirty="0" smtClean="0"/>
          </a:p>
        </p:txBody>
      </p:sp>
      <p:sp>
        <p:nvSpPr>
          <p:cNvPr id="34" name="円/楕円 33"/>
          <p:cNvSpPr/>
          <p:nvPr/>
        </p:nvSpPr>
        <p:spPr>
          <a:xfrm>
            <a:off x="5780721" y="5373216"/>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Picture 2" descr="D:\卒業研究\Harmony Search\Othello_board_captur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3429000"/>
            <a:ext cx="1600771" cy="1612717"/>
          </a:xfrm>
          <a:prstGeom prst="rect">
            <a:avLst/>
          </a:prstGeom>
          <a:noFill/>
          <a:extLst>
            <a:ext uri="{909E8E84-426E-40DD-AFC4-6F175D3DCCD1}">
              <a14:hiddenFill xmlns:a14="http://schemas.microsoft.com/office/drawing/2010/main">
                <a:solidFill>
                  <a:srgbClr val="FFFFFF"/>
                </a:solidFill>
              </a14:hiddenFill>
            </a:ext>
          </a:extLst>
        </p:spPr>
      </p:pic>
      <p:sp>
        <p:nvSpPr>
          <p:cNvPr id="38" name="テキスト ボックス 37"/>
          <p:cNvSpPr txBox="1"/>
          <p:nvPr/>
        </p:nvSpPr>
        <p:spPr>
          <a:xfrm>
            <a:off x="7092280" y="4948118"/>
            <a:ext cx="1224136" cy="369332"/>
          </a:xfrm>
          <a:prstGeom prst="rect">
            <a:avLst/>
          </a:prstGeom>
          <a:solidFill>
            <a:schemeClr val="bg1">
              <a:lumMod val="95000"/>
            </a:schemeClr>
          </a:solidFill>
        </p:spPr>
        <p:txBody>
          <a:bodyPr wrap="square" rtlCol="0">
            <a:spAutoFit/>
          </a:bodyPr>
          <a:lstStyle/>
          <a:p>
            <a:r>
              <a:rPr kumimoji="1" lang="ja-JP" altLang="en-US" dirty="0" smtClean="0"/>
              <a:t>価値 </a:t>
            </a:r>
            <a:r>
              <a:rPr lang="en-US" altLang="ja-JP" dirty="0" smtClean="0"/>
              <a:t>0</a:t>
            </a:r>
            <a:r>
              <a:rPr kumimoji="1" lang="en-US" altLang="ja-JP" dirty="0" smtClean="0"/>
              <a:t>.7</a:t>
            </a:r>
            <a:endParaRPr kumimoji="1" lang="ja-JP" altLang="en-US" dirty="0"/>
          </a:p>
        </p:txBody>
      </p:sp>
      <p:sp>
        <p:nvSpPr>
          <p:cNvPr id="39" name="円/楕円 38"/>
          <p:cNvSpPr/>
          <p:nvPr/>
        </p:nvSpPr>
        <p:spPr>
          <a:xfrm>
            <a:off x="3617379" y="2780928"/>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p:nvSpPr>
        <p:spPr>
          <a:xfrm>
            <a:off x="6903717" y="4221088"/>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矢印コネクタ 42"/>
          <p:cNvCxnSpPr>
            <a:endCxn id="5" idx="2"/>
          </p:cNvCxnSpPr>
          <p:nvPr/>
        </p:nvCxnSpPr>
        <p:spPr>
          <a:xfrm flipV="1">
            <a:off x="467544" y="3284984"/>
            <a:ext cx="2084525" cy="252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endCxn id="6" idx="2"/>
          </p:cNvCxnSpPr>
          <p:nvPr/>
        </p:nvCxnSpPr>
        <p:spPr>
          <a:xfrm>
            <a:off x="611560" y="3537012"/>
            <a:ext cx="1940509" cy="108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endCxn id="7" idx="2"/>
          </p:cNvCxnSpPr>
          <p:nvPr/>
        </p:nvCxnSpPr>
        <p:spPr>
          <a:xfrm>
            <a:off x="827584" y="3573016"/>
            <a:ext cx="1724485"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endCxn id="98" idx="2"/>
          </p:cNvCxnSpPr>
          <p:nvPr/>
        </p:nvCxnSpPr>
        <p:spPr>
          <a:xfrm>
            <a:off x="1833842" y="4948118"/>
            <a:ext cx="721934" cy="569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円/楕円 49"/>
          <p:cNvSpPr/>
          <p:nvPr/>
        </p:nvSpPr>
        <p:spPr>
          <a:xfrm>
            <a:off x="2555776" y="6093296"/>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左中かっこ 51"/>
          <p:cNvSpPr/>
          <p:nvPr/>
        </p:nvSpPr>
        <p:spPr>
          <a:xfrm>
            <a:off x="2337898" y="5733256"/>
            <a:ext cx="127354" cy="6480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テキスト ボックス 52"/>
          <p:cNvSpPr txBox="1"/>
          <p:nvPr/>
        </p:nvSpPr>
        <p:spPr>
          <a:xfrm>
            <a:off x="467544" y="5949280"/>
            <a:ext cx="1368152" cy="369332"/>
          </a:xfrm>
          <a:prstGeom prst="rect">
            <a:avLst/>
          </a:prstGeom>
          <a:noFill/>
        </p:spPr>
        <p:txBody>
          <a:bodyPr wrap="square" rtlCol="0">
            <a:spAutoFit/>
          </a:bodyPr>
          <a:lstStyle/>
          <a:p>
            <a:r>
              <a:rPr kumimoji="1" lang="en-US" altLang="ja-JP" dirty="0" smtClean="0"/>
              <a:t>information</a:t>
            </a:r>
            <a:endParaRPr kumimoji="1" lang="ja-JP" altLang="en-US" dirty="0"/>
          </a:p>
        </p:txBody>
      </p:sp>
      <p:cxnSp>
        <p:nvCxnSpPr>
          <p:cNvPr id="55" name="直線矢印コネクタ 54"/>
          <p:cNvCxnSpPr>
            <a:stCxn id="5" idx="6"/>
            <a:endCxn id="39" idx="2"/>
          </p:cNvCxnSpPr>
          <p:nvPr/>
        </p:nvCxnSpPr>
        <p:spPr>
          <a:xfrm flipV="1">
            <a:off x="2840101" y="2924944"/>
            <a:ext cx="777278"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6" idx="6"/>
            <a:endCxn id="39" idx="2"/>
          </p:cNvCxnSpPr>
          <p:nvPr/>
        </p:nvCxnSpPr>
        <p:spPr>
          <a:xfrm flipV="1">
            <a:off x="2840101" y="2924944"/>
            <a:ext cx="777278" cy="72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7" idx="6"/>
            <a:endCxn id="39" idx="2"/>
          </p:cNvCxnSpPr>
          <p:nvPr/>
        </p:nvCxnSpPr>
        <p:spPr>
          <a:xfrm flipV="1">
            <a:off x="2840101" y="2924944"/>
            <a:ext cx="777278" cy="108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5" idx="6"/>
            <a:endCxn id="13" idx="2"/>
          </p:cNvCxnSpPr>
          <p:nvPr/>
        </p:nvCxnSpPr>
        <p:spPr>
          <a:xfrm>
            <a:off x="2840101" y="3284984"/>
            <a:ext cx="7772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6" idx="6"/>
            <a:endCxn id="13" idx="2"/>
          </p:cNvCxnSpPr>
          <p:nvPr/>
        </p:nvCxnSpPr>
        <p:spPr>
          <a:xfrm flipV="1">
            <a:off x="2840101" y="3284984"/>
            <a:ext cx="777279"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6" idx="6"/>
            <a:endCxn id="14" idx="2"/>
          </p:cNvCxnSpPr>
          <p:nvPr/>
        </p:nvCxnSpPr>
        <p:spPr>
          <a:xfrm>
            <a:off x="2840101" y="3645024"/>
            <a:ext cx="7772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6" idx="6"/>
            <a:endCxn id="15" idx="2"/>
          </p:cNvCxnSpPr>
          <p:nvPr/>
        </p:nvCxnSpPr>
        <p:spPr>
          <a:xfrm>
            <a:off x="2840101" y="3645024"/>
            <a:ext cx="777279"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stCxn id="6" idx="6"/>
            <a:endCxn id="16" idx="2"/>
          </p:cNvCxnSpPr>
          <p:nvPr/>
        </p:nvCxnSpPr>
        <p:spPr>
          <a:xfrm>
            <a:off x="2840101" y="3645024"/>
            <a:ext cx="777279" cy="72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stCxn id="5" idx="6"/>
            <a:endCxn id="14" idx="2"/>
          </p:cNvCxnSpPr>
          <p:nvPr/>
        </p:nvCxnSpPr>
        <p:spPr>
          <a:xfrm>
            <a:off x="2840101" y="3284984"/>
            <a:ext cx="777279"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stCxn id="5" idx="6"/>
            <a:endCxn id="15" idx="2"/>
          </p:cNvCxnSpPr>
          <p:nvPr/>
        </p:nvCxnSpPr>
        <p:spPr>
          <a:xfrm>
            <a:off x="2840101" y="3284984"/>
            <a:ext cx="777279" cy="72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stCxn id="5" idx="6"/>
            <a:endCxn id="16" idx="2"/>
          </p:cNvCxnSpPr>
          <p:nvPr/>
        </p:nvCxnSpPr>
        <p:spPr>
          <a:xfrm>
            <a:off x="2840101" y="3284984"/>
            <a:ext cx="777279" cy="108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a:stCxn id="7" idx="6"/>
            <a:endCxn id="13" idx="2"/>
          </p:cNvCxnSpPr>
          <p:nvPr/>
        </p:nvCxnSpPr>
        <p:spPr>
          <a:xfrm flipV="1">
            <a:off x="2840101" y="3284984"/>
            <a:ext cx="777279" cy="72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stCxn id="7" idx="6"/>
            <a:endCxn id="14" idx="2"/>
          </p:cNvCxnSpPr>
          <p:nvPr/>
        </p:nvCxnSpPr>
        <p:spPr>
          <a:xfrm flipV="1">
            <a:off x="2840101" y="3645024"/>
            <a:ext cx="777279"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stCxn id="7" idx="6"/>
            <a:endCxn id="15" idx="2"/>
          </p:cNvCxnSpPr>
          <p:nvPr/>
        </p:nvCxnSpPr>
        <p:spPr>
          <a:xfrm>
            <a:off x="2840101" y="4005064"/>
            <a:ext cx="7772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7" idx="6"/>
            <a:endCxn id="16" idx="2"/>
          </p:cNvCxnSpPr>
          <p:nvPr/>
        </p:nvCxnSpPr>
        <p:spPr>
          <a:xfrm>
            <a:off x="2840101" y="4005064"/>
            <a:ext cx="777279"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p:nvPr/>
        </p:nvCxnSpPr>
        <p:spPr>
          <a:xfrm>
            <a:off x="2840101" y="5877272"/>
            <a:ext cx="7772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p:nvPr/>
        </p:nvCxnSpPr>
        <p:spPr>
          <a:xfrm>
            <a:off x="2840101" y="6237312"/>
            <a:ext cx="7772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円/楕円 97"/>
          <p:cNvSpPr/>
          <p:nvPr/>
        </p:nvSpPr>
        <p:spPr>
          <a:xfrm>
            <a:off x="2555776" y="5373216"/>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円/楕円 98"/>
          <p:cNvSpPr/>
          <p:nvPr/>
        </p:nvSpPr>
        <p:spPr>
          <a:xfrm>
            <a:off x="3621087" y="5373216"/>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1" name="直線矢印コネクタ 100"/>
          <p:cNvCxnSpPr>
            <a:endCxn id="10" idx="2"/>
          </p:cNvCxnSpPr>
          <p:nvPr/>
        </p:nvCxnSpPr>
        <p:spPr>
          <a:xfrm>
            <a:off x="1648650" y="4957410"/>
            <a:ext cx="903419" cy="199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p:cNvCxnSpPr>
            <a:stCxn id="5" idx="6"/>
          </p:cNvCxnSpPr>
          <p:nvPr/>
        </p:nvCxnSpPr>
        <p:spPr>
          <a:xfrm>
            <a:off x="2840101" y="3284984"/>
            <a:ext cx="777278" cy="2232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a:stCxn id="6" idx="6"/>
            <a:endCxn id="99" idx="2"/>
          </p:cNvCxnSpPr>
          <p:nvPr/>
        </p:nvCxnSpPr>
        <p:spPr>
          <a:xfrm>
            <a:off x="2840101" y="3645024"/>
            <a:ext cx="780986" cy="1872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a:stCxn id="7" idx="6"/>
            <a:endCxn id="99" idx="2"/>
          </p:cNvCxnSpPr>
          <p:nvPr/>
        </p:nvCxnSpPr>
        <p:spPr>
          <a:xfrm>
            <a:off x="2840101" y="4005064"/>
            <a:ext cx="780986" cy="1512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10" idx="6"/>
            <a:endCxn id="39" idx="2"/>
          </p:cNvCxnSpPr>
          <p:nvPr/>
        </p:nvCxnSpPr>
        <p:spPr>
          <a:xfrm flipV="1">
            <a:off x="2840101" y="2924944"/>
            <a:ext cx="777278" cy="2232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a:stCxn id="10" idx="6"/>
            <a:endCxn id="13" idx="2"/>
          </p:cNvCxnSpPr>
          <p:nvPr/>
        </p:nvCxnSpPr>
        <p:spPr>
          <a:xfrm flipV="1">
            <a:off x="2840101" y="3284984"/>
            <a:ext cx="777279" cy="1872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a:stCxn id="10" idx="6"/>
            <a:endCxn id="14" idx="2"/>
          </p:cNvCxnSpPr>
          <p:nvPr/>
        </p:nvCxnSpPr>
        <p:spPr>
          <a:xfrm flipV="1">
            <a:off x="2840101" y="3645024"/>
            <a:ext cx="777279" cy="1512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a:stCxn id="10" idx="6"/>
            <a:endCxn id="15" idx="2"/>
          </p:cNvCxnSpPr>
          <p:nvPr/>
        </p:nvCxnSpPr>
        <p:spPr>
          <a:xfrm flipV="1">
            <a:off x="2840101" y="4005064"/>
            <a:ext cx="777279" cy="115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a:stCxn id="10" idx="6"/>
            <a:endCxn id="16" idx="2"/>
          </p:cNvCxnSpPr>
          <p:nvPr/>
        </p:nvCxnSpPr>
        <p:spPr>
          <a:xfrm flipV="1">
            <a:off x="2840101" y="4365104"/>
            <a:ext cx="777279"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a:stCxn id="10" idx="6"/>
          </p:cNvCxnSpPr>
          <p:nvPr/>
        </p:nvCxnSpPr>
        <p:spPr>
          <a:xfrm>
            <a:off x="2840101" y="5157192"/>
            <a:ext cx="773571"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a:stCxn id="98" idx="6"/>
          </p:cNvCxnSpPr>
          <p:nvPr/>
        </p:nvCxnSpPr>
        <p:spPr>
          <a:xfrm>
            <a:off x="2843808" y="5517232"/>
            <a:ext cx="7698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a:stCxn id="98" idx="6"/>
            <a:endCxn id="39" idx="2"/>
          </p:cNvCxnSpPr>
          <p:nvPr/>
        </p:nvCxnSpPr>
        <p:spPr>
          <a:xfrm flipV="1">
            <a:off x="2843808" y="2924944"/>
            <a:ext cx="773571" cy="2592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a:stCxn id="98" idx="6"/>
            <a:endCxn id="13" idx="2"/>
          </p:cNvCxnSpPr>
          <p:nvPr/>
        </p:nvCxnSpPr>
        <p:spPr>
          <a:xfrm flipV="1">
            <a:off x="2843808" y="3284984"/>
            <a:ext cx="773572" cy="2232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a:stCxn id="98" idx="6"/>
            <a:endCxn id="15" idx="2"/>
          </p:cNvCxnSpPr>
          <p:nvPr/>
        </p:nvCxnSpPr>
        <p:spPr>
          <a:xfrm flipV="1">
            <a:off x="2843808" y="4005064"/>
            <a:ext cx="773572" cy="1512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a:stCxn id="98" idx="6"/>
            <a:endCxn id="16" idx="2"/>
          </p:cNvCxnSpPr>
          <p:nvPr/>
        </p:nvCxnSpPr>
        <p:spPr>
          <a:xfrm flipV="1">
            <a:off x="2843808" y="4365104"/>
            <a:ext cx="773572" cy="115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3" name="円/楕円 132"/>
          <p:cNvSpPr/>
          <p:nvPr/>
        </p:nvSpPr>
        <p:spPr>
          <a:xfrm>
            <a:off x="4682690" y="5733256"/>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5" name="直線矢印コネクタ 134"/>
          <p:cNvCxnSpPr>
            <a:stCxn id="39" idx="6"/>
            <a:endCxn id="22" idx="2"/>
          </p:cNvCxnSpPr>
          <p:nvPr/>
        </p:nvCxnSpPr>
        <p:spPr>
          <a:xfrm>
            <a:off x="3905411" y="2924944"/>
            <a:ext cx="777280" cy="72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p:cNvCxnSpPr>
            <a:stCxn id="13" idx="6"/>
            <a:endCxn id="22" idx="2"/>
          </p:cNvCxnSpPr>
          <p:nvPr/>
        </p:nvCxnSpPr>
        <p:spPr>
          <a:xfrm>
            <a:off x="3905412" y="3284984"/>
            <a:ext cx="777279"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直線矢印コネクタ 138"/>
          <p:cNvCxnSpPr>
            <a:stCxn id="14" idx="6"/>
            <a:endCxn id="22" idx="2"/>
          </p:cNvCxnSpPr>
          <p:nvPr/>
        </p:nvCxnSpPr>
        <p:spPr>
          <a:xfrm>
            <a:off x="3905412" y="3645024"/>
            <a:ext cx="7772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直線矢印コネクタ 140"/>
          <p:cNvCxnSpPr>
            <a:stCxn id="15" idx="6"/>
            <a:endCxn id="22" idx="2"/>
          </p:cNvCxnSpPr>
          <p:nvPr/>
        </p:nvCxnSpPr>
        <p:spPr>
          <a:xfrm flipV="1">
            <a:off x="3905412" y="3645024"/>
            <a:ext cx="777279"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a:stCxn id="16" idx="6"/>
            <a:endCxn id="22" idx="2"/>
          </p:cNvCxnSpPr>
          <p:nvPr/>
        </p:nvCxnSpPr>
        <p:spPr>
          <a:xfrm flipV="1">
            <a:off x="3905412" y="3645024"/>
            <a:ext cx="777279" cy="72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直線矢印コネクタ 144"/>
          <p:cNvCxnSpPr>
            <a:stCxn id="99" idx="6"/>
            <a:endCxn id="22" idx="2"/>
          </p:cNvCxnSpPr>
          <p:nvPr/>
        </p:nvCxnSpPr>
        <p:spPr>
          <a:xfrm flipV="1">
            <a:off x="3909119" y="3645024"/>
            <a:ext cx="773572" cy="1872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直線矢印コネクタ 147"/>
          <p:cNvCxnSpPr>
            <a:stCxn id="18" idx="6"/>
            <a:endCxn id="22" idx="2"/>
          </p:cNvCxnSpPr>
          <p:nvPr/>
        </p:nvCxnSpPr>
        <p:spPr>
          <a:xfrm flipV="1">
            <a:off x="3905412" y="3645024"/>
            <a:ext cx="777279" cy="2232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直線矢印コネクタ 149"/>
          <p:cNvCxnSpPr>
            <a:stCxn id="19" idx="6"/>
            <a:endCxn id="22" idx="2"/>
          </p:cNvCxnSpPr>
          <p:nvPr/>
        </p:nvCxnSpPr>
        <p:spPr>
          <a:xfrm flipV="1">
            <a:off x="3905412" y="3645024"/>
            <a:ext cx="777279" cy="2592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直線矢印コネクタ 153"/>
          <p:cNvCxnSpPr>
            <a:stCxn id="22" idx="6"/>
            <a:endCxn id="31" idx="2"/>
          </p:cNvCxnSpPr>
          <p:nvPr/>
        </p:nvCxnSpPr>
        <p:spPr>
          <a:xfrm>
            <a:off x="4970723" y="3645024"/>
            <a:ext cx="809998"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p:cNvCxnSpPr>
            <a:stCxn id="23" idx="6"/>
            <a:endCxn id="31" idx="2"/>
          </p:cNvCxnSpPr>
          <p:nvPr/>
        </p:nvCxnSpPr>
        <p:spPr>
          <a:xfrm>
            <a:off x="4970723" y="4005064"/>
            <a:ext cx="8099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直線矢印コネクタ 157"/>
          <p:cNvCxnSpPr>
            <a:stCxn id="24" idx="6"/>
            <a:endCxn id="31" idx="2"/>
          </p:cNvCxnSpPr>
          <p:nvPr/>
        </p:nvCxnSpPr>
        <p:spPr>
          <a:xfrm flipV="1">
            <a:off x="4970723" y="4005064"/>
            <a:ext cx="809998"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直線矢印コネクタ 159"/>
          <p:cNvCxnSpPr>
            <a:stCxn id="26" idx="6"/>
            <a:endCxn id="31" idx="2"/>
          </p:cNvCxnSpPr>
          <p:nvPr/>
        </p:nvCxnSpPr>
        <p:spPr>
          <a:xfrm flipV="1">
            <a:off x="4970723" y="4005064"/>
            <a:ext cx="809998" cy="1512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直線矢印コネクタ 161"/>
          <p:cNvCxnSpPr>
            <a:stCxn id="133" idx="6"/>
            <a:endCxn id="31" idx="2"/>
          </p:cNvCxnSpPr>
          <p:nvPr/>
        </p:nvCxnSpPr>
        <p:spPr>
          <a:xfrm flipV="1">
            <a:off x="4970722" y="4005064"/>
            <a:ext cx="809999" cy="1872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直線矢印コネクタ 163"/>
          <p:cNvCxnSpPr>
            <a:stCxn id="31" idx="6"/>
            <a:endCxn id="41" idx="2"/>
          </p:cNvCxnSpPr>
          <p:nvPr/>
        </p:nvCxnSpPr>
        <p:spPr>
          <a:xfrm>
            <a:off x="6068753" y="4005064"/>
            <a:ext cx="834964"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直線矢印コネクタ 165"/>
          <p:cNvCxnSpPr>
            <a:stCxn id="32" idx="6"/>
            <a:endCxn id="41" idx="2"/>
          </p:cNvCxnSpPr>
          <p:nvPr/>
        </p:nvCxnSpPr>
        <p:spPr>
          <a:xfrm>
            <a:off x="6068753" y="4365104"/>
            <a:ext cx="834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直線矢印コネクタ 167"/>
          <p:cNvCxnSpPr>
            <a:endCxn id="41" idx="2"/>
          </p:cNvCxnSpPr>
          <p:nvPr/>
        </p:nvCxnSpPr>
        <p:spPr>
          <a:xfrm flipV="1">
            <a:off x="6068753" y="4365104"/>
            <a:ext cx="834964" cy="115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9" name="テキスト ボックス 168"/>
          <p:cNvSpPr txBox="1"/>
          <p:nvPr/>
        </p:nvSpPr>
        <p:spPr>
          <a:xfrm>
            <a:off x="2517918" y="2348880"/>
            <a:ext cx="397898" cy="381744"/>
          </a:xfrm>
          <a:prstGeom prst="rect">
            <a:avLst/>
          </a:prstGeom>
          <a:noFill/>
        </p:spPr>
        <p:txBody>
          <a:bodyPr wrap="square" rtlCol="0">
            <a:spAutoFit/>
          </a:bodyPr>
          <a:lstStyle/>
          <a:p>
            <a:r>
              <a:rPr kumimoji="1" lang="en-US" altLang="ja-JP" dirty="0" smtClean="0"/>
              <a:t>IL</a:t>
            </a:r>
            <a:endParaRPr kumimoji="1" lang="ja-JP" altLang="en-US" dirty="0"/>
          </a:p>
        </p:txBody>
      </p:sp>
      <p:sp>
        <p:nvSpPr>
          <p:cNvPr id="170" name="テキスト ボックス 169"/>
          <p:cNvSpPr txBox="1"/>
          <p:nvPr/>
        </p:nvSpPr>
        <p:spPr>
          <a:xfrm>
            <a:off x="3465571" y="2339588"/>
            <a:ext cx="609389" cy="369332"/>
          </a:xfrm>
          <a:prstGeom prst="rect">
            <a:avLst/>
          </a:prstGeom>
          <a:noFill/>
        </p:spPr>
        <p:txBody>
          <a:bodyPr wrap="square" rtlCol="0">
            <a:spAutoFit/>
          </a:bodyPr>
          <a:lstStyle/>
          <a:p>
            <a:r>
              <a:rPr kumimoji="1" lang="en-US" altLang="ja-JP" dirty="0" smtClean="0"/>
              <a:t>HL1</a:t>
            </a:r>
            <a:endParaRPr kumimoji="1" lang="ja-JP" altLang="en-US" dirty="0"/>
          </a:p>
        </p:txBody>
      </p:sp>
      <p:sp>
        <p:nvSpPr>
          <p:cNvPr id="172" name="テキスト ボックス 171"/>
          <p:cNvSpPr txBox="1"/>
          <p:nvPr/>
        </p:nvSpPr>
        <p:spPr>
          <a:xfrm>
            <a:off x="4535995" y="2333968"/>
            <a:ext cx="581421" cy="369332"/>
          </a:xfrm>
          <a:prstGeom prst="rect">
            <a:avLst/>
          </a:prstGeom>
          <a:noFill/>
        </p:spPr>
        <p:txBody>
          <a:bodyPr wrap="square" rtlCol="0">
            <a:spAutoFit/>
          </a:bodyPr>
          <a:lstStyle/>
          <a:p>
            <a:r>
              <a:rPr lang="en-US" altLang="ja-JP" dirty="0" smtClean="0"/>
              <a:t>H</a:t>
            </a:r>
            <a:r>
              <a:rPr kumimoji="1" lang="en-US" altLang="ja-JP" dirty="0" smtClean="0"/>
              <a:t>L2</a:t>
            </a:r>
          </a:p>
        </p:txBody>
      </p:sp>
      <p:sp>
        <p:nvSpPr>
          <p:cNvPr id="173" name="テキスト ボックス 172"/>
          <p:cNvSpPr txBox="1"/>
          <p:nvPr/>
        </p:nvSpPr>
        <p:spPr>
          <a:xfrm>
            <a:off x="5636176" y="2344509"/>
            <a:ext cx="577119" cy="381744"/>
          </a:xfrm>
          <a:prstGeom prst="rect">
            <a:avLst/>
          </a:prstGeom>
          <a:noFill/>
        </p:spPr>
        <p:txBody>
          <a:bodyPr wrap="square" rtlCol="0">
            <a:spAutoFit/>
          </a:bodyPr>
          <a:lstStyle/>
          <a:p>
            <a:r>
              <a:rPr lang="en-US" altLang="ja-JP" dirty="0" smtClean="0"/>
              <a:t>H</a:t>
            </a:r>
            <a:r>
              <a:rPr kumimoji="1" lang="en-US" altLang="ja-JP" dirty="0" smtClean="0"/>
              <a:t>L3</a:t>
            </a:r>
            <a:endParaRPr kumimoji="1" lang="ja-JP" altLang="en-US" dirty="0"/>
          </a:p>
        </p:txBody>
      </p:sp>
      <p:sp>
        <p:nvSpPr>
          <p:cNvPr id="174" name="テキスト ボックス 173"/>
          <p:cNvSpPr txBox="1"/>
          <p:nvPr/>
        </p:nvSpPr>
        <p:spPr>
          <a:xfrm>
            <a:off x="6822052" y="2346933"/>
            <a:ext cx="451362" cy="369332"/>
          </a:xfrm>
          <a:prstGeom prst="rect">
            <a:avLst/>
          </a:prstGeom>
          <a:noFill/>
        </p:spPr>
        <p:txBody>
          <a:bodyPr wrap="square" rtlCol="0">
            <a:spAutoFit/>
          </a:bodyPr>
          <a:lstStyle/>
          <a:p>
            <a:r>
              <a:rPr lang="en-US" altLang="ja-JP" dirty="0"/>
              <a:t>O</a:t>
            </a:r>
            <a:r>
              <a:rPr kumimoji="1" lang="en-US" altLang="ja-JP" dirty="0" smtClean="0"/>
              <a:t>L</a:t>
            </a:r>
            <a:endParaRPr kumimoji="1" lang="ja-JP" altLang="en-US" dirty="0"/>
          </a:p>
        </p:txBody>
      </p:sp>
      <p:cxnSp>
        <p:nvCxnSpPr>
          <p:cNvPr id="179" name="直線矢印コネクタ 178"/>
          <p:cNvCxnSpPr>
            <a:stCxn id="41" idx="6"/>
            <a:endCxn id="38" idx="0"/>
          </p:cNvCxnSpPr>
          <p:nvPr/>
        </p:nvCxnSpPr>
        <p:spPr>
          <a:xfrm>
            <a:off x="7191749" y="4365104"/>
            <a:ext cx="512599" cy="583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1945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設定</a:t>
            </a:r>
            <a:r>
              <a:rPr lang="en-US" altLang="ja-JP" dirty="0" smtClean="0"/>
              <a:t>(COM_HS, Othello Game)</a:t>
            </a:r>
            <a:endParaRPr kumimoji="1" lang="ja-JP" altLang="en-US" dirty="0"/>
          </a:p>
        </p:txBody>
      </p:sp>
      <p:sp>
        <p:nvSpPr>
          <p:cNvPr id="3" name="コンテンツ プレースホルダー 2"/>
          <p:cNvSpPr>
            <a:spLocks noGrp="1"/>
          </p:cNvSpPr>
          <p:nvPr>
            <p:ph idx="1"/>
          </p:nvPr>
        </p:nvSpPr>
        <p:spPr/>
        <p:txBody>
          <a:bodyPr>
            <a:normAutofit fontScale="85000" lnSpcReduction="10000"/>
          </a:bodyPr>
          <a:lstStyle/>
          <a:p>
            <a:r>
              <a:rPr lang="en-US" altLang="ja-JP" dirty="0" smtClean="0"/>
              <a:t>COM_HS</a:t>
            </a:r>
          </a:p>
          <a:p>
            <a:pPr lvl="1"/>
            <a:r>
              <a:rPr lang="en-US" altLang="ja-JP" dirty="0" smtClean="0"/>
              <a:t>αβ</a:t>
            </a:r>
            <a:r>
              <a:rPr lang="ja-JP" altLang="en-US" dirty="0" smtClean="0"/>
              <a:t>法</a:t>
            </a:r>
            <a:endParaRPr lang="en-US" altLang="ja-JP" dirty="0" smtClean="0"/>
          </a:p>
          <a:p>
            <a:pPr lvl="2"/>
            <a:r>
              <a:rPr lang="en-US" altLang="ja-JP" dirty="0" smtClean="0"/>
              <a:t>depth = 2</a:t>
            </a:r>
          </a:p>
          <a:p>
            <a:pPr lvl="2"/>
            <a:r>
              <a:rPr lang="ja-JP" altLang="en-US" dirty="0" smtClean="0"/>
              <a:t>改善（より強い戦術を持たせる）の促進をしている</a:t>
            </a:r>
            <a:endParaRPr lang="en-US" altLang="ja-JP" dirty="0" smtClean="0"/>
          </a:p>
          <a:p>
            <a:pPr lvl="3"/>
            <a:r>
              <a:rPr lang="ja-JP" altLang="en-US" dirty="0" smtClean="0"/>
              <a:t>うまく動いているようで何より</a:t>
            </a:r>
            <a:r>
              <a:rPr lang="en-US" altLang="ja-JP" dirty="0" smtClean="0"/>
              <a:t/>
            </a:r>
            <a:br>
              <a:rPr lang="en-US" altLang="ja-JP" dirty="0" smtClean="0"/>
            </a:br>
            <a:r>
              <a:rPr lang="ja-JP" altLang="en-US" dirty="0" smtClean="0"/>
              <a:t>（前の</a:t>
            </a:r>
            <a:r>
              <a:rPr lang="en-US" altLang="ja-JP" dirty="0" err="1" smtClean="0"/>
              <a:t>Minmax</a:t>
            </a:r>
            <a:r>
              <a:rPr lang="en-US" altLang="ja-JP" dirty="0" smtClean="0"/>
              <a:t> </a:t>
            </a:r>
            <a:r>
              <a:rPr lang="ja-JP" altLang="en-US" dirty="0" smtClean="0"/>
              <a:t>がうまく改善の促進をしていない原因はわからなかった）</a:t>
            </a:r>
            <a:endParaRPr lang="en-US" altLang="ja-JP" dirty="0" smtClean="0"/>
          </a:p>
          <a:p>
            <a:endParaRPr lang="en-US" altLang="ja-JP" dirty="0" smtClean="0"/>
          </a:p>
          <a:p>
            <a:endParaRPr lang="en-US" altLang="ja-JP" dirty="0" smtClean="0"/>
          </a:p>
          <a:p>
            <a:r>
              <a:rPr lang="en-US" altLang="ja-JP" dirty="0" smtClean="0"/>
              <a:t>Othello Game</a:t>
            </a:r>
            <a:endParaRPr lang="en-US" altLang="ja-JP" dirty="0"/>
          </a:p>
          <a:p>
            <a:pPr lvl="1"/>
            <a:r>
              <a:rPr lang="ja-JP" altLang="en-US" dirty="0" smtClean="0"/>
              <a:t>パラメータ設定</a:t>
            </a:r>
            <a:endParaRPr kumimoji="1" lang="en-US" altLang="ja-JP" dirty="0" smtClean="0"/>
          </a:p>
          <a:p>
            <a:pPr lvl="3"/>
            <a:r>
              <a:rPr lang="en-US" altLang="ja-JP" dirty="0" err="1" smtClean="0"/>
              <a:t>MaxOppNum</a:t>
            </a:r>
            <a:r>
              <a:rPr lang="en-US" altLang="ja-JP" dirty="0" smtClean="0"/>
              <a:t> = </a:t>
            </a:r>
            <a:r>
              <a:rPr lang="en-US" altLang="ja-JP" dirty="0" err="1" smtClean="0"/>
              <a:t>sqrt</a:t>
            </a:r>
            <a:r>
              <a:rPr lang="en-US" altLang="ja-JP" dirty="0" smtClean="0"/>
              <a:t>(</a:t>
            </a:r>
            <a:r>
              <a:rPr lang="en-US" altLang="ja-JP" dirty="0" err="1" smtClean="0"/>
              <a:t>hms</a:t>
            </a:r>
            <a:r>
              <a:rPr lang="en-US" altLang="ja-JP" dirty="0" smtClean="0"/>
              <a:t>)</a:t>
            </a:r>
          </a:p>
          <a:p>
            <a:pPr marL="1325880" lvl="4" indent="0">
              <a:buNone/>
            </a:pPr>
            <a:r>
              <a:rPr lang="en-US" altLang="ja-JP" dirty="0" smtClean="0"/>
              <a:t>: </a:t>
            </a:r>
            <a:r>
              <a:rPr lang="ja-JP" altLang="en-US" dirty="0" smtClean="0"/>
              <a:t>対戦する相手の数</a:t>
            </a:r>
            <a:endParaRPr lang="en-US" altLang="ja-JP" dirty="0" smtClean="0"/>
          </a:p>
          <a:p>
            <a:pPr lvl="3"/>
            <a:r>
              <a:rPr kumimoji="1" lang="en-US" altLang="ja-JP" dirty="0" err="1" smtClean="0"/>
              <a:t>MaxGametimes</a:t>
            </a:r>
            <a:r>
              <a:rPr kumimoji="1" lang="en-US" altLang="ja-JP" dirty="0" smtClean="0"/>
              <a:t> = 1</a:t>
            </a:r>
          </a:p>
          <a:p>
            <a:pPr marL="1325880" lvl="4" indent="0">
              <a:buNone/>
            </a:pPr>
            <a:r>
              <a:rPr lang="en-US" altLang="ja-JP" dirty="0" smtClean="0"/>
              <a:t>: </a:t>
            </a:r>
            <a:r>
              <a:rPr lang="ja-JP" altLang="en-US" dirty="0" smtClean="0"/>
              <a:t>相手と対戦する試合数</a:t>
            </a:r>
            <a:endParaRPr kumimoji="1" lang="en-US" altLang="ja-JP" dirty="0" smtClean="0"/>
          </a:p>
          <a:p>
            <a:pPr lvl="1"/>
            <a:r>
              <a:rPr lang="ja-JP" altLang="en-US" dirty="0" smtClean="0"/>
              <a:t>対戦</a:t>
            </a:r>
            <a:r>
              <a:rPr lang="ja-JP" altLang="en-US" dirty="0"/>
              <a:t>方法</a:t>
            </a:r>
            <a:endParaRPr kumimoji="1" lang="en-US" altLang="ja-JP" dirty="0" smtClean="0"/>
          </a:p>
          <a:p>
            <a:pPr lvl="2"/>
            <a:r>
              <a:rPr lang="ja-JP" altLang="en-US" dirty="0" smtClean="0"/>
              <a:t>対戦</a:t>
            </a:r>
            <a:r>
              <a:rPr lang="ja-JP" altLang="en-US" dirty="0"/>
              <a:t>相手：</a:t>
            </a:r>
            <a:r>
              <a:rPr lang="en-US" altLang="ja-JP" dirty="0"/>
              <a:t>Harmony</a:t>
            </a:r>
            <a:r>
              <a:rPr lang="ja-JP" altLang="en-US" dirty="0"/>
              <a:t>（</a:t>
            </a:r>
            <a:r>
              <a:rPr lang="en-US" altLang="ja-JP" dirty="0"/>
              <a:t>Harmony</a:t>
            </a:r>
            <a:r>
              <a:rPr lang="ja-JP" altLang="en-US" dirty="0"/>
              <a:t>同士で対戦）</a:t>
            </a:r>
            <a:endParaRPr lang="en-US" altLang="ja-JP" dirty="0"/>
          </a:p>
          <a:p>
            <a:pPr lvl="3"/>
            <a:r>
              <a:rPr lang="ja-JP" altLang="en-US" dirty="0"/>
              <a:t>新世代</a:t>
            </a:r>
            <a:r>
              <a:rPr lang="en-US" altLang="ja-JP" dirty="0"/>
              <a:t>Harmony</a:t>
            </a:r>
            <a:r>
              <a:rPr lang="ja-JP" altLang="en-US" dirty="0"/>
              <a:t>は旧世代（一世代前）</a:t>
            </a:r>
            <a:r>
              <a:rPr lang="en-US" altLang="ja-JP" dirty="0"/>
              <a:t>Harmony</a:t>
            </a:r>
            <a:r>
              <a:rPr lang="ja-JP" altLang="en-US" dirty="0"/>
              <a:t>と対戦</a:t>
            </a:r>
            <a:endParaRPr lang="en-US" altLang="ja-JP" dirty="0"/>
          </a:p>
          <a:p>
            <a:pPr marL="1051560" lvl="3" indent="0">
              <a:buNone/>
            </a:pPr>
            <a:r>
              <a:rPr lang="en-US" altLang="ja-JP" sz="1200" dirty="0"/>
              <a:t>※HS</a:t>
            </a:r>
            <a:r>
              <a:rPr lang="ja-JP" altLang="en-US" sz="1200" dirty="0"/>
              <a:t>の</a:t>
            </a:r>
            <a:r>
              <a:rPr lang="en-US" altLang="ja-JP" sz="1200" dirty="0" err="1"/>
              <a:t>MemoryUpdate</a:t>
            </a:r>
            <a:r>
              <a:rPr lang="en-US" altLang="ja-JP" sz="1200" dirty="0"/>
              <a:t> (</a:t>
            </a:r>
            <a:r>
              <a:rPr lang="ja-JP" altLang="en-US" sz="1200" dirty="0"/>
              <a:t>新世代</a:t>
            </a:r>
            <a:r>
              <a:rPr lang="en-US" altLang="ja-JP" sz="1200" dirty="0"/>
              <a:t>Harmony</a:t>
            </a:r>
            <a:r>
              <a:rPr lang="ja-JP" altLang="en-US" sz="1200" dirty="0"/>
              <a:t>からの選択と</a:t>
            </a:r>
            <a:r>
              <a:rPr lang="en-US" altLang="ja-JP" sz="1200" dirty="0"/>
              <a:t/>
            </a:r>
            <a:br>
              <a:rPr lang="en-US" altLang="ja-JP" sz="1200" dirty="0"/>
            </a:br>
            <a:r>
              <a:rPr lang="en-US" altLang="ja-JP" sz="1200" dirty="0" err="1"/>
              <a:t>HarmonyMemory</a:t>
            </a:r>
            <a:r>
              <a:rPr lang="ja-JP" altLang="en-US" sz="1200" dirty="0"/>
              <a:t>の更新</a:t>
            </a:r>
            <a:r>
              <a:rPr lang="en-US" altLang="ja-JP" sz="1200" dirty="0"/>
              <a:t>)</a:t>
            </a:r>
            <a:r>
              <a:rPr lang="ja-JP" altLang="en-US" sz="1200" dirty="0"/>
              <a:t>の特性上、旧世代も対戦して</a:t>
            </a:r>
            <a:r>
              <a:rPr lang="en-US" altLang="ja-JP" sz="1200" dirty="0"/>
              <a:t>F</a:t>
            </a:r>
            <a:r>
              <a:rPr lang="ja-JP" altLang="en-US" sz="1200" dirty="0"/>
              <a:t>を計算する必要がある</a:t>
            </a:r>
            <a:endParaRPr lang="en-US" altLang="ja-JP" sz="1200" dirty="0"/>
          </a:p>
          <a:p>
            <a:pPr lvl="1"/>
            <a:endParaRPr kumimoji="1" lang="ja-JP" altLang="en-US" dirty="0"/>
          </a:p>
        </p:txBody>
      </p:sp>
      <p:sp>
        <p:nvSpPr>
          <p:cNvPr id="4" name="円/楕円 3"/>
          <p:cNvSpPr/>
          <p:nvPr/>
        </p:nvSpPr>
        <p:spPr>
          <a:xfrm>
            <a:off x="6192180" y="414908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p:nvSpPr>
        <p:spPr>
          <a:xfrm>
            <a:off x="6192180" y="443711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6192180" y="472514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6192180" y="501317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6840252" y="414908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6840252" y="443711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6840252" y="472514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6840252" y="501317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p:nvPr/>
        </p:nvCxnSpPr>
        <p:spPr>
          <a:xfrm flipH="1">
            <a:off x="6480212" y="4149080"/>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a:off x="6480212" y="4293096"/>
            <a:ext cx="216024"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6480212" y="4365104"/>
            <a:ext cx="216024"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H="1">
            <a:off x="6480212" y="4509120"/>
            <a:ext cx="216024"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6588224" y="3717032"/>
            <a:ext cx="684076" cy="369332"/>
          </a:xfrm>
          <a:prstGeom prst="rect">
            <a:avLst/>
          </a:prstGeom>
          <a:noFill/>
        </p:spPr>
        <p:txBody>
          <a:bodyPr wrap="square" rtlCol="0">
            <a:spAutoFit/>
          </a:bodyPr>
          <a:lstStyle/>
          <a:p>
            <a:r>
              <a:rPr kumimoji="1" lang="en-US" altLang="ja-JP" dirty="0" smtClean="0"/>
              <a:t>New</a:t>
            </a:r>
            <a:endParaRPr kumimoji="1" lang="ja-JP" altLang="en-US" dirty="0"/>
          </a:p>
        </p:txBody>
      </p:sp>
      <p:sp>
        <p:nvSpPr>
          <p:cNvPr id="17" name="テキスト ボックス 16"/>
          <p:cNvSpPr txBox="1"/>
          <p:nvPr/>
        </p:nvSpPr>
        <p:spPr>
          <a:xfrm>
            <a:off x="5940152" y="3717032"/>
            <a:ext cx="684076" cy="369332"/>
          </a:xfrm>
          <a:prstGeom prst="rect">
            <a:avLst/>
          </a:prstGeom>
          <a:noFill/>
        </p:spPr>
        <p:txBody>
          <a:bodyPr wrap="square" rtlCol="0">
            <a:spAutoFit/>
          </a:bodyPr>
          <a:lstStyle/>
          <a:p>
            <a:r>
              <a:rPr kumimoji="1" lang="en-US" altLang="ja-JP" dirty="0" smtClean="0"/>
              <a:t>Old</a:t>
            </a:r>
            <a:endParaRPr kumimoji="1" lang="ja-JP" altLang="en-US" dirty="0"/>
          </a:p>
        </p:txBody>
      </p:sp>
      <p:sp>
        <p:nvSpPr>
          <p:cNvPr id="18" name="左カーブ矢印 17"/>
          <p:cNvSpPr/>
          <p:nvPr/>
        </p:nvSpPr>
        <p:spPr>
          <a:xfrm>
            <a:off x="7272300" y="3901698"/>
            <a:ext cx="288032" cy="139951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8099042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ナチュラル">
  <a:themeElements>
    <a:clrScheme name="みやび">
      <a:dk1>
        <a:sysClr val="windowText" lastClr="000000"/>
      </a:dk1>
      <a:lt1>
        <a:sysClr val="window" lastClr="FFFFFF"/>
      </a:lt1>
      <a:dk2>
        <a:srgbClr val="975C1E"/>
      </a:dk2>
      <a:lt2>
        <a:srgbClr val="FFE880"/>
      </a:lt2>
      <a:accent1>
        <a:srgbClr val="E3560E"/>
      </a:accent1>
      <a:accent2>
        <a:srgbClr val="5C5943"/>
      </a:accent2>
      <a:accent3>
        <a:srgbClr val="F1AB3B"/>
      </a:accent3>
      <a:accent4>
        <a:srgbClr val="6D8A16"/>
      </a:accent4>
      <a:accent5>
        <a:srgbClr val="73AAC0"/>
      </a:accent5>
      <a:accent6>
        <a:srgbClr val="3E68AF"/>
      </a:accent6>
      <a:hlink>
        <a:srgbClr val="0000FE"/>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ナチュラル">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2326</TotalTime>
  <Words>2118</Words>
  <Application>Microsoft Office PowerPoint</Application>
  <PresentationFormat>画面に合わせる (4:3)</PresentationFormat>
  <Paragraphs>460</Paragraphs>
  <Slides>23</Slides>
  <Notes>1</Notes>
  <HiddenSlides>0</HiddenSlides>
  <MMClips>0</MMClips>
  <ScaleCrop>false</ScaleCrop>
  <HeadingPairs>
    <vt:vector size="4" baseType="variant">
      <vt:variant>
        <vt:lpstr>テーマ</vt:lpstr>
      </vt:variant>
      <vt:variant>
        <vt:i4>1</vt:i4>
      </vt:variant>
      <vt:variant>
        <vt:lpstr>スライド タイトル</vt:lpstr>
      </vt:variant>
      <vt:variant>
        <vt:i4>23</vt:i4>
      </vt:variant>
    </vt:vector>
  </HeadingPairs>
  <TitlesOfParts>
    <vt:vector size="24" baseType="lpstr">
      <vt:lpstr>ナチュラル</vt:lpstr>
      <vt:lpstr>Othello Strategies  Learned By Neural Network and Harmony Search</vt:lpstr>
      <vt:lpstr>Index</vt:lpstr>
      <vt:lpstr>PowerPoint プレゼンテーション</vt:lpstr>
      <vt:lpstr>実験概要</vt:lpstr>
      <vt:lpstr>PowerPoint プレゼンテーション</vt:lpstr>
      <vt:lpstr>設定(HS)</vt:lpstr>
      <vt:lpstr>設定(NN)</vt:lpstr>
      <vt:lpstr>設定(NN)</vt:lpstr>
      <vt:lpstr>設定(COM_HS, Othello Game)</vt:lpstr>
      <vt:lpstr>設定(Observer)</vt:lpstr>
      <vt:lpstr>PowerPoint プレゼンテーション</vt:lpstr>
      <vt:lpstr>実験結果</vt:lpstr>
      <vt:lpstr>実験結果</vt:lpstr>
      <vt:lpstr>実験結果</vt:lpstr>
      <vt:lpstr>実験結果</vt:lpstr>
      <vt:lpstr>実験結果</vt:lpstr>
      <vt:lpstr>実験結果</vt:lpstr>
      <vt:lpstr>実験結果</vt:lpstr>
      <vt:lpstr>実験結果</vt:lpstr>
      <vt:lpstr>これから</vt:lpstr>
      <vt:lpstr>その他</vt:lpstr>
      <vt:lpstr>PowerPoint プレゼンテーション</vt:lpstr>
      <vt:lpstr>PowerPoint プレゼンテーション</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Harmony Search (HS)</dc:title>
  <dc:creator>ICS</dc:creator>
  <cp:lastModifiedBy>ICS</cp:lastModifiedBy>
  <cp:revision>195</cp:revision>
  <dcterms:created xsi:type="dcterms:W3CDTF">2014-04-23T03:06:11Z</dcterms:created>
  <dcterms:modified xsi:type="dcterms:W3CDTF">2015-01-14T12:53:21Z</dcterms:modified>
</cp:coreProperties>
</file>