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9" r:id="rId10"/>
    <p:sldId id="270" r:id="rId11"/>
    <p:sldId id="271" r:id="rId12"/>
    <p:sldId id="260" r:id="rId13"/>
    <p:sldId id="273" r:id="rId14"/>
    <p:sldId id="274" r:id="rId15"/>
    <p:sldId id="275" r:id="rId16"/>
    <p:sldId id="278" r:id="rId17"/>
    <p:sldId id="279" r:id="rId18"/>
    <p:sldId id="281" r:id="rId19"/>
    <p:sldId id="285" r:id="rId20"/>
    <p:sldId id="26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06" y="67"/>
      </p:cViewPr>
      <p:guideLst>
        <p:guide orient="horz" pos="2196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ahes\Downloads\FYP\kna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ahes\Downloads\FYP\kn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Latency</a:t>
            </a:r>
            <a:r>
              <a:rPr lang="en-IN" baseline="0"/>
              <a:t> (ms)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[knap.xlsx]Sheet2!$D$2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[knap.xlsx]Sheet2!$B$3:$B$8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[knap.xlsx]Sheet2!$D$3:$D$8</c:f>
              <c:numCache>
                <c:formatCode>General</c:formatCode>
                <c:ptCount val="6"/>
                <c:pt idx="0">
                  <c:v>14.007</c:v>
                </c:pt>
                <c:pt idx="1">
                  <c:v>16.158</c:v>
                </c:pt>
                <c:pt idx="2">
                  <c:v>23.606</c:v>
                </c:pt>
                <c:pt idx="3">
                  <c:v>223.37</c:v>
                </c:pt>
                <c:pt idx="4">
                  <c:v>221.55</c:v>
                </c:pt>
                <c:pt idx="5">
                  <c:v>223.86</c:v>
                </c:pt>
              </c:numCache>
            </c:numRef>
          </c:val>
        </c:ser>
        <c:ser>
          <c:idx val="1"/>
          <c:order val="1"/>
          <c:tx>
            <c:strRef>
              <c:f>[knap.xlsx]Sheet2!$H$2</c:f>
              <c:strCache>
                <c:ptCount val="1"/>
                <c:pt idx="0">
                  <c:v>Knapsack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[knap.xlsx]Sheet2!$B$3:$B$8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[knap.xlsx]Sheet2!$H$3:$H$8</c:f>
              <c:numCache>
                <c:formatCode>General</c:formatCode>
                <c:ptCount val="6"/>
                <c:pt idx="0">
                  <c:v>9.53</c:v>
                </c:pt>
                <c:pt idx="1">
                  <c:v>11.44</c:v>
                </c:pt>
                <c:pt idx="2">
                  <c:v>21.59</c:v>
                </c:pt>
                <c:pt idx="3">
                  <c:v>41.16</c:v>
                </c:pt>
                <c:pt idx="4">
                  <c:v>44.23</c:v>
                </c:pt>
                <c:pt idx="5">
                  <c:v>47.58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128304"/>
        <c:axId val="502120104"/>
      </c:barChart>
      <c:catAx>
        <c:axId val="50212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sensors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2120104"/>
        <c:crosses val="autoZero"/>
        <c:auto val="1"/>
        <c:lblAlgn val="ctr"/>
        <c:lblOffset val="100"/>
        <c:noMultiLvlLbl val="0"/>
      </c:catAx>
      <c:valAx>
        <c:axId val="50212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Latency</a:t>
                </a:r>
                <a:r>
                  <a:rPr lang="en-IN" baseline="0"/>
                  <a:t> (ms)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212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Network Usage (kb)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[knap.xlsx]Sheet2!$E$2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[knap.xlsx]Sheet2!$B$3:$B$8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[knap.xlsx]Sheet2!$E$3:$E$8</c:f>
              <c:numCache>
                <c:formatCode>General</c:formatCode>
                <c:ptCount val="6"/>
                <c:pt idx="0">
                  <c:v>6490</c:v>
                </c:pt>
                <c:pt idx="1">
                  <c:v>13014</c:v>
                </c:pt>
                <c:pt idx="2">
                  <c:v>27854</c:v>
                </c:pt>
                <c:pt idx="3">
                  <c:v>111068</c:v>
                </c:pt>
                <c:pt idx="4">
                  <c:v>125144</c:v>
                </c:pt>
                <c:pt idx="5">
                  <c:v>139241</c:v>
                </c:pt>
              </c:numCache>
            </c:numRef>
          </c:val>
        </c:ser>
        <c:ser>
          <c:idx val="1"/>
          <c:order val="1"/>
          <c:tx>
            <c:strRef>
              <c:f>[knap.xlsx]Sheet2!$I$2</c:f>
              <c:strCache>
                <c:ptCount val="1"/>
                <c:pt idx="0">
                  <c:v>Knapsack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[knap.xlsx]Sheet2!$B$3:$B$8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[knap.xlsx]Sheet2!$I$3:$I$8</c:f>
              <c:numCache>
                <c:formatCode>General</c:formatCode>
                <c:ptCount val="6"/>
                <c:pt idx="0">
                  <c:v>359.52</c:v>
                </c:pt>
                <c:pt idx="1">
                  <c:v>718.92</c:v>
                </c:pt>
                <c:pt idx="2">
                  <c:v>1779.84</c:v>
                </c:pt>
                <c:pt idx="3">
                  <c:v>5320.8</c:v>
                </c:pt>
                <c:pt idx="4">
                  <c:v>6026.4</c:v>
                </c:pt>
                <c:pt idx="5">
                  <c:v>7192.8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098128"/>
        <c:axId val="502101736"/>
      </c:barChart>
      <c:catAx>
        <c:axId val="502098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sensors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2101736"/>
        <c:crosses val="autoZero"/>
        <c:auto val="1"/>
        <c:lblAlgn val="ctr"/>
        <c:lblOffset val="100"/>
        <c:noMultiLvlLbl val="0"/>
      </c:catAx>
      <c:valAx>
        <c:axId val="50210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Network</a:t>
                </a:r>
                <a:r>
                  <a:rPr lang="en-IN" baseline="0"/>
                  <a:t> Usage(kb)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209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7A00-1558-4743-8477-1097B551ED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A5AB-7116-4BE2-BEAD-0956DD17C0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264;p38"/>
          <p:cNvSpPr txBox="1">
            <a:spLocks noGrp="1"/>
          </p:cNvSpPr>
          <p:nvPr>
            <p:ph type="ctrTitle"/>
          </p:nvPr>
        </p:nvSpPr>
        <p:spPr>
          <a:xfrm>
            <a:off x="-180340" y="692785"/>
            <a:ext cx="9631045" cy="179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LOW LATENCY SCHEDULING FOR </a:t>
            </a:r>
            <a:br>
              <a:rPr lang="en-GB" sz="36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GB" sz="36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DELAY</a:t>
            </a:r>
            <a:r>
              <a:rPr lang="en-IN" altLang="en-GB" sz="36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sz="360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SENSITIVE APPLICATIONS</a:t>
            </a:r>
            <a:endParaRPr lang="en-GB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48588" name="Google Shape;265;p38"/>
          <p:cNvSpPr txBox="1"/>
          <p:nvPr/>
        </p:nvSpPr>
        <p:spPr>
          <a:xfrm>
            <a:off x="-274320" y="3487420"/>
            <a:ext cx="6021070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None/>
              <a:defRPr sz="16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0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Team Members: </a:t>
            </a:r>
            <a:endParaRPr lang="en-IN" sz="20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Aravinth S - 2018105010</a:t>
            </a:r>
            <a:endParaRPr lang="en-IN" sz="20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Gnanavel K M - 2018105528</a:t>
            </a:r>
            <a:endParaRPr lang="en-IN" sz="20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Gowtham P - 2018105531</a:t>
            </a:r>
            <a:endParaRPr lang="en-IN" sz="20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Yokesh N  - 2018105623</a:t>
            </a:r>
            <a:endParaRPr lang="en-IN" sz="20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0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48589" name="Google Shape;265;p38"/>
          <p:cNvSpPr txBox="1"/>
          <p:nvPr/>
        </p:nvSpPr>
        <p:spPr>
          <a:xfrm>
            <a:off x="3995420" y="3572510"/>
            <a:ext cx="6021070" cy="1772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 panose="020F0502020204030203"/>
              <a:buNone/>
              <a:defRPr sz="16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 panose="020F0502020204030203"/>
              <a:buNone/>
              <a:defRPr sz="1800" b="0" i="0" u="none" strike="noStrike" cap="none">
                <a:solidFill>
                  <a:schemeClr val="lt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Guide</a:t>
            </a:r>
            <a:r>
              <a:rPr lang="en-IN" altLang="en-GB" sz="2000" b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GB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GB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Dr.M.</a:t>
            </a:r>
            <a:r>
              <a:rPr lang="en-IN" altLang="en-GB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A.Bhagyaveni</a:t>
            </a:r>
            <a:endParaRPr lang="en-IN" altLang="en-GB" sz="20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2000" dirty="0" err="1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278"/>
            <a:ext cx="8229600" cy="1143000"/>
          </a:xfrm>
        </p:spPr>
        <p:txBody>
          <a:bodyPr/>
          <a:lstStyle/>
          <a:p>
            <a:r>
              <a:rPr lang="en-US" altLang="en-GB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78" name="Picture 1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l="-6" t="33439" r="-783" b="4950"/>
          <a:stretch>
            <a:fillRect/>
          </a:stretch>
        </p:blipFill>
        <p:spPr>
          <a:xfrm>
            <a:off x="427990" y="1268730"/>
            <a:ext cx="8575040" cy="5276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16523"/>
            <a:ext cx="8229600" cy="11430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64" name="Picture 1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t="28207" r="73224" b="36960"/>
          <a:stretch>
            <a:fillRect/>
          </a:stretch>
        </p:blipFill>
        <p:spPr>
          <a:xfrm>
            <a:off x="251460" y="1557020"/>
            <a:ext cx="3971290" cy="4308475"/>
          </a:xfrm>
          <a:prstGeom prst="rect">
            <a:avLst/>
          </a:prstGeom>
        </p:spPr>
      </p:pic>
      <p:pic>
        <p:nvPicPr>
          <p:cNvPr id="2097165" name="Picture 2097174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l="28455" t="36794" r="26447" b="13196"/>
          <a:stretch>
            <a:fillRect/>
          </a:stretch>
        </p:blipFill>
        <p:spPr>
          <a:xfrm>
            <a:off x="4356100" y="1484630"/>
            <a:ext cx="469138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GB" sz="4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 BASED ON THRESHOLD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79" name="Content Placeholder 2097178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1505" y="1484630"/>
            <a:ext cx="7901940" cy="5128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165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GB" sz="4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 BASED ON THRESHOLD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80" name="Content Placeholder 209717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19885" y="1341120"/>
            <a:ext cx="6326505" cy="5250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197803"/>
            <a:ext cx="8229600" cy="1143000"/>
          </a:xfrm>
        </p:spPr>
        <p:txBody>
          <a:bodyPr>
            <a:normAutofit/>
          </a:bodyPr>
          <a:lstStyle/>
          <a:p>
            <a:r>
              <a:rPr lang="en-IN" altLang="en-GB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KNAPSACK ALGORITHM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1341120"/>
            <a:ext cx="8212455" cy="51771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4476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GB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72" y="980728"/>
            <a:ext cx="7849056" cy="554461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68" name="Picture 209716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9750" y="1484630"/>
            <a:ext cx="8277225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278"/>
            <a:ext cx="8229600" cy="1143000"/>
          </a:xfrm>
        </p:spPr>
        <p:txBody>
          <a:bodyPr>
            <a:normAutofit/>
          </a:bodyPr>
          <a:lstStyle/>
          <a:p>
            <a:r>
              <a:rPr lang="en-IN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COMPARISON</a:t>
            </a:r>
            <a:endParaRPr lang="en-IN" altLang="en-US" sz="36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097169" name="Picture 2097166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50" y="2132965"/>
            <a:ext cx="7866380" cy="2749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COMPARISON</a:t>
            </a:r>
            <a:endParaRPr lang="en-IN" altLang="en-US" sz="36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335280" y="1600200"/>
          <a:ext cx="4160520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152900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7500" lnSpcReduction="10000"/>
          </a:bodyPr>
          <a:lstStyle/>
          <a:p>
            <a:r>
              <a:rPr lang="en-US" sz="3335">
                <a:latin typeface="Times New Roman" panose="02020603050405020304" charset="0"/>
                <a:cs typeface="Times New Roman" panose="02020603050405020304" charset="0"/>
              </a:rPr>
              <a:t>Many IoT devices process lot of data and requests need to be handled</a:t>
            </a:r>
            <a:r>
              <a:rPr lang="en-IN" altLang="en-US" sz="3335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335">
                <a:latin typeface="Times New Roman" panose="02020603050405020304" charset="0"/>
                <a:cs typeface="Times New Roman" panose="02020603050405020304" charset="0"/>
              </a:rPr>
              <a:t>with as less delay as possible. Fog layer takes care of this as it is placed between</a:t>
            </a:r>
            <a:r>
              <a:rPr lang="en-IN" altLang="en-US" sz="3335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335">
                <a:latin typeface="Times New Roman" panose="02020603050405020304" charset="0"/>
                <a:cs typeface="Times New Roman" panose="02020603050405020304" charset="0"/>
              </a:rPr>
              <a:t>client and the cloud layer.</a:t>
            </a:r>
            <a:endParaRPr lang="en-US" sz="333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335">
                <a:latin typeface="Times New Roman" panose="02020603050405020304" charset="0"/>
                <a:cs typeface="Times New Roman" panose="02020603050405020304" charset="0"/>
              </a:rPr>
              <a:t>Fog computing provides lower communication latency and computing</a:t>
            </a:r>
            <a:r>
              <a:rPr lang="en-IN" altLang="en-US" sz="3335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335">
                <a:latin typeface="Times New Roman" panose="02020603050405020304" charset="0"/>
                <a:cs typeface="Times New Roman" panose="02020603050405020304" charset="0"/>
              </a:rPr>
              <a:t>capacity closer to the final user.</a:t>
            </a:r>
            <a:endParaRPr lang="en-US" sz="333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335">
                <a:latin typeface="Times New Roman" panose="02020603050405020304" charset="0"/>
                <a:cs typeface="Times New Roman" panose="02020603050405020304" charset="0"/>
              </a:rPr>
              <a:t>From the results, it was found out that some algorithms perform better for</a:t>
            </a:r>
            <a:r>
              <a:rPr lang="en-IN" altLang="en-US" sz="3335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335">
                <a:latin typeface="Times New Roman" panose="02020603050405020304" charset="0"/>
                <a:cs typeface="Times New Roman" panose="02020603050405020304" charset="0"/>
              </a:rPr>
              <a:t>execution time and some perform better cost-wise. </a:t>
            </a:r>
            <a:endParaRPr lang="en-US" sz="333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Depending on the</a:t>
            </a:r>
            <a:r>
              <a:rPr lang="en-IN" altLang="en-US" sz="3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requirements of the system, one can choose priority scheduling for quicker</a:t>
            </a:r>
            <a:r>
              <a:rPr lang="en-IN" altLang="en-US" sz="3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execution or one can choose Knapsack algorithm for low latency.</a:t>
            </a:r>
            <a:endParaRPr lang="en-US" sz="333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335">
                <a:latin typeface="Times New Roman" panose="02020603050405020304" charset="0"/>
                <a:cs typeface="Times New Roman" panose="02020603050405020304" charset="0"/>
              </a:rPr>
              <a:t>Thus usingknapsack algorithm, we have reduced latency by 3.6 times and network usage</a:t>
            </a:r>
            <a:r>
              <a:rPr lang="en-IN" altLang="en-US" sz="3335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335">
                <a:latin typeface="Times New Roman" panose="02020603050405020304" charset="0"/>
                <a:cs typeface="Times New Roman" panose="02020603050405020304" charset="0"/>
              </a:rPr>
              <a:t>by 92% when compared with FCFS algorithm.</a:t>
            </a:r>
            <a:endParaRPr lang="en-US" sz="3335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IN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GB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Large amount of </a:t>
            </a:r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r>
              <a:rPr lang="en-IN" altLang="en-GB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generated by IoT </a:t>
            </a:r>
            <a:r>
              <a:rPr lang="en-IN" altLang="en-GB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devices is sent </a:t>
            </a:r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 the cloud </a:t>
            </a:r>
            <a:r>
              <a:rPr lang="en-IN" altLang="en-GB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processing.</a:t>
            </a:r>
            <a:endParaRPr lang="en-IN" altLang="en-GB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altLang="en-GB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here is a huge delay due to this, </a:t>
            </a:r>
            <a:r>
              <a:rPr lang="en-IN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ur idea is to reduce the delay between the IoT devices and cloud services.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 it is v</a:t>
            </a:r>
            <a:r>
              <a:rPr lang="en-GB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ery useful in IoT Applications such as healthcare applications, wearables, intelligent transportation systems and smart cities. </a:t>
            </a:r>
            <a:endParaRPr lang="en-GB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Certain delay sensitive applications require low latency , to address this issue we introduce a number of scheduling algorithms.</a:t>
            </a:r>
            <a:endParaRPr lang="en-US" alt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 compare the benefits of different scheduling algorithms using iFogsim simulator.</a:t>
            </a:r>
            <a:endParaRPr lang="en-GB" sz="20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9595" y="1600200"/>
            <a:ext cx="8117205" cy="4526280"/>
          </a:xfrm>
        </p:spPr>
        <p:txBody>
          <a:bodyPr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L. F. Bittencourt, J. Diaz-Montes, R. </a:t>
            </a:r>
            <a:r>
              <a:rPr lang="en-GB" sz="2000" dirty="0" err="1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Buyya</a:t>
            </a: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, O. F. Rana and M. Parashar, "Mobility-Aware Application Scheduling in Fog Computing," in IEEE Cloud Computing, vol. 4, no. 2, pp. 26-35, March-April 2017, </a:t>
            </a:r>
            <a:r>
              <a:rPr lang="en-GB" sz="2000" dirty="0" err="1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doi</a:t>
            </a: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: 10.1109/MCC.2017.27.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J. X. Liao and X. W. Wu, "Resource Allocation and Task Scheduling Scheme in Priority-Based Hierarchical Edge Computing System," 2020 19th International Symposium on Distributed Computing and Applications for Business Engineering and Science (DCABES), 2020, pp. 46-49, </a:t>
            </a:r>
            <a:r>
              <a:rPr lang="en-GB" sz="2000" dirty="0" err="1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doi</a:t>
            </a: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: 10.1109/DCABES50732.2020.00021.</a:t>
            </a: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Gupta H, Dastjerdi AV, Ghosh SK, Buyya R. ifogsim: toolkit for modeling and simulation of resource management techniques in internet of things, edge and fog computing environments. Software: Practice and Experience 2017; 47(9): 1275-1296. doi: 10.1002/spe.2509</a:t>
            </a:r>
            <a:endParaRPr lang="en-US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INTRODUCTION 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In today's world, the internet of things (IoT) is developing rapidly. </a:t>
            </a: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Wireless sensor network (WSN) as an infrastructure of IoT has limitations</a:t>
            </a:r>
            <a:r>
              <a:rPr lang="en-IN" alt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 </a:t>
            </a: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in the processing power, storage, and delay for data transfer to cloud. </a:t>
            </a: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Also sending all the data generated by </a:t>
            </a:r>
            <a:r>
              <a:rPr lang="en-GB" sz="200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the IoT </a:t>
            </a: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to the cloud may not be possible due to limited data carrying capacity of the current network infrastructure.</a:t>
            </a: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 Fog Computing (FC) has been introduced to bring the cloud services closer to the data generating loT devices.</a:t>
            </a: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charset="0"/>
                <a:ea typeface="+mn-lt"/>
                <a:cs typeface="Times New Roman" panose="02020603050405020304" charset="0"/>
                <a:sym typeface="+mn-ea"/>
              </a:rPr>
              <a:t>FC as an extension of cloud to the edge of the network reduces latency and traffic thus, it is very useful in loT applications. </a:t>
            </a: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100" dirty="0">
              <a:latin typeface="Times New Roman" panose="02020603050405020304" charset="0"/>
              <a:ea typeface="+mn-lt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65" y="274955"/>
            <a:ext cx="8625840" cy="1143000"/>
          </a:xfrm>
        </p:spPr>
        <p:txBody>
          <a:bodyPr>
            <a:normAutofit fontScale="90000"/>
          </a:bodyPr>
          <a:lstStyle/>
          <a:p>
            <a:r>
              <a:rPr lang="en-IN" altLang="en-GB" sz="4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 OF FOG COMPUTING</a:t>
            </a:r>
            <a:endParaRPr lang="en-US" sz="4000" dirty="0"/>
          </a:p>
        </p:txBody>
      </p:sp>
      <p:pic>
        <p:nvPicPr>
          <p:cNvPr id="2097152" name="Picture 2097153"/>
          <p:cNvPicPr>
            <a:picLocks noGrp="1" noChangeAspect="1"/>
          </p:cNvPicPr>
          <p:nvPr>
            <p:ph idx="1"/>
          </p:nvPr>
        </p:nvPicPr>
        <p:blipFill>
          <a:blip r:embed="rId1"/>
          <a:srcRect l="3294" t="28552" r="4049" b="31778"/>
          <a:stretch>
            <a:fillRect/>
          </a:stretch>
        </p:blipFill>
        <p:spPr>
          <a:xfrm>
            <a:off x="1619885" y="1628775"/>
            <a:ext cx="6215380" cy="4765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274955"/>
            <a:ext cx="8696960" cy="1143000"/>
          </a:xfrm>
        </p:spPr>
        <p:txBody>
          <a:bodyPr>
            <a:normAutofit fontScale="90000"/>
          </a:bodyPr>
          <a:lstStyle/>
          <a:p>
            <a:r>
              <a:rPr lang="en-IN" altLang="en-GB" sz="4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 DESIGNED USING GUI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710" y="1844675"/>
            <a:ext cx="8229600" cy="4333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 of the total network is designed.</a:t>
            </a:r>
            <a:endParaRPr lang="en-GB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of fog devices, sensors, actuators are inserted as per our requirement.</a:t>
            </a:r>
            <a:endParaRPr lang="en-GB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Application is created based on the type of IoT service required, and divided into several modules.</a:t>
            </a:r>
            <a:endParaRPr lang="en-GB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modules are mapped to the fog devices.</a:t>
            </a:r>
            <a:endParaRPr lang="en-GB"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First come First serve algorithm is implemented.</a:t>
            </a:r>
            <a:endParaRPr lang="en-GB"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 scheduling , Priority based on Threshold value, Knapsack Algorithms are implemented.</a:t>
            </a:r>
            <a:endParaRPr lang="en-GB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results of all the above mentioned algorithms (FCFS, Priority, Knapsack) will be compared with each other.</a:t>
            </a:r>
            <a:endParaRPr lang="en-US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GB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FCFS ALGORITHM</a:t>
            </a:r>
            <a:endParaRPr lang="en-US" sz="3600"/>
          </a:p>
        </p:txBody>
      </p:sp>
      <p:pic>
        <p:nvPicPr>
          <p:cNvPr id="2097154" name="Picture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3440" y="1628775"/>
            <a:ext cx="5161915" cy="4778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16523"/>
            <a:ext cx="8229600" cy="1143000"/>
          </a:xfrm>
        </p:spPr>
        <p:txBody>
          <a:bodyPr/>
          <a:lstStyle/>
          <a:p>
            <a:r>
              <a:rPr lang="en-US" altLang="en-GB" sz="3600" dirty="0">
                <a:solidFill>
                  <a:srgbClr val="1A1A1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5" name="Content Placeholder 209715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9705" y="1341120"/>
            <a:ext cx="8829040" cy="2146300"/>
          </a:xfrm>
          <a:prstGeom prst="rect">
            <a:avLst/>
          </a:prstGeom>
        </p:spPr>
      </p:pic>
      <p:pic>
        <p:nvPicPr>
          <p:cNvPr id="2097156" name="Content Placeholder 209715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460" y="3933190"/>
            <a:ext cx="4232910" cy="25673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17745" y="3853180"/>
            <a:ext cx="4013835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2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altLang="en-GB" sz="4000" dirty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PRIORITY SCHEDULING ALGORITHM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9" name="Picture 9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2235" y="1270635"/>
            <a:ext cx="4417695" cy="5320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3625</Words>
  <Application>WPS Presentation</Application>
  <PresentationFormat>On-screen Show (4:3)</PresentationFormat>
  <Paragraphs>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Lato</vt:lpstr>
      <vt:lpstr>The Kallman</vt:lpstr>
      <vt:lpstr>Microsoft YaHei</vt:lpstr>
      <vt:lpstr>Arial Unicode MS</vt:lpstr>
      <vt:lpstr>Calibri</vt:lpstr>
      <vt:lpstr>Office Theme</vt:lpstr>
      <vt:lpstr>LOW LATENCY SCHEDULING FOR  DELAY SENSITIVE APPLICATIONS</vt:lpstr>
      <vt:lpstr>OBJECTIVE</vt:lpstr>
      <vt:lpstr>INTRODUCTION </vt:lpstr>
      <vt:lpstr>ARCHITECTURE OF FOG COMPUTING</vt:lpstr>
      <vt:lpstr>ARCHITECTURE DESIGNED USING GUI</vt:lpstr>
      <vt:lpstr>IMPLEMENTATION</vt:lpstr>
      <vt:lpstr>FCFS ALGORITHM</vt:lpstr>
      <vt:lpstr>RESULTS</vt:lpstr>
      <vt:lpstr>PRIORITY SCHEDULING ALGORITHM</vt:lpstr>
      <vt:lpstr>RESULTS</vt:lpstr>
      <vt:lpstr>RESULTS</vt:lpstr>
      <vt:lpstr>PRIORITY BASED ON THRESHOLD</vt:lpstr>
      <vt:lpstr>PRIORITY BASED ON THRESHOLD</vt:lpstr>
      <vt:lpstr>KNAPSACK ALGORITHM</vt:lpstr>
      <vt:lpstr>RESULTS</vt:lpstr>
      <vt:lpstr>RESULTS</vt:lpstr>
      <vt:lpstr>COMPARISON</vt:lpstr>
      <vt:lpstr>COMPARISON</vt:lpstr>
      <vt:lpstr>CONCLUSION</vt:lpstr>
      <vt:lpstr>REFERENCE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HP</dc:creator>
  <cp:lastModifiedBy>mahes</cp:lastModifiedBy>
  <cp:revision>21</cp:revision>
  <dcterms:created xsi:type="dcterms:W3CDTF">2022-06-23T08:53:00Z</dcterms:created>
  <dcterms:modified xsi:type="dcterms:W3CDTF">2022-06-29T05:18:36Z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36C4FBCFB81E412FBB648F090C80B1AC</vt:lpwstr>
  </property>
  <property fmtid="{D5CDD505-2E9C-101B-9397-08002B2CF9AE}" pid="3" name="KSOProductBuildVer">
    <vt:lpwstr>1033-11.2.0.11156</vt:lpwstr>
  </property>
</Properties>
</file>