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13" r:id="rId6"/>
    <p:sldId id="327" r:id="rId7"/>
    <p:sldId id="315" r:id="rId8"/>
    <p:sldId id="325" r:id="rId9"/>
    <p:sldId id="314" r:id="rId10"/>
    <p:sldId id="316" r:id="rId11"/>
    <p:sldId id="317" r:id="rId12"/>
    <p:sldId id="318" r:id="rId13"/>
    <p:sldId id="319" r:id="rId14"/>
    <p:sldId id="320" r:id="rId15"/>
    <p:sldId id="322" r:id="rId16"/>
    <p:sldId id="323" r:id="rId17"/>
    <p:sldId id="321" r:id="rId18"/>
    <p:sldId id="258" r:id="rId19"/>
  </p:sldIdLst>
  <p:sldSz cx="9144000" cy="5143500"/>
  <p:notesSz cx="6858000" cy="9144000"/>
  <p:embeddedFontLst>
    <p:embeddedFont>
      <p:font typeface="Days One" panose="02000505000000020004"/>
      <p:regular r:id="rId23"/>
    </p:embeddedFont>
    <p:embeddedFont>
      <p:font typeface="Bebas Neue" panose="020B0606020202050201"/>
      <p:regular r:id="rId24"/>
    </p:embeddedFont>
    <p:embeddedFont>
      <p:font typeface="Lato" panose="020F0502020204030203"/>
      <p:regular r:id="rId25"/>
    </p:embeddedFont>
    <p:embeddedFont>
      <p:font typeface="Calibri" panose="020F0502020204030204"/>
      <p:regular r:id="rId26"/>
      <p:bold r:id="rId27"/>
      <p:italic r:id="rId28"/>
      <p:boldItalic r:id="rId29"/>
    </p:embeddedFont>
    <p:embeddedFont>
      <p:font typeface="Calibri Light" panose="020F0302020204030204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2f776bd34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2f776bd34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858200" y="2750225"/>
            <a:ext cx="4489411" cy="450716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 rot="-5400000">
            <a:off x="225387" y="-225388"/>
            <a:ext cx="2863929" cy="3314700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rot="5400000">
            <a:off x="7496699" y="-622887"/>
            <a:ext cx="1864389" cy="1853864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15100" y="1937500"/>
            <a:ext cx="5838300" cy="17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715100" y="4214900"/>
            <a:ext cx="583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7221950" y="2819400"/>
            <a:ext cx="2065727" cy="241307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11"/>
          <p:cNvSpPr/>
          <p:nvPr/>
        </p:nvSpPr>
        <p:spPr>
          <a:xfrm rot="10800000">
            <a:off x="-188500" y="-133350"/>
            <a:ext cx="2065727" cy="241307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11"/>
          <p:cNvSpPr/>
          <p:nvPr/>
        </p:nvSpPr>
        <p:spPr>
          <a:xfrm rot="-5400000">
            <a:off x="-923181" y="3487138"/>
            <a:ext cx="2702570" cy="2687231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1"/>
          <p:cNvSpPr/>
          <p:nvPr/>
        </p:nvSpPr>
        <p:spPr>
          <a:xfrm rot="5400000">
            <a:off x="7382544" y="-903874"/>
            <a:ext cx="2702570" cy="2687231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11"/>
          <p:cNvSpPr txBox="1"/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lt2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-1788525" y="1325945"/>
            <a:ext cx="2680775" cy="269145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3"/>
          <p:cNvSpPr/>
          <p:nvPr/>
        </p:nvSpPr>
        <p:spPr>
          <a:xfrm rot="-4243771">
            <a:off x="7521125" y="-325063"/>
            <a:ext cx="1815550" cy="20961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1760916" y="1576755"/>
            <a:ext cx="25947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type="title" idx="2" hasCustomPrompt="1"/>
          </p:nvPr>
        </p:nvSpPr>
        <p:spPr>
          <a:xfrm>
            <a:off x="892278" y="15992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type="subTitle" idx="1"/>
          </p:nvPr>
        </p:nvSpPr>
        <p:spPr>
          <a:xfrm>
            <a:off x="1760903" y="22620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type="title" idx="3"/>
          </p:nvPr>
        </p:nvSpPr>
        <p:spPr>
          <a:xfrm>
            <a:off x="1760916" y="3372696"/>
            <a:ext cx="23364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type="title" idx="4" hasCustomPrompt="1"/>
          </p:nvPr>
        </p:nvSpPr>
        <p:spPr>
          <a:xfrm>
            <a:off x="892278" y="3404550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type="subTitle" idx="5"/>
          </p:nvPr>
        </p:nvSpPr>
        <p:spPr>
          <a:xfrm>
            <a:off x="1760903" y="405947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type="title" idx="6"/>
          </p:nvPr>
        </p:nvSpPr>
        <p:spPr>
          <a:xfrm>
            <a:off x="5570917" y="1567475"/>
            <a:ext cx="26808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3"/>
          <p:cNvSpPr txBox="1"/>
          <p:nvPr>
            <p:ph type="title" idx="7" hasCustomPrompt="1"/>
          </p:nvPr>
        </p:nvSpPr>
        <p:spPr>
          <a:xfrm>
            <a:off x="4697103" y="15903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type="subTitle" idx="8"/>
          </p:nvPr>
        </p:nvSpPr>
        <p:spPr>
          <a:xfrm>
            <a:off x="5570903" y="2253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type="title" idx="9"/>
          </p:nvPr>
        </p:nvSpPr>
        <p:spPr>
          <a:xfrm>
            <a:off x="5570922" y="3346425"/>
            <a:ext cx="268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3"/>
          <p:cNvSpPr txBox="1"/>
          <p:nvPr>
            <p:ph type="title" idx="13" hasCustomPrompt="1"/>
          </p:nvPr>
        </p:nvSpPr>
        <p:spPr>
          <a:xfrm>
            <a:off x="4697103" y="33797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type="subTitle" idx="14"/>
          </p:nvPr>
        </p:nvSpPr>
        <p:spPr>
          <a:xfrm>
            <a:off x="5570903" y="403469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-1350375" y="-1771650"/>
            <a:ext cx="3551565" cy="3565714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4"/>
          <p:cNvSpPr/>
          <p:nvPr/>
        </p:nvSpPr>
        <p:spPr>
          <a:xfrm rot="5400000">
            <a:off x="-556707" y="2728814"/>
            <a:ext cx="2762771" cy="3227472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4"/>
          <p:cNvSpPr/>
          <p:nvPr/>
        </p:nvSpPr>
        <p:spPr>
          <a:xfrm rot="3719961">
            <a:off x="6125789" y="-1513239"/>
            <a:ext cx="3066313" cy="3048910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3865000" y="40766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14"/>
          <p:cNvSpPr txBox="1"/>
          <p:nvPr>
            <p:ph type="subTitle" idx="1"/>
          </p:nvPr>
        </p:nvSpPr>
        <p:spPr>
          <a:xfrm>
            <a:off x="3314700" y="1886950"/>
            <a:ext cx="5114400" cy="21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7131150" y="-226612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5"/>
          <p:cNvSpPr/>
          <p:nvPr/>
        </p:nvSpPr>
        <p:spPr>
          <a:xfrm>
            <a:off x="-2132275" y="30185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5"/>
          <p:cNvSpPr/>
          <p:nvPr/>
        </p:nvSpPr>
        <p:spPr>
          <a:xfrm rot="1700207">
            <a:off x="6864111" y="2679832"/>
            <a:ext cx="2803921" cy="32753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5"/>
          <p:cNvSpPr/>
          <p:nvPr/>
        </p:nvSpPr>
        <p:spPr>
          <a:xfrm rot="-9454994">
            <a:off x="-323737" y="-1234466"/>
            <a:ext cx="3492326" cy="40796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5"/>
          <p:cNvSpPr txBox="1"/>
          <p:nvPr>
            <p:ph type="subTitle" idx="1"/>
          </p:nvPr>
        </p:nvSpPr>
        <p:spPr>
          <a:xfrm>
            <a:off x="1844550" y="3190638"/>
            <a:ext cx="54549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720000" y="1337263"/>
            <a:ext cx="7704000" cy="15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20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7131150" y="-226612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16"/>
          <p:cNvSpPr/>
          <p:nvPr/>
        </p:nvSpPr>
        <p:spPr>
          <a:xfrm>
            <a:off x="-2132275" y="30185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6"/>
          <p:cNvSpPr/>
          <p:nvPr/>
        </p:nvSpPr>
        <p:spPr>
          <a:xfrm rot="1700207">
            <a:off x="6864111" y="2679832"/>
            <a:ext cx="2803921" cy="32753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16"/>
          <p:cNvSpPr/>
          <p:nvPr/>
        </p:nvSpPr>
        <p:spPr>
          <a:xfrm rot="-9454994">
            <a:off x="-323737" y="-1234466"/>
            <a:ext cx="3492326" cy="40796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4650250" y="1738325"/>
            <a:ext cx="378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type="subTitle" idx="1"/>
          </p:nvPr>
        </p:nvSpPr>
        <p:spPr>
          <a:xfrm>
            <a:off x="4650250" y="2347500"/>
            <a:ext cx="3154800" cy="12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 flipH="1">
            <a:off x="-2132275" y="-226612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17"/>
          <p:cNvSpPr/>
          <p:nvPr/>
        </p:nvSpPr>
        <p:spPr>
          <a:xfrm flipH="1">
            <a:off x="7131150" y="30185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17"/>
          <p:cNvSpPr/>
          <p:nvPr/>
        </p:nvSpPr>
        <p:spPr>
          <a:xfrm rot="-1700207" flipH="1">
            <a:off x="-446487" y="2679832"/>
            <a:ext cx="2803921" cy="32753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17"/>
          <p:cNvSpPr/>
          <p:nvPr/>
        </p:nvSpPr>
        <p:spPr>
          <a:xfrm rot="9454994" flipH="1">
            <a:off x="6052955" y="-1234466"/>
            <a:ext cx="3492326" cy="40796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 flipH="1">
            <a:off x="762000" y="1770075"/>
            <a:ext cx="315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type="subTitle" idx="1"/>
          </p:nvPr>
        </p:nvSpPr>
        <p:spPr>
          <a:xfrm flipH="1">
            <a:off x="762000" y="2369325"/>
            <a:ext cx="3077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191862" y="1745250"/>
            <a:ext cx="315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type="subTitle" idx="1"/>
          </p:nvPr>
        </p:nvSpPr>
        <p:spPr>
          <a:xfrm>
            <a:off x="4191862" y="2420700"/>
            <a:ext cx="3151500" cy="11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/>
          <p:nvPr/>
        </p:nvSpPr>
        <p:spPr>
          <a:xfrm flipH="1">
            <a:off x="6173175" y="-1771650"/>
            <a:ext cx="3551565" cy="3565714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18"/>
          <p:cNvSpPr/>
          <p:nvPr/>
        </p:nvSpPr>
        <p:spPr>
          <a:xfrm rot="-5400000" flipH="1">
            <a:off x="6168301" y="2728814"/>
            <a:ext cx="2762771" cy="3227472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18"/>
          <p:cNvSpPr/>
          <p:nvPr/>
        </p:nvSpPr>
        <p:spPr>
          <a:xfrm rot="-3719961" flipH="1">
            <a:off x="-817737" y="-1513239"/>
            <a:ext cx="3066313" cy="3048910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4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 flipH="1">
            <a:off x="6820875" y="3467100"/>
            <a:ext cx="3551565" cy="3565714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19"/>
          <p:cNvSpPr/>
          <p:nvPr/>
        </p:nvSpPr>
        <p:spPr>
          <a:xfrm rot="10800000" flipH="1">
            <a:off x="6567576" y="-203836"/>
            <a:ext cx="2762771" cy="3227472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19"/>
          <p:cNvSpPr/>
          <p:nvPr/>
        </p:nvSpPr>
        <p:spPr>
          <a:xfrm rot="-5400000" flipH="1">
            <a:off x="-472898" y="-569852"/>
            <a:ext cx="2222321" cy="2209708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5100" y="1549000"/>
            <a:ext cx="4587600" cy="19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" name="Google Shape;124;p19"/>
          <p:cNvSpPr txBox="1"/>
          <p:nvPr>
            <p:ph type="subTitle" idx="1"/>
          </p:nvPr>
        </p:nvSpPr>
        <p:spPr>
          <a:xfrm>
            <a:off x="715100" y="3634200"/>
            <a:ext cx="4587600" cy="9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 flipH="1">
            <a:off x="7926154" y="3948325"/>
            <a:ext cx="3101598" cy="3113954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20"/>
          <p:cNvSpPr/>
          <p:nvPr/>
        </p:nvSpPr>
        <p:spPr>
          <a:xfrm rot="3516704" flipH="1">
            <a:off x="-845983" y="-554629"/>
            <a:ext cx="3423889" cy="399981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0"/>
          <p:cNvSpPr/>
          <p:nvPr/>
        </p:nvSpPr>
        <p:spPr>
          <a:xfrm rot="-2126950" flipH="1">
            <a:off x="6889570" y="-1384093"/>
            <a:ext cx="2744644" cy="2729065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 flipH="1">
            <a:off x="4151700" y="2036975"/>
            <a:ext cx="42051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20"/>
          <p:cNvSpPr txBox="1"/>
          <p:nvPr>
            <p:ph type="title" idx="2" hasCustomPrompt="1"/>
          </p:nvPr>
        </p:nvSpPr>
        <p:spPr>
          <a:xfrm>
            <a:off x="3996600" y="1195175"/>
            <a:ext cx="4205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1" name="Google Shape;131;p20"/>
          <p:cNvSpPr txBox="1"/>
          <p:nvPr>
            <p:ph type="subTitle" idx="1"/>
          </p:nvPr>
        </p:nvSpPr>
        <p:spPr>
          <a:xfrm flipH="1">
            <a:off x="3996600" y="3554725"/>
            <a:ext cx="4360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1351900" y="3948325"/>
            <a:ext cx="3101598" cy="3113954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3"/>
          <p:cNvSpPr/>
          <p:nvPr/>
        </p:nvSpPr>
        <p:spPr>
          <a:xfrm rot="-3516704">
            <a:off x="6716946" y="-554629"/>
            <a:ext cx="3423889" cy="399981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3"/>
          <p:cNvSpPr/>
          <p:nvPr/>
        </p:nvSpPr>
        <p:spPr>
          <a:xfrm rot="2126950">
            <a:off x="41639" y="-1384093"/>
            <a:ext cx="2744644" cy="2729065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2036975"/>
            <a:ext cx="42051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title" idx="2" hasCustomPrompt="1"/>
          </p:nvPr>
        </p:nvSpPr>
        <p:spPr>
          <a:xfrm>
            <a:off x="720000" y="1195175"/>
            <a:ext cx="4205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type="subTitle" idx="1"/>
          </p:nvPr>
        </p:nvSpPr>
        <p:spPr>
          <a:xfrm>
            <a:off x="720000" y="3554725"/>
            <a:ext cx="4360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_1_2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 rot="10800000">
            <a:off x="7468954" y="-1260302"/>
            <a:ext cx="3101598" cy="3113954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21"/>
          <p:cNvSpPr/>
          <p:nvPr/>
        </p:nvSpPr>
        <p:spPr>
          <a:xfrm rot="7283296">
            <a:off x="-1092095" y="1690045"/>
            <a:ext cx="3423889" cy="399981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21"/>
          <p:cNvSpPr/>
          <p:nvPr/>
        </p:nvSpPr>
        <p:spPr>
          <a:xfrm rot="-8673050">
            <a:off x="6889570" y="3790254"/>
            <a:ext cx="2744644" cy="2729065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2469450" y="2036975"/>
            <a:ext cx="42051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7" name="Google Shape;137;p21"/>
          <p:cNvSpPr txBox="1"/>
          <p:nvPr>
            <p:ph type="title" idx="2" hasCustomPrompt="1"/>
          </p:nvPr>
        </p:nvSpPr>
        <p:spPr>
          <a:xfrm>
            <a:off x="2469450" y="1195175"/>
            <a:ext cx="4205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8" name="Google Shape;138;p21"/>
          <p:cNvSpPr txBox="1"/>
          <p:nvPr>
            <p:ph type="subTitle" idx="1"/>
          </p:nvPr>
        </p:nvSpPr>
        <p:spPr>
          <a:xfrm>
            <a:off x="2391900" y="3554725"/>
            <a:ext cx="4360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-1250850" y="-1219975"/>
            <a:ext cx="2660537" cy="267113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22"/>
          <p:cNvSpPr/>
          <p:nvPr/>
        </p:nvSpPr>
        <p:spPr>
          <a:xfrm rot="5400000">
            <a:off x="6397228" y="2666143"/>
            <a:ext cx="2724116" cy="3152880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22"/>
          <p:cNvSpPr/>
          <p:nvPr/>
        </p:nvSpPr>
        <p:spPr>
          <a:xfrm rot="5953737">
            <a:off x="7473467" y="-1211609"/>
            <a:ext cx="2669559" cy="2654407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720000" y="2804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4" name="Google Shape;144;p22"/>
          <p:cNvSpPr txBox="1"/>
          <p:nvPr>
            <p:ph type="subTitle" idx="1"/>
          </p:nvPr>
        </p:nvSpPr>
        <p:spPr>
          <a:xfrm>
            <a:off x="720000" y="34670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type="title" idx="2"/>
          </p:nvPr>
        </p:nvSpPr>
        <p:spPr>
          <a:xfrm>
            <a:off x="3403800" y="2804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" name="Google Shape;146;p22"/>
          <p:cNvSpPr txBox="1"/>
          <p:nvPr>
            <p:ph type="subTitle" idx="3"/>
          </p:nvPr>
        </p:nvSpPr>
        <p:spPr>
          <a:xfrm>
            <a:off x="3403800" y="34670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type="title" idx="4"/>
          </p:nvPr>
        </p:nvSpPr>
        <p:spPr>
          <a:xfrm>
            <a:off x="6087600" y="2804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8" name="Google Shape;148;p22"/>
          <p:cNvSpPr txBox="1"/>
          <p:nvPr>
            <p:ph type="subTitle" idx="5"/>
          </p:nvPr>
        </p:nvSpPr>
        <p:spPr>
          <a:xfrm>
            <a:off x="6087600" y="34670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698631" scaled="0"/>
        </a:gradFill>
        <a:effectLst/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9pPr>
          </a:lstStyle>
          <a:p/>
        </p:txBody>
      </p:sp>
      <p:sp>
        <p:nvSpPr>
          <p:cNvPr id="152" name="Google Shape;152;p23"/>
          <p:cNvSpPr/>
          <p:nvPr/>
        </p:nvSpPr>
        <p:spPr>
          <a:xfrm>
            <a:off x="6745700" y="2525038"/>
            <a:ext cx="2969757" cy="346911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23"/>
          <p:cNvSpPr/>
          <p:nvPr/>
        </p:nvSpPr>
        <p:spPr>
          <a:xfrm rot="-5955114">
            <a:off x="-29940" y="-420075"/>
            <a:ext cx="2067456" cy="2392849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9pPr>
          </a:lstStyle>
          <a:p/>
        </p:txBody>
      </p:sp>
      <p:sp>
        <p:nvSpPr>
          <p:cNvPr id="156" name="Google Shape;156;p24"/>
          <p:cNvSpPr/>
          <p:nvPr/>
        </p:nvSpPr>
        <p:spPr>
          <a:xfrm>
            <a:off x="-831750" y="-803177"/>
            <a:ext cx="1876772" cy="188424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24"/>
          <p:cNvSpPr/>
          <p:nvPr/>
        </p:nvSpPr>
        <p:spPr>
          <a:xfrm rot="5400000">
            <a:off x="6938425" y="3206185"/>
            <a:ext cx="2125171" cy="2459664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24"/>
          <p:cNvSpPr/>
          <p:nvPr/>
        </p:nvSpPr>
        <p:spPr>
          <a:xfrm rot="-5971517">
            <a:off x="-891810" y="3970807"/>
            <a:ext cx="2255102" cy="2242303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24"/>
          <p:cNvSpPr txBox="1"/>
          <p:nvPr>
            <p:ph type="subTitle" idx="1"/>
          </p:nvPr>
        </p:nvSpPr>
        <p:spPr>
          <a:xfrm>
            <a:off x="1794275" y="1531225"/>
            <a:ext cx="30090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type="subTitle" idx="2"/>
          </p:nvPr>
        </p:nvSpPr>
        <p:spPr>
          <a:xfrm>
            <a:off x="5662225" y="3027125"/>
            <a:ext cx="3009000" cy="7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type="subTitle" idx="3"/>
          </p:nvPr>
        </p:nvSpPr>
        <p:spPr>
          <a:xfrm>
            <a:off x="1794275" y="2393925"/>
            <a:ext cx="2754300" cy="5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type="subTitle" idx="4"/>
          </p:nvPr>
        </p:nvSpPr>
        <p:spPr>
          <a:xfrm>
            <a:off x="5662225" y="3945975"/>
            <a:ext cx="2754300" cy="5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 panose="02000505000000020004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9pPr>
          </a:lstStyle>
          <a:p/>
        </p:txBody>
      </p:sp>
      <p:sp>
        <p:nvSpPr>
          <p:cNvPr id="165" name="Google Shape;165;p25"/>
          <p:cNvSpPr/>
          <p:nvPr/>
        </p:nvSpPr>
        <p:spPr>
          <a:xfrm>
            <a:off x="-1915550" y="746263"/>
            <a:ext cx="2412819" cy="242243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25"/>
          <p:cNvSpPr/>
          <p:nvPr/>
        </p:nvSpPr>
        <p:spPr>
          <a:xfrm>
            <a:off x="7912200" y="4110938"/>
            <a:ext cx="2412819" cy="242243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_1_1_2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199400" y="2956725"/>
            <a:ext cx="261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26"/>
          <p:cNvSpPr txBox="1"/>
          <p:nvPr>
            <p:ph type="subTitle" idx="1"/>
          </p:nvPr>
        </p:nvSpPr>
        <p:spPr>
          <a:xfrm>
            <a:off x="1199400" y="3619450"/>
            <a:ext cx="2613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type="title" idx="2"/>
          </p:nvPr>
        </p:nvSpPr>
        <p:spPr>
          <a:xfrm>
            <a:off x="5331000" y="2956725"/>
            <a:ext cx="261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26"/>
          <p:cNvSpPr txBox="1"/>
          <p:nvPr>
            <p:ph type="subTitle" idx="3"/>
          </p:nvPr>
        </p:nvSpPr>
        <p:spPr>
          <a:xfrm>
            <a:off x="5331000" y="3619450"/>
            <a:ext cx="2613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type="title" idx="4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" name="Google Shape;173;p26"/>
          <p:cNvSpPr/>
          <p:nvPr/>
        </p:nvSpPr>
        <p:spPr>
          <a:xfrm>
            <a:off x="-1555350" y="-1353700"/>
            <a:ext cx="2755792" cy="276677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26"/>
          <p:cNvSpPr/>
          <p:nvPr/>
        </p:nvSpPr>
        <p:spPr>
          <a:xfrm rot="5400000">
            <a:off x="-370313" y="3023340"/>
            <a:ext cx="2713840" cy="3170314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26"/>
          <p:cNvSpPr/>
          <p:nvPr/>
        </p:nvSpPr>
        <p:spPr>
          <a:xfrm rot="6267529">
            <a:off x="7619869" y="-652654"/>
            <a:ext cx="2593712" cy="2578865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 rot="10800000">
            <a:off x="-386221" y="-511177"/>
            <a:ext cx="2202633" cy="2573002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7"/>
          <p:cNvSpPr/>
          <p:nvPr/>
        </p:nvSpPr>
        <p:spPr>
          <a:xfrm>
            <a:off x="8255100" y="4249475"/>
            <a:ext cx="1841422" cy="184875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27"/>
          <p:cNvSpPr/>
          <p:nvPr/>
        </p:nvSpPr>
        <p:spPr>
          <a:xfrm rot="-925259">
            <a:off x="6800108" y="-524600"/>
            <a:ext cx="2784680" cy="3222977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1431142" y="1530450"/>
            <a:ext cx="27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1" name="Google Shape;181;p27"/>
          <p:cNvSpPr txBox="1"/>
          <p:nvPr>
            <p:ph type="subTitle" idx="1"/>
          </p:nvPr>
        </p:nvSpPr>
        <p:spPr>
          <a:xfrm>
            <a:off x="1431143" y="2116975"/>
            <a:ext cx="2789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7"/>
          <p:cNvSpPr txBox="1"/>
          <p:nvPr>
            <p:ph type="title" idx="2"/>
          </p:nvPr>
        </p:nvSpPr>
        <p:spPr>
          <a:xfrm>
            <a:off x="5568333" y="1530450"/>
            <a:ext cx="2789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3" name="Google Shape;183;p27"/>
          <p:cNvSpPr txBox="1"/>
          <p:nvPr>
            <p:ph type="subTitle" idx="3"/>
          </p:nvPr>
        </p:nvSpPr>
        <p:spPr>
          <a:xfrm>
            <a:off x="5568333" y="2116975"/>
            <a:ext cx="2789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type="title" idx="4"/>
          </p:nvPr>
        </p:nvSpPr>
        <p:spPr>
          <a:xfrm>
            <a:off x="1431143" y="3268650"/>
            <a:ext cx="27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5" name="Google Shape;185;p27"/>
          <p:cNvSpPr txBox="1"/>
          <p:nvPr>
            <p:ph type="subTitle" idx="5"/>
          </p:nvPr>
        </p:nvSpPr>
        <p:spPr>
          <a:xfrm>
            <a:off x="1431143" y="3855175"/>
            <a:ext cx="2789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type="title" idx="6"/>
          </p:nvPr>
        </p:nvSpPr>
        <p:spPr>
          <a:xfrm>
            <a:off x="5568333" y="3268650"/>
            <a:ext cx="27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" name="Google Shape;187;p27"/>
          <p:cNvSpPr txBox="1"/>
          <p:nvPr>
            <p:ph type="subTitle" idx="7"/>
          </p:nvPr>
        </p:nvSpPr>
        <p:spPr>
          <a:xfrm>
            <a:off x="5568333" y="3855175"/>
            <a:ext cx="2789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type="title" idx="8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 rot="5400000">
            <a:off x="7014897" y="3025990"/>
            <a:ext cx="2115068" cy="2447971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8"/>
          <p:cNvSpPr/>
          <p:nvPr/>
        </p:nvSpPr>
        <p:spPr>
          <a:xfrm rot="-5400000">
            <a:off x="-52653" y="-450410"/>
            <a:ext cx="2115068" cy="2447971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28"/>
          <p:cNvSpPr/>
          <p:nvPr/>
        </p:nvSpPr>
        <p:spPr>
          <a:xfrm>
            <a:off x="-1022250" y="4158430"/>
            <a:ext cx="2025591" cy="203366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28"/>
          <p:cNvSpPr txBox="1"/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28"/>
          <p:cNvSpPr txBox="1"/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>
            <p:ph type="title" idx="4"/>
          </p:nvPr>
        </p:nvSpPr>
        <p:spPr>
          <a:xfrm>
            <a:off x="720000" y="3192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8" name="Google Shape;198;p28"/>
          <p:cNvSpPr txBox="1"/>
          <p:nvPr>
            <p:ph type="subTitle" idx="5"/>
          </p:nvPr>
        </p:nvSpPr>
        <p:spPr>
          <a:xfrm>
            <a:off x="720000" y="3778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8"/>
          <p:cNvSpPr txBox="1"/>
          <p:nvPr>
            <p:ph type="title" idx="6"/>
          </p:nvPr>
        </p:nvSpPr>
        <p:spPr>
          <a:xfrm>
            <a:off x="3419269" y="3192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0" name="Google Shape;200;p28"/>
          <p:cNvSpPr txBox="1"/>
          <p:nvPr>
            <p:ph type="subTitle" idx="7"/>
          </p:nvPr>
        </p:nvSpPr>
        <p:spPr>
          <a:xfrm>
            <a:off x="3419269" y="3778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28"/>
          <p:cNvSpPr txBox="1"/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type="title" idx="13"/>
          </p:nvPr>
        </p:nvSpPr>
        <p:spPr>
          <a:xfrm>
            <a:off x="6118545" y="3192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" name="Google Shape;204;p28"/>
          <p:cNvSpPr txBox="1"/>
          <p:nvPr>
            <p:ph type="subTitle" idx="14"/>
          </p:nvPr>
        </p:nvSpPr>
        <p:spPr>
          <a:xfrm>
            <a:off x="6118545" y="3778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 hasCustomPrompt="1"/>
          </p:nvPr>
        </p:nvSpPr>
        <p:spPr>
          <a:xfrm>
            <a:off x="738075" y="540000"/>
            <a:ext cx="4790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8" name="Google Shape;208;p29"/>
          <p:cNvSpPr txBox="1"/>
          <p:nvPr>
            <p:ph type="subTitle" idx="1"/>
          </p:nvPr>
        </p:nvSpPr>
        <p:spPr>
          <a:xfrm>
            <a:off x="738075" y="1322225"/>
            <a:ext cx="4790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type="title" idx="2" hasCustomPrompt="1"/>
          </p:nvPr>
        </p:nvSpPr>
        <p:spPr>
          <a:xfrm>
            <a:off x="2176950" y="1996150"/>
            <a:ext cx="4790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0" name="Google Shape;210;p29"/>
          <p:cNvSpPr txBox="1"/>
          <p:nvPr>
            <p:ph type="subTitle" idx="3"/>
          </p:nvPr>
        </p:nvSpPr>
        <p:spPr>
          <a:xfrm>
            <a:off x="2176950" y="2778375"/>
            <a:ext cx="4790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9"/>
          <p:cNvSpPr txBox="1"/>
          <p:nvPr>
            <p:ph type="title" idx="4" hasCustomPrompt="1"/>
          </p:nvPr>
        </p:nvSpPr>
        <p:spPr>
          <a:xfrm>
            <a:off x="3618063" y="3452300"/>
            <a:ext cx="4790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2" name="Google Shape;212;p29"/>
          <p:cNvSpPr txBox="1"/>
          <p:nvPr>
            <p:ph type="subTitle" idx="5"/>
          </p:nvPr>
        </p:nvSpPr>
        <p:spPr>
          <a:xfrm>
            <a:off x="3618063" y="4234525"/>
            <a:ext cx="4790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9"/>
          <p:cNvSpPr/>
          <p:nvPr/>
        </p:nvSpPr>
        <p:spPr>
          <a:xfrm>
            <a:off x="-1155600" y="3452300"/>
            <a:ext cx="2887476" cy="289897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29"/>
          <p:cNvSpPr/>
          <p:nvPr/>
        </p:nvSpPr>
        <p:spPr>
          <a:xfrm>
            <a:off x="7326600" y="-1043500"/>
            <a:ext cx="2887476" cy="289897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396700" y="3087675"/>
            <a:ext cx="238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217" name="Google Shape;217;p30"/>
          <p:cNvSpPr txBox="1"/>
          <p:nvPr>
            <p:ph type="title" idx="2"/>
          </p:nvPr>
        </p:nvSpPr>
        <p:spPr>
          <a:xfrm>
            <a:off x="902613" y="3087675"/>
            <a:ext cx="238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218" name="Google Shape;218;p30"/>
          <p:cNvSpPr txBox="1"/>
          <p:nvPr>
            <p:ph type="title" idx="3"/>
          </p:nvPr>
        </p:nvSpPr>
        <p:spPr>
          <a:xfrm>
            <a:off x="5890798" y="3087675"/>
            <a:ext cx="238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219" name="Google Shape;219;p30"/>
          <p:cNvSpPr txBox="1"/>
          <p:nvPr>
            <p:ph type="subTitle" idx="1"/>
          </p:nvPr>
        </p:nvSpPr>
        <p:spPr>
          <a:xfrm>
            <a:off x="902613" y="3737808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type="subTitle" idx="4"/>
          </p:nvPr>
        </p:nvSpPr>
        <p:spPr>
          <a:xfrm>
            <a:off x="3396700" y="3737808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0"/>
          <p:cNvSpPr txBox="1"/>
          <p:nvPr>
            <p:ph type="subTitle" idx="5"/>
          </p:nvPr>
        </p:nvSpPr>
        <p:spPr>
          <a:xfrm>
            <a:off x="5890798" y="3737808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0"/>
          <p:cNvSpPr txBox="1"/>
          <p:nvPr>
            <p:ph type="title" idx="6" hasCustomPrompt="1"/>
          </p:nvPr>
        </p:nvSpPr>
        <p:spPr>
          <a:xfrm>
            <a:off x="1485363" y="1323125"/>
            <a:ext cx="12186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" name="Google Shape;223;p30"/>
          <p:cNvSpPr txBox="1"/>
          <p:nvPr>
            <p:ph type="title" idx="7" hasCustomPrompt="1"/>
          </p:nvPr>
        </p:nvSpPr>
        <p:spPr>
          <a:xfrm>
            <a:off x="3979450" y="1323125"/>
            <a:ext cx="12186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4" name="Google Shape;224;p30"/>
          <p:cNvSpPr txBox="1"/>
          <p:nvPr>
            <p:ph type="title" idx="8" hasCustomPrompt="1"/>
          </p:nvPr>
        </p:nvSpPr>
        <p:spPr>
          <a:xfrm>
            <a:off x="6473548" y="1323125"/>
            <a:ext cx="12186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5" name="Google Shape;225;p30"/>
          <p:cNvSpPr txBox="1"/>
          <p:nvPr>
            <p:ph type="title" idx="9"/>
          </p:nvPr>
        </p:nvSpPr>
        <p:spPr>
          <a:xfrm>
            <a:off x="687000" y="514350"/>
            <a:ext cx="7771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226" name="Google Shape;226;p30"/>
          <p:cNvSpPr/>
          <p:nvPr/>
        </p:nvSpPr>
        <p:spPr>
          <a:xfrm>
            <a:off x="-831750" y="-803177"/>
            <a:ext cx="1876772" cy="188424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30"/>
          <p:cNvSpPr/>
          <p:nvPr/>
        </p:nvSpPr>
        <p:spPr>
          <a:xfrm rot="5400000">
            <a:off x="6938425" y="3206185"/>
            <a:ext cx="2125171" cy="2459664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30"/>
          <p:cNvSpPr/>
          <p:nvPr/>
        </p:nvSpPr>
        <p:spPr>
          <a:xfrm rot="-5971517">
            <a:off x="-891810" y="3970807"/>
            <a:ext cx="2255102" cy="2242303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7931250" y="3963375"/>
            <a:ext cx="2222443" cy="2231297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4"/>
          <p:cNvSpPr/>
          <p:nvPr/>
        </p:nvSpPr>
        <p:spPr>
          <a:xfrm rot="-5400000">
            <a:off x="209843" y="-229299"/>
            <a:ext cx="2666386" cy="3086064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4"/>
          <p:cNvSpPr/>
          <p:nvPr/>
        </p:nvSpPr>
        <p:spPr>
          <a:xfrm rot="-6299994">
            <a:off x="-164356" y="3847089"/>
            <a:ext cx="2214873" cy="2202369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LANK_1_1_1_1_1_1_3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/>
          <p:nvPr/>
        </p:nvSpPr>
        <p:spPr>
          <a:xfrm>
            <a:off x="8413950" y="-593627"/>
            <a:ext cx="1876772" cy="188424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31"/>
          <p:cNvSpPr/>
          <p:nvPr/>
        </p:nvSpPr>
        <p:spPr>
          <a:xfrm rot="-5400000">
            <a:off x="4225" y="-318065"/>
            <a:ext cx="2125171" cy="2459664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31"/>
          <p:cNvSpPr txBox="1"/>
          <p:nvPr>
            <p:ph type="subTitle" idx="1"/>
          </p:nvPr>
        </p:nvSpPr>
        <p:spPr>
          <a:xfrm>
            <a:off x="760625" y="3347475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type="subTitle" idx="2"/>
          </p:nvPr>
        </p:nvSpPr>
        <p:spPr>
          <a:xfrm>
            <a:off x="3413513" y="3347475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1"/>
          <p:cNvSpPr txBox="1"/>
          <p:nvPr>
            <p:ph type="subTitle" idx="3"/>
          </p:nvPr>
        </p:nvSpPr>
        <p:spPr>
          <a:xfrm>
            <a:off x="6029988" y="3347475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1"/>
          <p:cNvSpPr txBox="1"/>
          <p:nvPr>
            <p:ph type="title" hasCustomPrompt="1"/>
          </p:nvPr>
        </p:nvSpPr>
        <p:spPr>
          <a:xfrm>
            <a:off x="760475" y="1399325"/>
            <a:ext cx="23841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6" name="Google Shape;236;p31"/>
          <p:cNvSpPr txBox="1"/>
          <p:nvPr>
            <p:ph type="title" idx="4" hasCustomPrompt="1"/>
          </p:nvPr>
        </p:nvSpPr>
        <p:spPr>
          <a:xfrm>
            <a:off x="3413375" y="1399325"/>
            <a:ext cx="23841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7" name="Google Shape;237;p31"/>
          <p:cNvSpPr txBox="1"/>
          <p:nvPr>
            <p:ph type="title" idx="5" hasCustomPrompt="1"/>
          </p:nvPr>
        </p:nvSpPr>
        <p:spPr>
          <a:xfrm>
            <a:off x="6029850" y="1399325"/>
            <a:ext cx="23841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" name="Google Shape;238;p31"/>
          <p:cNvSpPr/>
          <p:nvPr/>
        </p:nvSpPr>
        <p:spPr>
          <a:xfrm>
            <a:off x="-1116150" y="3666373"/>
            <a:ext cx="1876772" cy="188424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ctrTitle"/>
          </p:nvPr>
        </p:nvSpPr>
        <p:spPr>
          <a:xfrm>
            <a:off x="2175650" y="517425"/>
            <a:ext cx="48075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1" name="Google Shape;241;p32"/>
          <p:cNvSpPr txBox="1"/>
          <p:nvPr>
            <p:ph type="subTitle" idx="1"/>
          </p:nvPr>
        </p:nvSpPr>
        <p:spPr>
          <a:xfrm>
            <a:off x="2425075" y="1628450"/>
            <a:ext cx="4293900" cy="13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2" name="Google Shape;242;p32"/>
          <p:cNvSpPr txBox="1"/>
          <p:nvPr/>
        </p:nvSpPr>
        <p:spPr>
          <a:xfrm>
            <a:off x="2774700" y="4017675"/>
            <a:ext cx="35946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CREDITS: This presentation template was created by </a:t>
            </a:r>
            <a:r>
              <a:rPr lang="en-GB" sz="1100" b="1">
                <a:solidFill>
                  <a:schemeClr val="lt2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2"/>
              </a:rPr>
              <a:t>Slidesgo</a:t>
            </a:r>
            <a:r>
              <a:rPr lang="en-GB" sz="11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including icons by </a:t>
            </a:r>
            <a:r>
              <a:rPr lang="en-GB" sz="1100" b="1">
                <a:solidFill>
                  <a:schemeClr val="lt2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3"/>
              </a:rPr>
              <a:t>Flaticon</a:t>
            </a:r>
            <a:r>
              <a:rPr lang="en-GB" sz="11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infographics &amp; images by </a:t>
            </a:r>
            <a:r>
              <a:rPr lang="en-GB" sz="1100" b="1">
                <a:solidFill>
                  <a:schemeClr val="lt2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4"/>
              </a:rPr>
              <a:t>Freepik</a:t>
            </a:r>
            <a:r>
              <a:rPr lang="en-GB" sz="1100" b="1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1100" b="1">
              <a:solidFill>
                <a:schemeClr val="lt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-1727100" y="101677"/>
            <a:ext cx="2883159" cy="289464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32"/>
          <p:cNvSpPr/>
          <p:nvPr/>
        </p:nvSpPr>
        <p:spPr>
          <a:xfrm>
            <a:off x="7988000" y="1906027"/>
            <a:ext cx="2883159" cy="289464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/>
          <p:nvPr/>
        </p:nvSpPr>
        <p:spPr>
          <a:xfrm>
            <a:off x="7848600" y="3990497"/>
            <a:ext cx="2514551" cy="252456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33"/>
          <p:cNvSpPr/>
          <p:nvPr/>
        </p:nvSpPr>
        <p:spPr>
          <a:xfrm rot="-5232539">
            <a:off x="6273534" y="-444366"/>
            <a:ext cx="2803890" cy="327535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33"/>
          <p:cNvSpPr/>
          <p:nvPr/>
        </p:nvSpPr>
        <p:spPr>
          <a:xfrm rot="8629168">
            <a:off x="-1559635" y="120431"/>
            <a:ext cx="4033685" cy="471214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7493100" y="-11619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34"/>
          <p:cNvSpPr/>
          <p:nvPr/>
        </p:nvSpPr>
        <p:spPr>
          <a:xfrm>
            <a:off x="-2665675" y="27899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34"/>
          <p:cNvSpPr/>
          <p:nvPr/>
        </p:nvSpPr>
        <p:spPr>
          <a:xfrm rot="1848319">
            <a:off x="6172266" y="2568611"/>
            <a:ext cx="3492400" cy="4079767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34"/>
          <p:cNvSpPr/>
          <p:nvPr/>
        </p:nvSpPr>
        <p:spPr>
          <a:xfrm rot="7003599" flipH="1">
            <a:off x="19183" y="-1603364"/>
            <a:ext cx="3492424" cy="407967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rot="9133652">
            <a:off x="-991215" y="-200730"/>
            <a:ext cx="2950761" cy="344692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5"/>
          <p:cNvSpPr/>
          <p:nvPr/>
        </p:nvSpPr>
        <p:spPr>
          <a:xfrm>
            <a:off x="7855050" y="3735125"/>
            <a:ext cx="2736768" cy="274767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5"/>
          <p:cNvSpPr/>
          <p:nvPr/>
        </p:nvSpPr>
        <p:spPr>
          <a:xfrm rot="5590127">
            <a:off x="7435755" y="-1031003"/>
            <a:ext cx="2766701" cy="2750998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5"/>
          <p:cNvSpPr txBox="1"/>
          <p:nvPr>
            <p:ph type="subTitle" idx="1"/>
          </p:nvPr>
        </p:nvSpPr>
        <p:spPr>
          <a:xfrm>
            <a:off x="1181425" y="2852325"/>
            <a:ext cx="2907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subTitle" idx="2"/>
          </p:nvPr>
        </p:nvSpPr>
        <p:spPr>
          <a:xfrm>
            <a:off x="4836300" y="2852325"/>
            <a:ext cx="2907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4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type="subTitle" idx="3"/>
          </p:nvPr>
        </p:nvSpPr>
        <p:spPr>
          <a:xfrm>
            <a:off x="1181425" y="33743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subTitle" idx="4"/>
          </p:nvPr>
        </p:nvSpPr>
        <p:spPr>
          <a:xfrm>
            <a:off x="4836300" y="33743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 rot="10800000">
            <a:off x="-386221" y="-511177"/>
            <a:ext cx="2202633" cy="2573002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6"/>
          <p:cNvSpPr/>
          <p:nvPr/>
        </p:nvSpPr>
        <p:spPr>
          <a:xfrm>
            <a:off x="8255100" y="4249475"/>
            <a:ext cx="1841422" cy="184875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6"/>
          <p:cNvSpPr/>
          <p:nvPr/>
        </p:nvSpPr>
        <p:spPr>
          <a:xfrm rot="-925259">
            <a:off x="6800108" y="-524600"/>
            <a:ext cx="2784680" cy="3222977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rot="1451954">
            <a:off x="6169205" y="2098647"/>
            <a:ext cx="3542609" cy="4138293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7"/>
          <p:cNvSpPr/>
          <p:nvPr/>
        </p:nvSpPr>
        <p:spPr>
          <a:xfrm>
            <a:off x="7797900" y="-906375"/>
            <a:ext cx="2451002" cy="246076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7"/>
          <p:cNvSpPr/>
          <p:nvPr/>
        </p:nvSpPr>
        <p:spPr>
          <a:xfrm rot="-2278797">
            <a:off x="-1316671" y="131086"/>
            <a:ext cx="2264352" cy="2251500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body" idx="1"/>
          </p:nvPr>
        </p:nvSpPr>
        <p:spPr>
          <a:xfrm>
            <a:off x="720000" y="1207475"/>
            <a:ext cx="54759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 panose="020F0502020204030203"/>
              <a:buChar char="●"/>
              <a:defRPr sz="16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10800000" flipH="1">
            <a:off x="7131150" y="30185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8"/>
          <p:cNvSpPr/>
          <p:nvPr/>
        </p:nvSpPr>
        <p:spPr>
          <a:xfrm rot="10800000" flipH="1">
            <a:off x="-2132275" y="-226612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8"/>
          <p:cNvSpPr/>
          <p:nvPr/>
        </p:nvSpPr>
        <p:spPr>
          <a:xfrm rot="9099793" flipH="1">
            <a:off x="6864111" y="-963286"/>
            <a:ext cx="2803921" cy="32753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8"/>
          <p:cNvSpPr/>
          <p:nvPr/>
        </p:nvSpPr>
        <p:spPr>
          <a:xfrm rot="-1345006" flipH="1">
            <a:off x="-933337" y="2256518"/>
            <a:ext cx="3492326" cy="40796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1324050" y="1307100"/>
            <a:ext cx="6495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 rot="-5400000">
            <a:off x="6676811" y="-559328"/>
            <a:ext cx="2697572" cy="3151164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9"/>
          <p:cNvSpPr/>
          <p:nvPr/>
        </p:nvSpPr>
        <p:spPr>
          <a:xfrm>
            <a:off x="7569300" y="3791000"/>
            <a:ext cx="2451002" cy="246076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9"/>
          <p:cNvSpPr/>
          <p:nvPr/>
        </p:nvSpPr>
        <p:spPr>
          <a:xfrm rot="1039056">
            <a:off x="-254188" y="-742591"/>
            <a:ext cx="1938577" cy="1927574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715100" y="2618675"/>
            <a:ext cx="4919400" cy="4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9"/>
          <p:cNvSpPr txBox="1"/>
          <p:nvPr>
            <p:ph type="subTitle" idx="1"/>
          </p:nvPr>
        </p:nvSpPr>
        <p:spPr>
          <a:xfrm>
            <a:off x="715100" y="3465400"/>
            <a:ext cx="49662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720000" y="574025"/>
            <a:ext cx="77040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/>
        </p:nvSpPr>
        <p:spPr>
          <a:xfrm rot="10800000" flipH="1">
            <a:off x="6959475" y="3713250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50000">
              <a:schemeClr val="lt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Days One" panose="02000505000000020004"/>
              <a:buNone/>
              <a:defRPr sz="3500">
                <a:solidFill>
                  <a:schemeClr val="lt2"/>
                </a:solidFill>
                <a:latin typeface="Days One" panose="02000505000000020004"/>
                <a:ea typeface="Days One" panose="02000505000000020004"/>
                <a:cs typeface="Days One" panose="02000505000000020004"/>
                <a:sym typeface="Days One" panose="02000505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 panose="020B0606020202050201"/>
              <a:buNone/>
              <a:defRPr sz="35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 panose="020B0606020202050201"/>
              <a:buNone/>
              <a:defRPr sz="35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 panose="020B0606020202050201"/>
              <a:buNone/>
              <a:defRPr sz="35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 panose="020B0606020202050201"/>
              <a:buNone/>
              <a:defRPr sz="35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 panose="020B0606020202050201"/>
              <a:buNone/>
              <a:defRPr sz="35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 panose="020B0606020202050201"/>
              <a:buNone/>
              <a:defRPr sz="35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 panose="020B0606020202050201"/>
              <a:buNone/>
              <a:defRPr sz="35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 panose="020B0606020202050201"/>
              <a:buNone/>
              <a:defRPr sz="35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 panose="020F0502020204030203"/>
              <a:buChar char="●"/>
              <a:defRPr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 panose="020F0502020204030203"/>
              <a:buChar char="○"/>
              <a:defRPr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 panose="020F0502020204030203"/>
              <a:buChar char="■"/>
              <a:defRPr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 panose="020F0502020204030203"/>
              <a:buChar char="●"/>
              <a:defRPr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 panose="020F0502020204030203"/>
              <a:buChar char="○"/>
              <a:defRPr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 panose="020F0502020204030203"/>
              <a:buChar char="■"/>
              <a:defRPr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 panose="020F0502020204030203"/>
              <a:buChar char="●"/>
              <a:defRPr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 panose="020F0502020204030203"/>
              <a:buChar char="○"/>
              <a:defRPr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 panose="020F0502020204030203"/>
              <a:buChar char="■"/>
              <a:defRPr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ctrTitle"/>
          </p:nvPr>
        </p:nvSpPr>
        <p:spPr>
          <a:xfrm>
            <a:off x="1197065" y="541770"/>
            <a:ext cx="5838300" cy="17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bg1"/>
                </a:solidFill>
                <a:cs typeface="Calibri Light" panose="020F0302020204030204"/>
                <a:sym typeface="+mn-ea"/>
              </a:rPr>
              <a:t>LOW LATENCY SCHEDULING FOR DELAY SENSITIVE APPLICATIONS</a:t>
            </a:r>
            <a:endParaRPr lang="en-GB" sz="2400"/>
          </a:p>
        </p:txBody>
      </p:sp>
      <p:cxnSp>
        <p:nvCxnSpPr>
          <p:cNvPr id="266" name="Google Shape;266;p38"/>
          <p:cNvCxnSpPr/>
          <p:nvPr/>
        </p:nvCxnSpPr>
        <p:spPr>
          <a:xfrm>
            <a:off x="1259840" y="2067560"/>
            <a:ext cx="504063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7" name="Google Shape;267;p38"/>
          <p:cNvGrpSpPr/>
          <p:nvPr/>
        </p:nvGrpSpPr>
        <p:grpSpPr>
          <a:xfrm>
            <a:off x="6978465" y="570975"/>
            <a:ext cx="1450362" cy="1447410"/>
            <a:chOff x="7193640" y="535000"/>
            <a:chExt cx="1450362" cy="1447410"/>
          </a:xfrm>
        </p:grpSpPr>
        <p:sp>
          <p:nvSpPr>
            <p:cNvPr id="268" name="Google Shape;268;p38"/>
            <p:cNvSpPr/>
            <p:nvPr/>
          </p:nvSpPr>
          <p:spPr>
            <a:xfrm>
              <a:off x="8222280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7960276" y="535000"/>
              <a:ext cx="179093" cy="1447323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8484197" y="805295"/>
              <a:ext cx="159805" cy="906726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7193640" y="805295"/>
              <a:ext cx="159631" cy="906726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7698272" y="535000"/>
              <a:ext cx="179093" cy="1447410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7436268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4" name="Google Shape;274;p38"/>
          <p:cNvGrpSpPr/>
          <p:nvPr/>
        </p:nvGrpSpPr>
        <p:grpSpPr>
          <a:xfrm flipH="1">
            <a:off x="6522708" y="655475"/>
            <a:ext cx="2222991" cy="2380171"/>
            <a:chOff x="279450" y="571167"/>
            <a:chExt cx="1533626" cy="1642063"/>
          </a:xfrm>
        </p:grpSpPr>
        <p:sp>
          <p:nvSpPr>
            <p:cNvPr id="275" name="Google Shape;275;p38"/>
            <p:cNvSpPr/>
            <p:nvPr/>
          </p:nvSpPr>
          <p:spPr>
            <a:xfrm>
              <a:off x="328046" y="591443"/>
              <a:ext cx="1470248" cy="1255737"/>
            </a:xfrm>
            <a:custGeom>
              <a:avLst/>
              <a:gdLst/>
              <a:ahLst/>
              <a:cxnLst/>
              <a:rect l="l" t="t" r="r" b="b"/>
              <a:pathLst>
                <a:path w="38574" h="32946" extrusionOk="0">
                  <a:moveTo>
                    <a:pt x="547" y="31774"/>
                  </a:moveTo>
                  <a:cubicBezTo>
                    <a:pt x="2603" y="32632"/>
                    <a:pt x="4864" y="32946"/>
                    <a:pt x="7070" y="32574"/>
                  </a:cubicBezTo>
                  <a:cubicBezTo>
                    <a:pt x="9317" y="32195"/>
                    <a:pt x="11298" y="31096"/>
                    <a:pt x="13328" y="30122"/>
                  </a:cubicBezTo>
                  <a:cubicBezTo>
                    <a:pt x="15399" y="29128"/>
                    <a:pt x="17589" y="28397"/>
                    <a:pt x="19866" y="28065"/>
                  </a:cubicBezTo>
                  <a:cubicBezTo>
                    <a:pt x="22349" y="27703"/>
                    <a:pt x="24838" y="27849"/>
                    <a:pt x="27317" y="28184"/>
                  </a:cubicBezTo>
                  <a:cubicBezTo>
                    <a:pt x="29584" y="28491"/>
                    <a:pt x="32081" y="29201"/>
                    <a:pt x="34326" y="28412"/>
                  </a:cubicBezTo>
                  <a:cubicBezTo>
                    <a:pt x="35850" y="27875"/>
                    <a:pt x="37009" y="26591"/>
                    <a:pt x="37270" y="24982"/>
                  </a:cubicBezTo>
                  <a:cubicBezTo>
                    <a:pt x="37535" y="23347"/>
                    <a:pt x="36855" y="21789"/>
                    <a:pt x="36075" y="20392"/>
                  </a:cubicBezTo>
                  <a:cubicBezTo>
                    <a:pt x="35272" y="18955"/>
                    <a:pt x="34226" y="17655"/>
                    <a:pt x="33050" y="16506"/>
                  </a:cubicBezTo>
                  <a:cubicBezTo>
                    <a:pt x="30600" y="14113"/>
                    <a:pt x="27483" y="12314"/>
                    <a:pt x="24141" y="11530"/>
                  </a:cubicBezTo>
                  <a:cubicBezTo>
                    <a:pt x="21049" y="10804"/>
                    <a:pt x="17115" y="10926"/>
                    <a:pt x="14486" y="12942"/>
                  </a:cubicBezTo>
                  <a:cubicBezTo>
                    <a:pt x="13185" y="13939"/>
                    <a:pt x="12467" y="15527"/>
                    <a:pt x="12809" y="17160"/>
                  </a:cubicBezTo>
                  <a:cubicBezTo>
                    <a:pt x="13084" y="18470"/>
                    <a:pt x="14016" y="19483"/>
                    <a:pt x="15098" y="20211"/>
                  </a:cubicBezTo>
                  <a:cubicBezTo>
                    <a:pt x="17696" y="21961"/>
                    <a:pt x="21091" y="22431"/>
                    <a:pt x="24137" y="21952"/>
                  </a:cubicBezTo>
                  <a:cubicBezTo>
                    <a:pt x="27944" y="21354"/>
                    <a:pt x="31452" y="19344"/>
                    <a:pt x="34027" y="16495"/>
                  </a:cubicBezTo>
                  <a:cubicBezTo>
                    <a:pt x="37100" y="13096"/>
                    <a:pt x="38574" y="8661"/>
                    <a:pt x="38471" y="4108"/>
                  </a:cubicBezTo>
                  <a:cubicBezTo>
                    <a:pt x="38445" y="2923"/>
                    <a:pt x="38310" y="1744"/>
                    <a:pt x="38108" y="578"/>
                  </a:cubicBezTo>
                  <a:cubicBezTo>
                    <a:pt x="38007" y="0"/>
                    <a:pt x="37090" y="63"/>
                    <a:pt x="37191" y="648"/>
                  </a:cubicBezTo>
                  <a:cubicBezTo>
                    <a:pt x="37913" y="4798"/>
                    <a:pt x="37586" y="9103"/>
                    <a:pt x="35520" y="12843"/>
                  </a:cubicBezTo>
                  <a:cubicBezTo>
                    <a:pt x="33688" y="16161"/>
                    <a:pt x="30651" y="18832"/>
                    <a:pt x="27115" y="20203"/>
                  </a:cubicBezTo>
                  <a:cubicBezTo>
                    <a:pt x="24205" y="21332"/>
                    <a:pt x="20945" y="21577"/>
                    <a:pt x="17965" y="20579"/>
                  </a:cubicBezTo>
                  <a:cubicBezTo>
                    <a:pt x="15674" y="19813"/>
                    <a:pt x="12552" y="17775"/>
                    <a:pt x="13962" y="14928"/>
                  </a:cubicBezTo>
                  <a:cubicBezTo>
                    <a:pt x="14721" y="13393"/>
                    <a:pt x="16640" y="12692"/>
                    <a:pt x="18208" y="12331"/>
                  </a:cubicBezTo>
                  <a:cubicBezTo>
                    <a:pt x="19682" y="11990"/>
                    <a:pt x="21229" y="11971"/>
                    <a:pt x="22721" y="12193"/>
                  </a:cubicBezTo>
                  <a:cubicBezTo>
                    <a:pt x="25792" y="12648"/>
                    <a:pt x="28701" y="14061"/>
                    <a:pt x="31103" y="16006"/>
                  </a:cubicBezTo>
                  <a:cubicBezTo>
                    <a:pt x="33313" y="17795"/>
                    <a:pt x="35647" y="20395"/>
                    <a:pt x="36304" y="23251"/>
                  </a:cubicBezTo>
                  <a:cubicBezTo>
                    <a:pt x="36688" y="24923"/>
                    <a:pt x="36001" y="26635"/>
                    <a:pt x="34417" y="27385"/>
                  </a:cubicBezTo>
                  <a:cubicBezTo>
                    <a:pt x="32422" y="28329"/>
                    <a:pt x="30005" y="27637"/>
                    <a:pt x="27940" y="27344"/>
                  </a:cubicBezTo>
                  <a:cubicBezTo>
                    <a:pt x="23276" y="26683"/>
                    <a:pt x="18714" y="26829"/>
                    <a:pt x="14316" y="28669"/>
                  </a:cubicBezTo>
                  <a:cubicBezTo>
                    <a:pt x="12250" y="29533"/>
                    <a:pt x="10329" y="30751"/>
                    <a:pt x="8168" y="31385"/>
                  </a:cubicBezTo>
                  <a:cubicBezTo>
                    <a:pt x="5790" y="32082"/>
                    <a:pt x="3236" y="31901"/>
                    <a:pt x="957" y="30950"/>
                  </a:cubicBezTo>
                  <a:cubicBezTo>
                    <a:pt x="412" y="30723"/>
                    <a:pt x="0" y="31546"/>
                    <a:pt x="547" y="317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1161610" y="949375"/>
              <a:ext cx="508950" cy="987369"/>
            </a:xfrm>
            <a:custGeom>
              <a:avLst/>
              <a:gdLst/>
              <a:ahLst/>
              <a:cxnLst/>
              <a:rect l="l" t="t" r="r" b="b"/>
              <a:pathLst>
                <a:path w="13353" h="25905" extrusionOk="0">
                  <a:moveTo>
                    <a:pt x="3512" y="0"/>
                  </a:moveTo>
                  <a:lnTo>
                    <a:pt x="1" y="14288"/>
                  </a:lnTo>
                  <a:lnTo>
                    <a:pt x="13352" y="25905"/>
                  </a:lnTo>
                  <a:lnTo>
                    <a:pt x="13352" y="25905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474253" y="949375"/>
              <a:ext cx="821264" cy="544625"/>
            </a:xfrm>
            <a:custGeom>
              <a:avLst/>
              <a:gdLst/>
              <a:ahLst/>
              <a:cxnLst/>
              <a:rect l="l" t="t" r="r" b="b"/>
              <a:pathLst>
                <a:path w="21547" h="14289" extrusionOk="0">
                  <a:moveTo>
                    <a:pt x="21546" y="0"/>
                  </a:moveTo>
                  <a:lnTo>
                    <a:pt x="18035" y="14288"/>
                  </a:lnTo>
                  <a:lnTo>
                    <a:pt x="0" y="1302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474253" y="1445889"/>
              <a:ext cx="1196316" cy="767331"/>
            </a:xfrm>
            <a:custGeom>
              <a:avLst/>
              <a:gdLst/>
              <a:ahLst/>
              <a:cxnLst/>
              <a:rect l="l" t="t" r="r" b="b"/>
              <a:pathLst>
                <a:path w="31387" h="20132" extrusionOk="0">
                  <a:moveTo>
                    <a:pt x="0" y="0"/>
                  </a:moveTo>
                  <a:lnTo>
                    <a:pt x="18035" y="1261"/>
                  </a:lnTo>
                  <a:lnTo>
                    <a:pt x="31386" y="12878"/>
                  </a:lnTo>
                  <a:lnTo>
                    <a:pt x="12993" y="2013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969437" y="1493952"/>
              <a:ext cx="701125" cy="719268"/>
            </a:xfrm>
            <a:custGeom>
              <a:avLst/>
              <a:gdLst/>
              <a:ahLst/>
              <a:cxnLst/>
              <a:rect l="l" t="t" r="r" b="b"/>
              <a:pathLst>
                <a:path w="18395" h="18871" extrusionOk="0">
                  <a:moveTo>
                    <a:pt x="5043" y="0"/>
                  </a:moveTo>
                  <a:lnTo>
                    <a:pt x="1" y="18871"/>
                  </a:lnTo>
                  <a:lnTo>
                    <a:pt x="18394" y="11617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969437" y="949375"/>
              <a:ext cx="701125" cy="1263855"/>
            </a:xfrm>
            <a:custGeom>
              <a:avLst/>
              <a:gdLst/>
              <a:ahLst/>
              <a:cxnLst/>
              <a:rect l="l" t="t" r="r" b="b"/>
              <a:pathLst>
                <a:path w="18395" h="33159" extrusionOk="0">
                  <a:moveTo>
                    <a:pt x="8554" y="0"/>
                  </a:moveTo>
                  <a:lnTo>
                    <a:pt x="5043" y="14288"/>
                  </a:lnTo>
                  <a:lnTo>
                    <a:pt x="1" y="33159"/>
                  </a:lnTo>
                  <a:lnTo>
                    <a:pt x="18394" y="25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279450" y="1498868"/>
              <a:ext cx="1471963" cy="348981"/>
            </a:xfrm>
            <a:custGeom>
              <a:avLst/>
              <a:gdLst/>
              <a:ahLst/>
              <a:cxnLst/>
              <a:rect l="l" t="t" r="r" b="b"/>
              <a:pathLst>
                <a:path w="38619" h="9156" extrusionOk="0">
                  <a:moveTo>
                    <a:pt x="37672" y="613"/>
                  </a:moveTo>
                  <a:cubicBezTo>
                    <a:pt x="37589" y="1865"/>
                    <a:pt x="36905" y="3003"/>
                    <a:pt x="35692" y="3576"/>
                  </a:cubicBezTo>
                  <a:cubicBezTo>
                    <a:pt x="33696" y="4521"/>
                    <a:pt x="31280" y="3828"/>
                    <a:pt x="29215" y="3536"/>
                  </a:cubicBezTo>
                  <a:cubicBezTo>
                    <a:pt x="24550" y="2875"/>
                    <a:pt x="19987" y="3020"/>
                    <a:pt x="15591" y="4860"/>
                  </a:cubicBezTo>
                  <a:cubicBezTo>
                    <a:pt x="13525" y="5724"/>
                    <a:pt x="11604" y="6943"/>
                    <a:pt x="9442" y="7577"/>
                  </a:cubicBezTo>
                  <a:cubicBezTo>
                    <a:pt x="7065" y="8273"/>
                    <a:pt x="4534" y="7474"/>
                    <a:pt x="2336" y="6344"/>
                  </a:cubicBezTo>
                  <a:cubicBezTo>
                    <a:pt x="996" y="5654"/>
                    <a:pt x="1" y="7761"/>
                    <a:pt x="1609" y="8297"/>
                  </a:cubicBezTo>
                  <a:cubicBezTo>
                    <a:pt x="3665" y="9155"/>
                    <a:pt x="6139" y="9137"/>
                    <a:pt x="8345" y="8765"/>
                  </a:cubicBezTo>
                  <a:cubicBezTo>
                    <a:pt x="10592" y="8387"/>
                    <a:pt x="12573" y="7288"/>
                    <a:pt x="14603" y="6314"/>
                  </a:cubicBezTo>
                  <a:cubicBezTo>
                    <a:pt x="16674" y="5320"/>
                    <a:pt x="18864" y="4589"/>
                    <a:pt x="21141" y="4256"/>
                  </a:cubicBezTo>
                  <a:cubicBezTo>
                    <a:pt x="23624" y="3894"/>
                    <a:pt x="26113" y="4041"/>
                    <a:pt x="28592" y="4376"/>
                  </a:cubicBezTo>
                  <a:cubicBezTo>
                    <a:pt x="30859" y="4683"/>
                    <a:pt x="33356" y="5393"/>
                    <a:pt x="35601" y="4602"/>
                  </a:cubicBezTo>
                  <a:cubicBezTo>
                    <a:pt x="37125" y="4067"/>
                    <a:pt x="38284" y="2783"/>
                    <a:pt x="38545" y="1172"/>
                  </a:cubicBezTo>
                  <a:cubicBezTo>
                    <a:pt x="38606" y="785"/>
                    <a:pt x="38619" y="391"/>
                    <a:pt x="38582" y="0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809927" y="571167"/>
              <a:ext cx="1003149" cy="895512"/>
            </a:xfrm>
            <a:custGeom>
              <a:avLst/>
              <a:gdLst/>
              <a:ahLst/>
              <a:cxnLst/>
              <a:rect l="l" t="t" r="r" b="b"/>
              <a:pathLst>
                <a:path w="26319" h="23495" extrusionOk="0">
                  <a:moveTo>
                    <a:pt x="2633" y="12973"/>
                  </a:moveTo>
                  <a:cubicBezTo>
                    <a:pt x="1275" y="13711"/>
                    <a:pt x="239" y="14919"/>
                    <a:pt x="99" y="16501"/>
                  </a:cubicBezTo>
                  <a:cubicBezTo>
                    <a:pt x="0" y="17617"/>
                    <a:pt x="368" y="18683"/>
                    <a:pt x="1086" y="19539"/>
                  </a:cubicBezTo>
                  <a:cubicBezTo>
                    <a:pt x="2571" y="21309"/>
                    <a:pt x="5071" y="22200"/>
                    <a:pt x="7297" y="22526"/>
                  </a:cubicBezTo>
                  <a:cubicBezTo>
                    <a:pt x="13911" y="23494"/>
                    <a:pt x="20546" y="19487"/>
                    <a:pt x="23701" y="13783"/>
                  </a:cubicBezTo>
                  <a:cubicBezTo>
                    <a:pt x="24939" y="11545"/>
                    <a:pt x="25602" y="9030"/>
                    <a:pt x="25772" y="6485"/>
                  </a:cubicBezTo>
                  <a:cubicBezTo>
                    <a:pt x="25856" y="5225"/>
                    <a:pt x="26319" y="167"/>
                    <a:pt x="24374" y="79"/>
                  </a:cubicBezTo>
                  <a:cubicBezTo>
                    <a:pt x="22633" y="0"/>
                    <a:pt x="23354" y="2391"/>
                    <a:pt x="23550" y="3310"/>
                  </a:cubicBezTo>
                  <a:cubicBezTo>
                    <a:pt x="24147" y="6093"/>
                    <a:pt x="24714" y="9141"/>
                    <a:pt x="23608" y="11875"/>
                  </a:cubicBezTo>
                  <a:cubicBezTo>
                    <a:pt x="22452" y="14733"/>
                    <a:pt x="20301" y="17237"/>
                    <a:pt x="17776" y="18977"/>
                  </a:cubicBezTo>
                  <a:cubicBezTo>
                    <a:pt x="13629" y="21835"/>
                    <a:pt x="7784" y="22872"/>
                    <a:pt x="3284" y="20188"/>
                  </a:cubicBezTo>
                  <a:cubicBezTo>
                    <a:pt x="2329" y="19618"/>
                    <a:pt x="1410" y="18791"/>
                    <a:pt x="1105" y="17685"/>
                  </a:cubicBezTo>
                  <a:cubicBezTo>
                    <a:pt x="634" y="15982"/>
                    <a:pt x="1700" y="14522"/>
                    <a:pt x="3147" y="13736"/>
                  </a:cubicBezTo>
                  <a:cubicBezTo>
                    <a:pt x="3667" y="13453"/>
                    <a:pt x="3149" y="12694"/>
                    <a:pt x="2633" y="12973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3" name="Google Shape;283;p38"/>
          <p:cNvGrpSpPr/>
          <p:nvPr/>
        </p:nvGrpSpPr>
        <p:grpSpPr>
          <a:xfrm>
            <a:off x="6724281" y="3004537"/>
            <a:ext cx="310599" cy="294704"/>
            <a:chOff x="6724281" y="3004537"/>
            <a:chExt cx="310599" cy="294704"/>
          </a:xfrm>
        </p:grpSpPr>
        <p:sp>
          <p:nvSpPr>
            <p:cNvPr id="284" name="Google Shape;284;p38"/>
            <p:cNvSpPr/>
            <p:nvPr/>
          </p:nvSpPr>
          <p:spPr>
            <a:xfrm>
              <a:off x="6771315" y="30045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6724281" y="30570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6" name="Google Shape;286;p38"/>
          <p:cNvGrpSpPr/>
          <p:nvPr/>
        </p:nvGrpSpPr>
        <p:grpSpPr>
          <a:xfrm>
            <a:off x="8005637" y="2529896"/>
            <a:ext cx="274389" cy="287882"/>
            <a:chOff x="8005637" y="2529896"/>
            <a:chExt cx="274389" cy="287882"/>
          </a:xfrm>
        </p:grpSpPr>
        <p:sp>
          <p:nvSpPr>
            <p:cNvPr id="287" name="Google Shape;287;p38"/>
            <p:cNvSpPr/>
            <p:nvPr/>
          </p:nvSpPr>
          <p:spPr>
            <a:xfrm>
              <a:off x="8005637" y="252989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8058159" y="257689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9" name="Google Shape;299;p38"/>
          <p:cNvSpPr/>
          <p:nvPr/>
        </p:nvSpPr>
        <p:spPr>
          <a:xfrm>
            <a:off x="7712293" y="4060888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p38"/>
          <p:cNvSpPr/>
          <p:nvPr/>
        </p:nvSpPr>
        <p:spPr>
          <a:xfrm>
            <a:off x="8005628" y="4190098"/>
            <a:ext cx="376994" cy="376994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" name="Google Shape;265;p38"/>
          <p:cNvSpPr txBox="1"/>
          <p:nvPr/>
        </p:nvSpPr>
        <p:spPr>
          <a:xfrm>
            <a:off x="1187540" y="3507510"/>
            <a:ext cx="58383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 panose="020F0502020204030203"/>
              <a:buNone/>
              <a:defRPr sz="16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800" b="1" dirty="0" err="1">
                <a:solidFill>
                  <a:schemeClr val="bg1"/>
                </a:solidFill>
                <a:sym typeface="+mn-ea"/>
              </a:rPr>
              <a:t>Project Guide : </a:t>
            </a:r>
            <a:r>
              <a:rPr lang="en-GB" sz="1800" b="1" dirty="0" err="1">
                <a:solidFill>
                  <a:schemeClr val="bg1"/>
                </a:solidFill>
                <a:sym typeface="+mn-ea"/>
              </a:rPr>
              <a:t>Dr.M.</a:t>
            </a:r>
            <a:r>
              <a:rPr lang="en-IN" altLang="en-GB" sz="1800" b="1" dirty="0" err="1">
                <a:solidFill>
                  <a:schemeClr val="bg1"/>
                </a:solidFill>
                <a:sym typeface="+mn-ea"/>
              </a:rPr>
              <a:t>A.Bhagyaveni</a:t>
            </a:r>
            <a:endParaRPr lang="en-IN" altLang="en-GB" sz="1800" b="1" dirty="0" err="1">
              <a:solidFill>
                <a:schemeClr val="bg1"/>
              </a:solidFill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800" b="1" dirty="0" err="1">
              <a:solidFill>
                <a:schemeClr val="bg1"/>
              </a:solidFill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800" b="1" dirty="0" err="1">
              <a:solidFill>
                <a:schemeClr val="bg1"/>
              </a:solidFill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solidFill>
                  <a:schemeClr val="bg1"/>
                </a:solidFill>
                <a:sym typeface="+mn-ea"/>
              </a:rPr>
              <a:t>Team Members: </a:t>
            </a:r>
            <a:endParaRPr lang="en-IN" sz="1800" b="1" dirty="0" err="1">
              <a:solidFill>
                <a:schemeClr val="bg1"/>
              </a:solidFill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solidFill>
                  <a:schemeClr val="bg1"/>
                </a:solidFill>
                <a:sym typeface="+mn-ea"/>
              </a:rPr>
              <a:t>Gnanavel K M - 2018105528</a:t>
            </a:r>
            <a:endParaRPr lang="en-IN" sz="1800" b="1" dirty="0" err="1">
              <a:solidFill>
                <a:schemeClr val="bg1"/>
              </a:solidFill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solidFill>
                  <a:schemeClr val="bg1"/>
                </a:solidFill>
                <a:sym typeface="+mn-ea"/>
              </a:rPr>
              <a:t>Gowtham P - 2018105531</a:t>
            </a:r>
            <a:endParaRPr lang="en-IN" sz="1800" b="1" dirty="0" err="1">
              <a:solidFill>
                <a:schemeClr val="bg1"/>
              </a:solidFill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solidFill>
                  <a:schemeClr val="bg1"/>
                </a:solidFill>
                <a:sym typeface="+mn-ea"/>
              </a:rPr>
              <a:t>Yokesh N  - 2018105623</a:t>
            </a:r>
            <a:endParaRPr lang="en-IN" sz="1800" b="1" dirty="0" err="1">
              <a:solidFill>
                <a:schemeClr val="bg1"/>
              </a:solidFill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solidFill>
                  <a:schemeClr val="bg1"/>
                </a:solidFill>
                <a:sym typeface="+mn-ea"/>
              </a:rPr>
              <a:t>Aravinth S - 2018105010</a:t>
            </a:r>
            <a:endParaRPr lang="en-IN" sz="1800" b="1" dirty="0" err="1">
              <a:solidFill>
                <a:schemeClr val="bg1"/>
              </a:solidFill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800" b="1" dirty="0" err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251370" y="12288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KNAPSACK ALGORITHM </a:t>
            </a:r>
            <a:endParaRPr lang="en-GB"/>
          </a:p>
        </p:txBody>
      </p:sp>
      <p:cxnSp>
        <p:nvCxnSpPr>
          <p:cNvPr id="310" name="Google Shape;310;p39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298940" y="2600282"/>
            <a:ext cx="208877" cy="208944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8604787" y="3352696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39"/>
          <p:cNvSpPr/>
          <p:nvPr/>
        </p:nvSpPr>
        <p:spPr>
          <a:xfrm>
            <a:off x="8657309" y="3399691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39"/>
          <p:cNvSpPr/>
          <p:nvPr/>
        </p:nvSpPr>
        <p:spPr>
          <a:xfrm>
            <a:off x="199284" y="22502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97153" name="Picture 2097152"/>
          <p:cNvPicPr/>
          <p:nvPr/>
        </p:nvPicPr>
        <p:blipFill>
          <a:blip r:embed="rId1"/>
          <a:srcRect l="2334" t="32052" r="2814" b="34660"/>
          <a:stretch>
            <a:fillRect/>
          </a:stretch>
        </p:blipFill>
        <p:spPr>
          <a:xfrm>
            <a:off x="912495" y="678180"/>
            <a:ext cx="6544945" cy="37884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cs typeface="Calibri Light" panose="020F0302020204030204"/>
                <a:sym typeface="+mn-ea"/>
              </a:rPr>
              <a:t>IMPLEMENTATION</a:t>
            </a:r>
            <a:endParaRPr lang="en-GB"/>
          </a:p>
        </p:txBody>
      </p:sp>
      <p:sp>
        <p:nvSpPr>
          <p:cNvPr id="309" name="Google Shape;309;p39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>
                <a:sym typeface="+mn-ea"/>
              </a:rPr>
              <a:t>Architecture of the total network is designed.</a:t>
            </a:r>
            <a:endParaRPr lang="en-GB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>
                <a:sym typeface="+mn-ea"/>
              </a:rPr>
              <a:t>Number of fog devices, sensors, actuators are inserted as per our requirement.</a:t>
            </a:r>
            <a:endParaRPr lang="en-GB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>
                <a:sym typeface="+mn-ea"/>
              </a:rPr>
              <a:t>Application is created based on the type of IoT service required, and divided into several modules.</a:t>
            </a:r>
            <a:endParaRPr lang="en-GB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>
                <a:sym typeface="+mn-ea"/>
              </a:rPr>
              <a:t>The modules are mapped to the fog devices.</a:t>
            </a:r>
            <a:endParaRPr lang="en-GB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>
                <a:sym typeface="+mn-ea"/>
              </a:rPr>
              <a:t>First come First serve algorithm is implemented in the fog level.</a:t>
            </a:r>
            <a:endParaRPr lang="en-GB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>
                <a:sym typeface="+mn-ea"/>
              </a:rPr>
              <a:t>Several other algorithms are applied and their performance is compared with each other.</a:t>
            </a:r>
            <a:endParaRPr lang="en-GB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>
                <a:sym typeface="+mn-ea"/>
              </a:rPr>
              <a:t>Finally a suitable algorithm will be found that reduces latency and provides delay-free IoT service.</a:t>
            </a:r>
            <a:endParaRPr sz="1400">
              <a:solidFill>
                <a:schemeClr val="lt2"/>
              </a:solidFill>
            </a:endParaRPr>
          </a:p>
        </p:txBody>
      </p:sp>
      <p:cxnSp>
        <p:nvCxnSpPr>
          <p:cNvPr id="310" name="Google Shape;310;p39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298940" y="2600282"/>
            <a:ext cx="208877" cy="208944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8604787" y="3352696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39"/>
          <p:cNvSpPr/>
          <p:nvPr/>
        </p:nvSpPr>
        <p:spPr>
          <a:xfrm>
            <a:off x="8657309" y="3399691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39"/>
          <p:cNvSpPr/>
          <p:nvPr/>
        </p:nvSpPr>
        <p:spPr>
          <a:xfrm>
            <a:off x="199284" y="22502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199300" y="12288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RESULTS</a:t>
            </a:r>
            <a:endParaRPr lang="en-GB"/>
          </a:p>
        </p:txBody>
      </p:sp>
      <p:cxnSp>
        <p:nvCxnSpPr>
          <p:cNvPr id="310" name="Google Shape;310;p39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298940" y="2600282"/>
            <a:ext cx="208877" cy="208944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8604787" y="3352696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39"/>
          <p:cNvSpPr/>
          <p:nvPr/>
        </p:nvSpPr>
        <p:spPr>
          <a:xfrm>
            <a:off x="8657309" y="3399691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39"/>
          <p:cNvSpPr/>
          <p:nvPr/>
        </p:nvSpPr>
        <p:spPr>
          <a:xfrm>
            <a:off x="199284" y="22502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97155" name="Picture 2097154"/>
          <p:cNvPicPr/>
          <p:nvPr/>
        </p:nvPicPr>
        <p:blipFill>
          <a:blip r:embed="rId1"/>
          <a:srcRect t="8011" r="2609" b="5871"/>
          <a:stretch>
            <a:fillRect/>
          </a:stretch>
        </p:blipFill>
        <p:spPr>
          <a:xfrm>
            <a:off x="708025" y="622935"/>
            <a:ext cx="7099935" cy="1828165"/>
          </a:xfrm>
          <a:prstGeom prst="rect">
            <a:avLst/>
          </a:prstGeom>
        </p:spPr>
      </p:pic>
      <p:pic>
        <p:nvPicPr>
          <p:cNvPr id="2097156" name="Picture 2097155"/>
          <p:cNvPicPr/>
          <p:nvPr/>
        </p:nvPicPr>
        <p:blipFill>
          <a:blip r:embed="rId2"/>
          <a:srcRect l="4239" t="15561" r="4022" b="6028"/>
          <a:stretch>
            <a:fillRect/>
          </a:stretch>
        </p:blipFill>
        <p:spPr>
          <a:xfrm>
            <a:off x="663575" y="2571750"/>
            <a:ext cx="7144385" cy="1887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251370" y="13876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COMPARISON</a:t>
            </a:r>
            <a:endParaRPr lang="en-GB"/>
          </a:p>
        </p:txBody>
      </p:sp>
      <p:cxnSp>
        <p:nvCxnSpPr>
          <p:cNvPr id="310" name="Google Shape;310;p39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298940" y="2600282"/>
            <a:ext cx="208877" cy="208944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8604787" y="3352696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39"/>
          <p:cNvSpPr/>
          <p:nvPr/>
        </p:nvSpPr>
        <p:spPr>
          <a:xfrm>
            <a:off x="8657309" y="3399691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39"/>
          <p:cNvSpPr/>
          <p:nvPr/>
        </p:nvSpPr>
        <p:spPr>
          <a:xfrm>
            <a:off x="199284" y="22502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97160" name="Picture 2097159"/>
          <p:cNvPicPr/>
          <p:nvPr/>
        </p:nvPicPr>
        <p:blipFill>
          <a:blip r:embed="rId1"/>
          <a:stretch>
            <a:fillRect/>
          </a:stretch>
        </p:blipFill>
        <p:spPr>
          <a:xfrm>
            <a:off x="611505" y="732155"/>
            <a:ext cx="7197725" cy="36341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720000" y="77122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dirty="0">
                <a:cs typeface="Calibri Light" panose="020F0302020204030204"/>
                <a:sym typeface="+mn-ea"/>
              </a:rPr>
              <a:t>WORK TO BE DONE</a:t>
            </a:r>
            <a:endParaRPr lang="en-IN" altLang="en-GB" dirty="0">
              <a:cs typeface="Calibri Light" panose="020F0302020204030204"/>
              <a:sym typeface="+mn-ea"/>
            </a:endParaRPr>
          </a:p>
        </p:txBody>
      </p:sp>
      <p:sp>
        <p:nvSpPr>
          <p:cNvPr id="309" name="Google Shape;309;p39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>
              <a:solidFill>
                <a:schemeClr val="lt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>
                <a:solidFill>
                  <a:schemeClr val="lt2"/>
                </a:solidFill>
              </a:rPr>
              <a:t>Within Second Review</a:t>
            </a:r>
            <a:endParaRPr lang="en-IN" sz="1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IN" sz="1400">
                <a:solidFill>
                  <a:schemeClr val="lt2"/>
                </a:solidFill>
              </a:rPr>
              <a:t>	We will implementing a algorithm other than FCFS in the ifogsim for our specific applications.</a:t>
            </a:r>
            <a:endParaRPr lang="en-IN" sz="1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IN" sz="1400">
              <a:solidFill>
                <a:schemeClr val="lt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>
              <a:solidFill>
                <a:schemeClr val="lt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>
                <a:sym typeface="+mn-ea"/>
              </a:rPr>
              <a:t>Within Third Review</a:t>
            </a:r>
            <a:endParaRPr lang="en-IN" sz="140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IN" sz="1400">
                <a:solidFill>
                  <a:schemeClr val="lt2"/>
                </a:solidFill>
              </a:rPr>
              <a:t>	Make use of several algorithms and compare their results to find the suitable algorithm for low latency delay sensitive application.</a:t>
            </a:r>
            <a:endParaRPr lang="en-IN" sz="1400">
              <a:solidFill>
                <a:schemeClr val="lt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>
              <a:solidFill>
                <a:schemeClr val="lt2"/>
              </a:solidFill>
            </a:endParaRPr>
          </a:p>
        </p:txBody>
      </p:sp>
      <p:cxnSp>
        <p:nvCxnSpPr>
          <p:cNvPr id="310" name="Google Shape;310;p39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298940" y="2600282"/>
            <a:ext cx="208877" cy="208944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8604787" y="3352696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39"/>
          <p:cNvSpPr/>
          <p:nvPr/>
        </p:nvSpPr>
        <p:spPr>
          <a:xfrm>
            <a:off x="8657309" y="3399691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39"/>
          <p:cNvSpPr/>
          <p:nvPr/>
        </p:nvSpPr>
        <p:spPr>
          <a:xfrm>
            <a:off x="199284" y="22502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cs typeface="Calibri Light" panose="020F0302020204030204"/>
                <a:sym typeface="+mn-ea"/>
              </a:rPr>
              <a:t>REFERENCE</a:t>
            </a:r>
            <a:endParaRPr lang="en-GB"/>
          </a:p>
        </p:txBody>
      </p:sp>
      <p:sp>
        <p:nvSpPr>
          <p:cNvPr id="309" name="Google Shape;309;p39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+mn-lt"/>
                <a:cs typeface="+mn-lt"/>
                <a:sym typeface="+mn-ea"/>
              </a:rPr>
              <a:t>L. F. Bittencourt, J. Diaz-Montes, R. </a:t>
            </a:r>
            <a:r>
              <a:rPr lang="en-GB" sz="1400" dirty="0" err="1">
                <a:ea typeface="+mn-lt"/>
                <a:cs typeface="+mn-lt"/>
                <a:sym typeface="+mn-ea"/>
              </a:rPr>
              <a:t>Buyya</a:t>
            </a:r>
            <a:r>
              <a:rPr lang="en-GB" sz="1400" dirty="0">
                <a:ea typeface="+mn-lt"/>
                <a:cs typeface="+mn-lt"/>
                <a:sym typeface="+mn-ea"/>
              </a:rPr>
              <a:t>, O. F. Rana and M. Parashar, "Mobility-Aware Application Scheduling in Fog Computing," in IEEE Cloud Computing, vol. 4, no. 2, pp. 26-35, March-April 2017, </a:t>
            </a:r>
            <a:r>
              <a:rPr lang="en-GB" sz="1400" dirty="0" err="1">
                <a:ea typeface="+mn-lt"/>
                <a:cs typeface="+mn-lt"/>
                <a:sym typeface="+mn-ea"/>
              </a:rPr>
              <a:t>doi</a:t>
            </a:r>
            <a:r>
              <a:rPr lang="en-GB" sz="1400" dirty="0">
                <a:ea typeface="+mn-lt"/>
                <a:cs typeface="+mn-lt"/>
                <a:sym typeface="+mn-ea"/>
              </a:rPr>
              <a:t>: 10.1109/MCC.2017.27.</a:t>
            </a:r>
            <a:endParaRPr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>
              <a:cs typeface="Calibri" panose="020F05020202040302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+mn-lt"/>
                <a:cs typeface="+mn-lt"/>
                <a:sym typeface="+mn-ea"/>
              </a:rPr>
              <a:t>J. X. Liao and X. W. Wu, "Resource Allocation and Task Scheduling Scheme in Priority-Based Hierarchical Edge Computing System," 2020 19th International Symposium on Distributed Computing and Applications for Business Engineering and Science (DCABES), 2020, pp. 46-49, </a:t>
            </a:r>
            <a:r>
              <a:rPr lang="en-GB" sz="1400" dirty="0" err="1">
                <a:ea typeface="+mn-lt"/>
                <a:cs typeface="+mn-lt"/>
                <a:sym typeface="+mn-ea"/>
              </a:rPr>
              <a:t>doi</a:t>
            </a:r>
            <a:r>
              <a:rPr lang="en-GB" sz="1400" dirty="0">
                <a:ea typeface="+mn-lt"/>
                <a:cs typeface="+mn-lt"/>
                <a:sym typeface="+mn-ea"/>
              </a:rPr>
              <a:t>: 10.1109/DCABES50732.2020.00021.</a:t>
            </a:r>
            <a:endParaRPr lang="en-GB" sz="1400" dirty="0">
              <a:cs typeface="Calibri" panose="020F05020202040302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>
              <a:cs typeface="Calibri" panose="020F05020202040302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  <a:sym typeface="+mn-ea"/>
              </a:rPr>
              <a:t>Gupta H, Dastjerdi AV, Ghosh SK, Buyya R. ifogsim: toolkit for modeling and simulation of resource management</a:t>
            </a:r>
            <a:r>
              <a:rPr lang="en-US" sz="1400" dirty="0">
                <a:ea typeface="+mn-lt"/>
                <a:cs typeface="Calibri" panose="020F0502020204030204"/>
                <a:sym typeface="+mn-ea"/>
              </a:rPr>
              <a:t> </a:t>
            </a:r>
            <a:r>
              <a:rPr lang="en-US" sz="1400" dirty="0">
                <a:ea typeface="+mn-lt"/>
                <a:cs typeface="+mn-lt"/>
                <a:sym typeface="+mn-ea"/>
              </a:rPr>
              <a:t>techniques in internet of things, edge and fog computing environments. Software: Practice and Experience 2017;</a:t>
            </a:r>
            <a:r>
              <a:rPr lang="en-US" sz="1400" dirty="0">
                <a:ea typeface="+mn-lt"/>
                <a:cs typeface="Calibri" panose="020F0502020204030204"/>
                <a:sym typeface="+mn-ea"/>
              </a:rPr>
              <a:t> </a:t>
            </a:r>
            <a:r>
              <a:rPr lang="en-US" sz="1400" dirty="0">
                <a:ea typeface="+mn-lt"/>
                <a:cs typeface="+mn-lt"/>
                <a:sym typeface="+mn-ea"/>
              </a:rPr>
              <a:t>47(9): 1275-1296. doi: 10.1002/spe.2509</a:t>
            </a:r>
            <a:endParaRPr sz="1400">
              <a:solidFill>
                <a:schemeClr val="lt2"/>
              </a:solidFill>
            </a:endParaRPr>
          </a:p>
        </p:txBody>
      </p:sp>
      <p:cxnSp>
        <p:nvCxnSpPr>
          <p:cNvPr id="310" name="Google Shape;310;p39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298940" y="2600282"/>
            <a:ext cx="208877" cy="208944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8604787" y="3352696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39"/>
          <p:cNvSpPr/>
          <p:nvPr/>
        </p:nvSpPr>
        <p:spPr>
          <a:xfrm>
            <a:off x="8657309" y="3399691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39"/>
          <p:cNvSpPr/>
          <p:nvPr/>
        </p:nvSpPr>
        <p:spPr>
          <a:xfrm>
            <a:off x="199284" y="22502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720000" y="1337263"/>
            <a:ext cx="7704000" cy="15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6600"/>
              <a:t>THANK YOU</a:t>
            </a:r>
            <a:endParaRPr lang="en-IN" altLang="en-GB" sz="6600"/>
          </a:p>
        </p:txBody>
      </p:sp>
      <p:sp>
        <p:nvSpPr>
          <p:cNvPr id="337" name="Google Shape;337;p40"/>
          <p:cNvSpPr txBox="1"/>
          <p:nvPr>
            <p:ph type="subTitle" idx="1"/>
          </p:nvPr>
        </p:nvSpPr>
        <p:spPr>
          <a:xfrm>
            <a:off x="1844550" y="3190638"/>
            <a:ext cx="54549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Have a nice day</a:t>
            </a:r>
            <a:endParaRPr lang="en-IN" altLang="en-GB"/>
          </a:p>
        </p:txBody>
      </p:sp>
      <p:cxnSp>
        <p:nvCxnSpPr>
          <p:cNvPr id="338" name="Google Shape;338;p40"/>
          <p:cNvCxnSpPr/>
          <p:nvPr/>
        </p:nvCxnSpPr>
        <p:spPr>
          <a:xfrm>
            <a:off x="724850" y="3018575"/>
            <a:ext cx="7695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9" name="Google Shape;339;p40"/>
          <p:cNvGrpSpPr/>
          <p:nvPr/>
        </p:nvGrpSpPr>
        <p:grpSpPr>
          <a:xfrm>
            <a:off x="2278112" y="4283121"/>
            <a:ext cx="274389" cy="287882"/>
            <a:chOff x="2430512" y="3978321"/>
            <a:chExt cx="274389" cy="287882"/>
          </a:xfrm>
        </p:grpSpPr>
        <p:sp>
          <p:nvSpPr>
            <p:cNvPr id="340" name="Google Shape;340;p40"/>
            <p:cNvSpPr/>
            <p:nvPr/>
          </p:nvSpPr>
          <p:spPr>
            <a:xfrm>
              <a:off x="2430512" y="3978321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2483034" y="4025316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2" name="Google Shape;342;p40"/>
          <p:cNvSpPr/>
          <p:nvPr/>
        </p:nvSpPr>
        <p:spPr>
          <a:xfrm>
            <a:off x="6178268" y="696363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3" name="Google Shape;343;p40"/>
          <p:cNvSpPr/>
          <p:nvPr/>
        </p:nvSpPr>
        <p:spPr>
          <a:xfrm>
            <a:off x="2090388" y="4415235"/>
            <a:ext cx="78441" cy="78441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4" name="Google Shape;344;p40"/>
          <p:cNvGrpSpPr/>
          <p:nvPr/>
        </p:nvGrpSpPr>
        <p:grpSpPr>
          <a:xfrm>
            <a:off x="7828911" y="3949468"/>
            <a:ext cx="470512" cy="545615"/>
            <a:chOff x="6030486" y="487493"/>
            <a:chExt cx="470512" cy="545615"/>
          </a:xfrm>
        </p:grpSpPr>
        <p:sp>
          <p:nvSpPr>
            <p:cNvPr id="345" name="Google Shape;345;p40"/>
            <p:cNvSpPr/>
            <p:nvPr/>
          </p:nvSpPr>
          <p:spPr>
            <a:xfrm>
              <a:off x="6297437" y="4874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6030486" y="4874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6030486" y="8596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8" name="Google Shape;348;p40"/>
          <p:cNvSpPr/>
          <p:nvPr/>
        </p:nvSpPr>
        <p:spPr>
          <a:xfrm>
            <a:off x="1635671" y="4117840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" name="Google Shape;349;p40"/>
          <p:cNvSpPr/>
          <p:nvPr/>
        </p:nvSpPr>
        <p:spPr>
          <a:xfrm>
            <a:off x="6396269" y="908704"/>
            <a:ext cx="124383" cy="124383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0" name="Google Shape;350;p40"/>
          <p:cNvGrpSpPr/>
          <p:nvPr/>
        </p:nvGrpSpPr>
        <p:grpSpPr>
          <a:xfrm>
            <a:off x="1027755" y="535002"/>
            <a:ext cx="355937" cy="425611"/>
            <a:chOff x="4040314" y="1769061"/>
            <a:chExt cx="315323" cy="376981"/>
          </a:xfrm>
        </p:grpSpPr>
        <p:sp>
          <p:nvSpPr>
            <p:cNvPr id="351" name="Google Shape;351;p40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720000" y="69946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ym typeface="+mn-ea"/>
              </a:rPr>
              <a:t>OBJECTIVE</a:t>
            </a:r>
            <a:endParaRPr lang="en-GB"/>
          </a:p>
        </p:txBody>
      </p:sp>
      <p:sp>
        <p:nvSpPr>
          <p:cNvPr id="309" name="Google Shape;309;p39"/>
          <p:cNvSpPr txBox="1"/>
          <p:nvPr>
            <p:ph type="body" idx="1"/>
          </p:nvPr>
        </p:nvSpPr>
        <p:spPr>
          <a:xfrm>
            <a:off x="720090" y="1152525"/>
            <a:ext cx="724154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>
              <a:sym typeface="+mn-ea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ym typeface="+mn-ea"/>
              </a:rPr>
              <a:t>T</a:t>
            </a:r>
            <a:r>
              <a:rPr lang="en-GB" sz="1400" dirty="0">
                <a:sym typeface="+mn-ea"/>
              </a:rPr>
              <a:t>he data generated by the IoT </a:t>
            </a:r>
            <a:r>
              <a:rPr lang="en-IN" altLang="en-GB" sz="1400" dirty="0">
                <a:sym typeface="+mn-ea"/>
              </a:rPr>
              <a:t> devices sent </a:t>
            </a:r>
            <a:r>
              <a:rPr lang="en-GB" sz="1400" dirty="0">
                <a:sym typeface="+mn-ea"/>
              </a:rPr>
              <a:t>to the cloud </a:t>
            </a:r>
            <a:r>
              <a:rPr lang="en-IN" altLang="en-GB" sz="1400" dirty="0">
                <a:sym typeface="+mn-ea"/>
              </a:rPr>
              <a:t>for processing the high amount of data.</a:t>
            </a:r>
            <a:endParaRPr lang="en-IN" altLang="en-GB" sz="1400" dirty="0">
              <a:sym typeface="+mn-ea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1400" dirty="0">
                <a:sym typeface="+mn-ea"/>
              </a:rPr>
              <a:t>T</a:t>
            </a:r>
            <a:r>
              <a:rPr lang="en-US" sz="1400" dirty="0">
                <a:sym typeface="+mn-ea"/>
              </a:rPr>
              <a:t>here is a huge delay due to this, Our idea is to reduce the delay between the IoT devices and cloud services.</a:t>
            </a:r>
            <a:endParaRPr lang="en-GB" sz="1400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ym typeface="+mn-ea"/>
              </a:rPr>
              <a:t>So it is v</a:t>
            </a:r>
            <a:r>
              <a:rPr lang="en-GB" sz="1400" dirty="0">
                <a:sym typeface="+mn-ea"/>
              </a:rPr>
              <a:t>ery useful in IoT Applications such as healthcare applications, wearables, intelligent transportation systems and smart cities. </a:t>
            </a:r>
            <a:endParaRPr lang="en-GB" sz="1400" dirty="0">
              <a:sym typeface="+mn-ea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ym typeface="+mn-ea"/>
              </a:rPr>
              <a:t>Certain delay sensitive applications require low latency , to address this issue we introduce a number of scheduling algorithms.</a:t>
            </a:r>
            <a:endParaRPr lang="zh-CN" altLang="en-US" sz="140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ym typeface="+mn-ea"/>
              </a:rPr>
              <a:t>We compare the benefits of different scheduling algorithms using iFogsim simulator.</a:t>
            </a:r>
            <a:endParaRPr sz="1400">
              <a:solidFill>
                <a:schemeClr val="lt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>
              <a:solidFill>
                <a:schemeClr val="lt2"/>
              </a:solidFill>
            </a:endParaRPr>
          </a:p>
        </p:txBody>
      </p:sp>
      <p:cxnSp>
        <p:nvCxnSpPr>
          <p:cNvPr id="310" name="Google Shape;310;p39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298940" y="2600282"/>
            <a:ext cx="208877" cy="208944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8604787" y="3352696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39"/>
          <p:cNvSpPr/>
          <p:nvPr/>
        </p:nvSpPr>
        <p:spPr>
          <a:xfrm>
            <a:off x="8657309" y="3399691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39"/>
          <p:cNvSpPr/>
          <p:nvPr/>
        </p:nvSpPr>
        <p:spPr>
          <a:xfrm>
            <a:off x="199284" y="22502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720000" y="84297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ym typeface="+mn-ea"/>
              </a:rPr>
              <a:t>INTRODUCTION</a:t>
            </a:r>
            <a:endParaRPr lang="en-GB"/>
          </a:p>
        </p:txBody>
      </p:sp>
      <p:sp>
        <p:nvSpPr>
          <p:cNvPr id="309" name="Google Shape;309;p39"/>
          <p:cNvSpPr txBox="1"/>
          <p:nvPr>
            <p:ph type="body" idx="1"/>
          </p:nvPr>
        </p:nvSpPr>
        <p:spPr>
          <a:xfrm>
            <a:off x="784860" y="1224280"/>
            <a:ext cx="7180580" cy="3344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>
              <a:ea typeface="+mn-lt"/>
              <a:cs typeface="+mn-lt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>
              <a:ea typeface="+mn-lt"/>
              <a:cs typeface="+mn-lt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+mn-lt"/>
                <a:cs typeface="+mn-lt"/>
                <a:sym typeface="+mn-ea"/>
              </a:rPr>
              <a:t>In today's world, the internet of things (IoT) is developing rapidly. </a:t>
            </a:r>
            <a:endParaRPr lang="en-GB" sz="1400" dirty="0">
              <a:ea typeface="+mn-lt"/>
              <a:cs typeface="+mn-lt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+mn-lt"/>
                <a:cs typeface="+mn-lt"/>
                <a:sym typeface="+mn-ea"/>
              </a:rPr>
              <a:t>Wireless sensor network (WSN) as an infrastructure of loT has limitations in the processing power, storage, and delay for data transfer to cloud. </a:t>
            </a:r>
            <a:endParaRPr lang="en-GB" sz="1400" dirty="0">
              <a:ea typeface="+mn-lt"/>
              <a:cs typeface="+mn-lt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+mn-lt"/>
                <a:cs typeface="+mn-lt"/>
                <a:sym typeface="+mn-ea"/>
              </a:rPr>
              <a:t>Also sending all the data generated by the loT to the cloud may not be possible due to limited data carrying capacity of the current network infrastructure. </a:t>
            </a:r>
            <a:endParaRPr lang="en-GB" sz="1400" dirty="0">
              <a:ea typeface="+mn-lt"/>
              <a:cs typeface="+mn-lt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+mn-lt"/>
                <a:cs typeface="+mn-lt"/>
                <a:sym typeface="+mn-ea"/>
              </a:rPr>
              <a:t>The integration of IoT with the cloud has some major issues such as latency, bandwidth overuse, real-time response delays, protection, and privacy.</a:t>
            </a:r>
            <a:endParaRPr lang="en-GB" sz="1400" dirty="0">
              <a:ea typeface="+mn-lt"/>
              <a:cs typeface="+mn-lt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+mn-lt"/>
                <a:cs typeface="+mn-lt"/>
                <a:sym typeface="+mn-ea"/>
              </a:rPr>
              <a:t>Fog Computing (FC) has been introduced to bring the cloud services closer to the data generating loT devices. </a:t>
            </a:r>
            <a:endParaRPr sz="1400">
              <a:solidFill>
                <a:schemeClr val="lt2"/>
              </a:solidFill>
            </a:endParaRPr>
          </a:p>
        </p:txBody>
      </p:sp>
      <p:cxnSp>
        <p:nvCxnSpPr>
          <p:cNvPr id="310" name="Google Shape;310;p39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298940" y="2600282"/>
            <a:ext cx="208877" cy="208944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8604787" y="3352696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39"/>
          <p:cNvSpPr/>
          <p:nvPr/>
        </p:nvSpPr>
        <p:spPr>
          <a:xfrm>
            <a:off x="8657309" y="3399691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39"/>
          <p:cNvSpPr/>
          <p:nvPr/>
        </p:nvSpPr>
        <p:spPr>
          <a:xfrm>
            <a:off x="199284" y="22502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720000" y="72232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ym typeface="+mn-ea"/>
              </a:rPr>
              <a:t>INTRODUCTION</a:t>
            </a:r>
            <a:r>
              <a:rPr lang="en-IN" altLang="en-GB" dirty="0">
                <a:sym typeface="+mn-ea"/>
              </a:rPr>
              <a:t> (Cont.)</a:t>
            </a:r>
            <a:endParaRPr lang="en-IN" altLang="en-GB" dirty="0">
              <a:sym typeface="+mn-ea"/>
            </a:endParaRPr>
          </a:p>
        </p:txBody>
      </p:sp>
      <p:sp>
        <p:nvSpPr>
          <p:cNvPr id="309" name="Google Shape;309;p39"/>
          <p:cNvSpPr txBox="1"/>
          <p:nvPr>
            <p:ph type="body" idx="1"/>
          </p:nvPr>
        </p:nvSpPr>
        <p:spPr>
          <a:xfrm>
            <a:off x="928370" y="1290955"/>
            <a:ext cx="6964680" cy="327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>
              <a:ea typeface="+mn-lt"/>
              <a:cs typeface="+mn-lt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>
              <a:ea typeface="+mn-lt"/>
              <a:cs typeface="+mn-lt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+mn-lt"/>
                <a:cs typeface="+mn-lt"/>
                <a:sym typeface="+mn-ea"/>
              </a:rPr>
              <a:t>Fog computing is not a replacement for cloud computing, but it reduces the drawbacks of cloud computing, makes it efficient and provides storage and computing services at the edge of the internet.</a:t>
            </a:r>
            <a:endParaRPr lang="en-GB" sz="1400" dirty="0">
              <a:ea typeface="+mn-lt"/>
              <a:cs typeface="+mn-lt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+mn-lt"/>
                <a:cs typeface="+mn-lt"/>
                <a:sym typeface="+mn-ea"/>
              </a:rPr>
              <a:t>FC as an extension of cloud to the edge of the network reduces latency and traffic thus, it is very useful in loT applications. </a:t>
            </a:r>
            <a:endParaRPr lang="en-GB" sz="1400" dirty="0">
              <a:ea typeface="+mn-lt"/>
              <a:cs typeface="+mn-lt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+mn-lt"/>
                <a:cs typeface="+mn-lt"/>
                <a:sym typeface="+mn-ea"/>
              </a:rPr>
              <a:t>Ifogsim is a standard s</a:t>
            </a:r>
            <a:r>
              <a:rPr lang="en-IN" altLang="en-GB" sz="1400" dirty="0">
                <a:ea typeface="+mn-lt"/>
                <a:cs typeface="+mn-lt"/>
                <a:sym typeface="+mn-ea"/>
              </a:rPr>
              <a:t>imulation</a:t>
            </a:r>
            <a:r>
              <a:rPr lang="en-GB" sz="1400" dirty="0">
                <a:ea typeface="+mn-lt"/>
                <a:cs typeface="+mn-lt"/>
                <a:sym typeface="+mn-ea"/>
              </a:rPr>
              <a:t> tool kit for fog computing</a:t>
            </a:r>
            <a:r>
              <a:rPr lang="en-IN" altLang="en-GB" sz="1400" dirty="0">
                <a:ea typeface="+mn-lt"/>
                <a:cs typeface="+mn-lt"/>
                <a:sym typeface="+mn-ea"/>
              </a:rPr>
              <a:t>.</a:t>
            </a:r>
            <a:endParaRPr lang="en-GB" sz="1400" dirty="0">
              <a:ea typeface="+mn-lt"/>
              <a:cs typeface="+mn-lt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+mn-lt"/>
                <a:cs typeface="+mn-lt"/>
                <a:sym typeface="+mn-ea"/>
              </a:rPr>
              <a:t>We compare the benefits of different scheduling algorithms using ifogsim simulator.</a:t>
            </a:r>
            <a:endParaRPr lang="en-GB" sz="1400" dirty="0">
              <a:ea typeface="+mn-lt"/>
              <a:cs typeface="+mn-lt"/>
              <a:sym typeface="+mn-ea"/>
            </a:endParaRPr>
          </a:p>
        </p:txBody>
      </p:sp>
      <p:cxnSp>
        <p:nvCxnSpPr>
          <p:cNvPr id="310" name="Google Shape;310;p39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298940" y="2600282"/>
            <a:ext cx="208877" cy="208944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8604787" y="3352696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39"/>
          <p:cNvSpPr/>
          <p:nvPr/>
        </p:nvSpPr>
        <p:spPr>
          <a:xfrm>
            <a:off x="8657309" y="3399691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39"/>
          <p:cNvSpPr/>
          <p:nvPr/>
        </p:nvSpPr>
        <p:spPr>
          <a:xfrm>
            <a:off x="199284" y="22502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251370" y="5113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cs typeface="Calibri Light" panose="020F0302020204030204"/>
                <a:sym typeface="+mn-ea"/>
              </a:rPr>
              <a:t>LITERATURE SURVEY</a:t>
            </a:r>
            <a:endParaRPr lang="en-GB"/>
          </a:p>
        </p:txBody>
      </p:sp>
      <p:sp>
        <p:nvSpPr>
          <p:cNvPr id="309" name="Google Shape;309;p39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>
              <a:solidFill>
                <a:schemeClr val="lt2"/>
              </a:solidFill>
            </a:endParaRPr>
          </a:p>
        </p:txBody>
      </p:sp>
      <p:cxnSp>
        <p:nvCxnSpPr>
          <p:cNvPr id="310" name="Google Shape;310;p39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298940" y="2600282"/>
            <a:ext cx="208877" cy="208944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8604787" y="3352696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39"/>
          <p:cNvSpPr/>
          <p:nvPr/>
        </p:nvSpPr>
        <p:spPr>
          <a:xfrm>
            <a:off x="8657309" y="3399691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39"/>
          <p:cNvSpPr/>
          <p:nvPr/>
        </p:nvSpPr>
        <p:spPr>
          <a:xfrm>
            <a:off x="199284" y="22502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4194304" name="Table 4"/>
          <p:cNvGraphicFramePr>
            <a:graphicFrameLocks noGrp="1"/>
          </p:cNvGraphicFramePr>
          <p:nvPr/>
        </p:nvGraphicFramePr>
        <p:xfrm>
          <a:off x="199390" y="529590"/>
          <a:ext cx="8859520" cy="3909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155"/>
                <a:gridCol w="1466215"/>
                <a:gridCol w="1689735"/>
                <a:gridCol w="2127885"/>
                <a:gridCol w="2970530"/>
              </a:tblGrid>
              <a:tr h="426720"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GB" sz="1100" dirty="0">
                          <a:solidFill>
                            <a:schemeClr val="tx2"/>
                          </a:solidFill>
                        </a:rPr>
                        <a:t>S.NO</a:t>
                      </a:r>
                      <a:endParaRPr lang="en-GB" altLang="en-GB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z="1100" dirty="0">
                          <a:solidFill>
                            <a:schemeClr val="tx2"/>
                          </a:solidFill>
                        </a:rPr>
                        <a:t>AUTHOR AND JOURNAL NAME</a:t>
                      </a:r>
                      <a:endParaRPr lang="en-GB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z="1100" dirty="0">
                          <a:solidFill>
                            <a:schemeClr val="tx2"/>
                          </a:solidFill>
                        </a:rPr>
                        <a:t>TITLE</a:t>
                      </a:r>
                      <a:endParaRPr lang="en-GB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z="1100" dirty="0">
                          <a:solidFill>
                            <a:schemeClr val="tx2"/>
                          </a:solidFill>
                        </a:rPr>
                        <a:t>CONTENT</a:t>
                      </a:r>
                      <a:endParaRPr lang="en-GB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z="1100" dirty="0">
                          <a:solidFill>
                            <a:schemeClr val="tx2"/>
                          </a:solidFill>
                        </a:rPr>
                        <a:t>INFERENCE</a:t>
                      </a:r>
                      <a:endParaRPr lang="en-GB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929640"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1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Dadmehr Rahbari, Mohsen Nicray</a:t>
                      </a:r>
                      <a:r>
                        <a:rPr lang="en-IN" alt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. Turk J Elec Eng &amp; Comp Sci</a:t>
                      </a:r>
                      <a:endParaRPr lang="en-IN" altLang="en-GB" sz="1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IN" alt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(2019)</a:t>
                      </a:r>
                      <a:endParaRPr lang="en-IN" altLang="en-GB" sz="1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Low latency and energy efficient scheduling in fog based IoT Applications</a:t>
                      </a:r>
                      <a:endParaRPr lang="en-GB" sz="1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Fog computing Architecture, FCFS and some other algorithms</a:t>
                      </a:r>
                      <a:endParaRPr lang="en-GB" sz="1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Fog Computing parameters. Learned about how to calculate Energy Consumption and Total Execution cost</a:t>
                      </a:r>
                      <a:endParaRPr lang="en-GB" sz="1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109980"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1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</a:pPr>
                      <a:r>
                        <a:rPr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L. F. Bittencourt, J. Diaz-Montes, R. Buyya, O. F. Rana and M. Parashar. IEEE Cloud Computing, 2017.</a:t>
                      </a:r>
                      <a:endParaRPr sz="1100" dirty="0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Mobility –Aware Application Scheduling in Fog Computing</a:t>
                      </a:r>
                      <a:endParaRPr lang="en-GB" sz="1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Scheduling in fog computing</a:t>
                      </a:r>
                      <a:endParaRPr lang="en-US" sz="1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IN" alt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ched</a:t>
                      </a:r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uling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process </a:t>
                      </a:r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 Fog Computing</a:t>
                      </a:r>
                      <a:endParaRPr lang="en-GB" altLang="en-US" sz="1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43355"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GB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GB" sz="1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</a:pPr>
                      <a:r>
                        <a:rPr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Gupta H, Dastjerdi AV, Ghosh SK, Buyya R, (2017)</a:t>
                      </a:r>
                      <a:endParaRPr sz="1100" dirty="0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</a:pPr>
                      <a:r>
                        <a:rPr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ifogsim - toolkit for modeling and simulation of resource management techniques in internet of things, edge and fog computing environments.</a:t>
                      </a:r>
                      <a:endParaRPr sz="1100" dirty="0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IN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ifogsim software tutorials</a:t>
                      </a:r>
                      <a:endParaRPr lang="en-IN" sz="1100" baseline="-25000" dirty="0">
                        <a:solidFill>
                          <a:schemeClr val="accent1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IN" alt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It specifies how to handle the different tools of ifogsim.</a:t>
                      </a:r>
                      <a:endParaRPr lang="en-IN" altLang="en-US" sz="1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395515" y="19527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800"/>
              <a:t>ARCHITECTURE OF FOG COMPUTING</a:t>
            </a:r>
            <a:endParaRPr lang="en-IN" altLang="en-GB" sz="2800"/>
          </a:p>
        </p:txBody>
      </p:sp>
      <p:cxnSp>
        <p:nvCxnSpPr>
          <p:cNvPr id="310" name="Google Shape;310;p39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298940" y="2600282"/>
            <a:ext cx="208877" cy="208944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8604787" y="3352696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39"/>
          <p:cNvSpPr/>
          <p:nvPr/>
        </p:nvSpPr>
        <p:spPr>
          <a:xfrm>
            <a:off x="8657309" y="3399691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39"/>
          <p:cNvSpPr/>
          <p:nvPr/>
        </p:nvSpPr>
        <p:spPr>
          <a:xfrm>
            <a:off x="199284" y="22502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97154" name="Picture 2097153"/>
          <p:cNvPicPr/>
          <p:nvPr/>
        </p:nvPicPr>
        <p:blipFill>
          <a:blip r:embed="rId1"/>
          <a:srcRect l="3294" t="28552" r="4049" b="31778"/>
          <a:stretch>
            <a:fillRect/>
          </a:stretch>
        </p:blipFill>
        <p:spPr>
          <a:xfrm>
            <a:off x="828040" y="861060"/>
            <a:ext cx="6443345" cy="3573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408305" y="194945"/>
            <a:ext cx="7903845" cy="4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2800">
                <a:sym typeface="+mn-ea"/>
              </a:rPr>
              <a:t>ARCHITECTURE DESIGNED USING GUI</a:t>
            </a:r>
            <a:endParaRPr lang="en-IN" altLang="en-US" sz="2800">
              <a:sym typeface="+mn-ea"/>
            </a:endParaRPr>
          </a:p>
        </p:txBody>
      </p:sp>
      <p:cxnSp>
        <p:nvCxnSpPr>
          <p:cNvPr id="310" name="Google Shape;310;p39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298940" y="2600282"/>
            <a:ext cx="208877" cy="208944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8604787" y="3352696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39"/>
          <p:cNvSpPr/>
          <p:nvPr/>
        </p:nvSpPr>
        <p:spPr>
          <a:xfrm>
            <a:off x="8657309" y="3399691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39"/>
          <p:cNvSpPr/>
          <p:nvPr/>
        </p:nvSpPr>
        <p:spPr>
          <a:xfrm>
            <a:off x="199284" y="22502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780" y="805180"/>
            <a:ext cx="6620510" cy="36296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251370" y="19527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cs typeface="Calibri Light" panose="020F0302020204030204"/>
                <a:sym typeface="+mn-ea"/>
              </a:rPr>
              <a:t>ALGORITHM</a:t>
            </a:r>
            <a:r>
              <a:rPr lang="en-IN" altLang="en-GB" dirty="0">
                <a:cs typeface="Calibri Light" panose="020F0302020204030204"/>
                <a:sym typeface="+mn-ea"/>
              </a:rPr>
              <a:t>S USED</a:t>
            </a:r>
            <a:endParaRPr lang="en-IN" altLang="en-GB" dirty="0">
              <a:cs typeface="Calibri Light" panose="020F0302020204030204"/>
              <a:sym typeface="+mn-ea"/>
            </a:endParaRPr>
          </a:p>
        </p:txBody>
      </p:sp>
      <p:cxnSp>
        <p:nvCxnSpPr>
          <p:cNvPr id="310" name="Google Shape;310;p39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298940" y="2600282"/>
            <a:ext cx="208877" cy="208944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8604787" y="3352696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39"/>
          <p:cNvSpPr/>
          <p:nvPr/>
        </p:nvSpPr>
        <p:spPr>
          <a:xfrm>
            <a:off x="8657309" y="3399691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39"/>
          <p:cNvSpPr/>
          <p:nvPr/>
        </p:nvSpPr>
        <p:spPr>
          <a:xfrm>
            <a:off x="199284" y="22502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97152" name="Picture 2097151"/>
          <p:cNvPicPr/>
          <p:nvPr/>
        </p:nvPicPr>
        <p:blipFill>
          <a:blip r:embed="rId1"/>
          <a:srcRect r="1385"/>
          <a:stretch>
            <a:fillRect/>
          </a:stretch>
        </p:blipFill>
        <p:spPr>
          <a:xfrm rot="10746">
            <a:off x="2153285" y="753745"/>
            <a:ext cx="3774440" cy="3455670"/>
          </a:xfrm>
          <a:prstGeom prst="rect">
            <a:avLst/>
          </a:prstGeom>
        </p:spPr>
      </p:pic>
      <p:sp>
        <p:nvSpPr>
          <p:cNvPr id="1" name="Google Shape;309;p39"/>
          <p:cNvSpPr txBox="1"/>
          <p:nvPr>
            <p:ph type="body" idx="1"/>
          </p:nvPr>
        </p:nvSpPr>
        <p:spPr>
          <a:xfrm>
            <a:off x="3564255" y="4215130"/>
            <a:ext cx="718185" cy="428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IN" sz="1400" b="1">
                <a:solidFill>
                  <a:schemeClr val="lt2"/>
                </a:solidFill>
              </a:rPr>
              <a:t>FCFS</a:t>
            </a:r>
            <a:endParaRPr lang="en-IN" sz="140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323125" y="12288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Delay Priority Algorithm </a:t>
            </a:r>
            <a:endParaRPr lang="en-GB"/>
          </a:p>
        </p:txBody>
      </p:sp>
      <p:cxnSp>
        <p:nvCxnSpPr>
          <p:cNvPr id="310" name="Google Shape;310;p39"/>
          <p:cNvCxnSpPr/>
          <p:nvPr/>
        </p:nvCxnSpPr>
        <p:spPr>
          <a:xfrm>
            <a:off x="-9925" y="4617225"/>
            <a:ext cx="7119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7821781" y="4130527"/>
            <a:ext cx="231047" cy="973398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298940" y="2600282"/>
            <a:ext cx="208877" cy="208944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8719814" y="775486"/>
            <a:ext cx="315323" cy="37698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8604787" y="3352696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39"/>
          <p:cNvSpPr/>
          <p:nvPr/>
        </p:nvSpPr>
        <p:spPr>
          <a:xfrm>
            <a:off x="8657309" y="3399691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39"/>
          <p:cNvSpPr/>
          <p:nvPr/>
        </p:nvSpPr>
        <p:spPr>
          <a:xfrm>
            <a:off x="199284" y="22502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97161" name="Picture 2097160"/>
          <p:cNvPicPr/>
          <p:nvPr/>
        </p:nvPicPr>
        <p:blipFill>
          <a:blip r:embed="rId1"/>
          <a:srcRect t="12835" r="69" b="13933"/>
          <a:stretch>
            <a:fillRect/>
          </a:stretch>
        </p:blipFill>
        <p:spPr>
          <a:xfrm>
            <a:off x="1619885" y="605790"/>
            <a:ext cx="4512945" cy="3955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rnet of Things by Slidesgo">
  <a:themeElements>
    <a:clrScheme name="Simple Light">
      <a:dk1>
        <a:srgbClr val="DB73CB"/>
      </a:dk1>
      <a:lt1>
        <a:srgbClr val="FEA8C3"/>
      </a:lt1>
      <a:dk2>
        <a:srgbClr val="E7D47B"/>
      </a:dk2>
      <a:lt2>
        <a:srgbClr val="FFFFFF"/>
      </a:lt2>
      <a:accent1>
        <a:srgbClr val="5229B7"/>
      </a:accent1>
      <a:accent2>
        <a:srgbClr val="9B69A5"/>
      </a:accent2>
      <a:accent3>
        <a:srgbClr val="78F0F9"/>
      </a:accent3>
      <a:accent4>
        <a:srgbClr val="C954FA"/>
      </a:accent4>
      <a:accent5>
        <a:srgbClr val="F7ABB7"/>
      </a:accent5>
      <a:accent6>
        <a:srgbClr val="FFD3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4519</Words>
  <Application>WPS Presentation</Application>
  <PresentationFormat/>
  <Paragraphs>140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SimSun</vt:lpstr>
      <vt:lpstr>Wingdings</vt:lpstr>
      <vt:lpstr>Arial</vt:lpstr>
      <vt:lpstr>Days One</vt:lpstr>
      <vt:lpstr>Bebas Neue</vt:lpstr>
      <vt:lpstr>Lato</vt:lpstr>
      <vt:lpstr>Roboto Condensed Light</vt:lpstr>
      <vt:lpstr>High Performance Demo</vt:lpstr>
      <vt:lpstr>Poppins</vt:lpstr>
      <vt:lpstr>Patrick Hand</vt:lpstr>
      <vt:lpstr>Proxima Nova</vt:lpstr>
      <vt:lpstr>Microsoft YaHei</vt:lpstr>
      <vt:lpstr>Arial Unicode MS</vt:lpstr>
      <vt:lpstr>Calibri</vt:lpstr>
      <vt:lpstr>Amatic SC</vt:lpstr>
      <vt:lpstr>Roboto Medium</vt:lpstr>
      <vt:lpstr>Calibri Light</vt:lpstr>
      <vt:lpstr>Internet of Things by Slidesgo</vt:lpstr>
      <vt:lpstr>INTERNET OF THINGS</vt:lpstr>
      <vt:lpstr>CONTENTS OF THIS TEMPLATE</vt:lpstr>
      <vt:lpstr>OBJECTIVE</vt:lpstr>
      <vt:lpstr>INTRODUCTION</vt:lpstr>
      <vt:lpstr>OBJECTIVE</vt:lpstr>
      <vt:lpstr>Diagram</vt:lpstr>
      <vt:lpstr>OBJECTIVE</vt:lpstr>
      <vt:lpstr>OBJECTIVE</vt:lpstr>
      <vt:lpstr>OBJECTIVE</vt:lpstr>
      <vt:lpstr>OBJECTIVE</vt:lpstr>
      <vt:lpstr>OBJECTIVE</vt:lpstr>
      <vt:lpstr>OBJECTIVE</vt:lpstr>
      <vt:lpstr>RESULTS</vt:lpstr>
      <vt:lpstr>RESULTS</vt:lpstr>
      <vt:lpstr>RESULTS</vt:lpstr>
      <vt:lpstr>WHOA!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LATENCY SCHEDULING FOR DELAY SENSITIVE APPLICATIONS</dc:title>
  <dc:creator/>
  <cp:lastModifiedBy>mahes</cp:lastModifiedBy>
  <cp:revision>10</cp:revision>
  <dcterms:created xsi:type="dcterms:W3CDTF">2022-04-23T17:59:46Z</dcterms:created>
  <dcterms:modified xsi:type="dcterms:W3CDTF">2022-04-23T19:45:10Z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8AADCA1DB6544C39A3CFE0E889EBB329</vt:lpwstr>
  </property>
  <property fmtid="{D5CDD505-2E9C-101B-9397-08002B2CF9AE}" pid="3" name="KSOProductBuildVer">
    <vt:lpwstr>1033-11.2.0.11074</vt:lpwstr>
  </property>
</Properties>
</file>