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1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D9CDB9-75B4-1708-C906-70133F3ECF1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AC8DB3D-8E7F-07DE-4893-E145D8530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9AB914F-8F62-FDAC-FC85-C4EEF127054C}"/>
              </a:ext>
            </a:extLst>
          </p:cNvPr>
          <p:cNvSpPr>
            <a:spLocks noGrp="1"/>
          </p:cNvSpPr>
          <p:nvPr>
            <p:ph type="dt" sz="half" idx="10"/>
          </p:nvPr>
        </p:nvSpPr>
        <p:spPr/>
        <p:txBody>
          <a:bodyPr/>
          <a:lstStyle/>
          <a:p>
            <a:fld id="{F2049546-E648-4704-BB69-DF74C2B584B0}"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1497B85B-8A60-3E24-02AB-C37BD8A82D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A7DC96-C1FE-B14A-5A13-938C1EC8971E}"/>
              </a:ext>
            </a:extLst>
          </p:cNvPr>
          <p:cNvSpPr>
            <a:spLocks noGrp="1"/>
          </p:cNvSpPr>
          <p:nvPr>
            <p:ph type="sldNum" sz="quarter" idx="12"/>
          </p:nvPr>
        </p:nvSpPr>
        <p:spPr/>
        <p:txBody>
          <a:bodyPr/>
          <a:lstStyle/>
          <a:p>
            <a:fld id="{A30D523D-C2AA-4020-81E3-BE5965EF212B}" type="slidenum">
              <a:rPr kumimoji="1" lang="ja-JP" altLang="en-US" smtClean="0"/>
              <a:t>‹#›</a:t>
            </a:fld>
            <a:endParaRPr kumimoji="1" lang="ja-JP" altLang="en-US"/>
          </a:p>
        </p:txBody>
      </p:sp>
    </p:spTree>
    <p:extLst>
      <p:ext uri="{BB962C8B-B14F-4D97-AF65-F5344CB8AC3E}">
        <p14:creationId xmlns:p14="http://schemas.microsoft.com/office/powerpoint/2010/main" val="4277161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C15CF-4BE8-72D6-0E2F-F5272361DA0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F65746F-5BEB-730F-2651-E1F881E2C42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E844E9-6F70-FAB1-0DB7-1783CF193CA8}"/>
              </a:ext>
            </a:extLst>
          </p:cNvPr>
          <p:cNvSpPr>
            <a:spLocks noGrp="1"/>
          </p:cNvSpPr>
          <p:nvPr>
            <p:ph type="dt" sz="half" idx="10"/>
          </p:nvPr>
        </p:nvSpPr>
        <p:spPr/>
        <p:txBody>
          <a:bodyPr/>
          <a:lstStyle/>
          <a:p>
            <a:fld id="{F2049546-E648-4704-BB69-DF74C2B584B0}"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4409C1A1-9640-0A41-C586-380225E483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81AB18-D5FB-EC13-A720-F1F70F25407E}"/>
              </a:ext>
            </a:extLst>
          </p:cNvPr>
          <p:cNvSpPr>
            <a:spLocks noGrp="1"/>
          </p:cNvSpPr>
          <p:nvPr>
            <p:ph type="sldNum" sz="quarter" idx="12"/>
          </p:nvPr>
        </p:nvSpPr>
        <p:spPr/>
        <p:txBody>
          <a:bodyPr/>
          <a:lstStyle/>
          <a:p>
            <a:fld id="{A30D523D-C2AA-4020-81E3-BE5965EF212B}" type="slidenum">
              <a:rPr kumimoji="1" lang="ja-JP" altLang="en-US" smtClean="0"/>
              <a:t>‹#›</a:t>
            </a:fld>
            <a:endParaRPr kumimoji="1" lang="ja-JP" altLang="en-US"/>
          </a:p>
        </p:txBody>
      </p:sp>
    </p:spTree>
    <p:extLst>
      <p:ext uri="{BB962C8B-B14F-4D97-AF65-F5344CB8AC3E}">
        <p14:creationId xmlns:p14="http://schemas.microsoft.com/office/powerpoint/2010/main" val="422159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871A399-2DE8-FC65-E759-FE857A9F62E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80223B3-9E94-1339-C086-9D0F5F2D0D2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4C7FD7-918D-CB38-E8AB-179B4C6EFB72}"/>
              </a:ext>
            </a:extLst>
          </p:cNvPr>
          <p:cNvSpPr>
            <a:spLocks noGrp="1"/>
          </p:cNvSpPr>
          <p:nvPr>
            <p:ph type="dt" sz="half" idx="10"/>
          </p:nvPr>
        </p:nvSpPr>
        <p:spPr/>
        <p:txBody>
          <a:bodyPr/>
          <a:lstStyle/>
          <a:p>
            <a:fld id="{F2049546-E648-4704-BB69-DF74C2B584B0}"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ABDEE182-CAA1-8699-8D64-61BE6ACEAC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E9320F-3A90-8387-86DF-8964B22C0E68}"/>
              </a:ext>
            </a:extLst>
          </p:cNvPr>
          <p:cNvSpPr>
            <a:spLocks noGrp="1"/>
          </p:cNvSpPr>
          <p:nvPr>
            <p:ph type="sldNum" sz="quarter" idx="12"/>
          </p:nvPr>
        </p:nvSpPr>
        <p:spPr/>
        <p:txBody>
          <a:bodyPr/>
          <a:lstStyle/>
          <a:p>
            <a:fld id="{A30D523D-C2AA-4020-81E3-BE5965EF212B}" type="slidenum">
              <a:rPr kumimoji="1" lang="ja-JP" altLang="en-US" smtClean="0"/>
              <a:t>‹#›</a:t>
            </a:fld>
            <a:endParaRPr kumimoji="1" lang="ja-JP" altLang="en-US"/>
          </a:p>
        </p:txBody>
      </p:sp>
    </p:spTree>
    <p:extLst>
      <p:ext uri="{BB962C8B-B14F-4D97-AF65-F5344CB8AC3E}">
        <p14:creationId xmlns:p14="http://schemas.microsoft.com/office/powerpoint/2010/main" val="96870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EBE6E6-ACA8-C5BA-5008-EEBC637E85E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931F6F-5620-7C50-55D7-D4ACB55879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D2B0803-360B-64C1-3051-860F04DF4D6A}"/>
              </a:ext>
            </a:extLst>
          </p:cNvPr>
          <p:cNvSpPr>
            <a:spLocks noGrp="1"/>
          </p:cNvSpPr>
          <p:nvPr>
            <p:ph type="dt" sz="half" idx="10"/>
          </p:nvPr>
        </p:nvSpPr>
        <p:spPr/>
        <p:txBody>
          <a:bodyPr/>
          <a:lstStyle/>
          <a:p>
            <a:fld id="{F2049546-E648-4704-BB69-DF74C2B584B0}"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011378C7-C5E8-325B-6821-959DC8B966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077312-6293-65FE-0694-FD6C9606E9AB}"/>
              </a:ext>
            </a:extLst>
          </p:cNvPr>
          <p:cNvSpPr>
            <a:spLocks noGrp="1"/>
          </p:cNvSpPr>
          <p:nvPr>
            <p:ph type="sldNum" sz="quarter" idx="12"/>
          </p:nvPr>
        </p:nvSpPr>
        <p:spPr/>
        <p:txBody>
          <a:bodyPr/>
          <a:lstStyle/>
          <a:p>
            <a:fld id="{A30D523D-C2AA-4020-81E3-BE5965EF212B}" type="slidenum">
              <a:rPr kumimoji="1" lang="ja-JP" altLang="en-US" smtClean="0"/>
              <a:t>‹#›</a:t>
            </a:fld>
            <a:endParaRPr kumimoji="1" lang="ja-JP" altLang="en-US"/>
          </a:p>
        </p:txBody>
      </p:sp>
    </p:spTree>
    <p:extLst>
      <p:ext uri="{BB962C8B-B14F-4D97-AF65-F5344CB8AC3E}">
        <p14:creationId xmlns:p14="http://schemas.microsoft.com/office/powerpoint/2010/main" val="245990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729BB-B3D3-F9D3-6CA1-FB6C7891E8C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40813C5-E2B5-EAFD-4286-97D116293A8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302EE11-88C1-30D3-F247-2B657188162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74C1E7E-674A-84F1-3E68-0947C70EAE68}"/>
              </a:ext>
            </a:extLst>
          </p:cNvPr>
          <p:cNvSpPr>
            <a:spLocks noGrp="1"/>
          </p:cNvSpPr>
          <p:nvPr>
            <p:ph type="dt" sz="half" idx="10"/>
          </p:nvPr>
        </p:nvSpPr>
        <p:spPr/>
        <p:txBody>
          <a:bodyPr/>
          <a:lstStyle/>
          <a:p>
            <a:fld id="{F2049546-E648-4704-BB69-DF74C2B584B0}" type="datetimeFigureOut">
              <a:rPr kumimoji="1" lang="ja-JP" altLang="en-US" smtClean="0"/>
              <a:t>2025/7/3</a:t>
            </a:fld>
            <a:endParaRPr kumimoji="1" lang="ja-JP" altLang="en-US"/>
          </a:p>
        </p:txBody>
      </p:sp>
      <p:sp>
        <p:nvSpPr>
          <p:cNvPr id="6" name="フッター プレースホルダー 5">
            <a:extLst>
              <a:ext uri="{FF2B5EF4-FFF2-40B4-BE49-F238E27FC236}">
                <a16:creationId xmlns:a16="http://schemas.microsoft.com/office/drawing/2014/main" id="{BAF19359-EB6F-84AC-CB33-149744DCD8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772D30-F274-15DB-F6A4-B274BD4F9137}"/>
              </a:ext>
            </a:extLst>
          </p:cNvPr>
          <p:cNvSpPr>
            <a:spLocks noGrp="1"/>
          </p:cNvSpPr>
          <p:nvPr>
            <p:ph type="sldNum" sz="quarter" idx="12"/>
          </p:nvPr>
        </p:nvSpPr>
        <p:spPr/>
        <p:txBody>
          <a:bodyPr/>
          <a:lstStyle/>
          <a:p>
            <a:fld id="{A30D523D-C2AA-4020-81E3-BE5965EF212B}" type="slidenum">
              <a:rPr kumimoji="1" lang="ja-JP" altLang="en-US" smtClean="0"/>
              <a:t>‹#›</a:t>
            </a:fld>
            <a:endParaRPr kumimoji="1" lang="ja-JP" altLang="en-US"/>
          </a:p>
        </p:txBody>
      </p:sp>
    </p:spTree>
    <p:extLst>
      <p:ext uri="{BB962C8B-B14F-4D97-AF65-F5344CB8AC3E}">
        <p14:creationId xmlns:p14="http://schemas.microsoft.com/office/powerpoint/2010/main" val="1366926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ED54F1-C0E8-2EE1-8E93-E077AA44B33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DE9B403-A414-C8A2-66EE-817A47C6CB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45C2B42-2AB9-BA5C-C472-25217B50368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FB19350-5E50-FAA2-C0A4-2329D02FF0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C89E3AE-4CC5-65EB-85E3-1E6C5CCB876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6C42541-F29A-9980-0456-ACB0D182D0A3}"/>
              </a:ext>
            </a:extLst>
          </p:cNvPr>
          <p:cNvSpPr>
            <a:spLocks noGrp="1"/>
          </p:cNvSpPr>
          <p:nvPr>
            <p:ph type="dt" sz="half" idx="10"/>
          </p:nvPr>
        </p:nvSpPr>
        <p:spPr/>
        <p:txBody>
          <a:bodyPr/>
          <a:lstStyle/>
          <a:p>
            <a:fld id="{F2049546-E648-4704-BB69-DF74C2B584B0}" type="datetimeFigureOut">
              <a:rPr kumimoji="1" lang="ja-JP" altLang="en-US" smtClean="0"/>
              <a:t>2025/7/3</a:t>
            </a:fld>
            <a:endParaRPr kumimoji="1" lang="ja-JP" altLang="en-US"/>
          </a:p>
        </p:txBody>
      </p:sp>
      <p:sp>
        <p:nvSpPr>
          <p:cNvPr id="8" name="フッター プレースホルダー 7">
            <a:extLst>
              <a:ext uri="{FF2B5EF4-FFF2-40B4-BE49-F238E27FC236}">
                <a16:creationId xmlns:a16="http://schemas.microsoft.com/office/drawing/2014/main" id="{9FAD8924-9D27-B013-63B8-370131C5606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066E804-1974-26FA-A6D6-B1F615080E26}"/>
              </a:ext>
            </a:extLst>
          </p:cNvPr>
          <p:cNvSpPr>
            <a:spLocks noGrp="1"/>
          </p:cNvSpPr>
          <p:nvPr>
            <p:ph type="sldNum" sz="quarter" idx="12"/>
          </p:nvPr>
        </p:nvSpPr>
        <p:spPr/>
        <p:txBody>
          <a:bodyPr/>
          <a:lstStyle/>
          <a:p>
            <a:fld id="{A30D523D-C2AA-4020-81E3-BE5965EF212B}" type="slidenum">
              <a:rPr kumimoji="1" lang="ja-JP" altLang="en-US" smtClean="0"/>
              <a:t>‹#›</a:t>
            </a:fld>
            <a:endParaRPr kumimoji="1" lang="ja-JP" altLang="en-US"/>
          </a:p>
        </p:txBody>
      </p:sp>
    </p:spTree>
    <p:extLst>
      <p:ext uri="{BB962C8B-B14F-4D97-AF65-F5344CB8AC3E}">
        <p14:creationId xmlns:p14="http://schemas.microsoft.com/office/powerpoint/2010/main" val="2708883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92504F-4B16-4DE2-79D9-35EBEAD000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BE9040-7389-65A9-2891-9A1628802CC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8A61AAB-0679-A23B-CE68-18783B6ED53D}"/>
              </a:ext>
            </a:extLst>
          </p:cNvPr>
          <p:cNvSpPr>
            <a:spLocks noGrp="1"/>
          </p:cNvSpPr>
          <p:nvPr>
            <p:ph type="dt" sz="half" idx="10"/>
          </p:nvPr>
        </p:nvSpPr>
        <p:spPr/>
        <p:txBody>
          <a:bodyPr/>
          <a:lstStyle/>
          <a:p>
            <a:fld id="{F2049546-E648-4704-BB69-DF74C2B584B0}"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90753CA4-7708-F059-E9C6-3B56E1C281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3C830A-9D9F-A5E8-6C6B-A0C86DFFA3FA}"/>
              </a:ext>
            </a:extLst>
          </p:cNvPr>
          <p:cNvSpPr>
            <a:spLocks noGrp="1"/>
          </p:cNvSpPr>
          <p:nvPr>
            <p:ph type="sldNum" sz="quarter" idx="12"/>
          </p:nvPr>
        </p:nvSpPr>
        <p:spPr/>
        <p:txBody>
          <a:bodyPr/>
          <a:lstStyle/>
          <a:p>
            <a:fld id="{A30D523D-C2AA-4020-81E3-BE5965EF212B}" type="slidenum">
              <a:rPr kumimoji="1" lang="ja-JP" altLang="en-US" smtClean="0"/>
              <a:t>‹#›</a:t>
            </a:fld>
            <a:endParaRPr kumimoji="1" lang="ja-JP" altLang="en-US"/>
          </a:p>
        </p:txBody>
      </p:sp>
    </p:spTree>
    <p:extLst>
      <p:ext uri="{BB962C8B-B14F-4D97-AF65-F5344CB8AC3E}">
        <p14:creationId xmlns:p14="http://schemas.microsoft.com/office/powerpoint/2010/main" val="45442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874CC1-E25E-2F28-1CE3-5A9E75C1141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4A22416-D58F-982A-611E-08A6B0FD8644}"/>
              </a:ext>
            </a:extLst>
          </p:cNvPr>
          <p:cNvSpPr>
            <a:spLocks noGrp="1"/>
          </p:cNvSpPr>
          <p:nvPr>
            <p:ph type="dt" sz="half" idx="10"/>
          </p:nvPr>
        </p:nvSpPr>
        <p:spPr/>
        <p:txBody>
          <a:bodyPr/>
          <a:lstStyle/>
          <a:p>
            <a:fld id="{F2049546-E648-4704-BB69-DF74C2B584B0}" type="datetimeFigureOut">
              <a:rPr kumimoji="1" lang="ja-JP" altLang="en-US" smtClean="0"/>
              <a:t>2025/7/3</a:t>
            </a:fld>
            <a:endParaRPr kumimoji="1" lang="ja-JP" altLang="en-US"/>
          </a:p>
        </p:txBody>
      </p:sp>
      <p:sp>
        <p:nvSpPr>
          <p:cNvPr id="4" name="フッター プレースホルダー 3">
            <a:extLst>
              <a:ext uri="{FF2B5EF4-FFF2-40B4-BE49-F238E27FC236}">
                <a16:creationId xmlns:a16="http://schemas.microsoft.com/office/drawing/2014/main" id="{7D15BE72-4796-222F-1566-0C503D5E4D5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5188222-5316-231C-B7DE-8257E28B9192}"/>
              </a:ext>
            </a:extLst>
          </p:cNvPr>
          <p:cNvSpPr>
            <a:spLocks noGrp="1"/>
          </p:cNvSpPr>
          <p:nvPr>
            <p:ph type="sldNum" sz="quarter" idx="12"/>
          </p:nvPr>
        </p:nvSpPr>
        <p:spPr/>
        <p:txBody>
          <a:bodyPr/>
          <a:lstStyle/>
          <a:p>
            <a:fld id="{A30D523D-C2AA-4020-81E3-BE5965EF212B}" type="slidenum">
              <a:rPr kumimoji="1" lang="ja-JP" altLang="en-US" smtClean="0"/>
              <a:t>‹#›</a:t>
            </a:fld>
            <a:endParaRPr kumimoji="1" lang="ja-JP" altLang="en-US"/>
          </a:p>
        </p:txBody>
      </p:sp>
    </p:spTree>
    <p:extLst>
      <p:ext uri="{BB962C8B-B14F-4D97-AF65-F5344CB8AC3E}">
        <p14:creationId xmlns:p14="http://schemas.microsoft.com/office/powerpoint/2010/main" val="1888789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3F6BE4F-3C91-C7D5-0F12-A9C514A18012}"/>
              </a:ext>
            </a:extLst>
          </p:cNvPr>
          <p:cNvSpPr>
            <a:spLocks noGrp="1"/>
          </p:cNvSpPr>
          <p:nvPr>
            <p:ph type="dt" sz="half" idx="10"/>
          </p:nvPr>
        </p:nvSpPr>
        <p:spPr/>
        <p:txBody>
          <a:bodyPr/>
          <a:lstStyle/>
          <a:p>
            <a:fld id="{F2049546-E648-4704-BB69-DF74C2B584B0}" type="datetimeFigureOut">
              <a:rPr kumimoji="1" lang="ja-JP" altLang="en-US" smtClean="0"/>
              <a:t>2025/7/3</a:t>
            </a:fld>
            <a:endParaRPr kumimoji="1" lang="ja-JP" altLang="en-US"/>
          </a:p>
        </p:txBody>
      </p:sp>
      <p:sp>
        <p:nvSpPr>
          <p:cNvPr id="3" name="フッター プレースホルダー 2">
            <a:extLst>
              <a:ext uri="{FF2B5EF4-FFF2-40B4-BE49-F238E27FC236}">
                <a16:creationId xmlns:a16="http://schemas.microsoft.com/office/drawing/2014/main" id="{59EC3CF9-53AF-AA5C-415F-DB33956A930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C76564D-ACD0-6FEB-988F-BD4859BFB502}"/>
              </a:ext>
            </a:extLst>
          </p:cNvPr>
          <p:cNvSpPr>
            <a:spLocks noGrp="1"/>
          </p:cNvSpPr>
          <p:nvPr>
            <p:ph type="sldNum" sz="quarter" idx="12"/>
          </p:nvPr>
        </p:nvSpPr>
        <p:spPr/>
        <p:txBody>
          <a:bodyPr/>
          <a:lstStyle/>
          <a:p>
            <a:fld id="{A30D523D-C2AA-4020-81E3-BE5965EF212B}" type="slidenum">
              <a:rPr kumimoji="1" lang="ja-JP" altLang="en-US" smtClean="0"/>
              <a:t>‹#›</a:t>
            </a:fld>
            <a:endParaRPr kumimoji="1" lang="ja-JP" altLang="en-US"/>
          </a:p>
        </p:txBody>
      </p:sp>
    </p:spTree>
    <p:extLst>
      <p:ext uri="{BB962C8B-B14F-4D97-AF65-F5344CB8AC3E}">
        <p14:creationId xmlns:p14="http://schemas.microsoft.com/office/powerpoint/2010/main" val="3601689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F0527-2565-A2E1-03E1-FD9733FA9C3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FAE30D8-9170-220E-ECF4-9C84DF909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3FCC479-F6C8-3A3F-C3B5-34AADB062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CE1021-22B9-B06E-27EC-3B621F24A69E}"/>
              </a:ext>
            </a:extLst>
          </p:cNvPr>
          <p:cNvSpPr>
            <a:spLocks noGrp="1"/>
          </p:cNvSpPr>
          <p:nvPr>
            <p:ph type="dt" sz="half" idx="10"/>
          </p:nvPr>
        </p:nvSpPr>
        <p:spPr/>
        <p:txBody>
          <a:bodyPr/>
          <a:lstStyle/>
          <a:p>
            <a:fld id="{F2049546-E648-4704-BB69-DF74C2B584B0}" type="datetimeFigureOut">
              <a:rPr kumimoji="1" lang="ja-JP" altLang="en-US" smtClean="0"/>
              <a:t>2025/7/3</a:t>
            </a:fld>
            <a:endParaRPr kumimoji="1" lang="ja-JP" altLang="en-US"/>
          </a:p>
        </p:txBody>
      </p:sp>
      <p:sp>
        <p:nvSpPr>
          <p:cNvPr id="6" name="フッター プレースホルダー 5">
            <a:extLst>
              <a:ext uri="{FF2B5EF4-FFF2-40B4-BE49-F238E27FC236}">
                <a16:creationId xmlns:a16="http://schemas.microsoft.com/office/drawing/2014/main" id="{0F5ACEC2-7ED6-64DE-0B9F-0D602669AE4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FB8D09-0887-1C1B-9A74-46FCDD2C6B1C}"/>
              </a:ext>
            </a:extLst>
          </p:cNvPr>
          <p:cNvSpPr>
            <a:spLocks noGrp="1"/>
          </p:cNvSpPr>
          <p:nvPr>
            <p:ph type="sldNum" sz="quarter" idx="12"/>
          </p:nvPr>
        </p:nvSpPr>
        <p:spPr/>
        <p:txBody>
          <a:bodyPr/>
          <a:lstStyle/>
          <a:p>
            <a:fld id="{A30D523D-C2AA-4020-81E3-BE5965EF212B}" type="slidenum">
              <a:rPr kumimoji="1" lang="ja-JP" altLang="en-US" smtClean="0"/>
              <a:t>‹#›</a:t>
            </a:fld>
            <a:endParaRPr kumimoji="1" lang="ja-JP" altLang="en-US"/>
          </a:p>
        </p:txBody>
      </p:sp>
    </p:spTree>
    <p:extLst>
      <p:ext uri="{BB962C8B-B14F-4D97-AF65-F5344CB8AC3E}">
        <p14:creationId xmlns:p14="http://schemas.microsoft.com/office/powerpoint/2010/main" val="257171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FE3F98-8A00-06AF-0FCB-69F79B48A6D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542EEB7-D497-C2A7-2C25-4C5CE3606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E096B3A-BE90-56EF-EF39-4FFC41E0E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BB2B0AD-505B-8D0B-4D8A-03FB3DD2C343}"/>
              </a:ext>
            </a:extLst>
          </p:cNvPr>
          <p:cNvSpPr>
            <a:spLocks noGrp="1"/>
          </p:cNvSpPr>
          <p:nvPr>
            <p:ph type="dt" sz="half" idx="10"/>
          </p:nvPr>
        </p:nvSpPr>
        <p:spPr/>
        <p:txBody>
          <a:bodyPr/>
          <a:lstStyle/>
          <a:p>
            <a:fld id="{F2049546-E648-4704-BB69-DF74C2B584B0}" type="datetimeFigureOut">
              <a:rPr kumimoji="1" lang="ja-JP" altLang="en-US" smtClean="0"/>
              <a:t>2025/7/3</a:t>
            </a:fld>
            <a:endParaRPr kumimoji="1" lang="ja-JP" altLang="en-US"/>
          </a:p>
        </p:txBody>
      </p:sp>
      <p:sp>
        <p:nvSpPr>
          <p:cNvPr id="6" name="フッター プレースホルダー 5">
            <a:extLst>
              <a:ext uri="{FF2B5EF4-FFF2-40B4-BE49-F238E27FC236}">
                <a16:creationId xmlns:a16="http://schemas.microsoft.com/office/drawing/2014/main" id="{9EB746C0-0EE8-90A6-642E-6C2BC506D27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224E9E8-4CAD-063B-3F0C-FCEF9CC0EAB0}"/>
              </a:ext>
            </a:extLst>
          </p:cNvPr>
          <p:cNvSpPr>
            <a:spLocks noGrp="1"/>
          </p:cNvSpPr>
          <p:nvPr>
            <p:ph type="sldNum" sz="quarter" idx="12"/>
          </p:nvPr>
        </p:nvSpPr>
        <p:spPr/>
        <p:txBody>
          <a:bodyPr/>
          <a:lstStyle/>
          <a:p>
            <a:fld id="{A30D523D-C2AA-4020-81E3-BE5965EF212B}" type="slidenum">
              <a:rPr kumimoji="1" lang="ja-JP" altLang="en-US" smtClean="0"/>
              <a:t>‹#›</a:t>
            </a:fld>
            <a:endParaRPr kumimoji="1" lang="ja-JP" altLang="en-US"/>
          </a:p>
        </p:txBody>
      </p:sp>
    </p:spTree>
    <p:extLst>
      <p:ext uri="{BB962C8B-B14F-4D97-AF65-F5344CB8AC3E}">
        <p14:creationId xmlns:p14="http://schemas.microsoft.com/office/powerpoint/2010/main" val="333997371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2377739-18A9-F9D7-5D93-E7736CAC3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4630D8-3DAD-1E67-FF87-02ABEF745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705662-591D-2F5F-F84F-B2DCD6F1E7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049546-E648-4704-BB69-DF74C2B584B0}"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9BB751E6-9BBB-2E52-AF39-E8E2FDA032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565FB4A-1D38-0C07-1C02-518188912E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D523D-C2AA-4020-81E3-BE5965EF212B}" type="slidenum">
              <a:rPr kumimoji="1" lang="ja-JP" altLang="en-US" smtClean="0"/>
              <a:t>‹#›</a:t>
            </a:fld>
            <a:endParaRPr kumimoji="1" lang="ja-JP" altLang="en-US"/>
          </a:p>
        </p:txBody>
      </p:sp>
    </p:spTree>
    <p:extLst>
      <p:ext uri="{BB962C8B-B14F-4D97-AF65-F5344CB8AC3E}">
        <p14:creationId xmlns:p14="http://schemas.microsoft.com/office/powerpoint/2010/main" val="202831470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0"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latin typeface="BIZ UDPGothic"/>
              </a:rPr>
              <a:t>生成AIが企業にもたらす変革の可能性</a:t>
            </a:r>
          </a:p>
        </p:txBody>
      </p:sp>
      <p:sp>
        <p:nvSpPr>
          <p:cNvPr id="3" name="Content Placeholder 2"/>
          <p:cNvSpPr>
            <a:spLocks noGrp="1"/>
          </p:cNvSpPr>
          <p:nvPr>
            <p:ph idx="1"/>
          </p:nvPr>
        </p:nvSpPr>
        <p:spPr/>
        <p:txBody>
          <a:bodyPr>
            <a:normAutofit/>
          </a:bodyPr>
          <a:lstStyle/>
          <a:p>
            <a:r>
              <a:rPr>
                <a:latin typeface="BIZ UDPGothic"/>
              </a:rPr>
              <a:t>本日は生成AIが企業活動にどのような変革をもたらすかについてお話しします。</a:t>
            </a:r>
          </a:p>
          <a:p/>
          <a:p>
            <a:r>
              <a:rPr>
                <a:latin typeface="BIZ UDPGothic"/>
              </a:rPr>
              <a:t>近年、ChatGPTやMidjourney、Stable Diffusionなどの生成AIの急速な発展により、ビジネス環境は大きく変わりつつあります。</a:t>
            </a:r>
          </a:p>
          <a:p/>
          <a:p>
            <a:r>
              <a:rPr>
                <a:latin typeface="BIZ UDPGothic"/>
              </a:rPr>
              <a:t>これらの技術は単なるトレンドではなく、企業の業務効率化、創造性の拡張、意思決定プロセスの改善など、多方面での変革を促進しています。</a:t>
            </a:r>
          </a:p>
          <a:p/>
          <a:p>
            <a:r>
              <a:rPr>
                <a:latin typeface="BIZ UDPGothic"/>
              </a:rPr>
              <a:t>調査によれば、生成AIを導入した企業の約70%が業務効率の向上を実感し、50%以上がコスト削減に成功しているというデータもあります。</a:t>
            </a:r>
          </a:p>
          <a:p/>
          <a:p>
            <a:r>
              <a:rPr>
                <a:latin typeface="BIZ UDPGothic"/>
              </a:rPr>
              <a:t>本プレゼンテーションでは、生成AIの基本的な仕組みから実際の活用事例、導入における課題と対策まで、包括的に解説していきます。</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latin typeface="BIZ UDPGothic"/>
              </a:rPr>
              <a:t>まとめと次のステップ</a:t>
            </a:r>
          </a:p>
        </p:txBody>
      </p:sp>
      <p:sp>
        <p:nvSpPr>
          <p:cNvPr id="3" name="Content Placeholder 2"/>
          <p:cNvSpPr>
            <a:spLocks noGrp="1"/>
          </p:cNvSpPr>
          <p:nvPr>
            <p:ph idx="1"/>
          </p:nvPr>
        </p:nvSpPr>
        <p:spPr/>
        <p:txBody>
          <a:bodyPr>
            <a:normAutofit/>
          </a:bodyPr>
          <a:lstStyle/>
          <a:p>
            <a:r>
              <a:rPr>
                <a:latin typeface="BIZ UDPGothic"/>
              </a:rPr>
              <a:t>本日の提案内容を振り返り、主要なポイントを確認しました。</a:t>
            </a:r>
          </a:p>
          <a:p/>
          <a:p>
            <a:r>
              <a:rPr>
                <a:latin typeface="BIZ UDPGothic"/>
              </a:rPr>
              <a:t>市場分析の結果、新製品の需要が高まっていることが明らかになりました。</a:t>
            </a:r>
          </a:p>
          <a:p/>
          <a:p>
            <a:r>
              <a:rPr>
                <a:latin typeface="BIZ UDPGothic"/>
              </a:rPr>
              <a:t>競合他社との差別化戦略として、品質とコストパフォーマンスの両立を図ります。</a:t>
            </a:r>
          </a:p>
          <a:p/>
          <a:p>
            <a:r>
              <a:rPr>
                <a:latin typeface="BIZ UDPGothic"/>
              </a:rPr>
              <a:t>初期投資額は2,500万円、ROIは18ヶ月で回収見込みです。</a:t>
            </a:r>
          </a:p>
          <a:p/>
          <a:p>
            <a:r>
              <a:rPr>
                <a:latin typeface="BIZ UDPGothic"/>
              </a:rPr>
              <a:t>承認いただきたい事項は以下の3点です。</a:t>
            </a:r>
          </a:p>
          <a:p/>
          <a:p>
            <a:r>
              <a:rPr>
                <a:latin typeface="BIZ UDPGothic"/>
              </a:rPr>
              <a:t>1. 新製品開発予算の承認</a:t>
            </a:r>
          </a:p>
          <a:p>
            <a:r>
              <a:rPr>
                <a:latin typeface="BIZ UDPGothic"/>
              </a:rPr>
              <a:t>2. マーケティング戦略の方向性の確認</a:t>
            </a:r>
          </a:p>
          <a:p>
            <a:r>
              <a:rPr>
                <a:latin typeface="BIZ UDPGothic"/>
              </a:rPr>
              <a:t>3. 来月からの開発チーム編成の許可</a:t>
            </a:r>
          </a:p>
          <a:p/>
          <a:p>
            <a:r>
              <a:rPr>
                <a:latin typeface="BIZ UDPGothic"/>
              </a:rPr>
              <a:t>ご承認いただければ、来週より詳細計画の策定に着手いたします。</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latin typeface="BIZ UDPGothic"/>
              </a:rPr>
              <a:t>業務課題の現状と生成AI導入の必要性</a:t>
            </a:r>
          </a:p>
        </p:txBody>
      </p:sp>
      <p:sp>
        <p:nvSpPr>
          <p:cNvPr id="3" name="Content Placeholder 2"/>
          <p:cNvSpPr>
            <a:spLocks noGrp="1"/>
          </p:cNvSpPr>
          <p:nvPr>
            <p:ph idx="1"/>
          </p:nvPr>
        </p:nvSpPr>
        <p:spPr/>
        <p:txBody>
          <a:bodyPr>
            <a:normAutofit/>
          </a:bodyPr>
          <a:lstStyle/>
          <a:p>
            <a:r>
              <a:rPr>
                <a:latin typeface="BIZ UDPGothic"/>
              </a:rPr>
              <a:t>業務効率の停滞が近年の大きな課題となっています。</a:t>
            </a:r>
          </a:p>
          <a:p>
            <a:r>
              <a:rPr>
                <a:latin typeface="BIZ UDPGothic"/>
              </a:rPr>
              <a:t>従来の業務プロセスでは情報処理の限界に直面しています。</a:t>
            </a:r>
          </a:p>
          <a:p>
            <a:r>
              <a:rPr>
                <a:latin typeface="BIZ UDPGothic"/>
              </a:rPr>
              <a:t>人的リソースの不足により、重要業務への集中が困難な状況です。</a:t>
            </a:r>
          </a:p>
          <a:p>
            <a:r>
              <a:rPr>
                <a:latin typeface="BIZ UDPGothic"/>
              </a:rPr>
              <a:t>生成AIは反復的タスクの自動化により、業務効率を大幅に向上させます。</a:t>
            </a:r>
          </a:p>
          <a:p>
            <a:r>
              <a:rPr>
                <a:latin typeface="BIZ UDPGothic"/>
              </a:rPr>
              <a:t>複雑なデータ分析を短時間で実行し、意思決定の質を高めます。</a:t>
            </a:r>
          </a:p>
          <a:p>
            <a:r>
              <a:rPr>
                <a:latin typeface="BIZ UDPGothic"/>
              </a:rPr>
              <a:t>24時間対応可能なシステムにより、顧客満足度の向上が期待できます。</a:t>
            </a:r>
          </a:p>
          <a:p>
            <a:r>
              <a:rPr>
                <a:latin typeface="BIZ UDPGothic"/>
              </a:rPr>
              <a:t>導入コストを上回る長期的な投資効果が見込まれます。</a:t>
            </a:r>
          </a:p>
          <a:p>
            <a:r>
              <a:rPr>
                <a:latin typeface="BIZ UDPGothic"/>
              </a:rPr>
              <a:t>競合他社との差別化要因となり、市場優位性の確保につながります。</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latin typeface="BIZ UDPGothic"/>
              </a:rPr>
              <a:t>生成AIの基本概念と最新動向</a:t>
            </a:r>
          </a:p>
        </p:txBody>
      </p:sp>
      <p:sp>
        <p:nvSpPr>
          <p:cNvPr id="3" name="Content Placeholder 2"/>
          <p:cNvSpPr>
            <a:spLocks noGrp="1"/>
          </p:cNvSpPr>
          <p:nvPr>
            <p:ph idx="1"/>
          </p:nvPr>
        </p:nvSpPr>
        <p:spPr/>
        <p:txBody>
          <a:bodyPr>
            <a:normAutofit/>
          </a:bodyPr>
          <a:lstStyle/>
          <a:p>
            <a:r>
              <a:rPr>
                <a:latin typeface="BIZ UDPGothic"/>
              </a:rPr>
              <a:t>生成AIとは、新しいコンテンツを作成できる人工知能技術です。</a:t>
            </a:r>
          </a:p>
          <a:p/>
          <a:p>
            <a:r>
              <a:rPr>
                <a:latin typeface="BIZ UDPGothic"/>
              </a:rPr>
              <a:t>機械学習の一種で、大量のデータから学習し、テキスト、画像、音声、動画などを生成します。</a:t>
            </a:r>
          </a:p>
          <a:p/>
          <a:p>
            <a:r>
              <a:rPr>
                <a:latin typeface="BIZ UDPGothic"/>
              </a:rPr>
              <a:t>代表的な技術には、GPT-4などの大規模言語モデル、DALL-E、Stable Diffusionなどの画像生成モデルがあります。</a:t>
            </a:r>
          </a:p>
          <a:p/>
          <a:p>
            <a:r>
              <a:rPr>
                <a:latin typeface="BIZ UDPGothic"/>
              </a:rPr>
              <a:t>最新動向としては、マルチモーダルAIの発展が顕著で、テキストと画像を同時に理解・生成できるモデルが登場しています。</a:t>
            </a:r>
          </a:p>
          <a:p/>
          <a:p>
            <a:r>
              <a:rPr>
                <a:latin typeface="BIZ UDPGothic"/>
              </a:rPr>
              <a:t>AIエージェントの自律性向上も進み、複雑なタスクを連続的に実行できるシステムが開発されています。</a:t>
            </a:r>
          </a:p>
          <a:p/>
          <a:p>
            <a:r>
              <a:rPr>
                <a:latin typeface="BIZ UDPGothic"/>
              </a:rPr>
              <a:t>産業応用では、コンテンツ制作、製品設計、医療画像分析などの分野で実用化が進んでいます。</a:t>
            </a:r>
          </a:p>
          <a:p/>
          <a:p>
            <a:r>
              <a:rPr>
                <a:latin typeface="BIZ UDPGothic"/>
              </a:rPr>
              <a:t>課題としては、著作権問題、偽情報生成リスク、バイアス問題などの倫理的・法的課題が議論されています。</a:t>
            </a:r>
          </a:p>
          <a:p/>
          <a:p>
            <a:r>
              <a:rPr>
                <a:latin typeface="BIZ UDPGothic"/>
              </a:rPr>
              <a:t>今後は、より少ないデータでの学習効率向上や、説明可能性の高いAIモデルの開発が期待されています。</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latin typeface="BIZ UDPGothic"/>
              </a:rPr>
              <a:t>主要な生成AIツールの比較</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1981200.0" y="1645920"/>
          <a:ext cx="8229600" cy="32004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457200">
                <a:tc>
                  <a:txBody>
                    <a:bodyPr/>
                    <a:lstStyle/>
                    <a:p>
                      <a:pPr>
                        <a:defRPr b="1" sz="1400"/>
                      </a:pPr>
                      <a:r>
                        <a:rPr>
                          <a:latin typeface="BIZ UDPGothic"/>
                        </a:rPr>
                        <a:t>AIツール名</a:t>
                      </a:r>
                    </a:p>
                  </a:txBody>
                  <a:tcPr anchor="ctr"/>
                </a:tc>
                <a:tc>
                  <a:txBody>
                    <a:bodyPr/>
                    <a:lstStyle/>
                    <a:p>
                      <a:pPr>
                        <a:defRPr b="1" sz="1400"/>
                      </a:pPr>
                      <a:r>
                        <a:rPr>
                          <a:latin typeface="BIZ UDPGothic"/>
                        </a:rPr>
                        <a:t>主な機能</a:t>
                      </a:r>
                    </a:p>
                  </a:txBody>
                  <a:tcPr anchor="ctr"/>
                </a:tc>
                <a:tc>
                  <a:txBody>
                    <a:bodyPr/>
                    <a:lstStyle/>
                    <a:p>
                      <a:pPr>
                        <a:defRPr b="1" sz="1400"/>
                      </a:pPr>
                      <a:r>
                        <a:rPr>
                          <a:latin typeface="BIZ UDPGothic"/>
                        </a:rPr>
                        <a:t>月額コスト</a:t>
                      </a:r>
                    </a:p>
                  </a:txBody>
                  <a:tcPr anchor="ctr"/>
                </a:tc>
                <a:tc>
                  <a:txBody>
                    <a:bodyPr/>
                    <a:lstStyle/>
                    <a:p>
                      <a:pPr>
                        <a:defRPr b="1" sz="1400"/>
                      </a:pPr>
                      <a:r>
                        <a:rPr>
                          <a:latin typeface="BIZ UDPGothic"/>
                        </a:rPr>
                        <a:t>無料プラン</a:t>
                      </a:r>
                    </a:p>
                  </a:txBody>
                  <a:tcPr anchor="ctr"/>
                </a:tc>
                <a:tc>
                  <a:txBody>
                    <a:bodyPr/>
                    <a:lstStyle/>
                    <a:p>
                      <a:pPr>
                        <a:defRPr b="1" sz="1400"/>
                      </a:pPr>
                      <a:r>
                        <a:rPr>
                          <a:latin typeface="BIZ UDPGothic"/>
                        </a:rPr>
                        <a:t>セキュリティ機能</a:t>
                      </a:r>
                    </a:p>
                  </a:txBody>
                  <a:tcPr anchor="ctr"/>
                </a:tc>
                <a:tc>
                  <a:txBody>
                    <a:bodyPr/>
                    <a:lstStyle/>
                    <a:p>
                      <a:pPr>
                        <a:defRPr b="1" sz="1400"/>
                      </a:pPr>
                      <a:r>
                        <a:rPr>
                          <a:latin typeface="BIZ UDPGothic"/>
                        </a:rPr>
                        <a:t>データ保護ポリシー</a:t>
                      </a:r>
                    </a:p>
                  </a:txBody>
                  <a:tcPr anchor="ctr"/>
                </a:tc>
              </a:tr>
              <a:tr h="457200">
                <a:tc>
                  <a:txBody>
                    <a:bodyPr/>
                    <a:lstStyle/>
                    <a:p>
                      <a:pPr>
                        <a:defRPr sz="1200"/>
                      </a:pPr>
                      <a:r>
                        <a:rPr>
                          <a:latin typeface="BIZ UDPGothic"/>
                        </a:rPr>
                        <a:t>ChatGPT (OpenAI)</a:t>
                      </a:r>
                    </a:p>
                  </a:txBody>
                  <a:tcPr anchor="ctr"/>
                </a:tc>
                <a:tc>
                  <a:txBody>
                    <a:bodyPr/>
                    <a:lstStyle/>
                    <a:p>
                      <a:pPr>
                        <a:defRPr sz="1200"/>
                      </a:pPr>
                      <a:r>
                        <a:rPr>
                          <a:latin typeface="BIZ UDPGothic"/>
                        </a:rPr>
                        <a:t>テキスト生成、コード作成、画像生成(DALL-E)</a:t>
                      </a:r>
                    </a:p>
                  </a:txBody>
                  <a:tcPr anchor="ctr"/>
                </a:tc>
                <a:tc>
                  <a:txBody>
                    <a:bodyPr/>
                    <a:lstStyle/>
                    <a:p>
                      <a:pPr>
                        <a:defRPr sz="1200"/>
                      </a:pPr>
                      <a:r>
                        <a:rPr>
                          <a:latin typeface="BIZ UDPGothic"/>
                        </a:rPr>
                        <a:t>$20 (Plus), $42 (Team), $120 (Enterprise)</a:t>
                      </a:r>
                    </a:p>
                  </a:txBody>
                  <a:tcPr anchor="ctr"/>
                </a:tc>
                <a:tc>
                  <a:txBody>
                    <a:bodyPr/>
                    <a:lstStyle/>
                    <a:p>
                      <a:pPr>
                        <a:defRPr sz="1200"/>
                      </a:pPr>
                      <a:r>
                        <a:rPr>
                          <a:latin typeface="BIZ UDPGothic"/>
                        </a:rPr>
                        <a:t>あり (制限付き)</a:t>
                      </a:r>
                    </a:p>
                  </a:txBody>
                  <a:tcPr anchor="ctr"/>
                </a:tc>
                <a:tc>
                  <a:txBody>
                    <a:bodyPr/>
                    <a:lstStyle/>
                    <a:p>
                      <a:pPr>
                        <a:defRPr sz="1200"/>
                      </a:pPr>
                      <a:r>
                        <a:rPr>
                          <a:latin typeface="BIZ UDPGothic"/>
                        </a:rPr>
                        <a:t>エンタープライズ版でデータ非保存オプション</a:t>
                      </a:r>
                    </a:p>
                  </a:txBody>
                  <a:tcPr anchor="ctr"/>
                </a:tc>
                <a:tc>
                  <a:txBody>
                    <a:bodyPr/>
                    <a:lstStyle/>
                    <a:p>
                      <a:pPr>
                        <a:defRPr sz="1200"/>
                      </a:pPr>
                      <a:r>
                        <a:rPr>
                          <a:latin typeface="BIZ UDPGothic"/>
                        </a:rPr>
                        <a:t>商用利用時はデータ非学習可能</a:t>
                      </a:r>
                    </a:p>
                  </a:txBody>
                  <a:tcPr anchor="ctr"/>
                </a:tc>
              </a:tr>
              <a:tr h="457200">
                <a:tc>
                  <a:txBody>
                    <a:bodyPr/>
                    <a:lstStyle/>
                    <a:p>
                      <a:pPr>
                        <a:defRPr sz="1200"/>
                      </a:pPr>
                      <a:r>
                        <a:rPr>
                          <a:latin typeface="BIZ UDPGothic"/>
                        </a:rPr>
                        <a:t>Claude (Anthropic)</a:t>
                      </a:r>
                    </a:p>
                  </a:txBody>
                  <a:tcPr anchor="ctr"/>
                </a:tc>
                <a:tc>
                  <a:txBody>
                    <a:bodyPr/>
                    <a:lstStyle/>
                    <a:p>
                      <a:pPr>
                        <a:defRPr sz="1200"/>
                      </a:pPr>
                      <a:r>
                        <a:rPr>
                          <a:latin typeface="BIZ UDPGothic"/>
                        </a:rPr>
                        <a:t>長文処理、画像認識、文書分析</a:t>
                      </a:r>
                    </a:p>
                  </a:txBody>
                  <a:tcPr anchor="ctr"/>
                </a:tc>
                <a:tc>
                  <a:txBody>
                    <a:bodyPr/>
                    <a:lstStyle/>
                    <a:p>
                      <a:pPr>
                        <a:defRPr sz="1200"/>
                      </a:pPr>
                      <a:r>
                        <a:rPr>
                          <a:latin typeface="BIZ UDPGothic"/>
                        </a:rPr>
                        <a:t>$20 (Pro), $30 (Team), カスタム (Enterprise)</a:t>
                      </a:r>
                    </a:p>
                  </a:txBody>
                  <a:tcPr anchor="ctr"/>
                </a:tc>
                <a:tc>
                  <a:txBody>
                    <a:bodyPr/>
                    <a:lstStyle/>
                    <a:p>
                      <a:pPr>
                        <a:defRPr sz="1200"/>
                      </a:pPr>
                      <a:r>
                        <a:rPr>
                          <a:latin typeface="BIZ UDPGothic"/>
                        </a:rPr>
                        <a:t>あり (制限付き)</a:t>
                      </a:r>
                    </a:p>
                  </a:txBody>
                  <a:tcPr anchor="ctr"/>
                </a:tc>
                <a:tc>
                  <a:txBody>
                    <a:bodyPr/>
                    <a:lstStyle/>
                    <a:p>
                      <a:pPr>
                        <a:defRPr sz="1200"/>
                      </a:pPr>
                      <a:r>
                        <a:rPr>
                          <a:latin typeface="BIZ UDPGothic"/>
                        </a:rPr>
                        <a:t>企業向けデータ保護、SOC 2準拠</a:t>
                      </a:r>
                    </a:p>
                  </a:txBody>
                  <a:tcPr anchor="ctr"/>
                </a:tc>
                <a:tc>
                  <a:txBody>
                    <a:bodyPr/>
                    <a:lstStyle/>
                    <a:p>
                      <a:pPr>
                        <a:defRPr sz="1200"/>
                      </a:pPr>
                      <a:r>
                        <a:rPr>
                          <a:latin typeface="BIZ UDPGothic"/>
                        </a:rPr>
                        <a:t>プライバシーに配慮した学習方針</a:t>
                      </a:r>
                    </a:p>
                  </a:txBody>
                  <a:tcPr anchor="ctr"/>
                </a:tc>
              </a:tr>
              <a:tr h="457200">
                <a:tc>
                  <a:txBody>
                    <a:bodyPr/>
                    <a:lstStyle/>
                    <a:p>
                      <a:pPr>
                        <a:defRPr sz="1200"/>
                      </a:pPr>
                      <a:r>
                        <a:rPr>
                          <a:latin typeface="BIZ UDPGothic"/>
                        </a:rPr>
                        <a:t>Gemini (Google)</a:t>
                      </a:r>
                    </a:p>
                  </a:txBody>
                  <a:tcPr anchor="ctr"/>
                </a:tc>
                <a:tc>
                  <a:txBody>
                    <a:bodyPr/>
                    <a:lstStyle/>
                    <a:p>
                      <a:pPr>
                        <a:defRPr sz="1200"/>
                      </a:pPr>
                      <a:r>
                        <a:rPr>
                          <a:latin typeface="BIZ UDPGothic"/>
                        </a:rPr>
                        <a:t>テキスト生成、画像認識、Googleサービス連携</a:t>
                      </a:r>
                    </a:p>
                  </a:txBody>
                  <a:tcPr anchor="ctr"/>
                </a:tc>
                <a:tc>
                  <a:txBody>
                    <a:bodyPr/>
                    <a:lstStyle/>
                    <a:p>
                      <a:pPr>
                        <a:defRPr sz="1200"/>
                      </a:pPr>
                      <a:r>
                        <a:rPr>
                          <a:latin typeface="BIZ UDPGothic"/>
                        </a:rPr>
                        <a:t>$20 (Advanced), $30 (Enterprise)</a:t>
                      </a:r>
                    </a:p>
                  </a:txBody>
                  <a:tcPr anchor="ctr"/>
                </a:tc>
                <a:tc>
                  <a:txBody>
                    <a:bodyPr/>
                    <a:lstStyle/>
                    <a:p>
                      <a:pPr>
                        <a:defRPr sz="1200"/>
                      </a:pPr>
                      <a:r>
                        <a:rPr>
                          <a:latin typeface="BIZ UDPGothic"/>
                        </a:rPr>
                        <a:t>あり (Basic)</a:t>
                      </a:r>
                    </a:p>
                  </a:txBody>
                  <a:tcPr anchor="ctr"/>
                </a:tc>
                <a:tc>
                  <a:txBody>
                    <a:bodyPr/>
                    <a:lstStyle/>
                    <a:p>
                      <a:pPr>
                        <a:defRPr sz="1200"/>
                      </a:pPr>
                      <a:r>
                        <a:rPr>
                          <a:latin typeface="BIZ UDPGothic"/>
                        </a:rPr>
                        <a:t>Google標準セキュリティ、企業向けデータ管理</a:t>
                      </a:r>
                    </a:p>
                  </a:txBody>
                  <a:tcPr anchor="ctr"/>
                </a:tc>
                <a:tc>
                  <a:txBody>
                    <a:bodyPr/>
                    <a:lstStyle/>
                    <a:p>
                      <a:pPr>
                        <a:defRPr sz="1200"/>
                      </a:pPr>
                      <a:r>
                        <a:rPr>
                          <a:latin typeface="BIZ UDPGothic"/>
                        </a:rPr>
                        <a:t>Googleのプライバシーポリシーに準拠</a:t>
                      </a:r>
                    </a:p>
                  </a:txBody>
                  <a:tcPr anchor="ctr"/>
                </a:tc>
              </a:tr>
              <a:tr h="457200">
                <a:tc>
                  <a:txBody>
                    <a:bodyPr/>
                    <a:lstStyle/>
                    <a:p>
                      <a:pPr>
                        <a:defRPr sz="1200"/>
                      </a:pPr>
                      <a:r>
                        <a:rPr>
                          <a:latin typeface="BIZ UDPGothic"/>
                        </a:rPr>
                        <a:t>Copilot (Microsoft)</a:t>
                      </a:r>
                    </a:p>
                  </a:txBody>
                  <a:tcPr anchor="ctr"/>
                </a:tc>
                <a:tc>
                  <a:txBody>
                    <a:bodyPr/>
                    <a:lstStyle/>
                    <a:p>
                      <a:pPr>
                        <a:defRPr sz="1200"/>
                      </a:pPr>
                      <a:r>
                        <a:rPr>
                          <a:latin typeface="BIZ UDPGothic"/>
                        </a:rPr>
                        <a:t>コード補完、テキスト生成、Office連携</a:t>
                      </a:r>
                    </a:p>
                  </a:txBody>
                  <a:tcPr anchor="ctr"/>
                </a:tc>
                <a:tc>
                  <a:txBody>
                    <a:bodyPr/>
                    <a:lstStyle/>
                    <a:p>
                      <a:pPr>
                        <a:defRPr sz="1200"/>
                      </a:pPr>
                      <a:r>
                        <a:rPr>
                          <a:latin typeface="BIZ UDPGothic"/>
                        </a:rPr>
                        <a:t>$10 (個人), $30 (Pro), カスタム (Enterprise)</a:t>
                      </a:r>
                    </a:p>
                  </a:txBody>
                  <a:tcPr anchor="ctr"/>
                </a:tc>
                <a:tc>
                  <a:txBody>
                    <a:bodyPr/>
                    <a:lstStyle/>
                    <a:p>
                      <a:pPr>
                        <a:defRPr sz="1200"/>
                      </a:pPr>
                      <a:r>
                        <a:rPr>
                          <a:latin typeface="BIZ UDPGothic"/>
                        </a:rPr>
                        <a:t>一部機能のみ</a:t>
                      </a:r>
                    </a:p>
                  </a:txBody>
                  <a:tcPr anchor="ctr"/>
                </a:tc>
                <a:tc>
                  <a:txBody>
                    <a:bodyPr/>
                    <a:lstStyle/>
                    <a:p>
                      <a:pPr>
                        <a:defRPr sz="1200"/>
                      </a:pPr>
                      <a:r>
                        <a:rPr>
                          <a:latin typeface="BIZ UDPGothic"/>
                        </a:rPr>
                        <a:t>Microsoft標準セキュリティ、企業向け管理機能</a:t>
                      </a:r>
                    </a:p>
                  </a:txBody>
                  <a:tcPr anchor="ctr"/>
                </a:tc>
                <a:tc>
                  <a:txBody>
                    <a:bodyPr/>
                    <a:lstStyle/>
                    <a:p>
                      <a:pPr>
                        <a:defRPr sz="1200"/>
                      </a:pPr>
                      <a:r>
                        <a:rPr>
                          <a:latin typeface="BIZ UDPGothic"/>
                        </a:rPr>
                        <a:t>Microsoft 365のセキュリティポリシー適用</a:t>
                      </a:r>
                    </a:p>
                  </a:txBody>
                  <a:tcPr anchor="ctr"/>
                </a:tc>
              </a:tr>
              <a:tr h="457200">
                <a:tc>
                  <a:txBody>
                    <a:bodyPr/>
                    <a:lstStyle/>
                    <a:p>
                      <a:pPr>
                        <a:defRPr sz="1200"/>
                      </a:pPr>
                      <a:r>
                        <a:rPr>
                          <a:latin typeface="BIZ UDPGothic"/>
                        </a:rPr>
                        <a:t>Midjourney</a:t>
                      </a:r>
                    </a:p>
                  </a:txBody>
                  <a:tcPr anchor="ctr"/>
                </a:tc>
                <a:tc>
                  <a:txBody>
                    <a:bodyPr/>
                    <a:lstStyle/>
                    <a:p>
                      <a:pPr>
                        <a:defRPr sz="1200"/>
                      </a:pPr>
                      <a:r>
                        <a:rPr>
                          <a:latin typeface="BIZ UDPGothic"/>
                        </a:rPr>
                        <a:t>高品質画像生成、スタイル調整</a:t>
                      </a:r>
                    </a:p>
                  </a:txBody>
                  <a:tcPr anchor="ctr"/>
                </a:tc>
                <a:tc>
                  <a:txBody>
                    <a:bodyPr/>
                    <a:lstStyle/>
                    <a:p>
                      <a:pPr>
                        <a:defRPr sz="1200"/>
                      </a:pPr>
                      <a:r>
                        <a:rPr>
                          <a:latin typeface="BIZ UDPGothic"/>
                        </a:rPr>
                        <a:t>$10 (Basic), $30 (Standard), $60 (Pro)</a:t>
                      </a:r>
                    </a:p>
                  </a:txBody>
                  <a:tcPr anchor="ctr"/>
                </a:tc>
                <a:tc>
                  <a:txBody>
                    <a:bodyPr/>
                    <a:lstStyle/>
                    <a:p>
                      <a:pPr>
                        <a:defRPr sz="1200"/>
                      </a:pPr>
                      <a:r>
                        <a:rPr>
                          <a:latin typeface="BIZ UDPGothic"/>
                        </a:rPr>
                        <a:t>なし</a:t>
                      </a:r>
                    </a:p>
                  </a:txBody>
                  <a:tcPr anchor="ctr"/>
                </a:tc>
                <a:tc>
                  <a:txBody>
                    <a:bodyPr/>
                    <a:lstStyle/>
                    <a:p>
                      <a:pPr>
                        <a:defRPr sz="1200"/>
                      </a:pPr>
                      <a:r>
                        <a:rPr>
                          <a:latin typeface="BIZ UDPGothic"/>
                        </a:rPr>
                        <a:t>限定的なセキュリティ機能</a:t>
                      </a:r>
                    </a:p>
                  </a:txBody>
                  <a:tcPr anchor="ctr"/>
                </a:tc>
                <a:tc>
                  <a:txBody>
                    <a:bodyPr/>
                    <a:lstStyle/>
                    <a:p>
                      <a:pPr>
                        <a:defRPr sz="1200"/>
                      </a:pPr>
                      <a:r>
                        <a:rPr>
                          <a:latin typeface="BIZ UDPGothic"/>
                        </a:rPr>
                        <a:t>生成画像の商用利用許可</a:t>
                      </a:r>
                    </a:p>
                  </a:txBody>
                  <a:tcPr anchor="ctr"/>
                </a:tc>
              </a:tr>
              <a:tr h="457200">
                <a:tc>
                  <a:txBody>
                    <a:bodyPr/>
                    <a:lstStyle/>
                    <a:p>
                      <a:pPr>
                        <a:defRPr sz="1200"/>
                      </a:pPr>
                      <a:r>
                        <a:rPr>
                          <a:latin typeface="BIZ UDPGothic"/>
                        </a:rPr>
                        <a:t>DALL-E (OpenAI)</a:t>
                      </a:r>
                    </a:p>
                  </a:txBody>
                  <a:tcPr anchor="ctr"/>
                </a:tc>
                <a:tc>
                  <a:txBody>
                    <a:bodyPr/>
                    <a:lstStyle/>
                    <a:p>
                      <a:pPr>
                        <a:defRPr sz="1200"/>
                      </a:pPr>
                      <a:r>
                        <a:rPr>
                          <a:latin typeface="BIZ UDPGothic"/>
                        </a:rPr>
                        <a:t>画像生成、編集、バリエーション作成</a:t>
                      </a:r>
                    </a:p>
                  </a:txBody>
                  <a:tcPr anchor="ctr"/>
                </a:tc>
                <a:tc>
                  <a:txBody>
                    <a:bodyPr/>
                    <a:lstStyle/>
                    <a:p>
                      <a:pPr>
                        <a:defRPr sz="1200"/>
                      </a:pPr>
                      <a:r>
                        <a:rPr>
                          <a:latin typeface="BIZ UDPGothic"/>
                        </a:rPr>
                        <a:t>クレジット制 ($15/115クレジット)</a:t>
                      </a:r>
                    </a:p>
                  </a:txBody>
                  <a:tcPr anchor="ctr"/>
                </a:tc>
                <a:tc>
                  <a:txBody>
                    <a:bodyPr/>
                    <a:lstStyle/>
                    <a:p>
                      <a:pPr>
                        <a:defRPr sz="1200"/>
                      </a:pPr>
                      <a:r>
                        <a:rPr>
                          <a:latin typeface="BIZ UDPGothic"/>
                        </a:rPr>
                        <a:t>限定クレジット</a:t>
                      </a:r>
                    </a:p>
                  </a:txBody>
                  <a:tcPr anchor="ctr"/>
                </a:tc>
                <a:tc>
                  <a:txBody>
                    <a:bodyPr/>
                    <a:lstStyle/>
                    <a:p>
                      <a:pPr>
                        <a:defRPr sz="1200"/>
                      </a:pPr>
                      <a:r>
                        <a:rPr>
                          <a:latin typeface="BIZ UDPGothic"/>
                        </a:rPr>
                        <a:t>OpenAIのセキュリティ基準</a:t>
                      </a:r>
                    </a:p>
                  </a:txBody>
                  <a:tcPr anchor="ctr"/>
                </a:tc>
                <a:tc>
                  <a:txBody>
                    <a:bodyPr/>
                    <a:lstStyle/>
                    <a:p>
                      <a:pPr>
                        <a:defRPr sz="1200"/>
                      </a:pPr>
                      <a:r>
                        <a:rPr>
                          <a:latin typeface="BIZ UDPGothic"/>
                        </a:rPr>
                        <a:t>生成画像の権利はユーザーに帰属</a:t>
                      </a:r>
                    </a:p>
                  </a:txBody>
                  <a:tcPr anchor="ct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latin typeface="BIZ UDPGothic"/>
              </a:rPr>
              <a:t>社内導入のユースケース：部門別活用例</a:t>
            </a:r>
          </a:p>
        </p:txBody>
      </p:sp>
      <p:sp>
        <p:nvSpPr>
          <p:cNvPr id="3" name="Content Placeholder 2"/>
          <p:cNvSpPr>
            <a:spLocks noGrp="1"/>
          </p:cNvSpPr>
          <p:nvPr>
            <p:ph idx="1"/>
          </p:nvPr>
        </p:nvSpPr>
        <p:spPr/>
        <p:txBody>
          <a:bodyPr>
            <a:normAutofit/>
          </a:bodyPr>
          <a:lstStyle/>
          <a:p>
            <a:r>
              <a:rPr>
                <a:latin typeface="BIZ UDPGothic"/>
              </a:rPr>
              <a:t>営業部門では顧客情報の一元管理と商談履歴の追跡により成約率が15%向上しました。</a:t>
            </a:r>
          </a:p>
          <a:p/>
          <a:p>
            <a:r>
              <a:rPr>
                <a:latin typeface="BIZ UDPGothic"/>
              </a:rPr>
              <a:t>マーケティング部門ではキャンペーン効果測定の自動化により分析時間が週あたり8時間削減されています。</a:t>
            </a:r>
          </a:p>
          <a:p/>
          <a:p>
            <a:r>
              <a:rPr>
                <a:latin typeface="BIZ UDPGothic"/>
              </a:rPr>
              <a:t>人事部門では採用プロセスのデジタル化により候補者対応の迅速化と採用コストの20%削減を実現しました。</a:t>
            </a:r>
          </a:p>
          <a:p/>
          <a:p>
            <a:r>
              <a:rPr>
                <a:latin typeface="BIZ UDPGothic"/>
              </a:rPr>
              <a:t>カスタマーサポート部門では問い合わせ管理システムとの連携により平均対応時間が30%短縮されています。</a:t>
            </a:r>
          </a:p>
          <a:p/>
          <a:p>
            <a:r>
              <a:rPr>
                <a:latin typeface="BIZ UDPGothic"/>
              </a:rPr>
              <a:t>経理部門では請求書処理の自動化により月次決算作業が2日間短縮されました。</a:t>
            </a:r>
          </a:p>
          <a:p/>
          <a:p>
            <a:r>
              <a:rPr>
                <a:latin typeface="BIZ UDPGothic"/>
              </a:rPr>
              <a:t>製品開発部門ではプロジェクト進捗の可視化により納期遅延が40%減少しています。</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latin typeface="BIZ UDPGothic"/>
              </a:rPr>
              <a:t>業務効率化システム導入の効果比較</a:t>
            </a:r>
          </a:p>
        </p:txBody>
      </p:sp>
      <p:sp>
        <p:nvSpPr>
          <p:cNvPr id="3" name="Content Placeholder 2"/>
          <p:cNvSpPr>
            <a:spLocks noGrp="1"/>
          </p:cNvSpPr>
          <p:nvPr>
            <p:ph idx="1"/>
          </p:nvPr>
        </p:nvSpPr>
        <p:spPr/>
        <p:txBody>
          <a:bodyPr/>
          <a:lstStyle/>
          <a:p/>
        </p:txBody>
      </p:sp>
      <p:graphicFrame>
        <p:nvGraphicFramePr>
          <p:cNvPr id="4" name="Table 3"/>
          <p:cNvGraphicFramePr>
            <a:graphicFrameLocks noGrp="1"/>
          </p:cNvGraphicFramePr>
          <p:nvPr/>
        </p:nvGraphicFramePr>
        <p:xfrm>
          <a:off x="1981200.0" y="1645920"/>
          <a:ext cx="8229600" cy="4114800"/>
        </p:xfrm>
        <a:graphic>
          <a:graphicData uri="http://schemas.openxmlformats.org/drawingml/2006/table">
            <a:tbl>
              <a:tblPr firstRow="1" bandRow="1">
                <a:tableStyleId>{5C22544A-7EE6-4342-B048-85BDC9FD1C3A}</a:tableStyleId>
              </a:tblPr>
              <a:tblGrid>
                <a:gridCol w="2057400"/>
                <a:gridCol w="2057400"/>
                <a:gridCol w="2057400"/>
                <a:gridCol w="2057400"/>
              </a:tblGrid>
              <a:tr h="457200">
                <a:tc>
                  <a:txBody>
                    <a:bodyPr/>
                    <a:lstStyle/>
                    <a:p>
                      <a:pPr>
                        <a:defRPr b="1" sz="1400"/>
                      </a:pPr>
                      <a:r>
                        <a:rPr>
                          <a:latin typeface="BIZ UDPGothic"/>
                        </a:rPr>
                        <a:t>評価項目</a:t>
                      </a:r>
                    </a:p>
                  </a:txBody>
                  <a:tcPr anchor="ctr"/>
                </a:tc>
                <a:tc>
                  <a:txBody>
                    <a:bodyPr/>
                    <a:lstStyle/>
                    <a:p>
                      <a:pPr>
                        <a:defRPr b="1" sz="1400"/>
                      </a:pPr>
                      <a:r>
                        <a:rPr>
                          <a:latin typeface="BIZ UDPGothic"/>
                        </a:rPr>
                        <a:t>導入前</a:t>
                      </a:r>
                    </a:p>
                  </a:txBody>
                  <a:tcPr anchor="ctr"/>
                </a:tc>
                <a:tc>
                  <a:txBody>
                    <a:bodyPr/>
                    <a:lstStyle/>
                    <a:p>
                      <a:pPr>
                        <a:defRPr b="1" sz="1400"/>
                      </a:pPr>
                      <a:r>
                        <a:rPr>
                          <a:latin typeface="BIZ UDPGothic"/>
                        </a:rPr>
                        <a:t>導入後</a:t>
                      </a:r>
                    </a:p>
                  </a:txBody>
                  <a:tcPr anchor="ctr"/>
                </a:tc>
                <a:tc>
                  <a:txBody>
                    <a:bodyPr/>
                    <a:lstStyle/>
                    <a:p>
                      <a:pPr>
                        <a:defRPr b="1" sz="1400"/>
                      </a:pPr>
                      <a:r>
                        <a:rPr>
                          <a:latin typeface="BIZ UDPGothic"/>
                        </a:rPr>
                        <a:t>改善率</a:t>
                      </a:r>
                    </a:p>
                  </a:txBody>
                  <a:tcPr anchor="ctr"/>
                </a:tc>
              </a:tr>
              <a:tr h="457200">
                <a:tc>
                  <a:txBody>
                    <a:bodyPr/>
                    <a:lstStyle/>
                    <a:p>
                      <a:pPr>
                        <a:defRPr sz="1200"/>
                      </a:pPr>
                      <a:r>
                        <a:rPr>
                          <a:latin typeface="BIZ UDPGothic"/>
                        </a:rPr>
                        <a:t>処理時間（1件あたり）</a:t>
                      </a:r>
                    </a:p>
                  </a:txBody>
                  <a:tcPr anchor="ctr"/>
                </a:tc>
                <a:tc>
                  <a:txBody>
                    <a:bodyPr/>
                    <a:lstStyle/>
                    <a:p>
                      <a:pPr>
                        <a:defRPr sz="1200"/>
                      </a:pPr>
                      <a:r>
                        <a:rPr>
                          <a:latin typeface="BIZ UDPGothic"/>
                        </a:rPr>
                        <a:t>45分</a:t>
                      </a:r>
                    </a:p>
                  </a:txBody>
                  <a:tcPr anchor="ctr"/>
                </a:tc>
                <a:tc>
                  <a:txBody>
                    <a:bodyPr/>
                    <a:lstStyle/>
                    <a:p>
                      <a:pPr>
                        <a:defRPr sz="1200"/>
                      </a:pPr>
                      <a:r>
                        <a:rPr>
                          <a:latin typeface="BIZ UDPGothic"/>
                        </a:rPr>
                        <a:t>15分</a:t>
                      </a:r>
                    </a:p>
                  </a:txBody>
                  <a:tcPr anchor="ctr"/>
                </a:tc>
                <a:tc>
                  <a:txBody>
                    <a:bodyPr/>
                    <a:lstStyle/>
                    <a:p>
                      <a:pPr>
                        <a:defRPr sz="1200"/>
                      </a:pPr>
                      <a:r>
                        <a:rPr>
                          <a:latin typeface="BIZ UDPGothic"/>
                        </a:rPr>
                        <a:t>67%減</a:t>
                      </a:r>
                    </a:p>
                  </a:txBody>
                  <a:tcPr anchor="ctr"/>
                </a:tc>
              </a:tr>
              <a:tr h="457200">
                <a:tc>
                  <a:txBody>
                    <a:bodyPr/>
                    <a:lstStyle/>
                    <a:p>
                      <a:pPr>
                        <a:defRPr sz="1200"/>
                      </a:pPr>
                      <a:r>
                        <a:rPr>
                          <a:latin typeface="BIZ UDPGothic"/>
                        </a:rPr>
                        <a:t>月間処理可能件数</a:t>
                      </a:r>
                    </a:p>
                  </a:txBody>
                  <a:tcPr anchor="ctr"/>
                </a:tc>
                <a:tc>
                  <a:txBody>
                    <a:bodyPr/>
                    <a:lstStyle/>
                    <a:p>
                      <a:pPr>
                        <a:defRPr sz="1200"/>
                      </a:pPr>
                      <a:r>
                        <a:rPr>
                          <a:latin typeface="BIZ UDPGothic"/>
                        </a:rPr>
                        <a:t>200件</a:t>
                      </a:r>
                    </a:p>
                  </a:txBody>
                  <a:tcPr anchor="ctr"/>
                </a:tc>
                <a:tc>
                  <a:txBody>
                    <a:bodyPr/>
                    <a:lstStyle/>
                    <a:p>
                      <a:pPr>
                        <a:defRPr sz="1200"/>
                      </a:pPr>
                      <a:r>
                        <a:rPr>
                          <a:latin typeface="BIZ UDPGothic"/>
                        </a:rPr>
                        <a:t>600件</a:t>
                      </a:r>
                    </a:p>
                  </a:txBody>
                  <a:tcPr anchor="ctr"/>
                </a:tc>
                <a:tc>
                  <a:txBody>
                    <a:bodyPr/>
                    <a:lstStyle/>
                    <a:p>
                      <a:pPr>
                        <a:defRPr sz="1200"/>
                      </a:pPr>
                      <a:r>
                        <a:rPr>
                          <a:latin typeface="BIZ UDPGothic"/>
                        </a:rPr>
                        <a:t>200%増</a:t>
                      </a:r>
                    </a:p>
                  </a:txBody>
                  <a:tcPr anchor="ctr"/>
                </a:tc>
              </a:tr>
              <a:tr h="457200">
                <a:tc>
                  <a:txBody>
                    <a:bodyPr/>
                    <a:lstStyle/>
                    <a:p>
                      <a:pPr>
                        <a:defRPr sz="1200"/>
                      </a:pPr>
                      <a:r>
                        <a:rPr>
                          <a:latin typeface="BIZ UDPGothic"/>
                        </a:rPr>
                        <a:t>エラー発生率</a:t>
                      </a:r>
                    </a:p>
                  </a:txBody>
                  <a:tcPr anchor="ctr"/>
                </a:tc>
                <a:tc>
                  <a:txBody>
                    <a:bodyPr/>
                    <a:lstStyle/>
                    <a:p>
                      <a:pPr>
                        <a:defRPr sz="1200"/>
                      </a:pPr>
                      <a:r>
                        <a:rPr>
                          <a:latin typeface="BIZ UDPGothic"/>
                        </a:rPr>
                        <a:t>5.2%</a:t>
                      </a:r>
                    </a:p>
                  </a:txBody>
                  <a:tcPr anchor="ctr"/>
                </a:tc>
                <a:tc>
                  <a:txBody>
                    <a:bodyPr/>
                    <a:lstStyle/>
                    <a:p>
                      <a:pPr>
                        <a:defRPr sz="1200"/>
                      </a:pPr>
                      <a:r>
                        <a:rPr>
                          <a:latin typeface="BIZ UDPGothic"/>
                        </a:rPr>
                        <a:t>0.8%</a:t>
                      </a:r>
                    </a:p>
                  </a:txBody>
                  <a:tcPr anchor="ctr"/>
                </a:tc>
                <a:tc>
                  <a:txBody>
                    <a:bodyPr/>
                    <a:lstStyle/>
                    <a:p>
                      <a:pPr>
                        <a:defRPr sz="1200"/>
                      </a:pPr>
                      <a:r>
                        <a:rPr>
                          <a:latin typeface="BIZ UDPGothic"/>
                        </a:rPr>
                        <a:t>85%減</a:t>
                      </a:r>
                    </a:p>
                  </a:txBody>
                  <a:tcPr anchor="ctr"/>
                </a:tc>
              </a:tr>
              <a:tr h="457200">
                <a:tc>
                  <a:txBody>
                    <a:bodyPr/>
                    <a:lstStyle/>
                    <a:p>
                      <a:pPr>
                        <a:defRPr sz="1200"/>
                      </a:pPr>
                      <a:r>
                        <a:rPr>
                          <a:latin typeface="BIZ UDPGothic"/>
                        </a:rPr>
                        <a:t>残業時間（月平均）</a:t>
                      </a:r>
                    </a:p>
                  </a:txBody>
                  <a:tcPr anchor="ctr"/>
                </a:tc>
                <a:tc>
                  <a:txBody>
                    <a:bodyPr/>
                    <a:lstStyle/>
                    <a:p>
                      <a:pPr>
                        <a:defRPr sz="1200"/>
                      </a:pPr>
                      <a:r>
                        <a:rPr>
                          <a:latin typeface="BIZ UDPGothic"/>
                        </a:rPr>
                        <a:t>35時間</a:t>
                      </a:r>
                    </a:p>
                  </a:txBody>
                  <a:tcPr anchor="ctr"/>
                </a:tc>
                <a:tc>
                  <a:txBody>
                    <a:bodyPr/>
                    <a:lstStyle/>
                    <a:p>
                      <a:pPr>
                        <a:defRPr sz="1200"/>
                      </a:pPr>
                      <a:r>
                        <a:rPr>
                          <a:latin typeface="BIZ UDPGothic"/>
                        </a:rPr>
                        <a:t>12時間</a:t>
                      </a:r>
                    </a:p>
                  </a:txBody>
                  <a:tcPr anchor="ctr"/>
                </a:tc>
                <a:tc>
                  <a:txBody>
                    <a:bodyPr/>
                    <a:lstStyle/>
                    <a:p>
                      <a:pPr>
                        <a:defRPr sz="1200"/>
                      </a:pPr>
                      <a:r>
                        <a:rPr>
                          <a:latin typeface="BIZ UDPGothic"/>
                        </a:rPr>
                        <a:t>66%減</a:t>
                      </a:r>
                    </a:p>
                  </a:txBody>
                  <a:tcPr anchor="ctr"/>
                </a:tc>
              </a:tr>
              <a:tr h="457200">
                <a:tc>
                  <a:txBody>
                    <a:bodyPr/>
                    <a:lstStyle/>
                    <a:p>
                      <a:pPr>
                        <a:defRPr sz="1200"/>
                      </a:pPr>
                      <a:r>
                        <a:rPr>
                          <a:latin typeface="BIZ UDPGothic"/>
                        </a:rPr>
                        <a:t>人件費（年間）</a:t>
                      </a:r>
                    </a:p>
                  </a:txBody>
                  <a:tcPr anchor="ctr"/>
                </a:tc>
                <a:tc>
                  <a:txBody>
                    <a:bodyPr/>
                    <a:lstStyle/>
                    <a:p>
                      <a:pPr>
                        <a:defRPr sz="1200"/>
                      </a:pPr>
                      <a:r>
                        <a:rPr>
                          <a:latin typeface="BIZ UDPGothic"/>
                        </a:rPr>
                        <a:t>1,200万円</a:t>
                      </a:r>
                    </a:p>
                  </a:txBody>
                  <a:tcPr anchor="ctr"/>
                </a:tc>
                <a:tc>
                  <a:txBody>
                    <a:bodyPr/>
                    <a:lstStyle/>
                    <a:p>
                      <a:pPr>
                        <a:defRPr sz="1200"/>
                      </a:pPr>
                      <a:r>
                        <a:rPr>
                          <a:latin typeface="BIZ UDPGothic"/>
                        </a:rPr>
                        <a:t>800万円</a:t>
                      </a:r>
                    </a:p>
                  </a:txBody>
                  <a:tcPr anchor="ctr"/>
                </a:tc>
                <a:tc>
                  <a:txBody>
                    <a:bodyPr/>
                    <a:lstStyle/>
                    <a:p>
                      <a:pPr>
                        <a:defRPr sz="1200"/>
                      </a:pPr>
                      <a:r>
                        <a:rPr>
                          <a:latin typeface="BIZ UDPGothic"/>
                        </a:rPr>
                        <a:t>33%減</a:t>
                      </a:r>
                    </a:p>
                  </a:txBody>
                  <a:tcPr anchor="ctr"/>
                </a:tc>
              </a:tr>
              <a:tr h="457200">
                <a:tc>
                  <a:txBody>
                    <a:bodyPr/>
                    <a:lstStyle/>
                    <a:p>
                      <a:pPr>
                        <a:defRPr sz="1200"/>
                      </a:pPr>
                      <a:r>
                        <a:rPr>
                          <a:latin typeface="BIZ UDPGothic"/>
                        </a:rPr>
                        <a:t>紙資源使用量</a:t>
                      </a:r>
                    </a:p>
                  </a:txBody>
                  <a:tcPr anchor="ctr"/>
                </a:tc>
                <a:tc>
                  <a:txBody>
                    <a:bodyPr/>
                    <a:lstStyle/>
                    <a:p>
                      <a:pPr>
                        <a:defRPr sz="1200"/>
                      </a:pPr>
                      <a:r>
                        <a:rPr>
                          <a:latin typeface="BIZ UDPGothic"/>
                        </a:rPr>
                        <a:t>5,000枚/月</a:t>
                      </a:r>
                    </a:p>
                  </a:txBody>
                  <a:tcPr anchor="ctr"/>
                </a:tc>
                <a:tc>
                  <a:txBody>
                    <a:bodyPr/>
                    <a:lstStyle/>
                    <a:p>
                      <a:pPr>
                        <a:defRPr sz="1200"/>
                      </a:pPr>
                      <a:r>
                        <a:rPr>
                          <a:latin typeface="BIZ UDPGothic"/>
                        </a:rPr>
                        <a:t>500枚/月</a:t>
                      </a:r>
                    </a:p>
                  </a:txBody>
                  <a:tcPr anchor="ctr"/>
                </a:tc>
                <a:tc>
                  <a:txBody>
                    <a:bodyPr/>
                    <a:lstStyle/>
                    <a:p>
                      <a:pPr>
                        <a:defRPr sz="1200"/>
                      </a:pPr>
                      <a:r>
                        <a:rPr>
                          <a:latin typeface="BIZ UDPGothic"/>
                        </a:rPr>
                        <a:t>90%減</a:t>
                      </a:r>
                    </a:p>
                  </a:txBody>
                  <a:tcPr anchor="ctr"/>
                </a:tc>
              </a:tr>
              <a:tr h="457200">
                <a:tc>
                  <a:txBody>
                    <a:bodyPr/>
                    <a:lstStyle/>
                    <a:p>
                      <a:pPr>
                        <a:defRPr sz="1200"/>
                      </a:pPr>
                      <a:r>
                        <a:rPr>
                          <a:latin typeface="BIZ UDPGothic"/>
                        </a:rPr>
                        <a:t>顧客対応時間</a:t>
                      </a:r>
                    </a:p>
                  </a:txBody>
                  <a:tcPr anchor="ctr"/>
                </a:tc>
                <a:tc>
                  <a:txBody>
                    <a:bodyPr/>
                    <a:lstStyle/>
                    <a:p>
                      <a:pPr>
                        <a:defRPr sz="1200"/>
                      </a:pPr>
                      <a:r>
                        <a:rPr>
                          <a:latin typeface="BIZ UDPGothic"/>
                        </a:rPr>
                        <a:t>2営業日</a:t>
                      </a:r>
                    </a:p>
                  </a:txBody>
                  <a:tcPr anchor="ctr"/>
                </a:tc>
                <a:tc>
                  <a:txBody>
                    <a:bodyPr/>
                    <a:lstStyle/>
                    <a:p>
                      <a:pPr>
                        <a:defRPr sz="1200"/>
                      </a:pPr>
                      <a:r>
                        <a:rPr>
                          <a:latin typeface="BIZ UDPGothic"/>
                        </a:rPr>
                        <a:t>即日対応</a:t>
                      </a:r>
                    </a:p>
                  </a:txBody>
                  <a:tcPr anchor="ctr"/>
                </a:tc>
                <a:tc>
                  <a:txBody>
                    <a:bodyPr/>
                    <a:lstStyle/>
                    <a:p>
                      <a:pPr>
                        <a:defRPr sz="1200"/>
                      </a:pPr>
                      <a:r>
                        <a:rPr>
                          <a:latin typeface="BIZ UDPGothic"/>
                        </a:rPr>
                        <a:t>75%減</a:t>
                      </a:r>
                    </a:p>
                  </a:txBody>
                  <a:tcPr anchor="ctr"/>
                </a:tc>
              </a:tr>
              <a:tr h="457200">
                <a:tc>
                  <a:txBody>
                    <a:bodyPr/>
                    <a:lstStyle/>
                    <a:p>
                      <a:pPr>
                        <a:defRPr sz="1200"/>
                      </a:pPr>
                      <a:r>
                        <a:rPr>
                          <a:latin typeface="BIZ UDPGothic"/>
                        </a:rPr>
                        <a:t>従業員満足度</a:t>
                      </a:r>
                    </a:p>
                  </a:txBody>
                  <a:tcPr anchor="ctr"/>
                </a:tc>
                <a:tc>
                  <a:txBody>
                    <a:bodyPr/>
                    <a:lstStyle/>
                    <a:p>
                      <a:pPr>
                        <a:defRPr sz="1200"/>
                      </a:pPr>
                      <a:r>
                        <a:rPr>
                          <a:latin typeface="BIZ UDPGothic"/>
                        </a:rPr>
                        <a:t>65点</a:t>
                      </a:r>
                    </a:p>
                  </a:txBody>
                  <a:tcPr anchor="ctr"/>
                </a:tc>
                <a:tc>
                  <a:txBody>
                    <a:bodyPr/>
                    <a:lstStyle/>
                    <a:p>
                      <a:pPr>
                        <a:defRPr sz="1200"/>
                      </a:pPr>
                      <a:r>
                        <a:rPr>
                          <a:latin typeface="BIZ UDPGothic"/>
                        </a:rPr>
                        <a:t>88点</a:t>
                      </a:r>
                    </a:p>
                  </a:txBody>
                  <a:tcPr anchor="ctr"/>
                </a:tc>
                <a:tc>
                  <a:txBody>
                    <a:bodyPr/>
                    <a:lstStyle/>
                    <a:p>
                      <a:pPr>
                        <a:defRPr sz="1200"/>
                      </a:pPr>
                      <a:r>
                        <a:rPr>
                          <a:latin typeface="BIZ UDPGothic"/>
                        </a:rPr>
                        <a:t>35%増</a:t>
                      </a:r>
                    </a:p>
                  </a:txBody>
                  <a:tcPr anchor="ct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latin typeface="BIZ UDPGothic"/>
              </a:rPr>
              <a:t>導入ロードマップと必要リソース</a:t>
            </a:r>
          </a:p>
        </p:txBody>
      </p:sp>
      <p:sp>
        <p:nvSpPr>
          <p:cNvPr id="3" name="Content Placeholder 2"/>
          <p:cNvSpPr>
            <a:spLocks noGrp="1"/>
          </p:cNvSpPr>
          <p:nvPr>
            <p:ph idx="1"/>
          </p:nvPr>
        </p:nvSpPr>
        <p:spPr/>
        <p:txBody>
          <a:bodyPr>
            <a:normAutofit/>
          </a:bodyPr>
          <a:lstStyle/>
          <a:p>
            <a:r>
              <a:rPr>
                <a:latin typeface="BIZ UDPGothic"/>
              </a:rPr>
              <a:t>プロジェクト全体の導入スケジュールを3フェーズに分けて計画しています。</a:t>
            </a:r>
          </a:p>
          <a:p/>
          <a:p>
            <a:r>
              <a:rPr>
                <a:latin typeface="BIZ UDPGothic"/>
              </a:rPr>
              <a:t>フェーズ1では要件定義と基本設計を3ヶ月かけて実施し、主にビジネスアナリストとシステムアーキテクトが参画します。</a:t>
            </a:r>
          </a:p>
          <a:p/>
          <a:p>
            <a:r>
              <a:rPr>
                <a:latin typeface="BIZ UDPGothic"/>
              </a:rPr>
              <a:t>フェーズ2は詳細設計と開発期間として6ヶ月を予定しており、エンジニア5名とQAエンジニア2名が必要です。</a:t>
            </a:r>
          </a:p>
          <a:p/>
          <a:p>
            <a:r>
              <a:rPr>
                <a:latin typeface="BIZ UDPGothic"/>
              </a:rPr>
              <a:t>フェーズ3ではテストと展開を2ヶ月かけて行い、運用チームへの引継ぎも含みます。</a:t>
            </a:r>
          </a:p>
          <a:p/>
          <a:p>
            <a:r>
              <a:rPr>
                <a:latin typeface="BIZ UDPGothic"/>
              </a:rPr>
              <a:t>必要なハードウェアリソースとしては、開発環境用サーバー2台、テスト環境用サーバー1台、本番環境用サーバー3台を確保する必要があります。</a:t>
            </a:r>
          </a:p>
          <a:p/>
          <a:p>
            <a:r>
              <a:rPr>
                <a:latin typeface="BIZ UDPGothic"/>
              </a:rPr>
              <a:t>予算については、人件費として約2,500万円、ハードウェア・ソフトウェアライセンスとして約800万円を見込んでいます。</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latin typeface="BIZ UDPGothic"/>
              </a:rPr>
              <a:t>リスク分析とその対策</a:t>
            </a:r>
          </a:p>
        </p:txBody>
      </p:sp>
      <p:sp>
        <p:nvSpPr>
          <p:cNvPr id="3" name="Content Placeholder 2"/>
          <p:cNvSpPr>
            <a:spLocks noGrp="1"/>
          </p:cNvSpPr>
          <p:nvPr>
            <p:ph idx="1"/>
          </p:nvPr>
        </p:nvSpPr>
        <p:spPr/>
        <p:txBody>
          <a:bodyPr>
            <a:normAutofit/>
          </a:bodyPr>
          <a:lstStyle/>
          <a:p>
            <a:r>
              <a:rPr>
                <a:latin typeface="BIZ UDPGothic"/>
              </a:rPr>
              <a:t>リスク分析とは、潜在的な脅威を特定し、その影響度と発生確率を評価するプロセスです。</a:t>
            </a:r>
          </a:p>
          <a:p/>
          <a:p>
            <a:r>
              <a:rPr>
                <a:latin typeface="BIZ UDPGothic"/>
              </a:rPr>
              <a:t>組織が直面するリスクには、財務リスク、運用リスク、戦略リスク、コンプライアンスリスクなどが含まれます。</a:t>
            </a:r>
          </a:p>
          <a:p/>
          <a:p>
            <a:r>
              <a:rPr>
                <a:latin typeface="BIZ UDPGothic"/>
              </a:rPr>
              <a:t>効果的なリスク分析には、定量的手法と定性的手法を組み合わせることが重要です。</a:t>
            </a:r>
          </a:p>
          <a:p/>
          <a:p>
            <a:r>
              <a:rPr>
                <a:latin typeface="BIZ UDPGothic"/>
              </a:rPr>
              <a:t>リスク対策の基本戦略には、回避、軽減、転嫁、受容の4つのアプローチがあります。</a:t>
            </a:r>
          </a:p>
          <a:p/>
          <a:p>
            <a:r>
              <a:rPr>
                <a:latin typeface="BIZ UDPGothic"/>
              </a:rPr>
              <a:t>リスク管理フレームワークを導入することで、組織全体での一貫したリスク対応が可能になります。</a:t>
            </a:r>
          </a:p>
          <a:p/>
          <a:p>
            <a:r>
              <a:rPr>
                <a:latin typeface="BIZ UDPGothic"/>
              </a:rPr>
              <a:t>定期的なリスク評価とモニタリングにより、新たなリスクの早期発見と対策の見直しが実現します。</a:t>
            </a:r>
          </a:p>
          <a:p/>
          <a:p>
            <a:r>
              <a:rPr>
                <a:latin typeface="BIZ UDPGothic"/>
              </a:rPr>
              <a:t>経営層の関与とリスク文化の醸成が、効果的なリスク管理の鍵となります。</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latin typeface="BIZ UDPGothic"/>
              </a:rPr>
              <a:t>投資対効果（ROI）の試算</a:t>
            </a:r>
          </a:p>
        </p:txBody>
      </p:sp>
      <p:sp>
        <p:nvSpPr>
          <p:cNvPr id="3" name="Content Placeholder 2"/>
          <p:cNvSpPr>
            <a:spLocks noGrp="1"/>
          </p:cNvSpPr>
          <p:nvPr>
            <p:ph idx="1"/>
          </p:nvPr>
        </p:nvSpPr>
        <p:spPr/>
        <p:txBody>
          <a:bodyPr>
            <a:normAutofit/>
          </a:bodyPr>
          <a:lstStyle/>
          <a:p>
            <a:r>
              <a:rPr>
                <a:latin typeface="BIZ UDPGothic"/>
              </a:rPr>
              <a:t>投資対効果（ROI）は投資に対する収益性を測定する重要な指標です。</a:t>
            </a:r>
          </a:p>
          <a:p/>
          <a:p>
            <a:r>
              <a:rPr>
                <a:latin typeface="BIZ UDPGothic"/>
              </a:rPr>
              <a:t>計算式は（利益 - 投資額）÷ 投資額 × 100%で表されます。</a:t>
            </a:r>
          </a:p>
          <a:p/>
          <a:p>
            <a:r>
              <a:rPr>
                <a:latin typeface="BIZ UDPGothic"/>
              </a:rPr>
              <a:t>ROIが高いほど投資効率が良いとされ、一般的に15%以上が良好な結果とされています。</a:t>
            </a:r>
          </a:p>
          <a:p/>
          <a:p>
            <a:r>
              <a:rPr>
                <a:latin typeface="BIZ UDPGothic"/>
              </a:rPr>
              <a:t>正確な試算には初期投資額、運用コスト、予想収益、投資期間の明確化が必要です。</a:t>
            </a:r>
          </a:p>
          <a:p/>
          <a:p>
            <a:r>
              <a:rPr>
                <a:latin typeface="BIZ UDPGothic"/>
              </a:rPr>
              <a:t>業界平均や過去の類似プロジェクトとの比較分析も重要な判断材料となります。</a:t>
            </a:r>
          </a:p>
          <a:p/>
          <a:p>
            <a:r>
              <a:rPr>
                <a:latin typeface="BIZ UDPGothic"/>
              </a:rPr>
              <a:t>リスク要因を考慮した複数のシナリオ分析を行うことで、より現実的な予測が可能になります。</a:t>
            </a:r>
          </a:p>
          <a:p/>
          <a:p>
            <a:r>
              <a:rPr>
                <a:latin typeface="BIZ UDPGothic"/>
              </a:rPr>
              <a:t>投資判断には財務的指標だけでなく、戦略的価値や市場環境も総合的に評価しましょう。</a:t>
            </a: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0</Words>
  <Application>Microsoft Office PowerPoint</Application>
  <PresentationFormat>ワイド画面</PresentationFormat>
  <Paragraphs>0</Paragraphs>
  <Slides>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0</vt:i4>
      </vt:variant>
    </vt:vector>
  </HeadingPairs>
  <TitlesOfParts>
    <vt:vector size="4" baseType="lpstr">
      <vt:lpstr>游ゴシック</vt:lpstr>
      <vt:lpstr>游ゴシック Light</vt:lpstr>
      <vt:lpstr>Arial</vt:lpstr>
      <vt:lpstr>Office テーマ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Yoshihito Kubo</dc:creator>
  <cp:lastModifiedBy>Yoshihito Kubo</cp:lastModifiedBy>
  <cp:revision>1</cp:revision>
  <dcterms:created xsi:type="dcterms:W3CDTF">2025-07-02T15:43:38Z</dcterms:created>
  <dcterms:modified xsi:type="dcterms:W3CDTF">2025-07-02T15:48:06Z</dcterms:modified>
</cp:coreProperties>
</file>