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87"/>
  </p:notesMasterIdLst>
  <p:sldIdLst>
    <p:sldId id="256" r:id="rId2"/>
    <p:sldId id="361" r:id="rId3"/>
    <p:sldId id="390" r:id="rId4"/>
    <p:sldId id="360" r:id="rId5"/>
    <p:sldId id="391" r:id="rId6"/>
    <p:sldId id="438" r:id="rId7"/>
    <p:sldId id="409" r:id="rId8"/>
    <p:sldId id="413" r:id="rId9"/>
    <p:sldId id="416" r:id="rId10"/>
    <p:sldId id="410" r:id="rId11"/>
    <p:sldId id="411" r:id="rId12"/>
    <p:sldId id="419" r:id="rId13"/>
    <p:sldId id="414" r:id="rId14"/>
    <p:sldId id="415" r:id="rId15"/>
    <p:sldId id="420" r:id="rId16"/>
    <p:sldId id="417" r:id="rId17"/>
    <p:sldId id="418" r:id="rId18"/>
    <p:sldId id="421" r:id="rId19"/>
    <p:sldId id="422" r:id="rId20"/>
    <p:sldId id="423" r:id="rId21"/>
    <p:sldId id="424" r:id="rId22"/>
    <p:sldId id="425" r:id="rId23"/>
    <p:sldId id="426" r:id="rId24"/>
    <p:sldId id="428" r:id="rId25"/>
    <p:sldId id="427" r:id="rId26"/>
    <p:sldId id="429" r:id="rId27"/>
    <p:sldId id="382" r:id="rId28"/>
    <p:sldId id="292" r:id="rId29"/>
    <p:sldId id="366" r:id="rId30"/>
    <p:sldId id="327" r:id="rId31"/>
    <p:sldId id="367" r:id="rId32"/>
    <p:sldId id="363" r:id="rId33"/>
    <p:sldId id="369" r:id="rId34"/>
    <p:sldId id="370" r:id="rId35"/>
    <p:sldId id="371" r:id="rId36"/>
    <p:sldId id="436" r:id="rId37"/>
    <p:sldId id="383" r:id="rId38"/>
    <p:sldId id="372" r:id="rId39"/>
    <p:sldId id="373" r:id="rId40"/>
    <p:sldId id="374" r:id="rId41"/>
    <p:sldId id="375" r:id="rId42"/>
    <p:sldId id="376" r:id="rId43"/>
    <p:sldId id="384" r:id="rId44"/>
    <p:sldId id="385" r:id="rId45"/>
    <p:sldId id="386" r:id="rId46"/>
    <p:sldId id="348" r:id="rId47"/>
    <p:sldId id="328" r:id="rId48"/>
    <p:sldId id="368" r:id="rId49"/>
    <p:sldId id="336" r:id="rId50"/>
    <p:sldId id="337" r:id="rId51"/>
    <p:sldId id="362" r:id="rId52"/>
    <p:sldId id="387" r:id="rId53"/>
    <p:sldId id="338" r:id="rId54"/>
    <p:sldId id="392" r:id="rId55"/>
    <p:sldId id="435" r:id="rId56"/>
    <p:sldId id="434" r:id="rId57"/>
    <p:sldId id="393" r:id="rId58"/>
    <p:sldId id="430" r:id="rId59"/>
    <p:sldId id="431" r:id="rId60"/>
    <p:sldId id="432" r:id="rId61"/>
    <p:sldId id="433" r:id="rId62"/>
    <p:sldId id="350" r:id="rId63"/>
    <p:sldId id="340" r:id="rId64"/>
    <p:sldId id="339" r:id="rId65"/>
    <p:sldId id="341" r:id="rId66"/>
    <p:sldId id="342" r:id="rId67"/>
    <p:sldId id="343" r:id="rId68"/>
    <p:sldId id="352" r:id="rId69"/>
    <p:sldId id="344" r:id="rId70"/>
    <p:sldId id="345" r:id="rId71"/>
    <p:sldId id="351" r:id="rId72"/>
    <p:sldId id="356" r:id="rId73"/>
    <p:sldId id="357" r:id="rId74"/>
    <p:sldId id="358" r:id="rId75"/>
    <p:sldId id="359" r:id="rId76"/>
    <p:sldId id="439" r:id="rId77"/>
    <p:sldId id="312" r:id="rId78"/>
    <p:sldId id="313" r:id="rId79"/>
    <p:sldId id="316" r:id="rId80"/>
    <p:sldId id="314" r:id="rId81"/>
    <p:sldId id="315" r:id="rId82"/>
    <p:sldId id="334" r:id="rId83"/>
    <p:sldId id="335" r:id="rId84"/>
    <p:sldId id="353" r:id="rId85"/>
    <p:sldId id="354" r:id="rId8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1E73-242A-4D43-AFDC-DC7339AC5361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6A34-A3EE-4AA4-8BD4-7DCF70D653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42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4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8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9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3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9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4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2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0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1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32FE-52D9-4434-B202-5A4BE063E978}" type="datetimeFigureOut">
              <a:rPr lang="es-ES" smtClean="0"/>
              <a:t>07/11/2014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23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1.png"/><Relationship Id="rId3" Type="http://schemas.openxmlformats.org/officeDocument/2006/relationships/image" Target="../media/image3.jpe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2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7.jp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8.png"/><Relationship Id="rId10" Type="http://schemas.microsoft.com/office/2007/relationships/hdphoto" Target="../media/hdphoto3.wdp"/><Relationship Id="rId19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2.png"/><Relationship Id="rId2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3.pn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7.jp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8.png"/><Relationship Id="rId10" Type="http://schemas.microsoft.com/office/2007/relationships/hdphoto" Target="../media/hdphoto3.wdp"/><Relationship Id="rId19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24.png"/><Relationship Id="rId25" Type="http://schemas.openxmlformats.org/officeDocument/2006/relationships/image" Target="../media/image17.jpg"/><Relationship Id="rId2" Type="http://schemas.openxmlformats.org/officeDocument/2006/relationships/image" Target="../media/image2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5" Type="http://schemas.openxmlformats.org/officeDocument/2006/relationships/image" Target="../media/image17.jpg"/><Relationship Id="rId2" Type="http://schemas.openxmlformats.org/officeDocument/2006/relationships/image" Target="../media/image25.png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9.png"/><Relationship Id="rId10" Type="http://schemas.microsoft.com/office/2007/relationships/hdphoto" Target="../media/hdphoto3.wdp"/><Relationship Id="rId19" Type="http://schemas.openxmlformats.org/officeDocument/2006/relationships/image" Target="../media/image24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2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5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microsoft.com/office/2007/relationships/hdphoto" Target="../media/hdphoto3.wdp"/><Relationship Id="rId19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Relationship Id="rId27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2.png"/><Relationship Id="rId26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5" Type="http://schemas.openxmlformats.org/officeDocument/2006/relationships/image" Target="../media/image21.png"/><Relationship Id="rId2" Type="http://schemas.openxmlformats.org/officeDocument/2006/relationships/image" Target="../media/image28.png"/><Relationship Id="rId16" Type="http://schemas.openxmlformats.org/officeDocument/2006/relationships/image" Target="../media/image1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9.png"/><Relationship Id="rId10" Type="http://schemas.microsoft.com/office/2007/relationships/hdphoto" Target="../media/hdphoto3.wdp"/><Relationship Id="rId19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27.png"/><Relationship Id="rId27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2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5" Type="http://schemas.openxmlformats.org/officeDocument/2006/relationships/image" Target="../media/image21.png"/><Relationship Id="rId2" Type="http://schemas.openxmlformats.org/officeDocument/2006/relationships/image" Target="../media/image28.png"/><Relationship Id="rId16" Type="http://schemas.openxmlformats.org/officeDocument/2006/relationships/image" Target="../media/image1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17.jp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9.png"/><Relationship Id="rId28" Type="http://schemas.openxmlformats.org/officeDocument/2006/relationships/image" Target="../media/image31.jpeg"/><Relationship Id="rId10" Type="http://schemas.microsoft.com/office/2007/relationships/hdphoto" Target="../media/hdphoto3.wdp"/><Relationship Id="rId19" Type="http://schemas.openxmlformats.org/officeDocument/2006/relationships/image" Target="../media/image13.png"/><Relationship Id="rId31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27.pn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26" Type="http://schemas.openxmlformats.org/officeDocument/2006/relationships/image" Target="../media/image30.jpeg"/><Relationship Id="rId3" Type="http://schemas.openxmlformats.org/officeDocument/2006/relationships/image" Target="../media/image3.jpeg"/><Relationship Id="rId21" Type="http://schemas.openxmlformats.org/officeDocument/2006/relationships/image" Target="../media/image27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26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21.png"/><Relationship Id="rId32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7.png"/><Relationship Id="rId19" Type="http://schemas.openxmlformats.org/officeDocument/2006/relationships/image" Target="../media/image24.png"/><Relationship Id="rId31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8.png"/><Relationship Id="rId22" Type="http://schemas.openxmlformats.org/officeDocument/2006/relationships/image" Target="../media/image19.png"/><Relationship Id="rId27" Type="http://schemas.openxmlformats.org/officeDocument/2006/relationships/image" Target="../media/image31.jpeg"/><Relationship Id="rId30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26" Type="http://schemas.openxmlformats.org/officeDocument/2006/relationships/image" Target="../media/image34.png"/><Relationship Id="rId3" Type="http://schemas.openxmlformats.org/officeDocument/2006/relationships/image" Target="../media/image3.jpeg"/><Relationship Id="rId21" Type="http://schemas.openxmlformats.org/officeDocument/2006/relationships/image" Target="../media/image27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5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21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8.png"/><Relationship Id="rId22" Type="http://schemas.openxmlformats.org/officeDocument/2006/relationships/image" Target="../media/image19.png"/><Relationship Id="rId27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26" Type="http://schemas.openxmlformats.org/officeDocument/2006/relationships/image" Target="../media/image9.png"/><Relationship Id="rId3" Type="http://schemas.openxmlformats.org/officeDocument/2006/relationships/image" Target="../media/image3.jpeg"/><Relationship Id="rId21" Type="http://schemas.openxmlformats.org/officeDocument/2006/relationships/image" Target="../media/image19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5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34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20.png"/><Relationship Id="rId27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jpeg"/><Relationship Id="rId21" Type="http://schemas.openxmlformats.org/officeDocument/2006/relationships/image" Target="../media/image3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9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jpeg"/><Relationship Id="rId21" Type="http://schemas.openxmlformats.org/officeDocument/2006/relationships/image" Target="../media/image3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9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jpeg"/><Relationship Id="rId21" Type="http://schemas.openxmlformats.org/officeDocument/2006/relationships/image" Target="../media/image8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34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jpeg"/><Relationship Id="rId21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jpeg"/><Relationship Id="rId21" Type="http://schemas.openxmlformats.org/officeDocument/2006/relationships/image" Target="../media/image36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5" Type="http://schemas.openxmlformats.org/officeDocument/2006/relationships/image" Target="../media/image17.jpg"/><Relationship Id="rId2" Type="http://schemas.openxmlformats.org/officeDocument/2006/relationships/image" Target="../media/image36.png"/><Relationship Id="rId16" Type="http://schemas.openxmlformats.org/officeDocument/2006/relationships/image" Target="../media/image1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8.png"/><Relationship Id="rId10" Type="http://schemas.microsoft.com/office/2007/relationships/hdphoto" Target="../media/hdphoto3.wdp"/><Relationship Id="rId19" Type="http://schemas.openxmlformats.org/officeDocument/2006/relationships/image" Target="../media/image24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6.png"/><Relationship Id="rId2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18" Type="http://schemas.openxmlformats.org/officeDocument/2006/relationships/image" Target="../media/image17.jpg"/><Relationship Id="rId3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8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4" Type="http://schemas.openxmlformats.org/officeDocument/2006/relationships/image" Target="../media/image39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jp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18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8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8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19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17.jp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17.jp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9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Relationship Id="rId22" Type="http://schemas.openxmlformats.org/officeDocument/2006/relationships/image" Target="../media/image17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Relationship Id="rId22" Type="http://schemas.openxmlformats.org/officeDocument/2006/relationships/image" Target="../media/image17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7.jpg"/><Relationship Id="rId10" Type="http://schemas.openxmlformats.org/officeDocument/2006/relationships/image" Target="../media/image8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19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31.jpe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30.jpeg"/><Relationship Id="rId2" Type="http://schemas.openxmlformats.org/officeDocument/2006/relationships/image" Target="../media/image3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7.jp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Relationship Id="rId22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31.jpeg"/><Relationship Id="rId3" Type="http://schemas.openxmlformats.org/officeDocument/2006/relationships/image" Target="../media/image39.pn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43.png"/><Relationship Id="rId17" Type="http://schemas.openxmlformats.org/officeDocument/2006/relationships/image" Target="../media/image30.jpeg"/><Relationship Id="rId2" Type="http://schemas.openxmlformats.org/officeDocument/2006/relationships/image" Target="../media/image3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7.jp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44.png"/><Relationship Id="rId22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38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38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57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57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18" Type="http://schemas.openxmlformats.org/officeDocument/2006/relationships/image" Target="../media/image11.png"/><Relationship Id="rId3" Type="http://schemas.openxmlformats.org/officeDocument/2006/relationships/image" Target="../media/image3.jpeg"/><Relationship Id="rId21" Type="http://schemas.openxmlformats.org/officeDocument/2006/relationships/image" Target="../media/image17.jp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.png"/><Relationship Id="rId3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17.jp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5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.png"/><Relationship Id="rId3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17" Type="http://schemas.openxmlformats.org/officeDocument/2006/relationships/image" Target="../media/image17.jpg"/><Relationship Id="rId2" Type="http://schemas.openxmlformats.org/officeDocument/2006/relationships/image" Target="../media/image38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2" Type="http://schemas.openxmlformats.org/officeDocument/2006/relationships/image" Target="../media/image59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2" Type="http://schemas.openxmlformats.org/officeDocument/2006/relationships/image" Target="../media/image38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60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jpeg"/><Relationship Id="rId21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1.png"/><Relationship Id="rId21" Type="http://schemas.openxmlformats.org/officeDocument/2006/relationships/image" Target="../media/image76.jpe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9.emf"/><Relationship Id="rId2" Type="http://schemas.openxmlformats.org/officeDocument/2006/relationships/image" Target="../media/image29.png"/><Relationship Id="rId16" Type="http://schemas.openxmlformats.org/officeDocument/2006/relationships/image" Target="../media/image72.pn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8.emf"/><Relationship Id="rId5" Type="http://schemas.openxmlformats.org/officeDocument/2006/relationships/image" Target="../media/image53.png"/><Relationship Id="rId15" Type="http://schemas.openxmlformats.org/officeDocument/2006/relationships/image" Target="../media/image71.png"/><Relationship Id="rId23" Type="http://schemas.openxmlformats.org/officeDocument/2006/relationships/image" Target="../media/image77.png"/><Relationship Id="rId10" Type="http://schemas.openxmlformats.org/officeDocument/2006/relationships/image" Target="../media/image66.png"/><Relationship Id="rId19" Type="http://schemas.openxmlformats.org/officeDocument/2006/relationships/image" Target="../media/image75.jpeg"/><Relationship Id="rId4" Type="http://schemas.openxmlformats.org/officeDocument/2006/relationships/image" Target="../media/image3.jpe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31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4.png"/><Relationship Id="rId18" Type="http://schemas.openxmlformats.org/officeDocument/2006/relationships/image" Target="../media/image80.png"/><Relationship Id="rId3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74.png"/><Relationship Id="rId12" Type="http://schemas.openxmlformats.org/officeDocument/2006/relationships/image" Target="../media/image42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53.png"/><Relationship Id="rId15" Type="http://schemas.openxmlformats.org/officeDocument/2006/relationships/image" Target="../media/image16.png"/><Relationship Id="rId10" Type="http://schemas.openxmlformats.org/officeDocument/2006/relationships/image" Target="../media/image41.png"/><Relationship Id="rId19" Type="http://schemas.openxmlformats.org/officeDocument/2006/relationships/image" Target="../media/image81.png"/><Relationship Id="rId4" Type="http://schemas.openxmlformats.org/officeDocument/2006/relationships/image" Target="../media/image3.jpeg"/><Relationship Id="rId9" Type="http://schemas.openxmlformats.org/officeDocument/2006/relationships/image" Target="../media/image40.png"/><Relationship Id="rId14" Type="http://schemas.openxmlformats.org/officeDocument/2006/relationships/image" Target="../media/image15.png"/><Relationship Id="rId22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jpeg"/><Relationship Id="rId21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17.jp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Monitoring </a:t>
            </a:r>
            <a:r>
              <a:rPr lang="es-ES" dirty="0" smtClean="0"/>
              <a:t>tool</a:t>
            </a:r>
            <a:br>
              <a:rPr lang="es-ES" dirty="0" smtClean="0"/>
            </a:br>
            <a:r>
              <a:rPr lang="es-ES" dirty="0"/>
              <a:t>I</a:t>
            </a:r>
            <a:r>
              <a:rPr lang="es-ES" dirty="0" smtClean="0"/>
              <a:t>ARC </a:t>
            </a:r>
            <a:r>
              <a:rPr lang="es-ES" dirty="0"/>
              <a:t>7th	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43245" y="5399902"/>
            <a:ext cx="3682313" cy="145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Tutor: Martín molina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Autor: Marcos Bernal, Yolanda de la Hoz.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79" name="Rectángulo 78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0" name="Conector recto 99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08" name="Conector recto 10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973" y="5023578"/>
            <a:ext cx="95250" cy="142875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25" name="Imagen 1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7" name="Conector recto 126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8" name="Conector recto 12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12955"/>
            <a:ext cx="1447619" cy="990476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973" y="5023578"/>
            <a:ext cx="95250" cy="142875"/>
          </a:xfrm>
          <a:prstGeom prst="rect">
            <a:avLst/>
          </a:prstGeom>
        </p:spPr>
      </p:pic>
      <p:sp>
        <p:nvSpPr>
          <p:cNvPr id="83" name="CuadroTexto 82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98" name="Conector recto 97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" y="4259439"/>
            <a:ext cx="1514286" cy="933333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883" y="4507148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4" name="Conector recto 7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n 7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0" name="CuadroTexto 89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7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" y="4259439"/>
            <a:ext cx="1514286" cy="933333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883" y="4507148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5" name="Conector recto 7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98" name="CuadroTexto 97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41569"/>
            <a:ext cx="1447619" cy="952381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62268"/>
            <a:ext cx="1928100" cy="19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7" y="3486863"/>
            <a:ext cx="1904992" cy="160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3690" y="4285171"/>
            <a:ext cx="95250" cy="142875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7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41569"/>
            <a:ext cx="1447619" cy="952381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62268"/>
            <a:ext cx="1928100" cy="19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7" y="3486863"/>
            <a:ext cx="1904992" cy="160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690" y="4285171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4" name="Conector recto 8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n 8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8" name="Conector recto 9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4243201"/>
            <a:ext cx="1447619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741" y="5008905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4243201"/>
            <a:ext cx="1447619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741" y="5008905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146" name="Rectángulo 145"/>
          <p:cNvSpPr/>
          <p:nvPr/>
        </p:nvSpPr>
        <p:spPr>
          <a:xfrm>
            <a:off x="8836643" y="4289514"/>
            <a:ext cx="454257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Rectángulo 146"/>
          <p:cNvSpPr/>
          <p:nvPr/>
        </p:nvSpPr>
        <p:spPr>
          <a:xfrm>
            <a:off x="8850164" y="5205690"/>
            <a:ext cx="436656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95797" y="4325674"/>
            <a:ext cx="2848607" cy="2286830"/>
          </a:xfrm>
          <a:prstGeom prst="rect">
            <a:avLst/>
          </a:prstGeom>
        </p:spPr>
      </p:pic>
      <p:sp>
        <p:nvSpPr>
          <p:cNvPr id="149" name="Rectángulo 148"/>
          <p:cNvSpPr/>
          <p:nvPr/>
        </p:nvSpPr>
        <p:spPr>
          <a:xfrm>
            <a:off x="9304327" y="4251574"/>
            <a:ext cx="2834375" cy="16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8838116" y="6134809"/>
            <a:ext cx="466780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Rectángulo 150"/>
          <p:cNvSpPr/>
          <p:nvPr/>
        </p:nvSpPr>
        <p:spPr>
          <a:xfrm>
            <a:off x="8838069" y="5669174"/>
            <a:ext cx="451962" cy="472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2" name="Rectángulo 151"/>
          <p:cNvSpPr/>
          <p:nvPr/>
        </p:nvSpPr>
        <p:spPr>
          <a:xfrm>
            <a:off x="8846819" y="4736366"/>
            <a:ext cx="446180" cy="46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3" name="Rectángulo 152"/>
          <p:cNvSpPr/>
          <p:nvPr/>
        </p:nvSpPr>
        <p:spPr>
          <a:xfrm>
            <a:off x="8829390" y="4247315"/>
            <a:ext cx="45397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00" y="4899159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02" y="6338702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uadroTexto 157"/>
          <p:cNvSpPr txBox="1"/>
          <p:nvPr/>
        </p:nvSpPr>
        <p:spPr>
          <a:xfrm>
            <a:off x="8765135" y="470133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8779646" y="5163746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8767276" y="5636473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8779646" y="612325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8765135" y="4362181"/>
            <a:ext cx="6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93506" y="5853986"/>
            <a:ext cx="260081" cy="251412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61445" y="5370602"/>
            <a:ext cx="304800" cy="257175"/>
          </a:xfrm>
          <a:prstGeom prst="rect">
            <a:avLst/>
          </a:prstGeom>
        </p:spPr>
      </p:pic>
      <p:cxnSp>
        <p:nvCxnSpPr>
          <p:cNvPr id="165" name="Conector recto 164"/>
          <p:cNvCxnSpPr/>
          <p:nvPr/>
        </p:nvCxnSpPr>
        <p:spPr>
          <a:xfrm flipH="1" flipV="1">
            <a:off x="8808428" y="4237191"/>
            <a:ext cx="3344194" cy="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 flipH="1" flipV="1">
            <a:off x="8829390" y="6612504"/>
            <a:ext cx="3331584" cy="1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 flipV="1">
            <a:off x="12138688" y="4232499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V="1">
            <a:off x="8829390" y="4241098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 flipV="1">
            <a:off x="9297693" y="4268899"/>
            <a:ext cx="3992" cy="2343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8844305" y="4271814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Time</a:t>
            </a:r>
            <a:endParaRPr lang="es-ES" sz="8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9384971" y="621482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Mission</a:t>
            </a:r>
            <a:r>
              <a:rPr lang="es-ES" sz="800" dirty="0" smtClean="0"/>
              <a:t> </a:t>
            </a:r>
            <a:r>
              <a:rPr lang="es-ES" sz="800" dirty="0" err="1" smtClean="0"/>
              <a:t>Map</a:t>
            </a:r>
            <a:endParaRPr lang="es-ES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15888" y="656309"/>
            <a:ext cx="144857" cy="144857"/>
          </a:xfrm>
          <a:prstGeom prst="rect">
            <a:avLst/>
          </a:prstGeom>
        </p:spPr>
      </p:pic>
      <p:sp>
        <p:nvSpPr>
          <p:cNvPr id="107" name="CuadroTexto 10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10" name="Conector recto 109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136" name="Imagen 1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138" name="CuadroTexto 137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142" name="CuadroTexto 141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43" name="Imagen 1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12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1" name="Conector recto 12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146" name="Rectángulo 145"/>
          <p:cNvSpPr/>
          <p:nvPr/>
        </p:nvSpPr>
        <p:spPr>
          <a:xfrm>
            <a:off x="8836643" y="4289514"/>
            <a:ext cx="454257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Rectángulo 146"/>
          <p:cNvSpPr/>
          <p:nvPr/>
        </p:nvSpPr>
        <p:spPr>
          <a:xfrm>
            <a:off x="8850164" y="5205690"/>
            <a:ext cx="436656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95797" y="4325674"/>
            <a:ext cx="2848607" cy="2286830"/>
          </a:xfrm>
          <a:prstGeom prst="rect">
            <a:avLst/>
          </a:prstGeom>
        </p:spPr>
      </p:pic>
      <p:sp>
        <p:nvSpPr>
          <p:cNvPr id="149" name="Rectángulo 148"/>
          <p:cNvSpPr/>
          <p:nvPr/>
        </p:nvSpPr>
        <p:spPr>
          <a:xfrm>
            <a:off x="9304327" y="4251574"/>
            <a:ext cx="2834375" cy="16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8838116" y="6134809"/>
            <a:ext cx="466780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Rectángulo 150"/>
          <p:cNvSpPr/>
          <p:nvPr/>
        </p:nvSpPr>
        <p:spPr>
          <a:xfrm>
            <a:off x="8838069" y="5669174"/>
            <a:ext cx="451962" cy="472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2" name="Rectángulo 151"/>
          <p:cNvSpPr/>
          <p:nvPr/>
        </p:nvSpPr>
        <p:spPr>
          <a:xfrm>
            <a:off x="8846819" y="4736366"/>
            <a:ext cx="446180" cy="46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3" name="Rectángulo 152"/>
          <p:cNvSpPr/>
          <p:nvPr/>
        </p:nvSpPr>
        <p:spPr>
          <a:xfrm>
            <a:off x="8829390" y="4247315"/>
            <a:ext cx="45397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00" y="4899159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02" y="6338702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uadroTexto 157"/>
          <p:cNvSpPr txBox="1"/>
          <p:nvPr/>
        </p:nvSpPr>
        <p:spPr>
          <a:xfrm>
            <a:off x="8765135" y="470133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8779646" y="5163746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8767276" y="5636473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8779646" y="612325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8765135" y="4362181"/>
            <a:ext cx="6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93506" y="5853986"/>
            <a:ext cx="260081" cy="251412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61445" y="5370602"/>
            <a:ext cx="304800" cy="257175"/>
          </a:xfrm>
          <a:prstGeom prst="rect">
            <a:avLst/>
          </a:prstGeom>
        </p:spPr>
      </p:pic>
      <p:cxnSp>
        <p:nvCxnSpPr>
          <p:cNvPr id="165" name="Conector recto 164"/>
          <p:cNvCxnSpPr/>
          <p:nvPr/>
        </p:nvCxnSpPr>
        <p:spPr>
          <a:xfrm flipH="1" flipV="1">
            <a:off x="8808428" y="4237191"/>
            <a:ext cx="3344194" cy="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 flipH="1" flipV="1">
            <a:off x="8829390" y="6612504"/>
            <a:ext cx="3331584" cy="1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 flipV="1">
            <a:off x="12138688" y="4232499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V="1">
            <a:off x="8829390" y="4241098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 flipV="1">
            <a:off x="9297693" y="4268899"/>
            <a:ext cx="3992" cy="2343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8844305" y="4271814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Time</a:t>
            </a:r>
            <a:endParaRPr lang="es-ES" sz="8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9384971" y="621482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Mission</a:t>
            </a:r>
            <a:r>
              <a:rPr lang="es-ES" sz="800" dirty="0" smtClean="0"/>
              <a:t> </a:t>
            </a:r>
            <a:r>
              <a:rPr lang="es-ES" sz="800" dirty="0" err="1" smtClean="0"/>
              <a:t>Map</a:t>
            </a:r>
            <a:endParaRPr lang="es-ES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5888" y="656309"/>
            <a:ext cx="144857" cy="144857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17200" y="4259799"/>
            <a:ext cx="95250" cy="142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105" name="CuadroTexto 104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08" name="Conector recto 107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4" name="CuadroTexto 11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125" name="CuadroTexto 124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27" name="Imagen 1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30" name="Imagen 1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11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1" name="Conector recto 12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17200" y="4259799"/>
            <a:ext cx="95250" cy="142875"/>
          </a:xfrm>
          <a:prstGeom prst="rect">
            <a:avLst/>
          </a:prstGeom>
        </p:spPr>
      </p:pic>
      <p:pic>
        <p:nvPicPr>
          <p:cNvPr id="107" name="Imagen 10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Prototype</a:t>
            </a:r>
            <a:r>
              <a:rPr lang="es-ES" sz="6000" dirty="0" smtClean="0"/>
              <a:t> A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show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menu</a:t>
            </a:r>
            <a:r>
              <a:rPr lang="es-ES" dirty="0" smtClean="0"/>
              <a:t> bar in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/>
              <a:t>window</a:t>
            </a:r>
            <a:r>
              <a:rPr lang="es-ES" dirty="0"/>
              <a:t> has a </a:t>
            </a:r>
            <a:r>
              <a:rPr lang="es-ES" dirty="0" err="1"/>
              <a:t>determined</a:t>
            </a:r>
            <a:r>
              <a:rPr lang="es-ES" dirty="0"/>
              <a:t> place in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Easier</a:t>
            </a:r>
            <a:r>
              <a:rPr lang="es-ES" dirty="0" smtClean="0"/>
              <a:t> to </a:t>
            </a:r>
            <a:r>
              <a:rPr lang="es-ES" dirty="0" err="1" smtClean="0"/>
              <a:t>implement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49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91" name="Conector recto 90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04" name="CuadroTexto 10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7230335" y="62726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61252" y="662091"/>
            <a:ext cx="144857" cy="144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0628" y="5696654"/>
            <a:ext cx="95250" cy="142875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pic>
        <p:nvPicPr>
          <p:cNvPr id="8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6" name="Conector recto 8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628" y="5696654"/>
            <a:ext cx="95250" cy="142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911" y="4839145"/>
            <a:ext cx="1228571" cy="866667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077" y="4793389"/>
            <a:ext cx="1266667" cy="942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2378" y="5128527"/>
            <a:ext cx="95250" cy="142875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5" name="CuadroTexto 8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" y="4793389"/>
            <a:ext cx="1266667" cy="942857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09156" y="4110468"/>
            <a:ext cx="3355735" cy="272535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8537697" y="622818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Captured</a:t>
            </a:r>
            <a:r>
              <a:rPr lang="es-ES" sz="800" dirty="0" smtClean="0"/>
              <a:t> </a:t>
            </a:r>
            <a:r>
              <a:rPr lang="es-ES" sz="800" dirty="0" err="1" smtClean="0"/>
              <a:t>Pictures</a:t>
            </a:r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18848" y="658611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2378" y="5128527"/>
            <a:ext cx="95250" cy="142875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n 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Prototype</a:t>
            </a:r>
            <a:r>
              <a:rPr lang="es-ES" sz="6000" dirty="0" smtClean="0"/>
              <a:t> B</a:t>
            </a:r>
            <a:endParaRPr lang="es-ES" sz="60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dinamic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inside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picture</a:t>
            </a:r>
            <a:r>
              <a:rPr lang="es-ES" dirty="0" smtClean="0"/>
              <a:t>,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able</a:t>
            </a:r>
            <a:r>
              <a:rPr lang="es-ES" dirty="0" smtClean="0"/>
              <a:t> to </a:t>
            </a:r>
            <a:r>
              <a:rPr lang="es-ES" dirty="0" err="1" smtClean="0"/>
              <a:t>interact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picture</a:t>
            </a:r>
            <a:r>
              <a:rPr lang="es-ES" dirty="0" smtClean="0"/>
              <a:t>. Show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depends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scene</a:t>
            </a:r>
            <a:r>
              <a:rPr lang="es-ES" dirty="0" smtClean="0"/>
              <a:t>.</a:t>
            </a:r>
          </a:p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smtClean="0"/>
              <a:t>can be in </a:t>
            </a:r>
            <a:r>
              <a:rPr lang="es-ES" dirty="0" err="1" smtClean="0"/>
              <a:t>any</a:t>
            </a:r>
            <a:r>
              <a:rPr lang="es-ES" dirty="0" smtClean="0"/>
              <a:t> place and moved </a:t>
            </a:r>
            <a:r>
              <a:rPr lang="es-ES" dirty="0" err="1" smtClean="0"/>
              <a:t>like</a:t>
            </a:r>
            <a:r>
              <a:rPr lang="es-ES" dirty="0" smtClean="0"/>
              <a:t> Windows of Microsoft </a:t>
            </a:r>
            <a:r>
              <a:rPr lang="es-ES" dirty="0" err="1" smtClean="0"/>
              <a:t>system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More </a:t>
            </a:r>
            <a:r>
              <a:rPr lang="es-ES" dirty="0" err="1" smtClean="0"/>
              <a:t>difficult</a:t>
            </a:r>
            <a:r>
              <a:rPr lang="es-ES" dirty="0" smtClean="0"/>
              <a:t> to </a:t>
            </a:r>
            <a:r>
              <a:rPr lang="es-ES" dirty="0" err="1" smtClean="0"/>
              <a:t>implement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69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5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1b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camera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position and Pose </a:t>
            </a:r>
            <a:r>
              <a:rPr lang="es-ES" dirty="0" err="1" smtClean="0"/>
              <a:t>Estimator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, </a:t>
            </a:r>
            <a:r>
              <a:rPr lang="es-ES" dirty="0" err="1" smtClean="0"/>
              <a:t>creating</a:t>
            </a:r>
            <a:r>
              <a:rPr lang="es-ES" dirty="0" smtClean="0"/>
              <a:t> a </a:t>
            </a:r>
            <a:r>
              <a:rPr lang="es-ES" dirty="0" err="1" smtClean="0"/>
              <a:t>wrong</a:t>
            </a:r>
            <a:r>
              <a:rPr lang="es-ES" dirty="0" smtClean="0"/>
              <a:t> position.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position and </a:t>
            </a:r>
            <a:r>
              <a:rPr lang="es-ES" dirty="0" err="1" smtClean="0"/>
              <a:t>old</a:t>
            </a:r>
            <a:r>
              <a:rPr lang="es-ES" dirty="0" smtClean="0"/>
              <a:t> position can </a:t>
            </a:r>
            <a:r>
              <a:rPr lang="es-ES" dirty="0" err="1" smtClean="0"/>
              <a:t>not</a:t>
            </a:r>
            <a:r>
              <a:rPr lang="es-ES" dirty="0" smtClean="0"/>
              <a:t> be </a:t>
            </a:r>
            <a:r>
              <a:rPr lang="es-ES" dirty="0" err="1" smtClean="0"/>
              <a:t>reached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time </a:t>
            </a:r>
            <a:r>
              <a:rPr lang="es-ES" dirty="0" err="1" smtClean="0"/>
              <a:t>elapsed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677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3720" y="1382673"/>
            <a:ext cx="95250" cy="142875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4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6" name="Conector recto 4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598" y="666054"/>
            <a:ext cx="183547" cy="183547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54" name="Llamada rectangular redondeada 53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4171" y="750983"/>
            <a:ext cx="95250" cy="142875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55" name="Llamada rectangular redondeada 5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7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9" name="Conector recto 58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24171" y="750983"/>
            <a:ext cx="95250" cy="142875"/>
          </a:xfrm>
          <a:prstGeom prst="rect">
            <a:avLst/>
          </a:prstGeom>
        </p:spPr>
      </p:pic>
      <p:pic>
        <p:nvPicPr>
          <p:cNvPr id="6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0" name="Conector recto 6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5642" y="3948483"/>
            <a:ext cx="95250" cy="142875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5642" y="3948483"/>
            <a:ext cx="95250" cy="142875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7446" y="3948483"/>
            <a:ext cx="1933333" cy="1523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6148" y="3937815"/>
            <a:ext cx="1933333" cy="1514286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8" y="3937815"/>
            <a:ext cx="1933333" cy="1514286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816" y="4333080"/>
            <a:ext cx="95250" cy="142875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29816" y="4333080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sp>
        <p:nvSpPr>
          <p:cNvPr id="92" name="CuadroTexto 9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77" name="CuadroTexto 17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78" name="Imagen 1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79" name="Imagen 1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>
                <a:solidFill>
                  <a:schemeClr val="tx1"/>
                </a:solidFill>
              </a:rPr>
              <a:t>D</a:t>
            </a:r>
            <a:r>
              <a:rPr lang="es-ES" sz="1000" dirty="0" err="1" smtClean="0">
                <a:solidFill>
                  <a:schemeClr val="tx1"/>
                </a:solidFill>
              </a:rPr>
              <a:t>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79054" y="4091170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n 1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sp>
        <p:nvSpPr>
          <p:cNvPr id="147" name="CuadroTexto 146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cxnSp>
        <p:nvCxnSpPr>
          <p:cNvPr id="68" name="Conector recto 67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</p:spTree>
    <p:extLst>
      <p:ext uri="{BB962C8B-B14F-4D97-AF65-F5344CB8AC3E}">
        <p14:creationId xmlns:p14="http://schemas.microsoft.com/office/powerpoint/2010/main" val="24835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56257" y="4620864"/>
            <a:ext cx="9525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6257" y="4620864"/>
            <a:ext cx="9525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88893" y="4580078"/>
            <a:ext cx="1933333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8893" y="4580078"/>
            <a:ext cx="1933333" cy="15142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59352" y="4671536"/>
            <a:ext cx="9525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54406" y="4506030"/>
            <a:ext cx="95250" cy="142875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9352" y="4671536"/>
            <a:ext cx="95250" cy="142875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03188" y="2601257"/>
            <a:ext cx="95250" cy="142875"/>
          </a:xfrm>
          <a:prstGeom prst="rect">
            <a:avLst/>
          </a:prstGeom>
        </p:spPr>
      </p:pic>
      <p:sp>
        <p:nvSpPr>
          <p:cNvPr id="65" name="Llamada rectangular redondeada 6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3188" y="2601257"/>
            <a:ext cx="95250" cy="142875"/>
          </a:xfrm>
          <a:prstGeom prst="rect">
            <a:avLst/>
          </a:prstGeom>
        </p:spPr>
      </p:pic>
      <p:sp>
        <p:nvSpPr>
          <p:cNvPr id="65" name="Llamada rectangular redondeada 6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1b: </a:t>
            </a:r>
            <a:r>
              <a:rPr lang="en-GB" dirty="0"/>
              <a:t>UAV position estimator has failed.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Errors: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z="2400" i="1" dirty="0" err="1"/>
              <a:t>Odometry</a:t>
            </a:r>
            <a:r>
              <a:rPr lang="es-ES" sz="2400" i="1" dirty="0"/>
              <a:t> Driver </a:t>
            </a:r>
            <a:r>
              <a:rPr lang="es-ES" sz="2400" i="1" dirty="0" err="1"/>
              <a:t>could</a:t>
            </a:r>
            <a:r>
              <a:rPr lang="es-ES" sz="2400" i="1" dirty="0"/>
              <a:t> </a:t>
            </a:r>
            <a:r>
              <a:rPr lang="es-ES" sz="2400" i="1" dirty="0" err="1"/>
              <a:t>not</a:t>
            </a:r>
            <a:r>
              <a:rPr lang="es-ES" sz="2400" i="1" dirty="0"/>
              <a:t> be </a:t>
            </a:r>
            <a:r>
              <a:rPr lang="es-ES" sz="2400" i="1" dirty="0" err="1"/>
              <a:t>initializated</a:t>
            </a:r>
            <a:r>
              <a:rPr lang="es-ES" sz="2400" i="1" dirty="0"/>
              <a:t>.</a:t>
            </a:r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/>
              <a:t>been</a:t>
            </a:r>
            <a:r>
              <a:rPr lang="es-ES" sz="2400" i="1" dirty="0"/>
              <a:t> </a:t>
            </a:r>
            <a:r>
              <a:rPr lang="es-ES" sz="2400" i="1" dirty="0" err="1" smtClean="0"/>
              <a:t>restarted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without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permision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err="1" smtClean="0"/>
              <a:t>Odometry</a:t>
            </a:r>
            <a:r>
              <a:rPr lang="es-ES" sz="2400" i="1" dirty="0" smtClean="0"/>
              <a:t> Driver </a:t>
            </a:r>
            <a:r>
              <a:rPr lang="es-ES" sz="2400" i="1" dirty="0" err="1" smtClean="0"/>
              <a:t>process</a:t>
            </a:r>
            <a:r>
              <a:rPr lang="es-ES" sz="2400" i="1" dirty="0" smtClean="0"/>
              <a:t> abort </a:t>
            </a:r>
            <a:r>
              <a:rPr lang="es-ES" sz="2400" i="1" dirty="0" err="1" smtClean="0"/>
              <a:t>execution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/>
              <a:t>OdometryChange</a:t>
            </a:r>
            <a:r>
              <a:rPr lang="es-ES" sz="2400" i="1" dirty="0"/>
              <a:t> </a:t>
            </a:r>
            <a:r>
              <a:rPr lang="es-ES" sz="2400" i="1" dirty="0" err="1"/>
              <a:t>is</a:t>
            </a:r>
            <a:r>
              <a:rPr lang="es-ES" sz="2400" i="1" dirty="0"/>
              <a:t> </a:t>
            </a:r>
            <a:r>
              <a:rPr lang="es-ES" sz="2400" i="1" dirty="0" err="1"/>
              <a:t>an</a:t>
            </a:r>
            <a:r>
              <a:rPr lang="es-ES" sz="2400" i="1" dirty="0"/>
              <a:t> </a:t>
            </a:r>
            <a:r>
              <a:rPr lang="es-ES" sz="2400" i="1" dirty="0" err="1" smtClean="0"/>
              <a:t>empty</a:t>
            </a:r>
            <a:r>
              <a:rPr lang="es-ES" sz="2400" i="1" dirty="0" smtClean="0"/>
              <a:t> </a:t>
            </a:r>
            <a:r>
              <a:rPr lang="es-ES" sz="2400" i="1" dirty="0" err="1"/>
              <a:t>message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smtClean="0"/>
              <a:t>Pose </a:t>
            </a:r>
            <a:r>
              <a:rPr lang="es-ES" sz="2400" i="1" dirty="0" err="1" smtClean="0"/>
              <a:t>Estimator</a:t>
            </a:r>
            <a:r>
              <a:rPr lang="es-ES" sz="2400" i="1" dirty="0" smtClean="0"/>
              <a:t> </a:t>
            </a:r>
            <a:r>
              <a:rPr lang="es-ES" sz="2400" i="1" dirty="0"/>
              <a:t>is a stop process and it has been restarted.</a:t>
            </a:r>
            <a:endParaRPr lang="es-E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i="1" dirty="0"/>
              <a:t>Pose </a:t>
            </a:r>
            <a:r>
              <a:rPr lang="es-ES" sz="2400" i="1" dirty="0" err="1"/>
              <a:t>Estimator</a:t>
            </a:r>
            <a:r>
              <a:rPr lang="es-ES" sz="2400" i="1" dirty="0"/>
              <a:t> </a:t>
            </a:r>
            <a:r>
              <a:rPr lang="es-ES" sz="2400" i="1" dirty="0" err="1"/>
              <a:t>could</a:t>
            </a:r>
            <a:r>
              <a:rPr lang="es-ES" sz="2400" i="1" dirty="0"/>
              <a:t> not be initializated</a:t>
            </a:r>
            <a:r>
              <a:rPr lang="es-ES" sz="2400" i="1" dirty="0" smtClean="0"/>
              <a:t>.</a:t>
            </a:r>
          </a:p>
          <a:p>
            <a:pPr algn="l"/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7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2b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tracking a robot and </a:t>
            </a:r>
            <a:r>
              <a:rPr lang="es-ES" dirty="0" err="1" smtClean="0"/>
              <a:t>suddenly</a:t>
            </a:r>
            <a:r>
              <a:rPr lang="es-ES" dirty="0" smtClean="0"/>
              <a:t> UAV stop and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to a robot detector input </a:t>
            </a:r>
            <a:r>
              <a:rPr lang="es-ES" dirty="0" err="1" smtClean="0"/>
              <a:t>failure</a:t>
            </a:r>
            <a:r>
              <a:rPr lang="es-ES" dirty="0" smtClean="0"/>
              <a:t>. 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548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3720" y="1382673"/>
            <a:ext cx="95250" cy="142875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4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6" name="Conector recto 4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1a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camera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position and Pose </a:t>
            </a:r>
            <a:r>
              <a:rPr lang="es-ES" dirty="0" err="1" smtClean="0"/>
              <a:t>Estimator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, </a:t>
            </a:r>
            <a:r>
              <a:rPr lang="es-ES" dirty="0" err="1" smtClean="0"/>
              <a:t>creating</a:t>
            </a:r>
            <a:r>
              <a:rPr lang="es-ES" dirty="0" smtClean="0"/>
              <a:t> a </a:t>
            </a:r>
            <a:r>
              <a:rPr lang="es-ES" dirty="0" err="1" smtClean="0"/>
              <a:t>wrong</a:t>
            </a:r>
            <a:r>
              <a:rPr lang="es-ES" dirty="0" smtClean="0"/>
              <a:t> position.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position and </a:t>
            </a:r>
            <a:r>
              <a:rPr lang="es-ES" dirty="0" err="1" smtClean="0"/>
              <a:t>old</a:t>
            </a:r>
            <a:r>
              <a:rPr lang="es-ES" dirty="0" smtClean="0"/>
              <a:t> position can </a:t>
            </a:r>
            <a:r>
              <a:rPr lang="es-ES" dirty="0" err="1" smtClean="0"/>
              <a:t>not</a:t>
            </a:r>
            <a:r>
              <a:rPr lang="es-ES" dirty="0" smtClean="0"/>
              <a:t> be </a:t>
            </a:r>
            <a:r>
              <a:rPr lang="es-ES" dirty="0" err="1" smtClean="0"/>
              <a:t>reached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time </a:t>
            </a:r>
            <a:r>
              <a:rPr lang="es-ES" dirty="0" err="1" smtClean="0"/>
              <a:t>elapsed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314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776" y="666054"/>
            <a:ext cx="183547" cy="183547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9" name="Conector recto 48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7777" y="775063"/>
            <a:ext cx="95250" cy="142875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319" y="1042346"/>
            <a:ext cx="95250" cy="142875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3" name="Conector recto 52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0" name="CuadroTexto 59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6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6" name="Conector recto 6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776" y="666054"/>
            <a:ext cx="183547" cy="183547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2" name="Conector recto 7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8590" y="2021605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6" name="Conector recto 7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8590" y="2021605"/>
            <a:ext cx="95250" cy="142875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06989" y="1963225"/>
            <a:ext cx="1933333" cy="1514286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7" name="Conector recto 7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06989" y="1963225"/>
            <a:ext cx="1933333" cy="15142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0412" y="2828552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7" name="Conector recto 7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0412" y="2828552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0" name="Conector recto 7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02" y="2238371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0" name="Conector recto 7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02" y="2238371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8311" y="2164937"/>
            <a:ext cx="1942857" cy="1533333"/>
          </a:xfrm>
          <a:prstGeom prst="rect">
            <a:avLst/>
          </a:prstGeom>
        </p:spPr>
      </p:pic>
      <p:pic>
        <p:nvPicPr>
          <p:cNvPr id="8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1" name="Conector recto 8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>
                <a:solidFill>
                  <a:schemeClr val="tx1"/>
                </a:solidFill>
              </a:rPr>
              <a:t>D</a:t>
            </a:r>
            <a:r>
              <a:rPr lang="es-ES" sz="1000" dirty="0" err="1" smtClean="0">
                <a:solidFill>
                  <a:schemeClr val="tx1"/>
                </a:solidFill>
              </a:rPr>
              <a:t>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79054" y="4091170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n 1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Marcador de contenido 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8311" y="2164937"/>
            <a:ext cx="1942857" cy="153333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85171" y="3504636"/>
            <a:ext cx="95250" cy="142875"/>
          </a:xfrm>
          <a:prstGeom prst="rect">
            <a:avLst/>
          </a:prstGeom>
        </p:spPr>
      </p:pic>
      <p:pic>
        <p:nvPicPr>
          <p:cNvPr id="8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2" name="Conector recto 8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n 7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85171" y="3504636"/>
            <a:ext cx="95250" cy="142875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1838" y="1388542"/>
            <a:ext cx="3922791" cy="3185883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37571" y="3657036"/>
            <a:ext cx="95250" cy="142875"/>
          </a:xfrm>
          <a:prstGeom prst="rect">
            <a:avLst/>
          </a:prstGeom>
        </p:spPr>
      </p:pic>
      <p:pic>
        <p:nvPicPr>
          <p:cNvPr id="8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4" name="Conector recto 83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2b: </a:t>
            </a:r>
            <a:r>
              <a:rPr lang="en-GB" dirty="0"/>
              <a:t>Tracked Robot X has disappear</a:t>
            </a:r>
            <a:r>
              <a:rPr lang="en-GB" dirty="0" smtClean="0"/>
              <a:t>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CameraFrameAbstraction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is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empty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message</a:t>
            </a:r>
            <a:r>
              <a:rPr lang="es-ES" sz="2400" i="1" dirty="0" smtClean="0"/>
              <a:t>.</a:t>
            </a:r>
          </a:p>
          <a:p>
            <a:r>
              <a:rPr lang="es-ES" sz="2400" i="1" dirty="0" smtClean="0"/>
              <a:t>No </a:t>
            </a:r>
            <a:r>
              <a:rPr lang="es-ES" sz="2400" i="1" dirty="0" err="1" smtClean="0"/>
              <a:t>CameraFrameAbstraction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sent</a:t>
            </a:r>
            <a:r>
              <a:rPr lang="es-ES" sz="2400" i="1" dirty="0" smtClean="0"/>
              <a:t>.</a:t>
            </a:r>
            <a:endParaRPr lang="es-ES" sz="2400" i="1" dirty="0"/>
          </a:p>
          <a:p>
            <a:r>
              <a:rPr lang="es-ES" sz="2400" i="1" dirty="0" err="1" smtClean="0"/>
              <a:t>RobotDetector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determine </a:t>
            </a:r>
            <a:r>
              <a:rPr lang="es-ES" sz="2400" i="1" dirty="0" err="1" smtClean="0"/>
              <a:t>any</a:t>
            </a:r>
            <a:r>
              <a:rPr lang="es-ES" sz="2400" i="1" dirty="0" smtClean="0"/>
              <a:t> robot in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frame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err="1" smtClean="0"/>
              <a:t>RobotDetector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mark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tracked</a:t>
            </a:r>
            <a:r>
              <a:rPr lang="es-ES" sz="2400" i="1" dirty="0" smtClean="0"/>
              <a:t> robot in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map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RobotDetector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algorithm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failed</a:t>
            </a:r>
            <a:r>
              <a:rPr lang="es-ES" sz="2400" i="1" dirty="0" smtClean="0"/>
              <a:t>.</a:t>
            </a:r>
          </a:p>
          <a:p>
            <a:pPr marL="0" indent="0" algn="l">
              <a:buNone/>
            </a:pPr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57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3b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</a:t>
            </a:r>
            <a:r>
              <a:rPr lang="es-ES" dirty="0" err="1" smtClean="0"/>
              <a:t>suddenly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</a:t>
            </a:r>
            <a:r>
              <a:rPr lang="es-ES" dirty="0" err="1" smtClean="0"/>
              <a:t>down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staying</a:t>
            </a:r>
            <a:r>
              <a:rPr lang="es-ES" dirty="0" smtClean="0"/>
              <a:t> in a </a:t>
            </a:r>
            <a:r>
              <a:rPr lang="es-ES" dirty="0" err="1" smtClean="0"/>
              <a:t>hover</a:t>
            </a:r>
            <a:r>
              <a:rPr lang="es-ES" dirty="0" smtClean="0"/>
              <a:t> position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response.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produced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 ROS </a:t>
            </a:r>
            <a:r>
              <a:rPr lang="es-ES" dirty="0" err="1" smtClean="0"/>
              <a:t>failure</a:t>
            </a:r>
            <a:r>
              <a:rPr lang="es-ES" dirty="0" smtClean="0"/>
              <a:t> in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more </a:t>
            </a:r>
            <a:r>
              <a:rPr lang="es-ES" dirty="0" err="1" smtClean="0"/>
              <a:t>nodes</a:t>
            </a:r>
            <a:r>
              <a:rPr lang="es-ES" dirty="0" smtClean="0"/>
              <a:t>. 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96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2" name="Conector recto 51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5" name="Conector recto 54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7" name="Conector recto 4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1" name="Llamada rectangular redondeada 50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9937750" y="1413199"/>
            <a:ext cx="809320" cy="6535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5" name="Conector recto 5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158" y="1053806"/>
            <a:ext cx="12942857" cy="4104762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lamada rectangular redondeada 53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5" name="Conector recto 5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158" y="1053806"/>
            <a:ext cx="12942857" cy="4104762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lamada rectangular redondeada 52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8" name="Conector recto 5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3b</a:t>
            </a:r>
            <a:r>
              <a:rPr lang="en-GB" sz="3600" dirty="0" smtClean="0"/>
              <a:t>: </a:t>
            </a:r>
            <a:r>
              <a:rPr lang="en-GB" sz="3600" dirty="0"/>
              <a:t>Unexpected exception has been throw</a:t>
            </a:r>
            <a:r>
              <a:rPr lang="en-GB" sz="3600" dirty="0" smtClean="0"/>
              <a:t>.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stoped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send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receive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any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message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port</a:t>
            </a:r>
            <a:r>
              <a:rPr lang="es-ES" sz="2400" i="1" dirty="0" smtClean="0"/>
              <a:t> X.</a:t>
            </a:r>
            <a:endParaRPr lang="es-ES" sz="2400" i="1" dirty="0"/>
          </a:p>
          <a:p>
            <a:r>
              <a:rPr lang="es-ES" sz="2400" i="1" dirty="0" err="1" smtClean="0"/>
              <a:t>ROSCore</a:t>
            </a:r>
            <a:r>
              <a:rPr lang="es-ES" sz="2400" i="1" dirty="0" smtClean="0"/>
              <a:t> has </a:t>
            </a:r>
            <a:r>
              <a:rPr lang="es-ES" sz="2400" i="1" dirty="0" err="1"/>
              <a:t>already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lanched</a:t>
            </a:r>
            <a:r>
              <a:rPr lang="es-ES" sz="2400" i="1" dirty="0" smtClean="0"/>
              <a:t> and </a:t>
            </a:r>
            <a:r>
              <a:rPr lang="es-ES" sz="2400" i="1" dirty="0" err="1" smtClean="0"/>
              <a:t>just</a:t>
            </a:r>
            <a:r>
              <a:rPr lang="es-ES" sz="2400" i="1" dirty="0" smtClean="0"/>
              <a:t> can be once at </a:t>
            </a:r>
            <a:r>
              <a:rPr lang="es-ES" sz="2400" i="1" dirty="0" err="1" smtClean="0"/>
              <a:t>same</a:t>
            </a:r>
            <a:r>
              <a:rPr lang="es-ES" sz="2400" i="1" dirty="0" smtClean="0"/>
              <a:t> time.</a:t>
            </a:r>
            <a:endParaRPr lang="es-ES" sz="2400" i="1" dirty="0"/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was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killed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user</a:t>
            </a:r>
            <a:r>
              <a:rPr lang="es-ES" sz="2400" i="1" dirty="0" smtClean="0"/>
              <a:t>.</a:t>
            </a:r>
          </a:p>
          <a:p>
            <a:pPr marL="0" indent="0" algn="l">
              <a:buNone/>
            </a:pPr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4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4b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</a:t>
            </a:r>
            <a:r>
              <a:rPr lang="es-ES" dirty="0" err="1" smtClean="0"/>
              <a:t>suddenly</a:t>
            </a:r>
            <a:r>
              <a:rPr lang="es-ES" dirty="0" smtClean="0"/>
              <a:t>  </a:t>
            </a:r>
            <a:r>
              <a:rPr lang="es-ES" dirty="0" err="1" smtClean="0"/>
              <a:t>go</a:t>
            </a:r>
            <a:r>
              <a:rPr lang="es-ES" dirty="0" smtClean="0"/>
              <a:t> up and </a:t>
            </a:r>
            <a:r>
              <a:rPr lang="es-ES" dirty="0" err="1" smtClean="0"/>
              <a:t>exceeds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limit</a:t>
            </a:r>
            <a:r>
              <a:rPr lang="es-ES" dirty="0" smtClean="0"/>
              <a:t>. High Sensor </a:t>
            </a:r>
            <a:r>
              <a:rPr lang="es-ES" dirty="0" err="1" smtClean="0"/>
              <a:t>failed</a:t>
            </a:r>
            <a:r>
              <a:rPr lang="es-ES" dirty="0" smtClean="0"/>
              <a:t> and </a:t>
            </a:r>
            <a:r>
              <a:rPr lang="es-ES" dirty="0" err="1" smtClean="0"/>
              <a:t>produced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unespected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939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41719" y="545987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96" name="Conector recto 95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n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00" name="Conector recto 99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05" name="Conector recto 10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n 10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0" name="CuadroTexto 10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4" name="Imagen 1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6" name="CuadroTexto 115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cxnSp>
        <p:nvCxnSpPr>
          <p:cNvPr id="66" name="Conector recto 65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Marcador de contenido 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5971" y="5185584"/>
            <a:ext cx="104790" cy="15242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1" name="Conector recto 40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0" name="Conector recto 4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971" y="5185584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7074" y="5185584"/>
            <a:ext cx="1952381" cy="1533333"/>
          </a:xfrm>
          <a:prstGeom prst="rect">
            <a:avLst/>
          </a:prstGeom>
        </p:spPr>
      </p:pic>
      <p:pic>
        <p:nvPicPr>
          <p:cNvPr id="5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3" name="Conector recto 5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74" y="5185584"/>
            <a:ext cx="1952381" cy="153333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5419" y="6253922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2" name="Conector recto 5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5419" y="6006879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7068" y="4643306"/>
            <a:ext cx="3467584" cy="1905266"/>
          </a:xfrm>
          <a:prstGeom prst="rect">
            <a:avLst/>
          </a:prstGeom>
        </p:spPr>
      </p:pic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4b</a:t>
            </a:r>
            <a:r>
              <a:rPr lang="en-GB" sz="3600" dirty="0" smtClean="0"/>
              <a:t>: </a:t>
            </a:r>
            <a:r>
              <a:rPr lang="en-GB" sz="4000" dirty="0"/>
              <a:t>High Limit has been exceeded</a:t>
            </a:r>
            <a:r>
              <a:rPr lang="en-GB" sz="3600" dirty="0" smtClean="0"/>
              <a:t>.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 smtClean="0"/>
              <a:t>lost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high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reference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 smtClean="0"/>
              <a:t>receive</a:t>
            </a:r>
            <a:r>
              <a:rPr lang="es-ES" sz="2400" i="1" dirty="0" smtClean="0"/>
              <a:t> date </a:t>
            </a:r>
            <a:r>
              <a:rPr lang="es-ES" sz="2400" i="1" dirty="0" err="1" smtClean="0"/>
              <a:t>out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range</a:t>
            </a:r>
            <a:r>
              <a:rPr lang="es-ES" sz="2400" i="1" dirty="0" smtClean="0"/>
              <a:t>.</a:t>
            </a:r>
            <a:endParaRPr lang="es-ES" sz="2400" i="1" dirty="0"/>
          </a:p>
          <a:p>
            <a:r>
              <a:rPr lang="es-ES" sz="2400" i="1" dirty="0" err="1"/>
              <a:t>Odometry</a:t>
            </a:r>
            <a:r>
              <a:rPr lang="es-ES" sz="2400" i="1" dirty="0"/>
              <a:t> Driver </a:t>
            </a:r>
            <a:r>
              <a:rPr lang="es-ES" sz="2400" i="1" dirty="0" smtClean="0"/>
              <a:t>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determine </a:t>
            </a:r>
            <a:r>
              <a:rPr lang="es-ES" sz="2400" i="1" dirty="0" err="1" smtClean="0"/>
              <a:t>current</a:t>
            </a:r>
            <a:r>
              <a:rPr lang="es-ES" sz="2400" i="1" dirty="0" smtClean="0"/>
              <a:t> position.</a:t>
            </a:r>
            <a:endParaRPr lang="es-ES" sz="2400" i="1" dirty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6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Questions</a:t>
            </a:r>
            <a:r>
              <a:rPr lang="es-ES" sz="6000" dirty="0" smtClean="0"/>
              <a:t> </a:t>
            </a:r>
            <a:r>
              <a:rPr lang="es-ES" sz="6000" dirty="0" err="1" smtClean="0"/>
              <a:t>We</a:t>
            </a:r>
            <a:r>
              <a:rPr lang="es-ES" sz="6000" dirty="0" smtClean="0"/>
              <a:t> </a:t>
            </a:r>
            <a:r>
              <a:rPr lang="es-ES" sz="6000" dirty="0" err="1" smtClean="0"/>
              <a:t>have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698" y="2232949"/>
            <a:ext cx="10515600" cy="4351338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uav</a:t>
            </a:r>
            <a:r>
              <a:rPr lang="es-ES" dirty="0" smtClean="0"/>
              <a:t> CPU and </a:t>
            </a:r>
            <a:r>
              <a:rPr lang="es-ES" dirty="0" err="1" smtClean="0"/>
              <a:t>assistant</a:t>
            </a:r>
            <a:r>
              <a:rPr lang="es-ES" dirty="0" smtClean="0"/>
              <a:t> CPU </a:t>
            </a:r>
            <a:r>
              <a:rPr lang="es-ES" dirty="0" err="1" smtClean="0"/>
              <a:t>distribute</a:t>
            </a:r>
            <a:r>
              <a:rPr lang="es-ES" dirty="0" smtClean="0"/>
              <a:t> </a:t>
            </a:r>
            <a:r>
              <a:rPr lang="es-ES" dirty="0" err="1" smtClean="0"/>
              <a:t>workload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Size</a:t>
            </a:r>
            <a:r>
              <a:rPr lang="es-ES" dirty="0" smtClean="0"/>
              <a:t> of final </a:t>
            </a:r>
            <a:r>
              <a:rPr lang="es-ES" dirty="0" err="1" smtClean="0"/>
              <a:t>messages</a:t>
            </a:r>
            <a:r>
              <a:rPr lang="es-ES" dirty="0" smtClean="0"/>
              <a:t> and </a:t>
            </a:r>
            <a:r>
              <a:rPr lang="es-ES" dirty="0" err="1" smtClean="0"/>
              <a:t>size</a:t>
            </a:r>
            <a:r>
              <a:rPr lang="es-ES" dirty="0" smtClean="0"/>
              <a:t> of </a:t>
            </a:r>
            <a:r>
              <a:rPr lang="es-ES" dirty="0" err="1" smtClean="0"/>
              <a:t>uav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(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CPU </a:t>
            </a:r>
            <a:r>
              <a:rPr lang="es-ES" dirty="0" err="1" smtClean="0"/>
              <a:t>power</a:t>
            </a:r>
            <a:r>
              <a:rPr lang="es-ES" dirty="0" smtClean="0"/>
              <a:t> can </a:t>
            </a:r>
            <a:r>
              <a:rPr lang="es-ES" dirty="0" err="1" smtClean="0"/>
              <a:t>we</a:t>
            </a:r>
            <a:r>
              <a:rPr lang="es-ES" dirty="0" smtClean="0"/>
              <a:t> use in </a:t>
            </a:r>
            <a:r>
              <a:rPr lang="es-ES" dirty="0" err="1" smtClean="0"/>
              <a:t>uav</a:t>
            </a:r>
            <a:r>
              <a:rPr lang="es-ES" dirty="0" smtClean="0"/>
              <a:t> and </a:t>
            </a:r>
            <a:r>
              <a:rPr lang="es-ES" dirty="0" err="1" smtClean="0"/>
              <a:t>commucation</a:t>
            </a:r>
            <a:r>
              <a:rPr lang="es-ES" dirty="0" smtClean="0"/>
              <a:t> WIFI.</a:t>
            </a:r>
          </a:p>
          <a:p>
            <a:r>
              <a:rPr lang="es-ES" dirty="0" smtClean="0"/>
              <a:t>Tools </a:t>
            </a:r>
            <a:r>
              <a:rPr lang="es-ES" dirty="0" err="1" smtClean="0"/>
              <a:t>used</a:t>
            </a:r>
            <a:r>
              <a:rPr lang="es-ES" dirty="0" smtClean="0"/>
              <a:t> in Vision4AUV.</a:t>
            </a:r>
          </a:p>
          <a:p>
            <a:r>
              <a:rPr lang="es-ES" dirty="0" err="1" smtClean="0"/>
              <a:t>Other</a:t>
            </a:r>
            <a:r>
              <a:rPr lang="es-ES" dirty="0" smtClean="0"/>
              <a:t> uses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8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ANNEX: </a:t>
            </a:r>
            <a:r>
              <a:rPr lang="es-ES" dirty="0" err="1" smtClean="0"/>
              <a:t>Others</a:t>
            </a:r>
            <a:r>
              <a:rPr lang="es-ES" dirty="0" smtClean="0"/>
              <a:t> Designes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4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0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" y="181750"/>
            <a:ext cx="11547369" cy="6464769"/>
          </a:xfrm>
        </p:spPr>
      </p:pic>
    </p:spTree>
    <p:extLst>
      <p:ext uri="{BB962C8B-B14F-4D97-AF65-F5344CB8AC3E}">
        <p14:creationId xmlns:p14="http://schemas.microsoft.com/office/powerpoint/2010/main" val="1869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4562" y="679199"/>
            <a:ext cx="183547" cy="183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7" name="Conector recto 106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10" name="Rectángulo 109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6" name="Imagen 1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7" name="CuadroTexto 116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19" name="Imagen 1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3" name="Conector recto 12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Marcador de contenido 2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  <p:cxnSp>
        <p:nvCxnSpPr>
          <p:cNvPr id="92" name="Conector recto 91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0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ector recto 130"/>
          <p:cNvCxnSpPr/>
          <p:nvPr/>
        </p:nvCxnSpPr>
        <p:spPr>
          <a:xfrm flipH="1">
            <a:off x="-24181" y="4473109"/>
            <a:ext cx="12216181" cy="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4359897" y="4708980"/>
            <a:ext cx="2179877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Float64 time# Targets</a:t>
            </a:r>
            <a:r>
              <a:rPr kumimoji="0" lang="es-ES" altLang="es-E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TargetRobotState[]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targets# Obstacles 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ObstacleRobotState[]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800" dirty="0"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obstacles#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UAV 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UAVState uav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93" y="4605294"/>
            <a:ext cx="2848607" cy="2286830"/>
          </a:xfrm>
          <a:prstGeom prst="rect">
            <a:avLst/>
          </a:prstGeom>
        </p:spPr>
      </p:pic>
      <p:sp>
        <p:nvSpPr>
          <p:cNvPr id="117" name="Rectángulo 116"/>
          <p:cNvSpPr/>
          <p:nvPr/>
        </p:nvSpPr>
        <p:spPr>
          <a:xfrm>
            <a:off x="8607451" y="4509221"/>
            <a:ext cx="3600236" cy="16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81205" y="4508787"/>
            <a:ext cx="757292" cy="236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/>
          <p:cNvPicPr/>
          <p:nvPr/>
        </p:nvPicPr>
        <p:blipFill rotWithShape="1">
          <a:blip r:embed="rId3"/>
          <a:srcRect l="61295" t="24075" r="4920" b="15329"/>
          <a:stretch/>
        </p:blipFill>
        <p:spPr bwMode="auto">
          <a:xfrm>
            <a:off x="1992234" y="389042"/>
            <a:ext cx="6597650" cy="4119745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" y="7327"/>
            <a:ext cx="1925830" cy="1325812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0" y="4653951"/>
            <a:ext cx="1983417" cy="2211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84301"/>
            <a:ext cx="12248399" cy="466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0304"/>
            <a:ext cx="1668223" cy="148590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0" y="2672214"/>
            <a:ext cx="1982315" cy="180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4657" y="1786855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0" y="286903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2872187"/>
            <a:ext cx="180975" cy="171450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1" y="3104432"/>
            <a:ext cx="1962194" cy="189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-1" y="3291660"/>
            <a:ext cx="1962195" cy="16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0" y="3457096"/>
            <a:ext cx="1974666" cy="204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" y="3680556"/>
            <a:ext cx="1968052" cy="2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0" y="3909269"/>
            <a:ext cx="1968053" cy="175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0" y="4110746"/>
            <a:ext cx="1974666" cy="17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0" y="4303881"/>
            <a:ext cx="1968053" cy="182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078682"/>
            <a:ext cx="180975" cy="17145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479228"/>
            <a:ext cx="180975" cy="17145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286069"/>
            <a:ext cx="180975" cy="171450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1" y="3698146"/>
            <a:ext cx="180975" cy="17145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1819173"/>
            <a:ext cx="142875" cy="14287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2678459"/>
            <a:ext cx="142875" cy="14287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3905659"/>
            <a:ext cx="142875" cy="142875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4" y="4130446"/>
            <a:ext cx="142875" cy="142875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1" y="4315047"/>
            <a:ext cx="180975" cy="171450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8607452" y="185225"/>
            <a:ext cx="3593365" cy="4323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-1" y="4486453"/>
            <a:ext cx="1983418" cy="164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Log Tasks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1" y="4711150"/>
            <a:ext cx="19847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ym typeface="Wingdings" panose="05000000000000000000" pitchFamily="2" charset="2"/>
              </a:rPr>
              <a:t>Action1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Position = (8.66,15).</a:t>
            </a:r>
            <a:endParaRPr lang="es-ES" sz="800" dirty="0">
              <a:sym typeface="Wingdings" panose="05000000000000000000" pitchFamily="2" charset="2"/>
            </a:endParaRPr>
          </a:p>
          <a:p>
            <a:r>
              <a:rPr lang="es-ES" sz="800" dirty="0" smtClean="0">
                <a:sym typeface="Wingdings" panose="05000000000000000000" pitchFamily="2" charset="2"/>
              </a:rPr>
              <a:t> 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Dangerous pos = False.</a:t>
            </a: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Action2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TimeToReach </a:t>
            </a:r>
            <a:r>
              <a:rPr lang="es-ES" sz="800" dirty="0">
                <a:sym typeface="Wingdings" panose="05000000000000000000" pitchFamily="2" charset="2"/>
              </a:rPr>
              <a:t>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Dangerous </a:t>
            </a:r>
            <a:r>
              <a:rPr lang="es-ES" sz="800" dirty="0">
                <a:sym typeface="Wingdings" panose="05000000000000000000" pitchFamily="2" charset="2"/>
              </a:rPr>
              <a:t>pos = False.</a:t>
            </a:r>
            <a:endParaRPr lang="es-ES" sz="800" dirty="0" smtClean="0">
              <a:sym typeface="Wingdings" panose="05000000000000000000" pitchFamily="2" charset="2"/>
            </a:endParaRPr>
          </a:p>
          <a:p>
            <a:r>
              <a:rPr lang="es-ES" sz="1000" dirty="0" smtClean="0">
                <a:sym typeface="Wingdings" panose="05000000000000000000" pitchFamily="2" charset="2"/>
              </a:rPr>
              <a:t>Action3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Dangerous pos = False</a:t>
            </a:r>
            <a:r>
              <a:rPr lang="es-ES" sz="1000" dirty="0" smtClean="0">
                <a:sym typeface="Wingdings" panose="05000000000000000000" pitchFamily="2" charset="2"/>
              </a:rPr>
              <a:t>.</a:t>
            </a:r>
            <a:endParaRPr lang="es-ES" sz="1000" dirty="0">
              <a:sym typeface="Wingdings" panose="05000000000000000000" pitchFamily="2" charset="2"/>
            </a:endParaRP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Action4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Action5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Action6</a:t>
            </a:r>
            <a:endParaRPr lang="es-ES" sz="1000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607452" y="3171"/>
            <a:ext cx="3584548" cy="169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58164" y="185225"/>
            <a:ext cx="3533836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</a:t>
            </a:r>
            <a:r>
              <a:rPr lang="en-GB" sz="1050" b="1" dirty="0"/>
              <a:t>1</a:t>
            </a:r>
            <a:r>
              <a:rPr lang="en-GB" sz="1050" dirty="0"/>
              <a:t>: Camera X could not be initialized</a:t>
            </a:r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System </a:t>
            </a:r>
            <a:r>
              <a:rPr lang="en-GB" sz="1050" dirty="0"/>
              <a:t>do not be able to obtain an initial camera data</a:t>
            </a:r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n-GB" sz="800" dirty="0"/>
              <a:t>Camera undistortion </a:t>
            </a:r>
            <a:r>
              <a:rPr lang="en-GB" sz="800" dirty="0" smtClean="0"/>
              <a:t>initialization.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camera_matrix (Mat), distorsion_coefficients (Mat)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n-GB" sz="800" b="1" dirty="0"/>
              <a:t>                 </a:t>
            </a:r>
            <a:r>
              <a:rPr lang="en-GB" sz="800" b="1" dirty="0" smtClean="0"/>
              <a:t> 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n-GB" sz="800" dirty="0"/>
              <a:t>Color segmentation initialization</a:t>
            </a:r>
            <a:endParaRPr lang="es-ES" sz="800" dirty="0"/>
          </a:p>
          <a:p>
            <a:pPr lvl="1"/>
            <a:r>
              <a:rPr lang="en-GB" sz="800" u="sng" dirty="0"/>
              <a:t>Input</a:t>
            </a:r>
            <a:r>
              <a:rPr lang="en-GB" sz="800" dirty="0"/>
              <a:t>s : working_size (Size), svm_model_file(string), svm_scale_values_file(string), svm_type (int), colorspace (int)</a:t>
            </a:r>
            <a:endParaRPr lang="es-ES" sz="800" dirty="0"/>
          </a:p>
          <a:p>
            <a:pPr lvl="1"/>
            <a:r>
              <a:rPr lang="en-GB" sz="800" u="sng" dirty="0"/>
              <a:t>Outputs </a:t>
            </a:r>
            <a:r>
              <a:rPr lang="en-GB" sz="800" dirty="0"/>
              <a:t>: none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valid_model (bool), svm_scale_values (&lt;&lt;double</a:t>
            </a:r>
            <a:r>
              <a:rPr lang="en-GB" sz="800" dirty="0" smtClean="0"/>
              <a:t>&gt;&gt;)</a:t>
            </a:r>
            <a:endParaRPr lang="es-ES" sz="1050" dirty="0" smtClean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Driver Camera process abort execution.</a:t>
            </a:r>
          </a:p>
          <a:p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8823158" y="425116"/>
            <a:ext cx="8021" cy="16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823158" y="2053389"/>
            <a:ext cx="96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7908" y="172459"/>
            <a:ext cx="76676" cy="389128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7959" y="-2968"/>
            <a:ext cx="6633260" cy="3619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877" y="1578071"/>
            <a:ext cx="795088" cy="20086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582" y="1325499"/>
            <a:ext cx="763875" cy="24017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959" y="1571301"/>
            <a:ext cx="897732" cy="218452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59" y="1153962"/>
            <a:ext cx="916675" cy="19845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3457" y="1346766"/>
            <a:ext cx="927030" cy="2219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1483" y="1160503"/>
            <a:ext cx="773739" cy="179758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72" y="1162709"/>
            <a:ext cx="228600" cy="627200"/>
          </a:xfrm>
          <a:prstGeom prst="rect">
            <a:avLst/>
          </a:prstGeom>
        </p:spPr>
      </p:pic>
      <p:sp>
        <p:nvSpPr>
          <p:cNvPr id="76" name="Rectángulo 75"/>
          <p:cNvSpPr/>
          <p:nvPr/>
        </p:nvSpPr>
        <p:spPr>
          <a:xfrm>
            <a:off x="1990817" y="4499590"/>
            <a:ext cx="6608985" cy="14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Messages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6006" y="4675252"/>
            <a:ext cx="146213" cy="2182748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4991" y="4693410"/>
            <a:ext cx="146213" cy="2182748"/>
          </a:xfrm>
          <a:prstGeom prst="rect">
            <a:avLst/>
          </a:prstGeom>
        </p:spPr>
      </p:pic>
      <p:sp>
        <p:nvSpPr>
          <p:cNvPr id="104" name="Rectángulo 103"/>
          <p:cNvSpPr/>
          <p:nvPr/>
        </p:nvSpPr>
        <p:spPr>
          <a:xfrm>
            <a:off x="8598632" y="6412923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" name="Rectángulo 104"/>
          <p:cNvSpPr/>
          <p:nvPr/>
        </p:nvSpPr>
        <p:spPr>
          <a:xfrm>
            <a:off x="8589884" y="5949688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Rectángulo 106"/>
          <p:cNvSpPr/>
          <p:nvPr/>
        </p:nvSpPr>
        <p:spPr>
          <a:xfrm>
            <a:off x="8598633" y="5010174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Rectángulo 107"/>
          <p:cNvSpPr/>
          <p:nvPr/>
        </p:nvSpPr>
        <p:spPr>
          <a:xfrm>
            <a:off x="8602394" y="4534385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2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90" y="5647589"/>
            <a:ext cx="279876" cy="27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515" y="5170181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88" y="6157447"/>
            <a:ext cx="233021" cy="2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8" y="6633854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00641" y="4675252"/>
            <a:ext cx="739080" cy="309040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>
            <a:off x="1942407" y="4648584"/>
            <a:ext cx="23871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uint64 id # ID Copy of ActionRequest 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#State of the flight control system</a:t>
            </a:r>
          </a:p>
          <a:p>
            <a:r>
              <a:rPr lang="es-ES" sz="800" dirty="0"/>
              <a:t>uint8 OK          = 0</a:t>
            </a:r>
          </a:p>
          <a:p>
            <a:r>
              <a:rPr lang="es-ES" sz="800" dirty="0"/>
              <a:t>uint8 STATIC      = 1</a:t>
            </a:r>
          </a:p>
          <a:p>
            <a:r>
              <a:rPr lang="es-ES" sz="800" dirty="0"/>
              <a:t>uint8 ROTATING    = 2</a:t>
            </a:r>
          </a:p>
          <a:p>
            <a:r>
              <a:rPr lang="es-ES" sz="800" dirty="0"/>
              <a:t>uint8 UNREACHABLE = 3</a:t>
            </a:r>
          </a:p>
          <a:p>
            <a:r>
              <a:rPr lang="es-ES" sz="800" dirty="0"/>
              <a:t> </a:t>
            </a:r>
            <a:r>
              <a:rPr lang="es-ES" sz="800" dirty="0" smtClean="0"/>
              <a:t>uint8 </a:t>
            </a:r>
            <a:r>
              <a:rPr lang="es-ES" sz="800" dirty="0"/>
              <a:t>status</a:t>
            </a:r>
          </a:p>
          <a:p>
            <a:endParaRPr lang="es-ES" sz="800" dirty="0"/>
          </a:p>
          <a:p>
            <a:r>
              <a:rPr lang="es-ES" sz="800" dirty="0"/>
              <a:t>#Copy of Resquest asked</a:t>
            </a:r>
          </a:p>
          <a:p>
            <a:r>
              <a:rPr lang="es-ES" sz="800" dirty="0"/>
              <a:t>#---------------------------------------------</a:t>
            </a:r>
          </a:p>
          <a:p>
            <a:r>
              <a:rPr lang="es-ES" sz="800" dirty="0"/>
              <a:t>uint8 typeReq #value in message ActionRequest.msg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#Number of the robot to be moved or controled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uint16 robotidReq</a:t>
            </a:r>
          </a:p>
          <a:p>
            <a:r>
              <a:rPr lang="es-ES" sz="800" dirty="0"/>
              <a:t>geometry_msgs/Point positionReq</a:t>
            </a:r>
          </a:p>
          <a:p>
            <a:endParaRPr lang="es-ES" dirty="0"/>
          </a:p>
        </p:txBody>
      </p:sp>
      <p:pic>
        <p:nvPicPr>
          <p:cNvPr id="118" name="Imagen 1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63891" y="4685742"/>
            <a:ext cx="146213" cy="2182748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73819" y="4685742"/>
            <a:ext cx="146213" cy="2182748"/>
          </a:xfrm>
          <a:prstGeom prst="rect">
            <a:avLst/>
          </a:prstGeom>
        </p:spPr>
      </p:pic>
      <p:sp>
        <p:nvSpPr>
          <p:cNvPr id="120" name="CuadroTexto 119"/>
          <p:cNvSpPr txBox="1"/>
          <p:nvPr/>
        </p:nvSpPr>
        <p:spPr>
          <a:xfrm>
            <a:off x="3096344" y="1873945"/>
            <a:ext cx="1906806" cy="158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2" name="Llamada rectangular redondeada 71"/>
          <p:cNvSpPr/>
          <p:nvPr/>
        </p:nvSpPr>
        <p:spPr>
          <a:xfrm>
            <a:off x="7307319" y="3164407"/>
            <a:ext cx="938473" cy="45409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Error </a:t>
            </a:r>
            <a:r>
              <a:rPr lang="en-GB" sz="800" b="1" dirty="0">
                <a:solidFill>
                  <a:schemeClr val="tx1"/>
                </a:solidFill>
              </a:rPr>
              <a:t>1</a:t>
            </a:r>
            <a:r>
              <a:rPr lang="en-GB" sz="800" dirty="0">
                <a:solidFill>
                  <a:schemeClr val="tx1"/>
                </a:solidFill>
              </a:rPr>
              <a:t>: Camera X could not be initialized.</a:t>
            </a:r>
          </a:p>
          <a:p>
            <a:pPr algn="ctr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89879" y="2422799"/>
            <a:ext cx="3819245" cy="175271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8" name="Conector recto 77"/>
          <p:cNvCxnSpPr/>
          <p:nvPr/>
        </p:nvCxnSpPr>
        <p:spPr>
          <a:xfrm>
            <a:off x="-19639" y="1773523"/>
            <a:ext cx="1991858" cy="6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 flipV="1">
            <a:off x="13619" y="0"/>
            <a:ext cx="2389" cy="1724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 flipV="1">
            <a:off x="1945166" y="9500"/>
            <a:ext cx="2389" cy="1724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 flipV="1">
            <a:off x="33481" y="16589"/>
            <a:ext cx="1902210" cy="1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0" y="1763417"/>
            <a:ext cx="14840" cy="5094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uadroTexto 1028"/>
          <p:cNvSpPr txBox="1"/>
          <p:nvPr/>
        </p:nvSpPr>
        <p:spPr>
          <a:xfrm>
            <a:off x="8517491" y="4981185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robot1</a:t>
            </a:r>
            <a:endParaRPr lang="es-ES" sz="800" dirty="0"/>
          </a:p>
        </p:txBody>
      </p:sp>
      <p:cxnSp>
        <p:nvCxnSpPr>
          <p:cNvPr id="137" name="Conector recto 136"/>
          <p:cNvCxnSpPr/>
          <p:nvPr/>
        </p:nvCxnSpPr>
        <p:spPr>
          <a:xfrm>
            <a:off x="1953565" y="1797541"/>
            <a:ext cx="26054" cy="5060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8531461" y="5434768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robot2</a:t>
            </a:r>
            <a:endParaRPr lang="es-ES" sz="8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8519091" y="5907495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robot3</a:t>
            </a:r>
            <a:endParaRPr lang="es-ES" sz="8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531461" y="6394280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robot4</a:t>
            </a:r>
            <a:endParaRPr lang="es-ES" sz="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47154" y="5098011"/>
            <a:ext cx="3761849" cy="179411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9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" y="384305"/>
            <a:ext cx="12016828" cy="4323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393" y="4605294"/>
            <a:ext cx="2848607" cy="2286830"/>
          </a:xfrm>
          <a:prstGeom prst="rect">
            <a:avLst/>
          </a:prstGeom>
        </p:spPr>
      </p:pic>
      <p:sp>
        <p:nvSpPr>
          <p:cNvPr id="117" name="Rectángulo 116"/>
          <p:cNvSpPr/>
          <p:nvPr/>
        </p:nvSpPr>
        <p:spPr>
          <a:xfrm>
            <a:off x="8606089" y="4531194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81205" y="4569134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" y="4706101"/>
            <a:ext cx="1925830" cy="139157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484301"/>
            <a:ext cx="12248398" cy="466725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1968630" y="4531194"/>
            <a:ext cx="1802356" cy="1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Log Tasks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3612" y="4529388"/>
            <a:ext cx="4811520" cy="16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5161" y="363280"/>
            <a:ext cx="84605" cy="4154464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222" y="4683796"/>
            <a:ext cx="146213" cy="2182748"/>
          </a:xfrm>
          <a:prstGeom prst="rect">
            <a:avLst/>
          </a:prstGeom>
        </p:spPr>
      </p:pic>
      <p:sp>
        <p:nvSpPr>
          <p:cNvPr id="104" name="Rectángulo 103"/>
          <p:cNvSpPr/>
          <p:nvPr/>
        </p:nvSpPr>
        <p:spPr>
          <a:xfrm>
            <a:off x="8598632" y="6412923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" name="Rectángulo 104"/>
          <p:cNvSpPr/>
          <p:nvPr/>
        </p:nvSpPr>
        <p:spPr>
          <a:xfrm>
            <a:off x="8589884" y="5949688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Rectángulo 106"/>
          <p:cNvSpPr/>
          <p:nvPr/>
        </p:nvSpPr>
        <p:spPr>
          <a:xfrm>
            <a:off x="8598633" y="5010174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Rectángulo 107"/>
          <p:cNvSpPr/>
          <p:nvPr/>
        </p:nvSpPr>
        <p:spPr>
          <a:xfrm>
            <a:off x="8592356" y="4526935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5" name="Conector recto 124"/>
          <p:cNvCxnSpPr/>
          <p:nvPr/>
        </p:nvCxnSpPr>
        <p:spPr>
          <a:xfrm flipH="1" flipV="1">
            <a:off x="18219" y="-17576"/>
            <a:ext cx="1" cy="1777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0" y="1763417"/>
            <a:ext cx="14840" cy="5094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uadroTexto 1028"/>
          <p:cNvSpPr txBox="1"/>
          <p:nvPr/>
        </p:nvSpPr>
        <p:spPr>
          <a:xfrm>
            <a:off x="8553226" y="5000049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1</a:t>
            </a:r>
            <a:endParaRPr lang="es-ES" sz="8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8531461" y="5434768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Robot 2</a:t>
            </a:r>
            <a:endParaRPr lang="es-ES" sz="8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8519091" y="5907495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3</a:t>
            </a:r>
            <a:endParaRPr lang="es-ES" sz="8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531461" y="639428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4</a:t>
            </a:r>
            <a:endParaRPr lang="es-ES" sz="8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8633927" y="4665235"/>
            <a:ext cx="64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0:00</a:t>
            </a:r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59942" y="17931"/>
            <a:ext cx="1211347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36438" y="449639"/>
            <a:ext cx="12176486" cy="9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0" y="-7462"/>
            <a:ext cx="12201102" cy="2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91665" y="0"/>
            <a:ext cx="11625" cy="486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74" y="192114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054" y="19618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06" y="192696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7287" y="173057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052" y="192114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3252" y="75751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1226" y="69802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5824" y="126095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9161" y="130028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530839" y="20731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23454" y="202362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19155" y="202361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-12587" y="-43294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Console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138627" y="13900"/>
            <a:ext cx="6301" cy="4470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5214" y="155947"/>
            <a:ext cx="224264" cy="221274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72693" y="129379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28645" y="167676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6176" y="164336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7417" y="222035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7376" y="22449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438" y="224012"/>
            <a:ext cx="144857" cy="144857"/>
          </a:xfrm>
          <a:prstGeom prst="rect">
            <a:avLst/>
          </a:prstGeom>
        </p:spPr>
      </p:pic>
      <p:pic>
        <p:nvPicPr>
          <p:cNvPr id="136" name="Imagen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970" y="4701787"/>
            <a:ext cx="146213" cy="2182748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11069" y="13670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9951" y="167301"/>
            <a:ext cx="141915" cy="1419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21745" y="5196148"/>
            <a:ext cx="276225" cy="266700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704880" y="453403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u="sng" dirty="0" smtClean="0"/>
              <a:t>TIME</a:t>
            </a:r>
            <a:endParaRPr lang="es-ES" sz="1000" b="1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401" y="6122939"/>
            <a:ext cx="1953975" cy="721143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18219" y="4526936"/>
            <a:ext cx="1950411" cy="172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V="1">
            <a:off x="1962268" y="4706258"/>
            <a:ext cx="3288" cy="213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1989061" y="4708924"/>
            <a:ext cx="19847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ym typeface="Wingdings" panose="05000000000000000000" pitchFamily="2" charset="2"/>
              </a:rPr>
              <a:t>Action1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Position = (8.66,15).</a:t>
            </a:r>
            <a:endParaRPr lang="es-ES" sz="800" dirty="0">
              <a:sym typeface="Wingdings" panose="05000000000000000000" pitchFamily="2" charset="2"/>
            </a:endParaRPr>
          </a:p>
          <a:p>
            <a:r>
              <a:rPr lang="es-ES" sz="800" dirty="0" smtClean="0">
                <a:sym typeface="Wingdings" panose="05000000000000000000" pitchFamily="2" charset="2"/>
              </a:rPr>
              <a:t> 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Dangerous pos = False.</a:t>
            </a: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Action2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TimeToReach </a:t>
            </a:r>
            <a:r>
              <a:rPr lang="es-ES" sz="800" dirty="0">
                <a:sym typeface="Wingdings" panose="05000000000000000000" pitchFamily="2" charset="2"/>
              </a:rPr>
              <a:t>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Dangerous </a:t>
            </a:r>
            <a:r>
              <a:rPr lang="es-ES" sz="800" dirty="0">
                <a:sym typeface="Wingdings" panose="05000000000000000000" pitchFamily="2" charset="2"/>
              </a:rPr>
              <a:t>pos = False.</a:t>
            </a:r>
            <a:endParaRPr lang="es-ES" sz="800" dirty="0" smtClean="0">
              <a:sym typeface="Wingdings" panose="05000000000000000000" pitchFamily="2" charset="2"/>
            </a:endParaRPr>
          </a:p>
          <a:p>
            <a:r>
              <a:rPr lang="es-ES" sz="1000" dirty="0" smtClean="0">
                <a:sym typeface="Wingdings" panose="05000000000000000000" pitchFamily="2" charset="2"/>
              </a:rPr>
              <a:t>Action3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Dangerous pos = False</a:t>
            </a:r>
            <a:r>
              <a:rPr lang="es-ES" sz="1000" dirty="0" smtClean="0">
                <a:sym typeface="Wingdings" panose="05000000000000000000" pitchFamily="2" charset="2"/>
              </a:rPr>
              <a:t>.</a:t>
            </a:r>
            <a:endParaRPr lang="es-ES" sz="1000" dirty="0">
              <a:sym typeface="Wingdings" panose="05000000000000000000" pitchFamily="2" charset="2"/>
            </a:endParaRP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Action4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Action5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Action6</a:t>
            </a:r>
            <a:endParaRPr lang="es-ES" sz="1000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3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38" y="5631148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23727" y="6115598"/>
            <a:ext cx="285750" cy="276225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34900" y="6586907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682" y="2399950"/>
            <a:ext cx="10515600" cy="1595439"/>
          </a:xfrm>
        </p:spPr>
        <p:txBody>
          <a:bodyPr/>
          <a:lstStyle/>
          <a:p>
            <a:r>
              <a:rPr lang="es-ES" dirty="0"/>
              <a:t>Vision System Errors and </a:t>
            </a:r>
            <a:r>
              <a:rPr lang="es-ES" dirty="0" smtClean="0"/>
              <a:t>Example</a:t>
            </a:r>
            <a:r>
              <a:rPr lang="es-ES" dirty="0"/>
              <a:t> Monitor Performance </a:t>
            </a:r>
            <a:r>
              <a:rPr lang="es-ES" dirty="0" smtClean="0"/>
              <a:t>in Real Environment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854978" y="441442"/>
          <a:ext cx="10515600" cy="618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85"/>
                <a:gridCol w="5246615"/>
              </a:tblGrid>
              <a:tr h="815648">
                <a:tc>
                  <a:txBody>
                    <a:bodyPr/>
                    <a:lstStyle/>
                    <a:p>
                      <a:r>
                        <a:rPr lang="es-ES" dirty="0" smtClean="0"/>
                        <a:t>Simulated</a:t>
                      </a:r>
                      <a:r>
                        <a:rPr lang="es-ES" baseline="0" dirty="0" smtClean="0"/>
                        <a:t> Environment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Real</a:t>
                      </a:r>
                      <a:r>
                        <a:rPr lang="es-ES" baseline="0" dirty="0" smtClean="0"/>
                        <a:t> Environment</a:t>
                      </a:r>
                      <a:endParaRPr lang="es-ES" dirty="0"/>
                    </a:p>
                  </a:txBody>
                  <a:tcPr/>
                </a:tc>
              </a:tr>
              <a:tr h="5370213">
                <a:tc>
                  <a:txBody>
                    <a:bodyPr/>
                    <a:lstStyle/>
                    <a:p>
                      <a:r>
                        <a:rPr lang="es-ES" dirty="0" smtClean="0"/>
                        <a:t> +   We can</a:t>
                      </a:r>
                      <a:r>
                        <a:rPr lang="es-ES" baseline="0" dirty="0" smtClean="0"/>
                        <a:t> select the process that we want to </a:t>
                      </a:r>
                    </a:p>
                    <a:p>
                      <a:r>
                        <a:rPr lang="es-ES" baseline="0" dirty="0" smtClean="0"/>
                        <a:t>      initialise.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+   We can stop</a:t>
                      </a:r>
                      <a:r>
                        <a:rPr lang="es-ES" baseline="0" dirty="0" smtClean="0"/>
                        <a:t> and restart process in execution time.</a:t>
                      </a:r>
                    </a:p>
                    <a:p>
                      <a:r>
                        <a:rPr lang="es-ES" baseline="0" dirty="0" smtClean="0"/>
                        <a:t>+   Programmers could visualize message in order </a:t>
                      </a:r>
                    </a:p>
                    <a:p>
                      <a:r>
                        <a:rPr lang="es-ES" baseline="0" dirty="0" smtClean="0"/>
                        <a:t>     to respond and identify themself errors.</a:t>
                      </a:r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+ 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We can</a:t>
                      </a:r>
                      <a:r>
                        <a:rPr lang="es-ES" baseline="0" dirty="0" smtClean="0"/>
                        <a:t> select the process that we want to </a:t>
                      </a:r>
                    </a:p>
                    <a:p>
                      <a:r>
                        <a:rPr lang="es-ES" baseline="0" dirty="0" smtClean="0"/>
                        <a:t>      initialise. 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smtClean="0"/>
                        <a:t>We can stop</a:t>
                      </a:r>
                      <a:r>
                        <a:rPr lang="es-ES" baseline="0" dirty="0" smtClean="0"/>
                        <a:t> and restart process in execution time.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Programmers could not have enough time to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baseline="0" dirty="0" smtClean="0"/>
                        <a:t>      visualize message in order to respond and identify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baseline="0" dirty="0" smtClean="0"/>
                        <a:t>      themself errors.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Solution1: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Save in a file messages and errors. But with this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solution we can not solve errors in execution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time….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Solution2: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Monitoring tool could have predefinite actions 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solve basic errors. </a:t>
                      </a: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s-E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Difficulty: </a:t>
                      </a: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Monitoring tool should be able to make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     difference between several errors and act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     accordingly.</a:t>
                      </a:r>
                      <a:endParaRPr lang="es-E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4562" y="679199"/>
            <a:ext cx="183547" cy="183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7" name="Conector recto 106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10" name="Rectángulo 109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5" name="Conector recto 12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2" name="Conector recto 91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6503</Words>
  <Application>Microsoft Office PowerPoint</Application>
  <PresentationFormat>Panorámica</PresentationFormat>
  <Paragraphs>1884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3" baseType="lpstr">
      <vt:lpstr>Arial Unicode MS</vt:lpstr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Monitoring tool IARC 7th </vt:lpstr>
      <vt:lpstr>Prototype A</vt:lpstr>
      <vt:lpstr>Initial Screen</vt:lpstr>
      <vt:lpstr>Presentación de PowerPoint</vt:lpstr>
      <vt:lpstr>Error Case 1a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Prototype B</vt:lpstr>
      <vt:lpstr>Initial Screen</vt:lpstr>
      <vt:lpstr>Presentación de PowerPoint</vt:lpstr>
      <vt:lpstr>Error Case 1b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1b: UAV position estimator has failed.</vt:lpstr>
      <vt:lpstr>Error Case 2b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2b: Tracked Robot X has disappear.</vt:lpstr>
      <vt:lpstr>Error Case 3b Simulation</vt:lpstr>
      <vt:lpstr>Presentación de PowerPoint</vt:lpstr>
      <vt:lpstr>Presentación de PowerPoint</vt:lpstr>
      <vt:lpstr>Presentación de PowerPoint</vt:lpstr>
      <vt:lpstr>Presentación de PowerPoint</vt:lpstr>
      <vt:lpstr>Error 3b: Unexpected exception has been throw.</vt:lpstr>
      <vt:lpstr>Error Case 4b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4b: High Limit has been exceeded.</vt:lpstr>
      <vt:lpstr>Questions We have</vt:lpstr>
      <vt:lpstr>ANNEX: Others Designes</vt:lpstr>
      <vt:lpstr>First Design</vt:lpstr>
      <vt:lpstr>Presentación de PowerPoint</vt:lpstr>
      <vt:lpstr>Second Design</vt:lpstr>
      <vt:lpstr>Presentación de PowerPoint</vt:lpstr>
      <vt:lpstr>Third Design</vt:lpstr>
      <vt:lpstr>Presentación de PowerPoint</vt:lpstr>
      <vt:lpstr>Vision System Errors and Example Monitor Performance in Real Environment</vt:lpstr>
      <vt:lpstr>Presentación de PowerPoint</vt:lpstr>
    </vt:vector>
  </TitlesOfParts>
  <Company>Grupo I&amp;K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De la Hoz;Marcos Bernal</dc:creator>
  <cp:lastModifiedBy>Yolanda De la Hoz</cp:lastModifiedBy>
  <cp:revision>183</cp:revision>
  <dcterms:created xsi:type="dcterms:W3CDTF">2014-10-22T12:28:33Z</dcterms:created>
  <dcterms:modified xsi:type="dcterms:W3CDTF">2014-11-07T09:47:44Z</dcterms:modified>
</cp:coreProperties>
</file>