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A4BE-20CF-4A2C-9F65-956DDDA11336}" type="datetimeFigureOut">
              <a:rPr lang="es-ES" smtClean="0"/>
              <a:t>06/09/2012</a:t>
            </a:fld>
            <a:endParaRPr lang="es-ES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717E681-7C60-4CFF-9DBF-61EE3C8AB68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A4BE-20CF-4A2C-9F65-956DDDA11336}" type="datetimeFigureOut">
              <a:rPr lang="es-ES" smtClean="0"/>
              <a:t>06/09/2012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681-7C60-4CFF-9DBF-61EE3C8AB68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A4BE-20CF-4A2C-9F65-956DDDA11336}" type="datetimeFigureOut">
              <a:rPr lang="es-ES" smtClean="0"/>
              <a:t>06/09/2012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681-7C60-4CFF-9DBF-61EE3C8AB68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A4BE-20CF-4A2C-9F65-956DDDA11336}" type="datetimeFigureOut">
              <a:rPr lang="es-ES" smtClean="0"/>
              <a:t>06/09/2012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717E681-7C60-4CFF-9DBF-61EE3C8AB68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A4BE-20CF-4A2C-9F65-956DDDA11336}" type="datetimeFigureOut">
              <a:rPr lang="es-ES" smtClean="0"/>
              <a:t>06/09/2012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681-7C60-4CFF-9DBF-61EE3C8AB688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A4BE-20CF-4A2C-9F65-956DDDA11336}" type="datetimeFigureOut">
              <a:rPr lang="es-ES" smtClean="0"/>
              <a:t>06/09/2012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681-7C60-4CFF-9DBF-61EE3C8AB68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A4BE-20CF-4A2C-9F65-956DDDA11336}" type="datetimeFigureOut">
              <a:rPr lang="es-ES" smtClean="0"/>
              <a:t>06/09/2012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717E681-7C60-4CFF-9DBF-61EE3C8AB688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A4BE-20CF-4A2C-9F65-956DDDA11336}" type="datetimeFigureOut">
              <a:rPr lang="es-ES" smtClean="0"/>
              <a:t>06/09/2012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681-7C60-4CFF-9DBF-61EE3C8AB68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A4BE-20CF-4A2C-9F65-956DDDA11336}" type="datetimeFigureOut">
              <a:rPr lang="es-ES" smtClean="0"/>
              <a:t>06/09/2012</a:t>
            </a:fld>
            <a:endParaRPr lang="es-ES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681-7C60-4CFF-9DBF-61EE3C8AB68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A4BE-20CF-4A2C-9F65-956DDDA11336}" type="datetimeFigureOut">
              <a:rPr lang="es-ES" smtClean="0"/>
              <a:t>06/09/2012</a:t>
            </a:fld>
            <a:endParaRPr lang="es-ES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681-7C60-4CFF-9DBF-61EE3C8AB68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A4BE-20CF-4A2C-9F65-956DDDA11336}" type="datetimeFigureOut">
              <a:rPr lang="es-ES" smtClean="0"/>
              <a:t>06/09/2012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681-7C60-4CFF-9DBF-61EE3C8AB688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12AA4BE-20CF-4A2C-9F65-956DDDA11336}" type="datetimeFigureOut">
              <a:rPr lang="es-ES" smtClean="0"/>
              <a:t>06/09/2012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717E681-7C60-4CFF-9DBF-61EE3C8AB688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monografias.com/trabajos13/diseprod/diseprod.s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71538" y="1285860"/>
            <a:ext cx="6977082" cy="3571900"/>
          </a:xfrm>
        </p:spPr>
        <p:txBody>
          <a:bodyPr>
            <a:normAutofit/>
          </a:bodyPr>
          <a:lstStyle/>
          <a:p>
            <a:r>
              <a:rPr lang="es-ES" dirty="0" smtClean="0"/>
              <a:t>Historia de la computadora</a:t>
            </a:r>
            <a:endParaRPr lang="es-ES" dirty="0"/>
          </a:p>
        </p:txBody>
      </p:sp>
      <p:pic>
        <p:nvPicPr>
          <p:cNvPr id="48132" name="Picture 4" descr="http://t2.gstatic.com/images?q=tbn:ANd9GcS9aR5LcRs4yFI94MvjPrZxeq-o8rB7SSYew_BjAJZo2PYWxD0xf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285992"/>
            <a:ext cx="5232833" cy="30718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Cuarta Generación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4800" y="1554163"/>
            <a:ext cx="7696224" cy="4160853"/>
          </a:xfrm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Aquí aparecen los </a:t>
            </a:r>
            <a:r>
              <a:rPr lang="es-ES" b="1" i="1" dirty="0" smtClean="0"/>
              <a:t>microprocesadores</a:t>
            </a:r>
            <a:r>
              <a:rPr lang="es-ES" dirty="0" smtClean="0"/>
              <a:t> que es un gran adelanto de la microelectrónica, son circuitos integrados de alta </a:t>
            </a:r>
            <a:r>
              <a:rPr lang="es-ES" dirty="0" smtClean="0"/>
              <a:t>densidad</a:t>
            </a:r>
            <a:r>
              <a:rPr lang="es-ES" dirty="0" smtClean="0"/>
              <a:t> y con una </a:t>
            </a:r>
            <a:r>
              <a:rPr lang="es-ES" dirty="0" smtClean="0"/>
              <a:t>velocidad impresionante</a:t>
            </a:r>
            <a:r>
              <a:rPr lang="es-ES" dirty="0" smtClean="0"/>
              <a:t>. </a:t>
            </a:r>
            <a:endParaRPr lang="es-ES" dirty="0" smtClean="0"/>
          </a:p>
          <a:p>
            <a:r>
              <a:rPr lang="es-ES" dirty="0" smtClean="0"/>
              <a:t>Las </a:t>
            </a:r>
            <a:r>
              <a:rPr lang="es-ES" dirty="0" smtClean="0"/>
              <a:t>microcomputadoras con base en estos circuitos son extremadamente pequeñas y baratas, por lo que su uso se extiende al mercado industrial. </a:t>
            </a:r>
            <a:endParaRPr lang="es-ES" dirty="0" smtClean="0"/>
          </a:p>
          <a:p>
            <a:r>
              <a:rPr lang="es-ES" dirty="0" smtClean="0"/>
              <a:t>Aquí </a:t>
            </a:r>
            <a:r>
              <a:rPr lang="es-ES" dirty="0" smtClean="0"/>
              <a:t>nacen las computadoras personales que han adquirido proporciones enormes y que han influido en la </a:t>
            </a:r>
            <a:r>
              <a:rPr lang="es-ES" dirty="0" smtClean="0"/>
              <a:t>sociedad</a:t>
            </a:r>
            <a:r>
              <a:rPr lang="es-ES" dirty="0" smtClean="0"/>
              <a:t> en general sobre la llamada </a:t>
            </a:r>
            <a:r>
              <a:rPr lang="es-ES" dirty="0" smtClean="0"/>
              <a:t>”revolución informática”</a:t>
            </a:r>
            <a:r>
              <a:rPr lang="es-ES" b="1" dirty="0" smtClean="0"/>
              <a:t>.</a:t>
            </a:r>
            <a:endParaRPr lang="es-ES" dirty="0"/>
          </a:p>
        </p:txBody>
      </p:sp>
      <p:pic>
        <p:nvPicPr>
          <p:cNvPr id="60418" name="Picture 2" descr="http://www.monografias.com/trabajos/histocomp/Image286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4572008"/>
            <a:ext cx="2214578" cy="20525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Quinta Generación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71934" y="1554162"/>
            <a:ext cx="4919666" cy="4525963"/>
          </a:xfrm>
        </p:spPr>
        <p:txBody>
          <a:bodyPr/>
          <a:lstStyle/>
          <a:p>
            <a:r>
              <a:rPr lang="es-ES" dirty="0" smtClean="0"/>
              <a:t>Procesamiento en paralelo mediante arquitecturas y diseños especiales y circuitos de gran velocidad.</a:t>
            </a:r>
          </a:p>
          <a:p>
            <a:r>
              <a:rPr lang="es-ES" dirty="0" smtClean="0"/>
              <a:t>Manejo de lenguaje natural y sistemas de </a:t>
            </a:r>
            <a:r>
              <a:rPr lang="es-ES" dirty="0" smtClean="0"/>
              <a:t>inteligencia</a:t>
            </a:r>
            <a:r>
              <a:rPr lang="es-ES" dirty="0" smtClean="0"/>
              <a:t> artificial.</a:t>
            </a:r>
          </a:p>
          <a:p>
            <a:endParaRPr lang="es-ES" dirty="0"/>
          </a:p>
        </p:txBody>
      </p:sp>
      <p:pic>
        <p:nvPicPr>
          <p:cNvPr id="61442" name="Picture 2" descr="http://t3.gstatic.com/images?q=tbn:ANd9GcTReUu-ytWYoH8D2IMv6ux-18UzeF2JvN0xlSt3Lky_bIYHWly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000240"/>
            <a:ext cx="2938466" cy="26432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</a:t>
            </a:r>
            <a:r>
              <a:rPr lang="es-ES" dirty="0" err="1" smtClean="0"/>
              <a:t>abaco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714612" y="1554162"/>
            <a:ext cx="6276988" cy="4525963"/>
          </a:xfrm>
        </p:spPr>
        <p:txBody>
          <a:bodyPr/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 </a:t>
            </a:r>
            <a:r>
              <a:rPr lang="es-ES" dirty="0" smtClean="0"/>
              <a:t>Es </a:t>
            </a:r>
            <a:r>
              <a:rPr lang="es-ES" dirty="0" smtClean="0"/>
              <a:t>la primera calculadora mecánica, aunque no se puede llamar computadora porque carece de un elemento fundamental, el   programa,   que no se logrará hasta mucho tiempo después.</a:t>
            </a:r>
          </a:p>
          <a:p>
            <a:endParaRPr lang="es-ES" dirty="0"/>
          </a:p>
        </p:txBody>
      </p:sp>
      <p:pic>
        <p:nvPicPr>
          <p:cNvPr id="57346" name="Picture 2" descr="http://t0.gstatic.com/images?q=tbn:ANd9GcRpHkUhcJbeee65g3aZKtMQRnND5w9CeNd9pYk8YYD2zUP8Y-9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786058"/>
            <a:ext cx="2286000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maquina de calcular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14678" y="1554162"/>
            <a:ext cx="5776922" cy="4525963"/>
          </a:xfrm>
        </p:spPr>
        <p:txBody>
          <a:bodyPr/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D</a:t>
            </a:r>
            <a:r>
              <a:rPr lang="es-ES" dirty="0" smtClean="0"/>
              <a:t>e </a:t>
            </a:r>
            <a:r>
              <a:rPr lang="es-ES" dirty="0" err="1" smtClean="0"/>
              <a:t>Blaise</a:t>
            </a:r>
            <a:r>
              <a:rPr lang="es-ES" dirty="0" smtClean="0"/>
              <a:t> Pascal (1623-1662).  Se trata de engranes en una caja, que proporcionan resultados de operaciones de suma y resta en forma directa – mostrando un numero a través de una ventanita-</a:t>
            </a:r>
          </a:p>
          <a:p>
            <a:endParaRPr lang="es-ES" dirty="0"/>
          </a:p>
        </p:txBody>
      </p:sp>
      <p:pic>
        <p:nvPicPr>
          <p:cNvPr id="56322" name="Picture 2" descr="http://t1.gstatic.com/images?q=tbn:ANd9GcRrSRSzXetoSZ_bLarhdpYLZ21rrgbzPilVmxGlH0cSmb4IsI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786058"/>
            <a:ext cx="2466975" cy="1847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00166" y="457200"/>
            <a:ext cx="7491434" cy="838200"/>
          </a:xfrm>
        </p:spPr>
        <p:txBody>
          <a:bodyPr/>
          <a:lstStyle/>
          <a:p>
            <a:pPr algn="ctr"/>
            <a:r>
              <a:rPr lang="es-ES" dirty="0" smtClean="0"/>
              <a:t>La máquina analítica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71736" y="1571612"/>
            <a:ext cx="6276988" cy="4525963"/>
          </a:xfrm>
        </p:spPr>
        <p:txBody>
          <a:bodyPr/>
          <a:lstStyle/>
          <a:p>
            <a:r>
              <a:rPr lang="es-ES" dirty="0" smtClean="0"/>
              <a:t> </a:t>
            </a:r>
            <a:r>
              <a:rPr lang="es-ES" dirty="0" smtClean="0"/>
              <a:t>De </a:t>
            </a:r>
            <a:r>
              <a:rPr lang="es-ES" dirty="0" smtClean="0"/>
              <a:t>Charles </a:t>
            </a:r>
            <a:r>
              <a:rPr lang="es-ES" dirty="0" err="1" smtClean="0"/>
              <a:t>Babbage</a:t>
            </a:r>
            <a:r>
              <a:rPr lang="es-ES" dirty="0" smtClean="0"/>
              <a:t>, nació alrededor de 1830, esta podría considerarse la primer computadora.  Este diseño, nunca llevado por completo a la práctica, contenía todos los elementos que configuran una computadora moderna y la diferencian de una calculadora.</a:t>
            </a:r>
            <a:endParaRPr lang="es-ES" dirty="0"/>
          </a:p>
        </p:txBody>
      </p:sp>
      <p:pic>
        <p:nvPicPr>
          <p:cNvPr id="55298" name="Picture 2" descr="http://t1.gstatic.com/images?q=tbn:ANd9GcScq0OPfz-_crQcJ6xzPmYWt5QaKJLxtMagu0iFlYf_pXDPCHB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71678"/>
            <a:ext cx="1885950" cy="2428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ENIAC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00364" y="1554163"/>
            <a:ext cx="5991236" cy="4089415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En 1947 se construyó en la Universidad de Pennsylvania la ENIAC (</a:t>
            </a:r>
            <a:r>
              <a:rPr lang="es-ES" dirty="0" err="1" smtClean="0"/>
              <a:t>Electronic</a:t>
            </a:r>
            <a:r>
              <a:rPr lang="es-ES" dirty="0" smtClean="0"/>
              <a:t> </a:t>
            </a:r>
            <a:r>
              <a:rPr lang="es-ES" dirty="0" err="1" smtClean="0"/>
              <a:t>Numerical</a:t>
            </a:r>
            <a:r>
              <a:rPr lang="es-ES" dirty="0" smtClean="0"/>
              <a:t> </a:t>
            </a:r>
            <a:r>
              <a:rPr lang="es-ES" dirty="0" err="1" smtClean="0"/>
              <a:t>Integrator</a:t>
            </a:r>
            <a:r>
              <a:rPr lang="es-ES" dirty="0" smtClean="0"/>
              <a:t> And </a:t>
            </a:r>
            <a:r>
              <a:rPr lang="es-ES" dirty="0" err="1" smtClean="0"/>
              <a:t>Calculator</a:t>
            </a:r>
            <a:r>
              <a:rPr lang="es-ES" dirty="0" smtClean="0"/>
              <a:t>) que fue la primera computadora electrónica, el equipo de </a:t>
            </a:r>
            <a:r>
              <a:rPr lang="es-ES" dirty="0" smtClean="0">
                <a:hlinkClick r:id="rId2"/>
              </a:rPr>
              <a:t>diseño</a:t>
            </a:r>
            <a:r>
              <a:rPr lang="es-ES" dirty="0" smtClean="0"/>
              <a:t> lo encabezaron los ingenieros John </a:t>
            </a:r>
            <a:r>
              <a:rPr lang="es-ES" dirty="0" err="1" smtClean="0"/>
              <a:t>Mauchly</a:t>
            </a:r>
            <a:r>
              <a:rPr lang="es-ES" dirty="0" smtClean="0"/>
              <a:t> y John </a:t>
            </a:r>
            <a:r>
              <a:rPr lang="es-ES" dirty="0" err="1" smtClean="0"/>
              <a:t>Eckert</a:t>
            </a:r>
            <a:r>
              <a:rPr lang="es-ES" dirty="0" smtClean="0"/>
              <a:t>. Esta máquina ocupaba todo un sótano de la </a:t>
            </a:r>
            <a:r>
              <a:rPr lang="es-ES" dirty="0" smtClean="0"/>
              <a:t>Universidad.</a:t>
            </a:r>
            <a:endParaRPr lang="es-ES" dirty="0"/>
          </a:p>
        </p:txBody>
      </p:sp>
      <p:pic>
        <p:nvPicPr>
          <p:cNvPr id="54274" name="Picture 2" descr="http://t1.gstatic.com/images?q=tbn:ANd9GcTkO5oiGqmOJYlF8MzspuMQkPu1Q5tYsi2jlxk0HygKaz_Zft1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214554"/>
            <a:ext cx="2840923" cy="22145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29058" y="2285992"/>
            <a:ext cx="6929486" cy="1222375"/>
          </a:xfrm>
        </p:spPr>
        <p:txBody>
          <a:bodyPr>
            <a:noAutofit/>
          </a:bodyPr>
          <a:lstStyle/>
          <a:p>
            <a:r>
              <a:rPr lang="es-ES" sz="5400" dirty="0" smtClean="0"/>
              <a:t>generaciones</a:t>
            </a:r>
            <a:endParaRPr lang="es-ES" sz="5400" dirty="0"/>
          </a:p>
        </p:txBody>
      </p:sp>
      <p:pic>
        <p:nvPicPr>
          <p:cNvPr id="52226" name="Picture 2" descr="http://t1.gstatic.com/images?q=tbn:ANd9GcQoUygBx1q_ItA69lYxRZ-rU6LgfT7xbCM_5XnOXkQQEJlyZC1mS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857364"/>
            <a:ext cx="2979548" cy="34051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Primera Generación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3160722"/>
          </a:xfrm>
        </p:spPr>
        <p:txBody>
          <a:bodyPr/>
          <a:lstStyle/>
          <a:p>
            <a:r>
              <a:rPr lang="es-ES" dirty="0" smtClean="0"/>
              <a:t>Estas máquinas estaban construidas por medio de tubos de vacío.</a:t>
            </a:r>
          </a:p>
          <a:p>
            <a:r>
              <a:rPr lang="es-ES" dirty="0" smtClean="0"/>
              <a:t>Eran programadas en lenguaje de máquina.</a:t>
            </a:r>
          </a:p>
          <a:p>
            <a:endParaRPr lang="es-ES" dirty="0"/>
          </a:p>
        </p:txBody>
      </p:sp>
      <p:pic>
        <p:nvPicPr>
          <p:cNvPr id="51202" name="Picture 2" descr="http://www.monografias.com/trabajos/histocomp/Image28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3286124"/>
            <a:ext cx="4027056" cy="30295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Segunda Generación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946276"/>
          </a:xfrm>
        </p:spPr>
        <p:txBody>
          <a:bodyPr/>
          <a:lstStyle/>
          <a:p>
            <a:r>
              <a:rPr lang="es-ES" dirty="0" smtClean="0"/>
              <a:t>Están construidas con </a:t>
            </a:r>
            <a:r>
              <a:rPr lang="es-ES" dirty="0" smtClean="0"/>
              <a:t>circuitos </a:t>
            </a:r>
            <a:r>
              <a:rPr lang="es-ES" dirty="0" smtClean="0">
                <a:solidFill>
                  <a:schemeClr val="tx1"/>
                </a:solidFill>
              </a:rPr>
              <a:t>de transistores.</a:t>
            </a:r>
          </a:p>
          <a:p>
            <a:r>
              <a:rPr lang="es-ES" dirty="0" smtClean="0"/>
              <a:t>Se </a:t>
            </a:r>
            <a:r>
              <a:rPr lang="es-ES" dirty="0" smtClean="0"/>
              <a:t>programan en nuevos lenguajes llamados lenguajes de alto nivel.</a:t>
            </a:r>
            <a:endParaRPr lang="es-ES" dirty="0"/>
          </a:p>
        </p:txBody>
      </p:sp>
      <p:pic>
        <p:nvPicPr>
          <p:cNvPr id="59394" name="Picture 2" descr="http://www.monografias.com/trabajos/histocomp/Image28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3714752"/>
            <a:ext cx="3228649" cy="242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Tercera generación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Su fabricación electrónica esta basada en circuitos integrados.</a:t>
            </a:r>
          </a:p>
          <a:p>
            <a:r>
              <a:rPr lang="es-ES" dirty="0" smtClean="0"/>
              <a:t>Su manejo es por medio de los lenguajes de control de los sistemas operativos.</a:t>
            </a:r>
          </a:p>
          <a:p>
            <a:endParaRPr lang="es-ES" dirty="0"/>
          </a:p>
        </p:txBody>
      </p:sp>
      <p:pic>
        <p:nvPicPr>
          <p:cNvPr id="58370" name="Picture 2" descr="http://www.monografias.com/trabajos/histocomp/Image285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4000504"/>
            <a:ext cx="2928958" cy="22767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34</TotalTime>
  <Words>122</Words>
  <Application>Microsoft Office PowerPoint</Application>
  <PresentationFormat>Presentación en pantalla (4:3)</PresentationFormat>
  <Paragraphs>26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Viajes</vt:lpstr>
      <vt:lpstr>Historia de la computadora</vt:lpstr>
      <vt:lpstr>El abaco </vt:lpstr>
      <vt:lpstr>La maquina de calcular</vt:lpstr>
      <vt:lpstr>La máquina analítica</vt:lpstr>
      <vt:lpstr>ENIAC</vt:lpstr>
      <vt:lpstr>generaciones</vt:lpstr>
      <vt:lpstr>Primera Generación</vt:lpstr>
      <vt:lpstr>Segunda Generación</vt:lpstr>
      <vt:lpstr>Tercera generación</vt:lpstr>
      <vt:lpstr>Cuarta Generación</vt:lpstr>
      <vt:lpstr>Quinta Generación</vt:lpstr>
    </vt:vector>
  </TitlesOfParts>
  <Company>Particular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Historia de la computadora</dc:title>
  <dc:creator>Usuario</dc:creator>
  <cp:lastModifiedBy>Usuario</cp:lastModifiedBy>
  <cp:revision>4</cp:revision>
  <dcterms:created xsi:type="dcterms:W3CDTF">2012-09-06T22:06:13Z</dcterms:created>
  <dcterms:modified xsi:type="dcterms:W3CDTF">2012-09-06T22:40:58Z</dcterms:modified>
</cp:coreProperties>
</file>