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</p:sldIdLst>
  <p:sldSz cx="9144000" cy="6858000" type="screen4x3"/>
  <p:notesSz cx="6761163" cy="99425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3" d="100"/>
          <a:sy n="113" d="100"/>
        </p:scale>
        <p:origin x="-15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7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12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13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CF8E3-75EA-4A4E-9BD9-1986FAE40867}" type="datetimeFigureOut">
              <a:rPr lang="ru-RU"/>
              <a:pPr>
                <a:defRPr/>
              </a:pPr>
              <a:t>18.04.2014</a:t>
            </a:fld>
            <a:endParaRPr lang="ru-RU"/>
          </a:p>
        </p:txBody>
      </p:sp>
      <p:sp>
        <p:nvSpPr>
          <p:cNvPr id="8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89CFA-78DC-45FE-AA84-EEF5EC1DA6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8E380-F50F-4069-9549-DE95CD8772DE}" type="datetimeFigureOut">
              <a:rPr lang="ru-RU"/>
              <a:pPr>
                <a:defRPr/>
              </a:pPr>
              <a:t>18.04.2014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E166E-8962-48D1-8BFB-827ECB2F6D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128E3-2EAF-4B1F-ADE2-03426C3A27F3}" type="datetimeFigureOut">
              <a:rPr lang="ru-RU"/>
              <a:pPr>
                <a:defRPr/>
              </a:pPr>
              <a:t>18.04.2014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F0F81-450B-404E-9D4D-B69F73FAC7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11007-CF81-4318-90C8-28ADBAF06B83}" type="datetimeFigureOut">
              <a:rPr lang="ru-RU"/>
              <a:pPr>
                <a:defRPr/>
              </a:pPr>
              <a:t>18.04.2014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1946-933C-4C48-BCB0-7658C319BE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6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90482-A395-4764-89DD-7B8D82C6B7C8}" type="datetimeFigureOut">
              <a:rPr lang="ru-RU"/>
              <a:pPr>
                <a:defRPr/>
              </a:pPr>
              <a:t>18.04.2014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DA770-3716-47DB-B471-11A4FD79A2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13837-3029-4AC1-9600-5D80C78BDC6F}" type="datetimeFigureOut">
              <a:rPr lang="ru-RU"/>
              <a:pPr>
                <a:defRPr/>
              </a:pPr>
              <a:t>18.04.2014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165DF-9CB4-4DD9-883D-9C93449AE3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9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6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81CC0-0F7A-4A29-9B4D-B67ADFEFE9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DAD44-33AE-4906-B6C1-812B606C6E46}" type="datetimeFigureOut">
              <a:rPr lang="ru-RU"/>
              <a:pPr>
                <a:defRPr/>
              </a:pPr>
              <a:t>18.04.2014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A3425-8A6B-45D6-893E-D37B5C76C346}" type="datetimeFigureOut">
              <a:rPr lang="ru-RU"/>
              <a:pPr>
                <a:defRPr/>
              </a:pPr>
              <a:t>18.04.2014</a:t>
            </a:fld>
            <a:endParaRPr lang="ru-RU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AEB2A-91E2-4B19-894E-E27A962CC5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C9FDB-E2D9-4ED7-B6D0-5CE5CD783194}" type="datetimeFigureOut">
              <a:rPr lang="ru-RU"/>
              <a:pPr>
                <a:defRPr/>
              </a:pPr>
              <a:t>18.04.2014</a:t>
            </a:fld>
            <a:endParaRPr lang="ru-RU"/>
          </a:p>
        </p:txBody>
      </p:sp>
      <p:sp>
        <p:nvSpPr>
          <p:cNvPr id="3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09A2E-0C50-4EAA-9091-BE8C8515BF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C9F8-8A56-4598-AD07-EAE409A00371}" type="datetimeFigureOut">
              <a:rPr lang="ru-RU"/>
              <a:pPr>
                <a:defRPr/>
              </a:pPr>
              <a:t>18.04.2014</a:t>
            </a:fld>
            <a:endParaRPr lang="ru-RU"/>
          </a:p>
        </p:txBody>
      </p:sp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A29E4-15A6-4679-8EF7-508B925973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6876B-66F7-463E-AD0B-C57DC3116B1F}" type="datetimeFigureOut">
              <a:rPr lang="ru-RU"/>
              <a:pPr>
                <a:defRPr/>
              </a:pPr>
              <a:t>18.04.2014</a:t>
            </a:fld>
            <a:endParaRPr lang="ru-RU"/>
          </a:p>
        </p:txBody>
      </p:sp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737CB-D8BB-4726-BB83-9B68D96F6B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21A91C6-5607-4813-95D2-9299231CF6B6}" type="datetimeFigureOut">
              <a:rPr lang="ru-RU"/>
              <a:pPr>
                <a:defRPr/>
              </a:pPr>
              <a:t>18.04.2014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baseline="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EB30CD0-9E3F-4482-9BAE-B64761A26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709" r:id="rId3"/>
    <p:sldLayoutId id="2147483706" r:id="rId4"/>
    <p:sldLayoutId id="2147483710" r:id="rId5"/>
    <p:sldLayoutId id="2147483705" r:id="rId6"/>
    <p:sldLayoutId id="2147483704" r:id="rId7"/>
    <p:sldLayoutId id="2147483711" r:id="rId8"/>
    <p:sldLayoutId id="2147483712" r:id="rId9"/>
    <p:sldLayoutId id="2147483703" r:id="rId10"/>
    <p:sldLayoutId id="214748370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u.wikipedi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088" y="4581525"/>
            <a:ext cx="7777162" cy="1150938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2000" dirty="0" smtClean="0"/>
              <a:t>Как развивать гастрономический туризм в Узбекистане, 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2000" dirty="0" smtClean="0"/>
              <a:t>(анализы и выводы от деятельности «</a:t>
            </a:r>
            <a:r>
              <a:rPr lang="en-US" sz="2000" dirty="0" err="1" smtClean="0"/>
              <a:t>Yasmina</a:t>
            </a:r>
            <a:r>
              <a:rPr lang="en-US" sz="2000" dirty="0" smtClean="0"/>
              <a:t>-tour</a:t>
            </a:r>
            <a:r>
              <a:rPr lang="ru-RU" sz="2000" dirty="0" smtClean="0"/>
              <a:t>»)   </a:t>
            </a:r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 smtClean="0"/>
              <a:t>Национальные традиции гастрономии в Великом Щёлковом пути  </a:t>
            </a:r>
            <a:endParaRPr lang="ru-RU" sz="440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60350"/>
            <a:ext cx="11239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6" descr="26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25" y="2722563"/>
            <a:ext cx="1084263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63688" y="152400"/>
            <a:ext cx="6923112" cy="1219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/>
              <a:t>По регионам Узбекистана как определять, и какие составить меню….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333375"/>
            <a:ext cx="14049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524000"/>
            <a:ext cx="5915025" cy="4572000"/>
          </a:xfrm>
        </p:spPr>
        <p:txBody>
          <a:bodyPr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2800" dirty="0" smtClean="0"/>
              <a:t>Точно такими же способом можно определить основное категорию туристов в зависимости от какой страны приезжают из каких регионов. Мы сегодня говорим давайте про .. ну </a:t>
            </a:r>
            <a:r>
              <a:rPr lang="ru-RU" sz="2800" dirty="0" err="1" smtClean="0"/>
              <a:t>возмем</a:t>
            </a:r>
            <a:r>
              <a:rPr lang="ru-RU" sz="2800" dirty="0" smtClean="0"/>
              <a:t>  немцев…. В Германии конечно северная част имеет тип «</a:t>
            </a:r>
            <a:r>
              <a:rPr lang="ru-RU" sz="2800" dirty="0" err="1"/>
              <a:t>с</a:t>
            </a:r>
            <a:r>
              <a:rPr lang="ru-RU" sz="2800" dirty="0" err="1" smtClean="0"/>
              <a:t>овук</a:t>
            </a:r>
            <a:r>
              <a:rPr lang="en-US" sz="2800" dirty="0" smtClean="0"/>
              <a:t> </a:t>
            </a:r>
            <a:r>
              <a:rPr lang="ru-RU" sz="2800" dirty="0" err="1" smtClean="0"/>
              <a:t>мижоз</a:t>
            </a:r>
            <a:r>
              <a:rPr lang="ru-RU" sz="2800" dirty="0" smtClean="0"/>
              <a:t>» и им при составлении меню, можно спокойно включать блюда повышающий тонус, а южная част германии имеют «</a:t>
            </a:r>
            <a:r>
              <a:rPr lang="ru-RU" sz="2800" dirty="0" err="1"/>
              <a:t>и</a:t>
            </a:r>
            <a:r>
              <a:rPr lang="ru-RU" sz="2800" dirty="0" err="1" smtClean="0"/>
              <a:t>ссик</a:t>
            </a:r>
            <a:r>
              <a:rPr lang="ru-RU" sz="2800" dirty="0" smtClean="0"/>
              <a:t> </a:t>
            </a:r>
            <a:r>
              <a:rPr lang="ru-RU" sz="2800" dirty="0" err="1" smtClean="0"/>
              <a:t>мижоз</a:t>
            </a:r>
            <a:r>
              <a:rPr lang="ru-RU" sz="2800" dirty="0" smtClean="0"/>
              <a:t>» им нужно составлять меню с более употреблением понижающий тонус. 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2800" dirty="0" smtClean="0"/>
              <a:t>И тем более если они будут в маршруте по регионам Узбекистана, то по маршруту можно будет составлять варианты комплексного меню на все поездку. И не забудьте  при составлении маршрутов и меню, учитывать сочетание продуктов и напитков, тем более если это вина.  </a:t>
            </a:r>
          </a:p>
        </p:txBody>
      </p:sp>
      <p:pic>
        <p:nvPicPr>
          <p:cNvPr id="22532" name="Рисунок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688" y="1412875"/>
            <a:ext cx="1914525" cy="246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2533" name="Рисунок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688" y="4005263"/>
            <a:ext cx="1914525" cy="2376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5986463" cy="4572000"/>
          </a:xfrm>
        </p:spPr>
        <p:txBody>
          <a:bodyPr>
            <a:normAutofit fontScale="85000" lnSpcReduction="20000"/>
          </a:bodyPr>
          <a:lstStyle/>
          <a:p>
            <a:pPr marL="0" indent="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Традиции, связанные с хлебом и хлебопродуктами в духовной жизни населения оазиса прослеживаются в вере в их магическую силу, в экономном и бережном отношении</a:t>
            </a:r>
            <a:r>
              <a:rPr lang="ru-RU" sz="1800" dirty="0"/>
              <a:t>. </a:t>
            </a:r>
            <a:endParaRPr lang="ru-RU" sz="1800" dirty="0" smtClean="0"/>
          </a:p>
          <a:p>
            <a:pPr marL="0" indent="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/>
              <a:t>Выпечка хлеба в </a:t>
            </a:r>
            <a:r>
              <a:rPr lang="ru-RU" sz="1800" dirty="0" smtClean="0"/>
              <a:t>Узбекистане с </a:t>
            </a:r>
            <a:r>
              <a:rPr lang="ru-RU" sz="1800" dirty="0"/>
              <a:t>древнейших времён осуществлялась в </a:t>
            </a:r>
            <a:r>
              <a:rPr lang="ru-RU" sz="1800" dirty="0" err="1"/>
              <a:t>тандыре</a:t>
            </a:r>
            <a:r>
              <a:rPr lang="ru-RU" sz="1800" dirty="0"/>
              <a:t>, </a:t>
            </a:r>
            <a:r>
              <a:rPr lang="ru-RU" sz="1800" dirty="0" err="1"/>
              <a:t>товатоше</a:t>
            </a:r>
            <a:r>
              <a:rPr lang="ru-RU" sz="1800" dirty="0"/>
              <a:t>, </a:t>
            </a:r>
            <a:r>
              <a:rPr lang="ru-RU" sz="1800" dirty="0" smtClean="0"/>
              <a:t>казане или в  </a:t>
            </a:r>
            <a:r>
              <a:rPr lang="ru-RU" sz="1800" dirty="0"/>
              <a:t>золе. </a:t>
            </a:r>
            <a:r>
              <a:rPr lang="ru-RU" sz="1800" dirty="0" smtClean="0"/>
              <a:t>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800" dirty="0" smtClean="0"/>
              <a:t>Выпекались </a:t>
            </a:r>
            <a:r>
              <a:rPr lang="ru-RU" sz="1800" dirty="0"/>
              <a:t>такие виды лепешек и </a:t>
            </a:r>
            <a:r>
              <a:rPr lang="ru-RU" sz="1800" dirty="0" err="1"/>
              <a:t>патыров</a:t>
            </a:r>
            <a:r>
              <a:rPr lang="ru-RU" sz="1800" dirty="0"/>
              <a:t>, как </a:t>
            </a:r>
            <a:r>
              <a:rPr lang="ru-RU" sz="1800" dirty="0" err="1"/>
              <a:t>кўпкан</a:t>
            </a:r>
            <a:r>
              <a:rPr lang="ru-RU" sz="1800" dirty="0"/>
              <a:t> </a:t>
            </a:r>
            <a:r>
              <a:rPr lang="ru-RU" sz="1800" dirty="0" smtClean="0"/>
              <a:t>нон, </a:t>
            </a:r>
            <a:r>
              <a:rPr lang="ru-RU" sz="1800" dirty="0"/>
              <a:t>ширмой нон, </a:t>
            </a:r>
            <a:r>
              <a:rPr lang="ru-RU" sz="1800" dirty="0" err="1"/>
              <a:t>кунжутли</a:t>
            </a:r>
            <a:r>
              <a:rPr lang="ru-RU" sz="1800" dirty="0"/>
              <a:t> нон, </a:t>
            </a:r>
            <a:r>
              <a:rPr lang="ru-RU" sz="1800" dirty="0" err="1"/>
              <a:t>жиззали</a:t>
            </a:r>
            <a:r>
              <a:rPr lang="ru-RU" sz="1800" dirty="0"/>
              <a:t> нон, </a:t>
            </a:r>
            <a:r>
              <a:rPr lang="ru-RU" sz="1800" dirty="0" err="1"/>
              <a:t>қайирма</a:t>
            </a:r>
            <a:r>
              <a:rPr lang="ru-RU" sz="1800" dirty="0"/>
              <a:t> нон, </a:t>
            </a:r>
            <a:r>
              <a:rPr lang="ru-RU" sz="1800" dirty="0" err="1"/>
              <a:t>седанали</a:t>
            </a:r>
            <a:r>
              <a:rPr lang="ru-RU" sz="1800" dirty="0"/>
              <a:t> нон, </a:t>
            </a:r>
            <a:r>
              <a:rPr lang="ru-RU" sz="1800" dirty="0" err="1"/>
              <a:t>товатош</a:t>
            </a:r>
            <a:r>
              <a:rPr lang="ru-RU" sz="1800" dirty="0"/>
              <a:t> нон, </a:t>
            </a:r>
            <a:r>
              <a:rPr lang="ru-RU" sz="1800" dirty="0" err="1"/>
              <a:t>кўмач</a:t>
            </a:r>
            <a:r>
              <a:rPr lang="ru-RU" sz="1800" dirty="0"/>
              <a:t> нон, </a:t>
            </a:r>
            <a:r>
              <a:rPr lang="ru-RU" sz="1800" dirty="0" err="1"/>
              <a:t>пиёзли</a:t>
            </a:r>
            <a:r>
              <a:rPr lang="ru-RU" sz="1800" dirty="0"/>
              <a:t> нон, кадили нон, </a:t>
            </a:r>
            <a:r>
              <a:rPr lang="ru-RU" sz="1800" dirty="0" err="1"/>
              <a:t>патир</a:t>
            </a:r>
            <a:r>
              <a:rPr lang="ru-RU" sz="1800" dirty="0"/>
              <a:t>, </a:t>
            </a:r>
            <a:r>
              <a:rPr lang="ru-RU" sz="1800" dirty="0" err="1"/>
              <a:t>қатпатир</a:t>
            </a:r>
            <a:r>
              <a:rPr lang="ru-RU" sz="1800" dirty="0"/>
              <a:t>, </a:t>
            </a:r>
            <a:r>
              <a:rPr lang="ru-RU" sz="1800" dirty="0" err="1"/>
              <a:t>сутли</a:t>
            </a:r>
            <a:r>
              <a:rPr lang="ru-RU" sz="1800" dirty="0"/>
              <a:t> </a:t>
            </a:r>
            <a:r>
              <a:rPr lang="ru-RU" sz="1800" dirty="0" err="1"/>
              <a:t>патир</a:t>
            </a:r>
            <a:r>
              <a:rPr lang="ru-RU" sz="1800" dirty="0"/>
              <a:t>, </a:t>
            </a:r>
            <a:r>
              <a:rPr lang="ru-RU" sz="1800" dirty="0" err="1"/>
              <a:t>жиззали</a:t>
            </a:r>
            <a:r>
              <a:rPr lang="ru-RU" sz="1800" dirty="0"/>
              <a:t> (</a:t>
            </a:r>
            <a:r>
              <a:rPr lang="ru-RU" sz="1800" dirty="0" err="1"/>
              <a:t>жиззиқли</a:t>
            </a:r>
            <a:r>
              <a:rPr lang="ru-RU" sz="1800" dirty="0"/>
              <a:t>) </a:t>
            </a:r>
            <a:r>
              <a:rPr lang="ru-RU" sz="1800" dirty="0" err="1"/>
              <a:t>патир</a:t>
            </a:r>
            <a:r>
              <a:rPr lang="ru-RU" sz="1800" dirty="0"/>
              <a:t>, </a:t>
            </a:r>
            <a:r>
              <a:rPr lang="ru-RU" sz="1800" dirty="0" err="1"/>
              <a:t>қийма</a:t>
            </a:r>
            <a:r>
              <a:rPr lang="ru-RU" sz="1800" dirty="0"/>
              <a:t> </a:t>
            </a:r>
            <a:r>
              <a:rPr lang="ru-RU" sz="1800" dirty="0" err="1"/>
              <a:t>патир</a:t>
            </a:r>
            <a:r>
              <a:rPr lang="ru-RU" sz="1800" dirty="0"/>
              <a:t>, </a:t>
            </a:r>
            <a:r>
              <a:rPr lang="ru-RU" sz="1800" dirty="0" err="1"/>
              <a:t>кўк</a:t>
            </a:r>
            <a:r>
              <a:rPr lang="ru-RU" sz="1800" dirty="0"/>
              <a:t> </a:t>
            </a:r>
            <a:r>
              <a:rPr lang="ru-RU" sz="1800" dirty="0" err="1"/>
              <a:t>патир</a:t>
            </a:r>
            <a:r>
              <a:rPr lang="ru-RU" sz="1800" dirty="0"/>
              <a:t>, </a:t>
            </a:r>
            <a:r>
              <a:rPr lang="ru-RU" sz="1800" dirty="0" err="1"/>
              <a:t>қозон</a:t>
            </a:r>
            <a:r>
              <a:rPr lang="ru-RU" sz="1800" dirty="0"/>
              <a:t> </a:t>
            </a:r>
            <a:r>
              <a:rPr lang="ru-RU" sz="1800" dirty="0" err="1"/>
              <a:t>патир</a:t>
            </a:r>
            <a:r>
              <a:rPr lang="ru-RU" sz="1800" dirty="0"/>
              <a:t>, </a:t>
            </a:r>
            <a:r>
              <a:rPr lang="ru-RU" sz="1800" dirty="0" err="1"/>
              <a:t>қотирма</a:t>
            </a:r>
            <a:r>
              <a:rPr lang="ru-RU" sz="1800" dirty="0"/>
              <a:t>, </a:t>
            </a:r>
            <a:r>
              <a:rPr lang="ru-RU" sz="1800" dirty="0" err="1"/>
              <a:t>қатлама</a:t>
            </a:r>
            <a:r>
              <a:rPr lang="ru-RU" sz="1800" dirty="0"/>
              <a:t>, </a:t>
            </a:r>
            <a:r>
              <a:rPr lang="ru-RU" sz="1800" dirty="0" err="1"/>
              <a:t>зоғора</a:t>
            </a:r>
            <a:r>
              <a:rPr lang="ru-RU" sz="1800" dirty="0"/>
              <a:t> нон – из кукурузной муки, </a:t>
            </a:r>
            <a:r>
              <a:rPr lang="ru-RU" sz="1800" dirty="0" err="1"/>
              <a:t>арпа</a:t>
            </a:r>
            <a:r>
              <a:rPr lang="ru-RU" sz="1800" dirty="0"/>
              <a:t> нон – из ячменной, </a:t>
            </a:r>
            <a:r>
              <a:rPr lang="ru-RU" sz="1800" dirty="0" err="1"/>
              <a:t>тариқ</a:t>
            </a:r>
            <a:r>
              <a:rPr lang="ru-RU" sz="1800" dirty="0"/>
              <a:t> нон – из просяной крупы, а в годы засухи даже </a:t>
            </a:r>
            <a:r>
              <a:rPr lang="ru-RU" sz="1800" dirty="0" err="1"/>
              <a:t>кепак</a:t>
            </a:r>
            <a:r>
              <a:rPr lang="ru-RU" sz="1800" dirty="0"/>
              <a:t> нон из отрубей</a:t>
            </a:r>
            <a:r>
              <a:rPr lang="ru-RU" sz="1800" dirty="0" smtClean="0"/>
              <a:t>.</a:t>
            </a:r>
            <a:r>
              <a:rPr lang="ru-RU" sz="1800" dirty="0"/>
              <a:t> </a:t>
            </a:r>
            <a:r>
              <a:rPr lang="ru-RU" sz="1800" dirty="0" err="1"/>
              <a:t>лочира</a:t>
            </a:r>
            <a:r>
              <a:rPr lang="ru-RU" sz="1800" dirty="0"/>
              <a:t> (</a:t>
            </a:r>
            <a:r>
              <a:rPr lang="ru-RU" sz="1800" dirty="0" err="1"/>
              <a:t>лочири</a:t>
            </a:r>
            <a:r>
              <a:rPr lang="ru-RU" sz="1800" dirty="0"/>
              <a:t>, </a:t>
            </a:r>
            <a:r>
              <a:rPr lang="ru-RU" sz="1800" dirty="0" err="1"/>
              <a:t>чапати</a:t>
            </a:r>
            <a:r>
              <a:rPr lang="ru-RU" sz="1800" dirty="0" smtClean="0"/>
              <a:t>), </a:t>
            </a:r>
            <a:r>
              <a:rPr lang="ru-RU" sz="1800" dirty="0" err="1"/>
              <a:t>қозон</a:t>
            </a:r>
            <a:r>
              <a:rPr lang="ru-RU" sz="1800" dirty="0"/>
              <a:t> </a:t>
            </a:r>
            <a:r>
              <a:rPr lang="ru-RU" sz="1800" dirty="0" err="1" smtClean="0"/>
              <a:t>патир</a:t>
            </a:r>
            <a:r>
              <a:rPr lang="ru-RU" sz="1800" dirty="0" smtClean="0"/>
              <a:t>, </a:t>
            </a:r>
            <a:r>
              <a:rPr lang="ru-RU" sz="1800" dirty="0" err="1"/>
              <a:t>кўмоч</a:t>
            </a:r>
            <a:r>
              <a:rPr lang="ru-RU" sz="1800" dirty="0"/>
              <a:t> (</a:t>
            </a:r>
            <a:r>
              <a:rPr lang="ru-RU" sz="1800" dirty="0" err="1"/>
              <a:t>кўмма</a:t>
            </a:r>
            <a:r>
              <a:rPr lang="ru-RU" sz="1800" dirty="0"/>
              <a:t>, </a:t>
            </a:r>
            <a:r>
              <a:rPr lang="ru-RU" sz="1800" dirty="0" err="1"/>
              <a:t>ғунди</a:t>
            </a:r>
            <a:r>
              <a:rPr lang="ru-RU" sz="1800" dirty="0"/>
              <a:t> нон</a:t>
            </a:r>
            <a:r>
              <a:rPr lang="ru-RU" sz="1800" dirty="0" smtClean="0"/>
              <a:t>) и т.д.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800" dirty="0"/>
              <a:t> </a:t>
            </a:r>
            <a:r>
              <a:rPr lang="ru-RU" sz="1800" dirty="0" smtClean="0"/>
              <a:t>Имейте введу хотя все виды пекутся в основном из зерна и зерновых  они имеют разные типы и считались или «</a:t>
            </a:r>
            <a:r>
              <a:rPr lang="ru-RU" sz="1800" dirty="0" err="1" smtClean="0"/>
              <a:t>иссиклик</a:t>
            </a:r>
            <a:r>
              <a:rPr lang="ru-RU" sz="1800" dirty="0" smtClean="0"/>
              <a:t>» или «</a:t>
            </a:r>
            <a:r>
              <a:rPr lang="ru-RU" sz="1800" dirty="0" err="1" smtClean="0"/>
              <a:t>совуклик</a:t>
            </a:r>
            <a:r>
              <a:rPr lang="ru-RU" sz="1800" dirty="0" smtClean="0"/>
              <a:t>». Например большинство лепешек, считается как понижающим тонус, но «</a:t>
            </a:r>
            <a:r>
              <a:rPr lang="ru-RU" sz="1800" dirty="0" err="1" smtClean="0"/>
              <a:t>Патир</a:t>
            </a:r>
            <a:r>
              <a:rPr lang="ru-RU" sz="1800" dirty="0" smtClean="0"/>
              <a:t> нон» повышает тонус, а «</a:t>
            </a:r>
            <a:r>
              <a:rPr lang="ru-RU" sz="1800" dirty="0" err="1"/>
              <a:t>Ж</a:t>
            </a:r>
            <a:r>
              <a:rPr lang="ru-RU" sz="1800" dirty="0" err="1" smtClean="0"/>
              <a:t>иззали</a:t>
            </a:r>
            <a:r>
              <a:rPr lang="ru-RU" sz="1800" dirty="0" smtClean="0"/>
              <a:t> </a:t>
            </a:r>
            <a:r>
              <a:rPr lang="ru-RU" sz="1800" dirty="0" err="1" smtClean="0"/>
              <a:t>патир</a:t>
            </a:r>
            <a:r>
              <a:rPr lang="ru-RU" sz="1800" dirty="0" smtClean="0"/>
              <a:t>» и «</a:t>
            </a:r>
            <a:r>
              <a:rPr lang="ru-RU" sz="1800" dirty="0" err="1" smtClean="0"/>
              <a:t>Казили</a:t>
            </a:r>
            <a:r>
              <a:rPr lang="ru-RU" sz="1800" dirty="0" smtClean="0"/>
              <a:t> </a:t>
            </a:r>
            <a:r>
              <a:rPr lang="ru-RU" sz="1800" dirty="0" err="1" smtClean="0"/>
              <a:t>патир</a:t>
            </a:r>
            <a:r>
              <a:rPr lang="ru-RU" sz="1800" dirty="0" smtClean="0"/>
              <a:t>»-очень сильно повещающей, даже повышается артериальное давление, и не рекомендуется при употреблении не которых блюд  и для не </a:t>
            </a:r>
            <a:r>
              <a:rPr lang="ru-RU" sz="1800" dirty="0" err="1" smtClean="0"/>
              <a:t>котрых</a:t>
            </a:r>
            <a:r>
              <a:rPr lang="ru-RU" sz="1800" dirty="0" smtClean="0"/>
              <a:t> категорий людей.    </a:t>
            </a:r>
            <a:endParaRPr lang="ru-RU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95736" y="152400"/>
            <a:ext cx="6336704" cy="90033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smtClean="0"/>
              <a:t>Виды лепешек, а как распознать что и как  ? </a:t>
            </a:r>
            <a:endParaRPr lang="ru-RU" sz="280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333375"/>
            <a:ext cx="14049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2" descr="Лепёшки в Самарканде. (C) Фото с сайта www.samarkand-foto.ru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250" y="1484313"/>
            <a:ext cx="23066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4" descr="Осиёги нон в Самарканде. (C) Фото с сайта www.samarkand-foto.r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6238" y="3716338"/>
            <a:ext cx="2279650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11150" y="1484313"/>
            <a:ext cx="6450013" cy="45720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800" dirty="0"/>
              <a:t>Древнее скотоводческое население, считая полезным мясо домашнего скота, делило его на два вида: «горячим» считались баранина и конина, а «холодным» – мясо коз, верблюдов, </a:t>
            </a:r>
            <a:r>
              <a:rPr lang="ru-RU" sz="1800" dirty="0" smtClean="0"/>
              <a:t>коров.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800" dirty="0"/>
              <a:t>По традиции, в первую очередь зажаривали нарезанные печень, почки, легкие, филейную часть вместе с курдючным салом и потчевали гостя, как правило, перед основным блюдом – шурпой или </a:t>
            </a:r>
            <a:r>
              <a:rPr lang="ru-RU" sz="1800" dirty="0" err="1"/>
              <a:t>тандыр-кебабом</a:t>
            </a:r>
            <a:r>
              <a:rPr lang="ru-RU" sz="1800" dirty="0"/>
              <a:t>. Также следует особо отметить, что у отварного мяса были «уважаемые» части, т.е. уважаемому гостю по традиции подавали мозговую кость, грудинку и ребрышки. </a:t>
            </a:r>
            <a:endParaRPr lang="ru-RU" sz="18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800" dirty="0"/>
              <a:t>из мяса </a:t>
            </a:r>
            <a:r>
              <a:rPr lang="ru-RU" sz="1800" dirty="0" smtClean="0"/>
              <a:t>готовили: </a:t>
            </a:r>
            <a:r>
              <a:rPr lang="ru-RU" sz="1800" dirty="0" err="1" smtClean="0"/>
              <a:t>шашлики</a:t>
            </a:r>
            <a:r>
              <a:rPr lang="ru-RU" sz="1800" dirty="0" smtClean="0"/>
              <a:t>, </a:t>
            </a:r>
            <a:r>
              <a:rPr lang="ru-RU" sz="1800" i="1" dirty="0" err="1" smtClean="0"/>
              <a:t>қовурдоқ</a:t>
            </a:r>
            <a:r>
              <a:rPr lang="ru-RU" sz="1800" i="1" dirty="0" smtClean="0"/>
              <a:t> </a:t>
            </a:r>
            <a:r>
              <a:rPr lang="ru-RU" sz="1800" dirty="0"/>
              <a:t>(жаркое).</a:t>
            </a:r>
            <a:r>
              <a:rPr lang="ru-RU" sz="1800" dirty="0" smtClean="0"/>
              <a:t> </a:t>
            </a:r>
            <a:r>
              <a:rPr lang="ru-RU" sz="1800" i="1" dirty="0"/>
              <a:t>кабак (</a:t>
            </a:r>
            <a:r>
              <a:rPr lang="ru-RU" sz="1800" i="1" dirty="0" err="1"/>
              <a:t>кул</a:t>
            </a:r>
            <a:r>
              <a:rPr lang="ru-RU" sz="1800" i="1" dirty="0"/>
              <a:t> кабак, </a:t>
            </a:r>
            <a:r>
              <a:rPr lang="ru-RU" sz="1800" i="1" dirty="0" err="1"/>
              <a:t>жонбавур</a:t>
            </a:r>
            <a:r>
              <a:rPr lang="ru-RU" sz="1800" i="1" dirty="0"/>
              <a:t> </a:t>
            </a:r>
            <a:r>
              <a:rPr lang="ru-RU" sz="1800" i="1" dirty="0" smtClean="0"/>
              <a:t>кабак</a:t>
            </a:r>
            <a:r>
              <a:rPr lang="ru-RU" sz="1800" dirty="0" smtClean="0"/>
              <a:t>), </a:t>
            </a:r>
            <a:r>
              <a:rPr lang="ru-RU" sz="1800" i="1" dirty="0" err="1"/>
              <a:t>тандир</a:t>
            </a:r>
            <a:r>
              <a:rPr lang="ru-RU" sz="1800" i="1" dirty="0"/>
              <a:t> </a:t>
            </a:r>
            <a:r>
              <a:rPr lang="ru-RU" sz="1800" i="1" dirty="0" err="1"/>
              <a:t>кабоб</a:t>
            </a:r>
            <a:r>
              <a:rPr lang="ru-RU" sz="1800" i="1" dirty="0"/>
              <a:t>, </a:t>
            </a:r>
            <a:r>
              <a:rPr lang="ru-RU" sz="1800" i="1" dirty="0" err="1"/>
              <a:t>барра</a:t>
            </a:r>
            <a:r>
              <a:rPr lang="ru-RU" sz="1800" i="1" dirty="0"/>
              <a:t> </a:t>
            </a:r>
            <a:r>
              <a:rPr lang="ru-RU" sz="1800" i="1" dirty="0" err="1"/>
              <a:t>кабоб</a:t>
            </a:r>
            <a:r>
              <a:rPr lang="ru-RU" sz="1800" i="1" dirty="0"/>
              <a:t>, </a:t>
            </a:r>
            <a:r>
              <a:rPr lang="ru-RU" sz="1800" i="1" dirty="0" err="1"/>
              <a:t>чўпон</a:t>
            </a:r>
            <a:r>
              <a:rPr lang="ru-RU" sz="1800" i="1" dirty="0"/>
              <a:t> </a:t>
            </a:r>
            <a:r>
              <a:rPr lang="ru-RU" sz="1800" i="1" dirty="0" err="1"/>
              <a:t>кабоб</a:t>
            </a:r>
            <a:r>
              <a:rPr lang="ru-RU" sz="1800" i="1" dirty="0"/>
              <a:t>, </a:t>
            </a:r>
            <a:r>
              <a:rPr lang="ru-RU" sz="1800" i="1" dirty="0" err="1"/>
              <a:t>бовур</a:t>
            </a:r>
            <a:r>
              <a:rPr lang="ru-RU" sz="1800" i="1" dirty="0"/>
              <a:t> </a:t>
            </a:r>
            <a:r>
              <a:rPr lang="ru-RU" sz="1800" i="1" dirty="0" err="1"/>
              <a:t>кабоб</a:t>
            </a:r>
            <a:r>
              <a:rPr lang="ru-RU" sz="1800" i="1" dirty="0"/>
              <a:t>, </a:t>
            </a:r>
            <a:r>
              <a:rPr lang="ru-RU" sz="1800" i="1" dirty="0" err="1"/>
              <a:t>кўмма</a:t>
            </a:r>
            <a:r>
              <a:rPr lang="ru-RU" sz="1800" i="1" dirty="0"/>
              <a:t>, </a:t>
            </a:r>
            <a:r>
              <a:rPr lang="ru-RU" sz="1800" i="1" dirty="0" err="1"/>
              <a:t>димлама</a:t>
            </a:r>
            <a:r>
              <a:rPr lang="ru-RU" sz="1800" i="1" dirty="0"/>
              <a:t>, </a:t>
            </a:r>
            <a:r>
              <a:rPr lang="ru-RU" sz="1800" i="1" dirty="0" err="1"/>
              <a:t>пўстирма</a:t>
            </a:r>
            <a:r>
              <a:rPr lang="ru-RU" sz="1800" i="1" dirty="0"/>
              <a:t>, </a:t>
            </a:r>
            <a:r>
              <a:rPr lang="ru-RU" sz="1800" i="1" dirty="0" err="1"/>
              <a:t>тўнтарма</a:t>
            </a:r>
            <a:r>
              <a:rPr lang="ru-RU" sz="1800" i="1" dirty="0"/>
              <a:t>, </a:t>
            </a:r>
            <a:r>
              <a:rPr lang="ru-RU" sz="1800" dirty="0" smtClean="0"/>
              <a:t> </a:t>
            </a:r>
            <a:r>
              <a:rPr lang="ru-RU" sz="1800" dirty="0"/>
              <a:t>Наиболее распространенным жидким мясным блюдом была </a:t>
            </a:r>
            <a:r>
              <a:rPr lang="ru-RU" sz="1800" i="1" dirty="0" err="1"/>
              <a:t>шўрва</a:t>
            </a:r>
            <a:r>
              <a:rPr lang="ru-RU" sz="1800" i="1" dirty="0"/>
              <a:t> (</a:t>
            </a:r>
            <a:r>
              <a:rPr lang="ru-RU" sz="1800" i="1" dirty="0" err="1"/>
              <a:t>қайнатма</a:t>
            </a:r>
            <a:r>
              <a:rPr lang="ru-RU" sz="1800" i="1" dirty="0"/>
              <a:t> </a:t>
            </a:r>
            <a:r>
              <a:rPr lang="ru-RU" sz="1800" i="1" dirty="0" err="1"/>
              <a:t>шўрва</a:t>
            </a:r>
            <a:r>
              <a:rPr lang="ru-RU" sz="1800" i="1" dirty="0"/>
              <a:t>, </a:t>
            </a:r>
            <a:r>
              <a:rPr lang="ru-RU" sz="1800" i="1" dirty="0" err="1"/>
              <a:t>калла-поча</a:t>
            </a:r>
            <a:r>
              <a:rPr lang="ru-RU" sz="1800" i="1" dirty="0"/>
              <a:t> </a:t>
            </a:r>
            <a:r>
              <a:rPr lang="ru-RU" sz="1800" i="1" dirty="0" err="1"/>
              <a:t>шўрва</a:t>
            </a:r>
            <a:r>
              <a:rPr lang="ru-RU" sz="1800" i="1" dirty="0"/>
              <a:t>, </a:t>
            </a:r>
            <a:r>
              <a:rPr lang="ru-RU" sz="1800" i="1" dirty="0" err="1"/>
              <a:t>чой</a:t>
            </a:r>
            <a:r>
              <a:rPr lang="ru-RU" sz="1800" i="1" dirty="0"/>
              <a:t> </a:t>
            </a:r>
            <a:r>
              <a:rPr lang="ru-RU" sz="1800" i="1" dirty="0" err="1"/>
              <a:t>шўрва</a:t>
            </a:r>
            <a:r>
              <a:rPr lang="ru-RU" sz="1800" i="1" dirty="0"/>
              <a:t>, </a:t>
            </a:r>
            <a:r>
              <a:rPr lang="ru-RU" sz="1800" i="1" dirty="0" err="1"/>
              <a:t>чўпон</a:t>
            </a:r>
            <a:r>
              <a:rPr lang="ru-RU" sz="1800" i="1" dirty="0"/>
              <a:t> </a:t>
            </a:r>
            <a:r>
              <a:rPr lang="ru-RU" sz="1800" i="1" dirty="0" err="1"/>
              <a:t>шўрва</a:t>
            </a:r>
            <a:r>
              <a:rPr lang="ru-RU" sz="1800" i="1" dirty="0"/>
              <a:t>, </a:t>
            </a:r>
            <a:r>
              <a:rPr lang="ru-RU" sz="1800" i="1" dirty="0" err="1"/>
              <a:t>шопирма</a:t>
            </a:r>
            <a:r>
              <a:rPr lang="ru-RU" sz="1800" i="1" dirty="0"/>
              <a:t> </a:t>
            </a:r>
            <a:r>
              <a:rPr lang="ru-RU" sz="1800" i="1" dirty="0" err="1"/>
              <a:t>шўрва</a:t>
            </a:r>
            <a:r>
              <a:rPr lang="ru-RU" sz="1800" i="1" dirty="0"/>
              <a:t> (</a:t>
            </a:r>
            <a:r>
              <a:rPr lang="ru-RU" sz="1800" i="1" dirty="0" err="1"/>
              <a:t>оқ</a:t>
            </a:r>
            <a:r>
              <a:rPr lang="ru-RU" sz="1800" i="1" dirty="0"/>
              <a:t> </a:t>
            </a:r>
            <a:r>
              <a:rPr lang="ru-RU" sz="1800" i="1" dirty="0" err="1" smtClean="0"/>
              <a:t>шўрва</a:t>
            </a:r>
            <a:r>
              <a:rPr lang="ru-RU" sz="1800" i="1" dirty="0" smtClean="0"/>
              <a:t>).</a:t>
            </a:r>
            <a:endParaRPr lang="ru-RU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260648"/>
            <a:ext cx="6851104" cy="936104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smtClean="0"/>
              <a:t>Мяса и мясные изделия, </a:t>
            </a:r>
            <a:br>
              <a:rPr lang="ru-RU" sz="2800" smtClean="0"/>
            </a:br>
            <a:r>
              <a:rPr lang="ru-RU" sz="2800" smtClean="0"/>
              <a:t>а здесь легче  (но не всегда)  </a:t>
            </a:r>
            <a:r>
              <a:rPr lang="ru-RU" sz="2800"/>
              <a:t>? 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333375"/>
            <a:ext cx="14049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2" descr="C:\Users\user\Desktop\vino\foto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1163" y="1196975"/>
            <a:ext cx="2182812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3" descr="C:\Users\user\Desktop\vino\foto\images 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1950" y="2997200"/>
            <a:ext cx="22320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4" descr="C:\Users\user\Desktop\vino\foto\images (6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0838" y="4797425"/>
            <a:ext cx="22145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Конечно в одном докладе невозможно охватить все тем более, работая  над этой темой я понял одно, Гастрономический туризм – это сложно, и не возможно что бы его развивать только силами туроператоров или силами поваров и кулинаров.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endParaRPr lang="ru-RU" dirty="0" smtClean="0"/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 Я думаю дальнейшем над развитием Гастрономического туризма должны работать и ученые-диетологи, ученые-этнографы, мы туроператоры, и конечно же наши Шефы-повара.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endParaRPr lang="ru-RU" dirty="0" smtClean="0"/>
          </a:p>
          <a:p>
            <a:pPr marL="0" indent="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Если мы создадим такое совместное заинтересованность и вместо по работаем думаю мы сможем создать Продукт который может назваться №1 в мире..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13462" y="152400"/>
            <a:ext cx="6973338" cy="1219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smtClean="0"/>
              <a:t>Ну и в последок…</a:t>
            </a:r>
            <a:endParaRPr lang="ru-RU" sz="280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333375"/>
            <a:ext cx="14049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74663" y="2787650"/>
            <a:ext cx="8229600" cy="1219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СПАСИБО ЗА ВНИМАНИЕ !!!!!</a:t>
            </a:r>
            <a:endParaRPr lang="ru-RU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57338"/>
            <a:ext cx="4475163" cy="4538662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600" dirty="0" smtClean="0"/>
              <a:t>Поисковых системах интернета выходить более 89 тысяч ссылок на гастрономический тур в Узбекистане;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600" dirty="0" smtClean="0"/>
              <a:t>Более 30 туристических фирм Узбекистан предлагают более  100 разным маршрутов;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600" dirty="0" smtClean="0"/>
              <a:t>Еще больше количество описание  Узбекских национальных блюд в интернете  более 100 тысяча ссылок 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600" dirty="0" smtClean="0"/>
              <a:t>Название маршрутов « Изыски Узбекской кухни», «Восточный достархан» – каждый 3- фирма, «Вкусный Узбекистан» , «Кулинарный  Узбекистан», «Праздник вкуса в Узбекистане» .. И т.д. Но не слишком разнообразно .. Я встречал около 10 -12 названий.. 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 err="1"/>
              <a:t>Yasmina</a:t>
            </a:r>
            <a:r>
              <a:rPr lang="en-US" sz="1600" dirty="0"/>
              <a:t>-tour  </a:t>
            </a:r>
            <a:r>
              <a:rPr lang="ru-RU" sz="1600" dirty="0"/>
              <a:t>в том числе этих  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600" dirty="0" smtClean="0"/>
              <a:t>Огромное количество просмотров в интернете  этих  ссылок ;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mtClean="0"/>
              <a:t>Что мы имеем ?</a:t>
            </a:r>
            <a:endParaRPr lang="ru-RU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0338" y="1628775"/>
            <a:ext cx="3470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60350"/>
            <a:ext cx="1223963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4475163" cy="4779963"/>
          </a:xfrm>
        </p:spPr>
        <p:txBody>
          <a:bodyPr>
            <a:normAutofit fontScale="92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 описание маршрутов можем в принципе всегда смотреть на интернете, просто привожу несколько примеров из этих маршрутов;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600" dirty="0" smtClean="0"/>
              <a:t>В маршрутах </a:t>
            </a:r>
            <a:r>
              <a:rPr lang="ru-RU" sz="1600" dirty="0"/>
              <a:t>о</a:t>
            </a:r>
            <a:r>
              <a:rPr lang="ru-RU" sz="1600" dirty="0" smtClean="0"/>
              <a:t>чень много информации обо всем, и об истории, и об архитектуре, и о транспорте  и т.д.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600" dirty="0" smtClean="0"/>
              <a:t>Но очень мало информации по… ( спасибо всем ) </a:t>
            </a:r>
            <a:r>
              <a:rPr lang="ru-RU" sz="1600" b="1" dirty="0" smtClean="0"/>
              <a:t>блюдам на маршруте </a:t>
            </a:r>
            <a:r>
              <a:rPr lang="ru-RU" sz="1600" dirty="0" smtClean="0"/>
              <a:t>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600" dirty="0" smtClean="0"/>
              <a:t>Иногда на маршрутах дается название блюд ; например «</a:t>
            </a:r>
            <a:r>
              <a:rPr lang="ru-RU" sz="1600" dirty="0" err="1" smtClean="0"/>
              <a:t>Харезмский</a:t>
            </a:r>
            <a:r>
              <a:rPr lang="ru-RU" sz="1600" dirty="0" smtClean="0"/>
              <a:t> шут-</a:t>
            </a:r>
            <a:r>
              <a:rPr lang="ru-RU" sz="1600" dirty="0" err="1" smtClean="0"/>
              <a:t>оши</a:t>
            </a:r>
            <a:r>
              <a:rPr lang="ru-RU" sz="1600" dirty="0" smtClean="0"/>
              <a:t>» с зеленым чаем .. Это уже хорошо.. Но все таки по названию трудно узнать блюда. Особенно когда речь идет о национальной блюде..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600" dirty="0" smtClean="0"/>
              <a:t>По истории этих блюд, или  из  каких продуктов готовится, как готовится ( технология), с чем совместимо это блюдо.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600" dirty="0" smtClean="0"/>
              <a:t>Почти вообще отсутствует шоу-программы от шефа, с выносом блюд…</a:t>
            </a:r>
          </a:p>
          <a:p>
            <a:pPr marL="0" indent="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 этим пунктам информации практически нет, я считаю что это должно быть главным в гастрономическом или </a:t>
            </a:r>
            <a:r>
              <a:rPr lang="ru-RU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куленарном</a:t>
            </a:r>
            <a:r>
              <a:rPr lang="ru-RU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маршруте  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152400"/>
            <a:ext cx="7139136" cy="111636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mtClean="0"/>
              <a:t>Давайте заглянем внутрь этих маршрутов </a:t>
            </a:r>
            <a:endParaRPr lang="ru-RU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60350"/>
            <a:ext cx="14049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1311275"/>
            <a:ext cx="3708400" cy="49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46075" y="1557338"/>
            <a:ext cx="6705600" cy="4572000"/>
          </a:xfrm>
        </p:spPr>
        <p:txBody>
          <a:bodyPr>
            <a:normAutofit fontScale="7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Это не большой анализ интернет пространства на русской части</a:t>
            </a:r>
            <a:r>
              <a:rPr lang="ru-RU" sz="1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поисковиков</a:t>
            </a:r>
            <a:r>
              <a:rPr lang="ru-RU" sz="1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 что творится на английской, французской или японской части, мы не знаем, но предполагаю..) я думаю уже заставили тех туроператоров , которые сидели в зале подумать о том почему развитие «Гастрономического туризма в Узбекистане» так как мы хотим,  ведь :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800" dirty="0" smtClean="0"/>
              <a:t> Узбекистан – это страна с вековыми традициями гастрономии и гостеприимство, имеющий богатейший опыт обслуживание путешественников по Великому Шелковому Пути течение тысячелетий;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800" dirty="0" smtClean="0"/>
              <a:t>Узбекистане имеется: вся линейка сервиса: от </a:t>
            </a:r>
            <a:r>
              <a:rPr lang="ru-RU" sz="1800" dirty="0" err="1" smtClean="0"/>
              <a:t>cупер</a:t>
            </a:r>
            <a:r>
              <a:rPr lang="ru-RU" sz="1800" dirty="0" smtClean="0"/>
              <a:t> модных ресторанов </a:t>
            </a:r>
            <a:r>
              <a:rPr lang="ru-RU" sz="1800" dirty="0"/>
              <a:t>и уютных </a:t>
            </a:r>
            <a:r>
              <a:rPr lang="ru-RU" sz="1800" dirty="0" smtClean="0"/>
              <a:t>кафе, до чайханы, и везде предложат </a:t>
            </a:r>
            <a:r>
              <a:rPr lang="ru-RU" sz="1800" dirty="0"/>
              <a:t>высококлассное обслуживание с раннего утра до поздней </a:t>
            </a:r>
            <a:r>
              <a:rPr lang="ru-RU" sz="1800" dirty="0" smtClean="0"/>
              <a:t>ночи;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800" dirty="0" smtClean="0"/>
              <a:t>Узбекские </a:t>
            </a:r>
            <a:r>
              <a:rPr lang="ru-RU" sz="1800" dirty="0"/>
              <a:t>повара сохраняют приверженность национальным традициям и бережно хранят рецепты мясных, рыбных и диетических блюд, способных удовлетворить вкусы самого капризного </a:t>
            </a:r>
            <a:r>
              <a:rPr lang="ru-RU" sz="1800" dirty="0" smtClean="0"/>
              <a:t>гурмана;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800" dirty="0" smtClean="0"/>
              <a:t> </a:t>
            </a:r>
            <a:r>
              <a:rPr lang="ru-RU" sz="1800" dirty="0"/>
              <a:t>Национальная кухня включает более одной тысячи блюд, из которых самым известным является </a:t>
            </a:r>
            <a:r>
              <a:rPr lang="ru-RU" sz="1800" dirty="0" smtClean="0"/>
              <a:t>плов и лепешки;</a:t>
            </a:r>
            <a:endParaRPr lang="ru-RU" sz="18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800" dirty="0" smtClean="0"/>
              <a:t>Узбекистане имеется полноценные 4-сезона- времена года (холодная зима, цветущий весна, жаркое лето, и золотой осень). Каждый сезон имеет свои специфику и разнообразие блюд от этого становится еще богаче..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800" dirty="0" smtClean="0"/>
              <a:t>  Под </a:t>
            </a:r>
            <a:r>
              <a:rPr lang="ru-RU" sz="1800" dirty="0"/>
              <a:t>жарким южным солнцем вызревают ароматные фрукты и овощи, которые подаются к столу в свежем </a:t>
            </a:r>
            <a:r>
              <a:rPr lang="ru-RU" sz="1800" dirty="0" smtClean="0"/>
              <a:t>виде даже круглый год. </a:t>
            </a:r>
            <a:endParaRPr lang="ru-RU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28270" y="152400"/>
            <a:ext cx="6958530" cy="111636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К чему мы пришли сегодня ?</a:t>
            </a:r>
            <a:endParaRPr lang="ru-RU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60350"/>
            <a:ext cx="14049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" descr="C:\Users\user\Desktop\vino\foto\images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1675" y="1341438"/>
            <a:ext cx="19478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3" descr="C:\Users\user\Desktop\vino\foto\images (5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69138" y="2924175"/>
            <a:ext cx="194627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4" descr="C:\Users\user\Desktop\vino\foto\images (3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53263" y="4581525"/>
            <a:ext cx="196215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96975"/>
            <a:ext cx="6851650" cy="4899025"/>
          </a:xfrm>
        </p:spPr>
        <p:txBody>
          <a:bodyPr>
            <a:normAutofit fontScale="92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700" dirty="0" smtClean="0"/>
              <a:t>Этот список я могу продолжить, но все ровно Вы скажите что я забыл, определенное количество преимуществ и возможностей нашей гастрономии в Узбекистане....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700" dirty="0" smtClean="0"/>
              <a:t> 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 естественно забыл написать </a:t>
            </a:r>
            <a:r>
              <a:rPr lang="ru-RU" sz="1700" dirty="0" smtClean="0"/>
              <a:t>: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700" dirty="0" smtClean="0"/>
              <a:t>в Узбекистане имеется прекрасные традиции виноделие идущий корнями в глубину веков до 5 тысячи лет..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17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700" dirty="0"/>
              <a:t>В наше время  в Узбекистане  выращиваются </a:t>
            </a:r>
            <a:r>
              <a:rPr lang="ru-RU" sz="1700" dirty="0" smtClean="0"/>
              <a:t>более 30 видов десертных и  более 10 видов винных сортов винограда. В основном </a:t>
            </a:r>
            <a:r>
              <a:rPr lang="ru-RU" sz="1700" dirty="0"/>
              <a:t>винные сорта винограда :  красные  - такие  как Каберне Совиньон,  </a:t>
            </a:r>
            <a:r>
              <a:rPr lang="ru-RU" sz="1700" dirty="0" err="1"/>
              <a:t>Пино</a:t>
            </a:r>
            <a:r>
              <a:rPr lang="ru-RU" sz="1700" dirty="0"/>
              <a:t> Нуар, Баян-</a:t>
            </a:r>
            <a:r>
              <a:rPr lang="ru-RU" sz="1700" dirty="0" err="1"/>
              <a:t>Ширей</a:t>
            </a:r>
            <a:r>
              <a:rPr lang="ru-RU" sz="1700" dirty="0"/>
              <a:t>  и  белые - </a:t>
            </a:r>
            <a:r>
              <a:rPr lang="ru-RU" sz="1700" dirty="0" err="1"/>
              <a:t>Шардоне</a:t>
            </a:r>
            <a:r>
              <a:rPr lang="ru-RU" sz="1700" dirty="0"/>
              <a:t>, Рислинг, </a:t>
            </a:r>
            <a:r>
              <a:rPr lang="ru-RU" sz="1700" dirty="0" err="1"/>
              <a:t>Шенен</a:t>
            </a:r>
            <a:r>
              <a:rPr lang="ru-RU" sz="1700" dirty="0"/>
              <a:t> Блан, </a:t>
            </a:r>
            <a:r>
              <a:rPr lang="ru-RU" sz="1700" dirty="0" err="1"/>
              <a:t>Кулжитский</a:t>
            </a:r>
            <a:r>
              <a:rPr lang="ru-RU" sz="1700" dirty="0"/>
              <a:t>,  </a:t>
            </a:r>
            <a:r>
              <a:rPr lang="ru-RU" sz="1700" dirty="0" err="1"/>
              <a:t>Крими</a:t>
            </a:r>
            <a:r>
              <a:rPr lang="ru-RU" sz="1700" dirty="0" smtClean="0"/>
              <a:t>.. ( Винный туризм в Узбекистане – тема отдельного разговора, но она имеет тесное отношение к гастрономии…) 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1700" dirty="0" smtClean="0"/>
          </a:p>
          <a:p>
            <a:pPr marL="0" indent="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 чему это я все написал и Вам рассказываю, мы упустим маркетинговые, рекламные и другие моменты в нашей работе, будем говорить только о Народных традициях в Гастрономии и как его сделать так что она заинтересовало тот или иную категорию туристов, что бы этот наш продукт был интересном в своем секторе рынка. </a:t>
            </a:r>
            <a:endParaRPr lang="ru-RU" sz="17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91680" y="152400"/>
            <a:ext cx="6995120" cy="828326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smtClean="0"/>
              <a:t>Выводы ..</a:t>
            </a:r>
            <a:endParaRPr lang="ru-RU" sz="360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60350"/>
            <a:ext cx="14049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" descr="C:\Users\user\Desktop\vino\foto\604404171_32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9325" y="4292600"/>
            <a:ext cx="172085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" descr="C:\Users\user\Desktop\vino\foto\20120729_11395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99325" y="1196975"/>
            <a:ext cx="177641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6130925" cy="4572000"/>
          </a:xfrm>
        </p:spPr>
        <p:txBody>
          <a:bodyPr>
            <a:normAutofit fontScale="92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 smtClean="0"/>
              <a:t>Я начну говорить и думаю сейчас многие здесь сидящие скажут, ой вед это же мы все знаем</a:t>
            </a: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.. </a:t>
            </a: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>Но я не где пока не читал в интернете, тем более в туристических гастрономических маршрутах об этом </a:t>
            </a:r>
          </a:p>
          <a:p>
            <a:pPr marL="0" indent="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«О бренде» и что может делать наш продукт отличающим, и интересным и качественном .. </a:t>
            </a:r>
          </a:p>
          <a:p>
            <a:pPr marL="274320" indent="-274320" fontAlgn="auto">
              <a:spcAft>
                <a:spcPts val="0"/>
              </a:spcAft>
              <a:buFontTx/>
              <a:buChar char="-"/>
              <a:defRPr/>
            </a:pPr>
            <a:r>
              <a:rPr lang="ru-RU" sz="1600" dirty="0" smtClean="0"/>
              <a:t>В Средней </a:t>
            </a:r>
            <a:r>
              <a:rPr lang="ru-RU" sz="1600" dirty="0"/>
              <a:t>А</a:t>
            </a:r>
            <a:r>
              <a:rPr lang="ru-RU" sz="1600" dirty="0" smtClean="0"/>
              <a:t>зии в том числе в Узбекистане из древни существует понятие </a:t>
            </a:r>
            <a:r>
              <a:rPr lang="ru-RU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«МИЖОЗ», </a:t>
            </a:r>
            <a:r>
              <a:rPr lang="ru-RU" sz="1600" dirty="0" smtClean="0"/>
              <a:t>то есть «Предрасположенность», которое более известны как «Инь» и Ян» в востоке или «горячащая» и «холодящая» в русской терминологии. Данная понятие была дано было еще </a:t>
            </a:r>
            <a:r>
              <a:rPr lang="ru-RU" sz="1700" b="1" dirty="0" smtClean="0"/>
              <a:t>Абу́ </a:t>
            </a:r>
            <a:r>
              <a:rPr lang="ru-RU" sz="1700" b="1" dirty="0"/>
              <a:t>Али́ </a:t>
            </a:r>
            <a:r>
              <a:rPr lang="ru-RU" sz="1700" b="1" dirty="0" smtClean="0"/>
              <a:t>Хусейн </a:t>
            </a:r>
            <a:r>
              <a:rPr lang="ru-RU" sz="1700" b="1" dirty="0"/>
              <a:t>ибн </a:t>
            </a:r>
            <a:r>
              <a:rPr lang="ru-RU" sz="1700" b="1" dirty="0" err="1"/>
              <a:t>Абдалла́х</a:t>
            </a:r>
            <a:r>
              <a:rPr lang="ru-RU" sz="1700" b="1" dirty="0"/>
              <a:t> ибн </a:t>
            </a:r>
            <a:r>
              <a:rPr lang="ru-RU" sz="1700" b="1" dirty="0" smtClean="0"/>
              <a:t>Сина</a:t>
            </a:r>
            <a:r>
              <a:rPr lang="ru-RU" sz="1700" dirty="0" smtClean="0"/>
              <a:t>, </a:t>
            </a:r>
            <a:r>
              <a:rPr lang="ru-RU" sz="1700" dirty="0"/>
              <a:t>или </a:t>
            </a:r>
            <a:r>
              <a:rPr lang="ru-RU" sz="1700" b="1" dirty="0" err="1" smtClean="0"/>
              <a:t>Авице́нной</a:t>
            </a:r>
            <a:r>
              <a:rPr lang="ru-RU" sz="1700" b="1" dirty="0" smtClean="0"/>
              <a:t>   </a:t>
            </a:r>
            <a:r>
              <a:rPr lang="ru-RU" sz="1300" i="1" dirty="0" smtClean="0"/>
              <a:t>(16.08.980 -18.06. 1037</a:t>
            </a:r>
            <a:r>
              <a:rPr lang="ru-RU" sz="1300" i="1" dirty="0"/>
              <a:t>) </a:t>
            </a:r>
            <a:r>
              <a:rPr lang="ru-RU" sz="1300" i="1" dirty="0" smtClean="0"/>
              <a:t>средневековый</a:t>
            </a:r>
            <a:r>
              <a:rPr lang="ru-RU" sz="1300" i="1" dirty="0"/>
              <a:t> </a:t>
            </a:r>
            <a:r>
              <a:rPr lang="ru-RU" sz="1300" i="1" dirty="0" smtClean="0"/>
              <a:t> учёный</a:t>
            </a:r>
            <a:r>
              <a:rPr lang="ru-RU" sz="1300" i="1" dirty="0"/>
              <a:t>, философ и врач, </a:t>
            </a:r>
            <a:r>
              <a:rPr lang="ru-RU" sz="1300" i="1" dirty="0" smtClean="0"/>
              <a:t>представитель восточного </a:t>
            </a:r>
            <a:r>
              <a:rPr lang="ru-RU" sz="1300" i="1" dirty="0" err="1" smtClean="0"/>
              <a:t>аристотелизма</a:t>
            </a:r>
            <a:r>
              <a:rPr lang="ru-RU" sz="1300" i="1" dirty="0" smtClean="0"/>
              <a:t>. Всего </a:t>
            </a:r>
            <a:r>
              <a:rPr lang="ru-RU" sz="1300" i="1" dirty="0"/>
              <a:t>написал более 450 трудов в 29 областях науки, из которых до нас дошли только </a:t>
            </a:r>
            <a:r>
              <a:rPr lang="ru-RU" sz="1300" i="1" dirty="0" smtClean="0"/>
              <a:t>274. (</a:t>
            </a:r>
            <a:r>
              <a:rPr lang="en-US" sz="1300" i="1" dirty="0">
                <a:hlinkClick r:id="rId2"/>
              </a:rPr>
              <a:t>http://</a:t>
            </a:r>
            <a:r>
              <a:rPr lang="en-US" sz="1300" i="1" dirty="0" smtClean="0">
                <a:hlinkClick r:id="rId2"/>
              </a:rPr>
              <a:t>ru.wikipedia.org</a:t>
            </a:r>
            <a:r>
              <a:rPr lang="ru-RU" sz="1300" i="1" dirty="0" smtClean="0"/>
              <a:t>) </a:t>
            </a:r>
            <a:r>
              <a:rPr lang="ru-RU" sz="1300" b="1" dirty="0" smtClean="0"/>
              <a:t> </a:t>
            </a:r>
            <a:r>
              <a:rPr lang="ru-RU" sz="1600" dirty="0"/>
              <a:t>в книге «Канон врачебной науки» («</a:t>
            </a:r>
            <a:r>
              <a:rPr lang="ru-RU" sz="1600" dirty="0" err="1"/>
              <a:t>Китаб</a:t>
            </a:r>
            <a:r>
              <a:rPr lang="ru-RU" sz="1600" dirty="0"/>
              <a:t> ал-Канун фи-т-</a:t>
            </a:r>
            <a:r>
              <a:rPr lang="ru-RU" sz="1600" dirty="0" err="1"/>
              <a:t>тибб</a:t>
            </a:r>
            <a:r>
              <a:rPr lang="ru-RU" sz="1600" dirty="0"/>
              <a:t>»)</a:t>
            </a:r>
            <a:endParaRPr lang="ru-RU" sz="1600" i="1" dirty="0" smtClean="0"/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цитаты из разных источников).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 smtClean="0"/>
              <a:t>« Величайшие </a:t>
            </a:r>
            <a:r>
              <a:rPr lang="ru-RU" sz="1600" dirty="0"/>
              <a:t>философы и учителя в человеческой истории - Будда, </a:t>
            </a:r>
            <a:r>
              <a:rPr lang="ru-RU" sz="1600" dirty="0" err="1"/>
              <a:t>Лао</a:t>
            </a:r>
            <a:r>
              <a:rPr lang="ru-RU" sz="1600" dirty="0"/>
              <a:t> </a:t>
            </a:r>
            <a:r>
              <a:rPr lang="ru-RU" sz="1600" dirty="0" err="1"/>
              <a:t>Цзы</a:t>
            </a:r>
            <a:r>
              <a:rPr lang="ru-RU" sz="1600" dirty="0"/>
              <a:t>, Конфуций, Моисей и </a:t>
            </a:r>
            <a:r>
              <a:rPr lang="ru-RU" sz="1600" dirty="0" smtClean="0"/>
              <a:t>Мухаммед, Ибн Сина - </a:t>
            </a:r>
            <a:r>
              <a:rPr lang="ru-RU" sz="1600" dirty="0"/>
              <a:t>пытались научить нас применять в каждодневной практике этот универсальный принцип. Понять его и жить по этим основным законам - вот лучший путь достижения крепкого здоровья и </a:t>
            </a:r>
            <a:r>
              <a:rPr lang="ru-RU" sz="1600" dirty="0" smtClean="0"/>
              <a:t>долголетия» ;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28270" y="152400"/>
            <a:ext cx="6958530" cy="118836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smtClean="0"/>
              <a:t>О народных традициях питание в Узбекистане. </a:t>
            </a:r>
            <a:r>
              <a:rPr lang="ru-RU" sz="32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В чем бренд ???</a:t>
            </a:r>
            <a:endParaRPr lang="ru-RU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60350"/>
            <a:ext cx="14049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3" descr="G:\Rab-2013\rabi\Said\DSC_2940-i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77025" y="1331913"/>
            <a:ext cx="2160588" cy="296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 descr="G:\Rab-2013\rabi\Said\105---1-i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3050" y="4437063"/>
            <a:ext cx="22685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750" y="1484313"/>
            <a:ext cx="6048375" cy="4572000"/>
          </a:xfrm>
        </p:spPr>
        <p:txBody>
          <a:bodyPr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/>
              <a:t> 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Или :    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/>
              <a:t>« Из еды все жирное и крепко питательное устранить надо на это время и поменьше есть. Можно выбрать пищу не горячащую, а холодящую….» </a:t>
            </a:r>
            <a:br>
              <a:rPr lang="ru-RU" sz="1600" dirty="0"/>
            </a:br>
            <a:r>
              <a:rPr lang="ru-RU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Источник: Святитель Феофан, Затворник </a:t>
            </a:r>
            <a:r>
              <a:rPr lang="ru-RU" sz="1400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Вышенский</a:t>
            </a:r>
            <a:r>
              <a:rPr lang="ru-RU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(1815-1894). Наставления в духовной жизни. © Издательство "Отчий дом". Москва, 1997.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16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600" dirty="0" smtClean="0"/>
              <a:t>Традиционном </a:t>
            </a:r>
            <a:r>
              <a:rPr lang="ru-RU" sz="1600" dirty="0"/>
              <a:t>мировоззрении народов Средней Азии важное значение имели проявления, связанные с религиозно-философскими концепциями, основанными на представлениях о разделении мира на две субстанции. </a:t>
            </a:r>
            <a:br>
              <a:rPr lang="ru-RU" sz="1600" dirty="0"/>
            </a:br>
            <a:endParaRPr lang="ru-RU" sz="16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1600" dirty="0" smtClean="0"/>
              <a:t>Дуалистические </a:t>
            </a:r>
            <a:r>
              <a:rPr lang="ru-RU" sz="1600" dirty="0"/>
              <a:t>воззрения ярко проявляются во многих видах деятельности, в традиционном образе жизни местного населения. Они составили и основу народной медицины. Узбекский народ обладал значительными знаниями </a:t>
            </a:r>
            <a:r>
              <a:rPr lang="ru-RU" sz="1600" dirty="0" smtClean="0"/>
              <a:t> относительно </a:t>
            </a:r>
            <a:r>
              <a:rPr lang="ru-RU" sz="1600" dirty="0"/>
              <a:t>традиционной классификации пищи на холодную, холодящую (</a:t>
            </a:r>
            <a:r>
              <a:rPr lang="ru-RU" sz="1600" dirty="0" err="1"/>
              <a:t>совуқлик</a:t>
            </a:r>
            <a:r>
              <a:rPr lang="ru-RU" sz="1600" dirty="0"/>
              <a:t>) и горячую, горячащую (</a:t>
            </a:r>
            <a:r>
              <a:rPr lang="ru-RU" sz="1600" dirty="0" err="1"/>
              <a:t>иссиқлик</a:t>
            </a:r>
            <a:r>
              <a:rPr lang="ru-RU" sz="1600" dirty="0"/>
              <a:t>). Правила своеобразной народной диетологии, особенно строго соблюдались во время </a:t>
            </a:r>
            <a:r>
              <a:rPr lang="ru-RU" sz="1600" dirty="0" smtClean="0"/>
              <a:t>критических дней:  во время уразы, </a:t>
            </a:r>
            <a:r>
              <a:rPr lang="ru-RU" sz="1600" dirty="0"/>
              <a:t>в </a:t>
            </a:r>
            <a:r>
              <a:rPr lang="ru-RU" sz="1600" dirty="0" smtClean="0"/>
              <a:t>засухи, в болезни, и родах, и т.д. </a:t>
            </a:r>
            <a:r>
              <a:rPr lang="ru-RU" sz="1600" dirty="0"/>
              <a:t> </a:t>
            </a:r>
            <a:endParaRPr lang="ru-RU" sz="16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1600" dirty="0" smtClean="0"/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Источник</a:t>
            </a:r>
            <a:r>
              <a:rPr lang="ru-RU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ru-RU" sz="14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Файзуллаева</a:t>
            </a:r>
            <a:r>
              <a:rPr lang="ru-RU" sz="1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М, Х.: Национальная пища в традициях и обрядах населения </a:t>
            </a:r>
            <a:r>
              <a:rPr lang="ru-RU" sz="14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Сурханского</a:t>
            </a:r>
            <a:r>
              <a:rPr lang="ru-RU" sz="1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оазиса (первая половина XX века). </a:t>
            </a:r>
            <a:r>
              <a:rPr lang="ru-RU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Канд. </a:t>
            </a:r>
            <a:r>
              <a:rPr lang="ru-RU" sz="1400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дисс</a:t>
            </a:r>
            <a:r>
              <a:rPr lang="ru-RU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Т.:</a:t>
            </a:r>
            <a:r>
              <a:rPr lang="ru-RU" sz="1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2010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>
                <a:solidFill>
                  <a:schemeClr val="tx1">
                    <a:lumMod val="95000"/>
                  </a:schemeClr>
                </a:solidFill>
              </a:rPr>
              <a:t> 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51720" y="404664"/>
            <a:ext cx="6635080" cy="79208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smtClean="0"/>
              <a:t>Опять вопрос и что … ?</a:t>
            </a:r>
            <a:endParaRPr lang="ru-RU" sz="320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333375"/>
            <a:ext cx="14049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2" descr="G:\Rab-2013\rabi\Said\DSC_5308-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9563" y="1844675"/>
            <a:ext cx="2160587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1788" y="1557338"/>
            <a:ext cx="6256337" cy="4824412"/>
          </a:xfrm>
        </p:spPr>
        <p:txBody>
          <a:bodyPr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Во первых : </a:t>
            </a: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>Каждый </a:t>
            </a:r>
            <a:r>
              <a:rPr lang="ru-RU" sz="1600" dirty="0">
                <a:solidFill>
                  <a:schemeClr val="tx1">
                    <a:lumMod val="95000"/>
                  </a:schemeClr>
                </a:solidFill>
              </a:rPr>
              <a:t>турист приезжающий из какой то страны имеет предрасположенность к определенному типу  или </a:t>
            </a: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>«</a:t>
            </a:r>
            <a:r>
              <a:rPr lang="ru-RU" sz="1600" dirty="0" err="1" smtClean="0">
                <a:solidFill>
                  <a:schemeClr val="tx1">
                    <a:lumMod val="95000"/>
                  </a:schemeClr>
                </a:solidFill>
              </a:rPr>
              <a:t>Иссик</a:t>
            </a: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1600" dirty="0" err="1" smtClean="0">
                <a:solidFill>
                  <a:schemeClr val="tx1">
                    <a:lumMod val="95000"/>
                  </a:schemeClr>
                </a:solidFill>
              </a:rPr>
              <a:t>мижоз</a:t>
            </a: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>» </a:t>
            </a:r>
            <a:r>
              <a:rPr lang="ru-RU" sz="1600" dirty="0">
                <a:solidFill>
                  <a:schemeClr val="tx1">
                    <a:lumMod val="95000"/>
                  </a:schemeClr>
                </a:solidFill>
              </a:rPr>
              <a:t>или «</a:t>
            </a:r>
            <a:r>
              <a:rPr lang="ru-RU" sz="1600" dirty="0" err="1" smtClean="0">
                <a:solidFill>
                  <a:schemeClr val="tx1">
                    <a:lumMod val="95000"/>
                  </a:schemeClr>
                </a:solidFill>
              </a:rPr>
              <a:t>Совук</a:t>
            </a: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ru-RU" sz="1600" dirty="0" err="1" smtClean="0">
                <a:solidFill>
                  <a:schemeClr val="tx1">
                    <a:lumMod val="95000"/>
                  </a:schemeClr>
                </a:solidFill>
              </a:rPr>
              <a:t>мижоз</a:t>
            </a: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>» ; По этому при </a:t>
            </a:r>
            <a:r>
              <a:rPr lang="ru-RU" sz="1600" dirty="0">
                <a:solidFill>
                  <a:schemeClr val="tx1">
                    <a:lumMod val="95000"/>
                  </a:schemeClr>
                </a:solidFill>
              </a:rPr>
              <a:t>составлении маршрута нужно имеет введу из какого региона мира приезжает турист , ведь в большинство </a:t>
            </a: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>случаев </a:t>
            </a:r>
            <a:r>
              <a:rPr lang="ru-RU" sz="1600" dirty="0">
                <a:solidFill>
                  <a:schemeClr val="tx1">
                    <a:lumMod val="95000"/>
                  </a:schemeClr>
                </a:solidFill>
              </a:rPr>
              <a:t>место рождение и место проживание играет главный роль;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Во вторых: </a:t>
            </a:r>
            <a:r>
              <a:rPr lang="ru-RU" sz="1600" dirty="0" smtClean="0"/>
              <a:t>Каждый продукт имеет свое качество «</a:t>
            </a:r>
            <a:r>
              <a:rPr lang="ru-RU" sz="1600" dirty="0" err="1" smtClean="0"/>
              <a:t>иссиклик</a:t>
            </a:r>
            <a:r>
              <a:rPr lang="ru-RU" sz="1600" dirty="0" smtClean="0"/>
              <a:t>» (горячащее) или «</a:t>
            </a:r>
            <a:r>
              <a:rPr lang="ru-RU" sz="1600" dirty="0" err="1"/>
              <a:t>с</a:t>
            </a:r>
            <a:r>
              <a:rPr lang="ru-RU" sz="1600" dirty="0" err="1" smtClean="0"/>
              <a:t>овуклик</a:t>
            </a:r>
            <a:r>
              <a:rPr lang="ru-RU" sz="1600" dirty="0" smtClean="0"/>
              <a:t>» ( холодящее) и в зависимости от это можно создавать  меню компенсирующее эти качества. Во многом в Узбекистане это применяется в традициях питание . Вот почему с  Пловом  традиционно принята кушать салат «</a:t>
            </a:r>
            <a:r>
              <a:rPr lang="ru-RU" sz="1600" dirty="0" err="1" smtClean="0"/>
              <a:t>ачик</a:t>
            </a:r>
            <a:r>
              <a:rPr lang="ru-RU" sz="1600" dirty="0" smtClean="0"/>
              <a:t> –</a:t>
            </a:r>
            <a:r>
              <a:rPr lang="ru-RU" sz="1600" dirty="0" err="1" smtClean="0"/>
              <a:t>чучук</a:t>
            </a:r>
            <a:r>
              <a:rPr lang="ru-RU" sz="1600" dirty="0" smtClean="0"/>
              <a:t>»  и пить зеленый чай ?  Или же плову давили салат с использованием гранатового сока или же </a:t>
            </a:r>
            <a:r>
              <a:rPr lang="ru-RU" sz="1600" dirty="0" err="1" smtClean="0"/>
              <a:t>турп</a:t>
            </a:r>
            <a:r>
              <a:rPr lang="ru-RU" sz="1600" dirty="0" smtClean="0"/>
              <a:t> ( редка).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 smtClean="0"/>
              <a:t>То есть среднее сила питание - становилось усреднённым. ( Я думаю в ассоциации поваров об этом хорошо знают.)     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В третьих:  </a:t>
            </a:r>
            <a:r>
              <a:rPr lang="ru-RU" sz="1600" dirty="0" smtClean="0"/>
              <a:t>Нужно делать анализ рациона питание  туриста, в зависимости от этого составить меню и рацион  питание туристов в Узбекистане.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В четвертых</a:t>
            </a:r>
            <a:r>
              <a:rPr lang="ru-RU" sz="1600" dirty="0" smtClean="0"/>
              <a:t>: Во многих странах тоже самое применяет в использовании дополнений к блюдам как хлебных изделий, или приправ, или в использование различных чаев, и конечно же использованием различных винных продуктов. 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63688" y="152400"/>
            <a:ext cx="6923112" cy="1219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400">
                <a:solidFill>
                  <a:schemeClr val="tx1">
                    <a:lumMod val="95000"/>
                  </a:schemeClr>
                </a:solidFill>
              </a:rPr>
              <a:t>Приходим к основному … Я не буду очень много писать  и постараюсь  объяснить на пальцах, так сказать</a:t>
            </a:r>
            <a:r>
              <a:rPr lang="ru-RU" sz="2400" smtClean="0">
                <a:solidFill>
                  <a:schemeClr val="tx1">
                    <a:lumMod val="95000"/>
                  </a:schemeClr>
                </a:solidFill>
              </a:rPr>
              <a:t>.. </a:t>
            </a:r>
            <a:r>
              <a:rPr lang="ru-RU" sz="24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Бренд есть- а продукт  ?</a:t>
            </a:r>
            <a:endParaRPr lang="ru-RU" sz="2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333375"/>
            <a:ext cx="14049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2" descr="G:\Rab-2013\rabi\Said\DSC_5632-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688" y="1863725"/>
            <a:ext cx="2232025" cy="3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6346825" cy="4857750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 smtClean="0"/>
              <a:t>Ест несколько видов определение </a:t>
            </a: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энергетики местности и типа людей</a:t>
            </a:r>
            <a:r>
              <a:rPr lang="ru-RU" sz="1600" dirty="0" smtClean="0"/>
              <a:t>, но я буду придерживаться, определению данной К. Махмудовым (</a:t>
            </a:r>
            <a:r>
              <a:rPr lang="ru-RU" sz="1600" i="1" dirty="0" smtClean="0"/>
              <a:t>признанным кулинаром Узбекистана, автором многих книг по кулинарии</a:t>
            </a:r>
            <a:r>
              <a:rPr lang="ru-RU" sz="1600" dirty="0" smtClean="0"/>
              <a:t>), по его мнению энергетика местности завесить от воды и куда течет вода можно сделать вывод, если вода течет в направлении севера (северное полушарие), то энергия </a:t>
            </a: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«возрастающая</a:t>
            </a:r>
            <a:r>
              <a:rPr lang="ru-RU" sz="1600" dirty="0" smtClean="0"/>
              <a:t>», и местности живут люди с типом </a:t>
            </a: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«</a:t>
            </a:r>
            <a:r>
              <a:rPr lang="ru-RU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иссик</a:t>
            </a: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мижоз</a:t>
            </a: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», </a:t>
            </a:r>
            <a:r>
              <a:rPr lang="ru-RU" sz="1600" dirty="0" smtClean="0"/>
              <a:t>Ну в Узбекистане многие регионы относиться к этому типу береговые местности Амударьи и Сырдарьи ( Самарканд, Бухара, Хорезм,  Сурхандарья и </a:t>
            </a:r>
            <a:r>
              <a:rPr lang="ru-RU" sz="1600" dirty="0" err="1" smtClean="0"/>
              <a:t>Кашкадарья</a:t>
            </a:r>
            <a:r>
              <a:rPr lang="ru-RU" sz="1600" dirty="0" smtClean="0"/>
              <a:t>), второй тип местности где вода течет в южном направлении ( в северном полушарии) к ним относится и Ташкентский регион, здесь энергия </a:t>
            </a: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«понижающая</a:t>
            </a:r>
            <a:r>
              <a:rPr lang="ru-RU" sz="1600" dirty="0" smtClean="0"/>
              <a:t>», </a:t>
            </a:r>
            <a:r>
              <a:rPr lang="ru-RU" sz="1600" dirty="0"/>
              <a:t>и местности живут люди с типом 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«</a:t>
            </a:r>
            <a:r>
              <a:rPr lang="ru-RU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сувук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мижоз</a:t>
            </a: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».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 smtClean="0"/>
              <a:t>По этому в регионах с </a:t>
            </a: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«понижающим</a:t>
            </a:r>
            <a:r>
              <a:rPr lang="ru-RU" sz="1600" dirty="0" smtClean="0"/>
              <a:t>» энергетикой  пьют  в основном напитки повещающий тонус ( например черный чай, кофе) и употребляют больше блюда с повещающим тонус. 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sz="1600" dirty="0" smtClean="0"/>
              <a:t>А в </a:t>
            </a:r>
            <a:r>
              <a:rPr lang="ru-RU" sz="1600" dirty="0"/>
              <a:t>регионах с </a:t>
            </a:r>
            <a:r>
              <a:rPr lang="ru-RU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«возрастающей</a:t>
            </a:r>
            <a:r>
              <a:rPr lang="ru-RU" sz="1600" dirty="0" smtClean="0"/>
              <a:t>» </a:t>
            </a:r>
            <a:r>
              <a:rPr lang="ru-RU" sz="1600" dirty="0"/>
              <a:t>энергетикой  пьют  в основном напитки </a:t>
            </a:r>
            <a:r>
              <a:rPr lang="ru-RU" sz="1600" dirty="0" smtClean="0"/>
              <a:t>понижающий тонус </a:t>
            </a:r>
            <a:r>
              <a:rPr lang="ru-RU" sz="1600" dirty="0"/>
              <a:t>( например </a:t>
            </a:r>
            <a:r>
              <a:rPr lang="ru-RU" sz="1600" dirty="0" smtClean="0"/>
              <a:t>зеленый чай, айран) </a:t>
            </a:r>
            <a:r>
              <a:rPr lang="ru-RU" sz="1600" dirty="0"/>
              <a:t>и употребляют больше блюда </a:t>
            </a:r>
            <a:r>
              <a:rPr lang="ru-RU" sz="1600" dirty="0" smtClean="0"/>
              <a:t>понижающий тонус</a:t>
            </a:r>
            <a:r>
              <a:rPr lang="ru-RU" sz="1600" dirty="0"/>
              <a:t>. 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91680" y="152400"/>
            <a:ext cx="6995120" cy="1219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smtClean="0"/>
              <a:t>По регионам Узбекистана как определять, и какие составить меню…. </a:t>
            </a:r>
            <a:endParaRPr lang="ru-RU" sz="320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333375"/>
            <a:ext cx="14049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1" descr="G:\Rab-2013\rabi\Said\DSC_4568-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9100" y="1628775"/>
            <a:ext cx="21177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2" descr="G:\Rab-2013\rabi\Said\DSC_4575 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4508500"/>
            <a:ext cx="2105025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3" descr="G:\Rab-2013\rabi\Said\DSC_4716-i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9100" y="3049588"/>
            <a:ext cx="2117725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374</TotalTime>
  <Words>1638</Words>
  <Application>Microsoft Office PowerPoint</Application>
  <PresentationFormat>Экран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Шаблон оформления</vt:lpstr>
      </vt:variant>
      <vt:variant>
        <vt:i4>6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Constantia</vt:lpstr>
      <vt:lpstr>Arial</vt:lpstr>
      <vt:lpstr>Wingdings 2</vt:lpstr>
      <vt:lpstr>Calibri</vt:lpstr>
      <vt:lpstr>Бумажная</vt:lpstr>
      <vt:lpstr>Бумажная</vt:lpstr>
      <vt:lpstr>Бумажная</vt:lpstr>
      <vt:lpstr>Бумажная</vt:lpstr>
      <vt:lpstr>Бумажная</vt:lpstr>
      <vt:lpstr>Бумажная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Национальные традиции гастрономии в Великом Щёлковом пути  </dc:title>
  <dc:creator>user</dc:creator>
  <cp:lastModifiedBy>User</cp:lastModifiedBy>
  <cp:revision>35</cp:revision>
  <cp:lastPrinted>2014-04-13T15:58:25Z</cp:lastPrinted>
  <dcterms:created xsi:type="dcterms:W3CDTF">2014-04-13T09:36:22Z</dcterms:created>
  <dcterms:modified xsi:type="dcterms:W3CDTF">2014-04-18T09:55:04Z</dcterms:modified>
</cp:coreProperties>
</file>