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
  </p:notesMasterIdLst>
  <p:sldIdLst>
    <p:sldId id="282" r:id="rId2"/>
    <p:sldId id="283" r:id="rId3"/>
    <p:sldId id="284"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2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408FA6-D4CB-4206-AD97-A1DA87F2209A}" type="datetimeFigureOut">
              <a:rPr lang="zh-CN" altLang="en-US" smtClean="0"/>
              <a:t>2019/2/21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FF97D-DDE4-4CFD-9FF5-371193468041}" type="slidenum">
              <a:rPr lang="zh-CN" altLang="en-US" smtClean="0"/>
              <a:t>‹#›</a:t>
            </a:fld>
            <a:endParaRPr lang="zh-CN" altLang="en-US"/>
          </a:p>
        </p:txBody>
      </p:sp>
    </p:spTree>
    <p:extLst>
      <p:ext uri="{BB962C8B-B14F-4D97-AF65-F5344CB8AC3E}">
        <p14:creationId xmlns:p14="http://schemas.microsoft.com/office/powerpoint/2010/main" val="349102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01327BD-F237-4280-9E69-3B936AB014EE}" type="datetime1">
              <a:rPr lang="en-US" altLang="zh-CN" smtClean="0"/>
              <a:t>2/21/2019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813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32262B-48AF-4684-9F93-92C52264273F}" type="datetime1">
              <a:rPr lang="en-US" altLang="zh-CN" smtClean="0"/>
              <a:t>2/21/2019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9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6620D8-7999-47AD-87A5-87DFD4D7D054}" type="datetime1">
              <a:rPr lang="en-US" altLang="zh-CN" smtClean="0"/>
              <a:t>2/21/2019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028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C8E1A9-56CB-45E2-BA64-77229DA312A8}" type="datetime1">
              <a:rPr lang="en-US" altLang="zh-CN" smtClean="0"/>
              <a:t>2/21/2019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696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854883F-0719-42E3-9E97-98D3CFD79D7F}" type="datetime1">
              <a:rPr lang="en-US" altLang="zh-CN" smtClean="0"/>
              <a:t>2/21/2019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16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F32D0D-2508-40CE-B2AA-FB9A7ED2A4DB}" type="datetime1">
              <a:rPr lang="en-US" altLang="zh-CN" smtClean="0"/>
              <a:t>2/21/2019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569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AA5366-1391-4636-A402-FDC96C15E1CB}" type="datetime1">
              <a:rPr lang="en-US" altLang="zh-CN" smtClean="0"/>
              <a:t>2/21/2019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342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E34561-72B2-4529-B49A-2349B6951C65}" type="datetime1">
              <a:rPr lang="en-US" altLang="zh-CN" smtClean="0"/>
              <a:t>2/21/2019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185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D6720A-DA10-4C03-AD74-5A71EDAB12BE}" type="datetime1">
              <a:rPr lang="en-US" altLang="zh-CN" smtClean="0"/>
              <a:t>2/21/2019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465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2F8C7C6-EA8A-4C26-B257-C1180D502F54}" type="datetime1">
              <a:rPr lang="en-US" altLang="zh-CN" smtClean="0"/>
              <a:t>2/21/2019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570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A891F62-DE6E-4E98-9A03-19CB98466F2E}" type="datetime1">
              <a:rPr lang="en-US" altLang="zh-CN" smtClean="0"/>
              <a:t>2/21/2019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456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AA55C-DCE4-4AC3-86E6-8067E88D6826}" type="datetime1">
              <a:rPr lang="en-US" altLang="zh-CN" smtClean="0"/>
              <a:t>2/21/2019</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849012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57946" y="263680"/>
            <a:ext cx="7391400" cy="707886"/>
          </a:xfrm>
          <a:prstGeom prst="rect">
            <a:avLst/>
          </a:prstGeom>
        </p:spPr>
        <p:txBody>
          <a:bodyPr wrap="square">
            <a:spAutoFit/>
          </a:bodyPr>
          <a:lstStyle/>
          <a:p>
            <a:pPr algn="ctr"/>
            <a:r>
              <a:rPr lang="en-US" altLang="zh-CN" sz="4000" dirty="0"/>
              <a:t>In-Class Exercise – Command Line </a:t>
            </a:r>
            <a:endParaRPr lang="zh-CN" altLang="en-US" sz="4000" dirty="0"/>
          </a:p>
        </p:txBody>
      </p:sp>
      <p:sp>
        <p:nvSpPr>
          <p:cNvPr id="6" name="矩形 5"/>
          <p:cNvSpPr/>
          <p:nvPr/>
        </p:nvSpPr>
        <p:spPr>
          <a:xfrm>
            <a:off x="152400" y="971567"/>
            <a:ext cx="8610600" cy="769441"/>
          </a:xfrm>
          <a:prstGeom prst="rect">
            <a:avLst/>
          </a:prstGeom>
        </p:spPr>
        <p:txBody>
          <a:bodyPr wrap="square">
            <a:spAutoFit/>
          </a:bodyPr>
          <a:lstStyle/>
          <a:p>
            <a:r>
              <a:rPr lang="en-US" altLang="zh-CN" sz="2200" dirty="0"/>
              <a:t>Use the command line to calculate the following (some of the expected results are shown in parentheses): </a:t>
            </a:r>
            <a:endParaRPr lang="zh-CN" altLang="en-US" sz="2200" dirty="0"/>
          </a:p>
        </p:txBody>
      </p:sp>
      <p:sp>
        <p:nvSpPr>
          <p:cNvPr id="7" name="矩形 6"/>
          <p:cNvSpPr/>
          <p:nvPr/>
        </p:nvSpPr>
        <p:spPr>
          <a:xfrm>
            <a:off x="152400" y="1837945"/>
            <a:ext cx="9067800" cy="430887"/>
          </a:xfrm>
          <a:prstGeom prst="rect">
            <a:avLst/>
          </a:prstGeom>
        </p:spPr>
        <p:txBody>
          <a:bodyPr wrap="square">
            <a:spAutoFit/>
          </a:bodyPr>
          <a:lstStyle/>
          <a:p>
            <a:r>
              <a:rPr lang="en-US" altLang="zh-CN" sz="2200" dirty="0"/>
              <a:t>1. Create your name as a string and assign it to the variable “Name”. </a:t>
            </a:r>
          </a:p>
        </p:txBody>
      </p:sp>
      <mc:AlternateContent xmlns:mc="http://schemas.openxmlformats.org/markup-compatibility/2006" xmlns:a14="http://schemas.microsoft.com/office/drawing/2010/main">
        <mc:Choice Requires="a14">
          <p:sp>
            <p:nvSpPr>
              <p:cNvPr id="8" name="矩形 7"/>
              <p:cNvSpPr/>
              <p:nvPr/>
            </p:nvSpPr>
            <p:spPr>
              <a:xfrm>
                <a:off x="172453" y="2316504"/>
                <a:ext cx="4572000" cy="578235"/>
              </a:xfrm>
              <a:prstGeom prst="rect">
                <a:avLst/>
              </a:prstGeom>
            </p:spPr>
            <p:txBody>
              <a:bodyPr>
                <a:spAutoFit/>
              </a:bodyPr>
              <a:lstStyle/>
              <a:p>
                <a:r>
                  <a:rPr lang="fr-FR" altLang="zh-CN" sz="2200" dirty="0"/>
                  <a:t>2. </a:t>
                </a:r>
                <a:r>
                  <a:rPr lang="fr-FR" altLang="zh-CN" sz="2200" dirty="0" err="1"/>
                  <a:t>Calculate</a:t>
                </a:r>
                <a:r>
                  <a:rPr lang="fr-FR" altLang="zh-CN" sz="2200" dirty="0"/>
                  <a:t>  </a:t>
                </a:r>
                <a14:m>
                  <m:oMath xmlns:m="http://schemas.openxmlformats.org/officeDocument/2006/math">
                    <m:f>
                      <m:fPr>
                        <m:ctrlPr>
                          <a:rPr lang="fr-FR" altLang="zh-CN" sz="2200" i="1" smtClean="0">
                            <a:latin typeface="Cambria Math" panose="02040503050406030204" pitchFamily="18" charset="0"/>
                          </a:rPr>
                        </m:ctrlPr>
                      </m:fPr>
                      <m:num>
                        <m:r>
                          <a:rPr lang="en-US" altLang="zh-CN" sz="2200" b="0" i="1" smtClean="0">
                            <a:latin typeface="Cambria Math"/>
                          </a:rPr>
                          <m:t>15</m:t>
                        </m:r>
                      </m:num>
                      <m:den>
                        <m:r>
                          <a:rPr lang="en-US" altLang="zh-CN" sz="2200" b="0" i="1" smtClean="0">
                            <a:latin typeface="Cambria Math"/>
                          </a:rPr>
                          <m:t>8</m:t>
                        </m:r>
                        <m:r>
                          <a:rPr lang="en-US" altLang="zh-CN" sz="2200" b="0" i="1" smtClean="0">
                            <a:latin typeface="Cambria Math"/>
                            <a:ea typeface="Cambria Math"/>
                          </a:rPr>
                          <m:t>×10</m:t>
                        </m:r>
                      </m:den>
                    </m:f>
                  </m:oMath>
                </a14:m>
                <a:r>
                  <a:rPr lang="fr-FR" altLang="zh-CN" sz="2200" dirty="0"/>
                  <a:t> (ans = 0.1875</a:t>
                </a:r>
                <a:r>
                  <a:rPr lang="fr-FR" altLang="zh-CN" dirty="0"/>
                  <a:t>) </a:t>
                </a:r>
              </a:p>
            </p:txBody>
          </p:sp>
        </mc:Choice>
        <mc:Fallback xmlns="">
          <p:sp>
            <p:nvSpPr>
              <p:cNvPr id="8" name="矩形 7"/>
              <p:cNvSpPr>
                <a:spLocks noRot="1" noChangeAspect="1" noMove="1" noResize="1" noEditPoints="1" noAdjustHandles="1" noChangeArrowheads="1" noChangeShapeType="1" noTextEdit="1"/>
              </p:cNvSpPr>
              <p:nvPr/>
            </p:nvSpPr>
            <p:spPr>
              <a:xfrm>
                <a:off x="172453" y="2316504"/>
                <a:ext cx="4572000" cy="578235"/>
              </a:xfrm>
              <a:prstGeom prst="rect">
                <a:avLst/>
              </a:prstGeom>
              <a:blipFill rotWithShape="1">
                <a:blip r:embed="rId2"/>
                <a:stretch>
                  <a:fillRect l="-1600" b="-8421"/>
                </a:stretch>
              </a:blipFill>
            </p:spPr>
            <p:txBody>
              <a:bodyPr/>
              <a:lstStyle/>
              <a:p>
                <a:r>
                  <a:rPr lang="zh-CN" altLang="en-US">
                    <a:noFill/>
                  </a:rPr>
                  <a:t> </a:t>
                </a:r>
              </a:p>
            </p:txBody>
          </p:sp>
        </mc:Fallback>
      </mc:AlternateContent>
      <p:sp>
        <p:nvSpPr>
          <p:cNvPr id="9" name="矩形 8"/>
          <p:cNvSpPr/>
          <p:nvPr/>
        </p:nvSpPr>
        <p:spPr>
          <a:xfrm>
            <a:off x="136358" y="2973775"/>
            <a:ext cx="6629400" cy="430887"/>
          </a:xfrm>
          <a:prstGeom prst="rect">
            <a:avLst/>
          </a:prstGeom>
        </p:spPr>
        <p:txBody>
          <a:bodyPr wrap="square">
            <a:spAutoFit/>
          </a:bodyPr>
          <a:lstStyle/>
          <a:p>
            <a:r>
              <a:rPr lang="en-US" altLang="zh-CN" sz="2200" dirty="0"/>
              <a:t>3. Assign variable “a” to have a value of 6 </a:t>
            </a:r>
          </a:p>
        </p:txBody>
      </p:sp>
      <p:sp>
        <p:nvSpPr>
          <p:cNvPr id="10" name="矩形 9"/>
          <p:cNvSpPr/>
          <p:nvPr/>
        </p:nvSpPr>
        <p:spPr>
          <a:xfrm>
            <a:off x="136358" y="3404662"/>
            <a:ext cx="8382000" cy="430887"/>
          </a:xfrm>
          <a:prstGeom prst="rect">
            <a:avLst/>
          </a:prstGeom>
        </p:spPr>
        <p:txBody>
          <a:bodyPr wrap="square">
            <a:spAutoFit/>
          </a:bodyPr>
          <a:lstStyle/>
          <a:p>
            <a:r>
              <a:rPr lang="en-US" altLang="zh-CN" sz="2200" dirty="0"/>
              <a:t>4. Create a variable “c” and set it equal to variable “a” times 2 (c = 12). </a:t>
            </a:r>
          </a:p>
        </p:txBody>
      </p:sp>
      <p:sp>
        <p:nvSpPr>
          <p:cNvPr id="11" name="矩形 10"/>
          <p:cNvSpPr/>
          <p:nvPr/>
        </p:nvSpPr>
        <p:spPr>
          <a:xfrm>
            <a:off x="172453" y="3835549"/>
            <a:ext cx="6248400" cy="430887"/>
          </a:xfrm>
          <a:prstGeom prst="rect">
            <a:avLst/>
          </a:prstGeom>
        </p:spPr>
        <p:txBody>
          <a:bodyPr wrap="square">
            <a:spAutoFit/>
          </a:bodyPr>
          <a:lstStyle/>
          <a:p>
            <a:r>
              <a:rPr lang="en-US" altLang="zh-CN" sz="2200" dirty="0"/>
              <a:t>5. Create a variable “w” that is equal to: </a:t>
            </a:r>
          </a:p>
        </p:txBody>
      </p:sp>
      <p:pic>
        <p:nvPicPr>
          <p:cNvPr id="4097" name="Picture 1" descr="C:\Users\Administrator\AppData\Roaming\Tencent\Users\151928659\QQ\WinTemp\RichOle\)JU6X5PTE5S{7KG1HOGRKQ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599" y="4352661"/>
            <a:ext cx="1467853" cy="39671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72453" y="4807630"/>
            <a:ext cx="6934200" cy="430887"/>
          </a:xfrm>
          <a:prstGeom prst="rect">
            <a:avLst/>
          </a:prstGeom>
        </p:spPr>
        <p:txBody>
          <a:bodyPr wrap="square">
            <a:spAutoFit/>
          </a:bodyPr>
          <a:lstStyle/>
          <a:p>
            <a:r>
              <a:rPr lang="en-US" altLang="zh-CN" sz="2200" dirty="0"/>
              <a:t>6. Find the cube of each element in w. That is, w</a:t>
            </a:r>
            <a:r>
              <a:rPr lang="en-US" altLang="zh-CN" sz="2200" baseline="30000" dirty="0"/>
              <a:t>3</a:t>
            </a:r>
            <a:r>
              <a:rPr lang="en-US" altLang="zh-CN" sz="2200" dirty="0"/>
              <a:t> </a:t>
            </a:r>
          </a:p>
        </p:txBody>
      </p:sp>
      <p:pic>
        <p:nvPicPr>
          <p:cNvPr id="4098" name="Picture 2" descr="C:\Users\Administrator\AppData\Roaming\Tencent\Users\151928659\QQ\WinTemp\RichOle\W75U7AQ)OBN5FU4MMW4J4Y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1641" y="5410200"/>
            <a:ext cx="2891118" cy="6858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51751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08CEF-8B5F-44D5-B365-FA4AC793A7B7}"/>
              </a:ext>
            </a:extLst>
          </p:cNvPr>
          <p:cNvSpPr>
            <a:spLocks noGrp="1"/>
          </p:cNvSpPr>
          <p:nvPr>
            <p:ph type="title"/>
          </p:nvPr>
        </p:nvSpPr>
        <p:spPr/>
        <p:txBody>
          <a:bodyPr>
            <a:normAutofit/>
          </a:bodyPr>
          <a:lstStyle/>
          <a:p>
            <a:r>
              <a:rPr lang="en-US" altLang="zh-CN" sz="4000" dirty="0"/>
              <a:t>Variables and Arrays</a:t>
            </a:r>
            <a:endParaRPr lang="zh-CN" altLang="en-US" sz="4000" dirty="0"/>
          </a:p>
        </p:txBody>
      </p:sp>
      <p:sp>
        <p:nvSpPr>
          <p:cNvPr id="3" name="内容占位符 2">
            <a:extLst>
              <a:ext uri="{FF2B5EF4-FFF2-40B4-BE49-F238E27FC236}">
                <a16:creationId xmlns:a16="http://schemas.microsoft.com/office/drawing/2014/main" id="{7E009CDD-D57C-41BC-916C-A086D0E709AE}"/>
              </a:ext>
            </a:extLst>
          </p:cNvPr>
          <p:cNvSpPr>
            <a:spLocks noGrp="1"/>
          </p:cNvSpPr>
          <p:nvPr>
            <p:ph idx="1"/>
          </p:nvPr>
        </p:nvSpPr>
        <p:spPr/>
        <p:txBody>
          <a:bodyPr>
            <a:normAutofit/>
          </a:bodyPr>
          <a:lstStyle/>
          <a:p>
            <a:pPr marL="0" indent="0">
              <a:buNone/>
            </a:pPr>
            <a:r>
              <a:rPr lang="en-US" altLang="zh-CN" sz="2000" b="1" dirty="0">
                <a:solidFill>
                  <a:srgbClr val="000000"/>
                </a:solidFill>
                <a:latin typeface="Times New Roman" panose="02020603050405020304" pitchFamily="18" charset="0"/>
              </a:rPr>
              <a:t>Problem 1. </a:t>
            </a:r>
            <a:r>
              <a:rPr lang="en-US" altLang="zh-CN" sz="2000" dirty="0">
                <a:solidFill>
                  <a:srgbClr val="000000"/>
                </a:solidFill>
                <a:latin typeface="Times New Roman" panose="02020603050405020304" pitchFamily="18" charset="0"/>
              </a:rPr>
              <a:t>Use one of the built in MATLAB matrix functions to create a matrix called M12 with 5 rows and 6 columns such that has every element is equal to 12. Do NOT key in every number – i.e. [12,12,12…</a:t>
            </a:r>
          </a:p>
          <a:p>
            <a:pPr marL="0" indent="0">
              <a:buNone/>
            </a:pPr>
            <a:r>
              <a:rPr lang="en-US" altLang="zh-CN" sz="2000" b="1" dirty="0">
                <a:solidFill>
                  <a:srgbClr val="000000"/>
                </a:solidFill>
                <a:latin typeface="Times New Roman" panose="02020603050405020304" pitchFamily="18" charset="0"/>
              </a:rPr>
              <a:t>Problem 2. </a:t>
            </a:r>
          </a:p>
          <a:p>
            <a:pPr marL="457200" indent="-457200">
              <a:buAutoNum type="alphaLcPeriod"/>
            </a:pPr>
            <a:r>
              <a:rPr lang="en-US" altLang="zh-CN" sz="2000" dirty="0">
                <a:solidFill>
                  <a:srgbClr val="000000"/>
                </a:solidFill>
                <a:latin typeface="Times New Roman" panose="02020603050405020304" pitchFamily="18" charset="0"/>
              </a:rPr>
              <a:t>Create a random matrix with between 2 and 10 rows and between 2 and 10 columns using “rand(</a:t>
            </a:r>
            <a:r>
              <a:rPr lang="en-US" altLang="zh-CN" sz="2000" dirty="0" err="1">
                <a:solidFill>
                  <a:srgbClr val="000000"/>
                </a:solidFill>
                <a:latin typeface="Times New Roman" panose="02020603050405020304" pitchFamily="18" charset="0"/>
              </a:rPr>
              <a:t>randi</a:t>
            </a:r>
            <a:r>
              <a:rPr lang="en-US" altLang="zh-CN" sz="2000" dirty="0">
                <a:solidFill>
                  <a:srgbClr val="000000"/>
                </a:solidFill>
                <a:latin typeface="Times New Roman" panose="02020603050405020304" pitchFamily="18" charset="0"/>
              </a:rPr>
              <a:t>(9)+1, </a:t>
            </a:r>
            <a:r>
              <a:rPr lang="en-US" altLang="zh-CN" sz="2000" dirty="0" err="1">
                <a:solidFill>
                  <a:srgbClr val="000000"/>
                </a:solidFill>
                <a:latin typeface="Times New Roman" panose="02020603050405020304" pitchFamily="18" charset="0"/>
              </a:rPr>
              <a:t>randi</a:t>
            </a:r>
            <a:r>
              <a:rPr lang="en-US" altLang="zh-CN" sz="2000" dirty="0">
                <a:solidFill>
                  <a:srgbClr val="000000"/>
                </a:solidFill>
                <a:latin typeface="Times New Roman" panose="02020603050405020304" pitchFamily="18" charset="0"/>
              </a:rPr>
              <a:t>(9)+1)”. Do NOT add a semicolon suppressing the output.</a:t>
            </a:r>
          </a:p>
          <a:p>
            <a:pPr marL="457200" indent="-457200">
              <a:buFont typeface="Arial" panose="020B0604020202020204" pitchFamily="34" charset="0"/>
              <a:buAutoNum type="alphaLcPeriod"/>
            </a:pPr>
            <a:r>
              <a:rPr lang="en-US" altLang="zh-CN" sz="2000" dirty="0">
                <a:solidFill>
                  <a:srgbClr val="000000"/>
                </a:solidFill>
                <a:latin typeface="Times New Roman" panose="02020603050405020304" pitchFamily="18" charset="0"/>
              </a:rPr>
              <a:t>Create a variable “rows” that is equal to the number of rows and “cols” that is equal to the number of columns of the matrix generated. </a:t>
            </a:r>
          </a:p>
          <a:p>
            <a:pPr marL="457200" indent="-457200">
              <a:buFont typeface="Arial" panose="020B0604020202020204" pitchFamily="34" charset="0"/>
              <a:buAutoNum type="alphaLcPeriod"/>
            </a:pPr>
            <a:r>
              <a:rPr lang="en-US" altLang="zh-CN" sz="2000" dirty="0">
                <a:solidFill>
                  <a:srgbClr val="000000"/>
                </a:solidFill>
                <a:latin typeface="Times New Roman" panose="02020603050405020304" pitchFamily="18" charset="0"/>
              </a:rPr>
              <a:t>Assign the value in the last row and next to last column to the variable “w”. Your solution should work even if you didn’t know the number of columns and rows. That is, do NOT use the results above to do this. </a:t>
            </a:r>
          </a:p>
          <a:p>
            <a:pPr marL="457200" indent="-457200">
              <a:buAutoNum type="alphaLcPeriod"/>
            </a:pPr>
            <a:r>
              <a:rPr lang="en-US" altLang="zh-CN" sz="2000" dirty="0">
                <a:solidFill>
                  <a:srgbClr val="000000"/>
                </a:solidFill>
                <a:latin typeface="Times New Roman" panose="02020603050405020304" pitchFamily="18" charset="0"/>
              </a:rPr>
              <a:t>Use the MATLAB publish feature to publish your script to a Word file.</a:t>
            </a:r>
            <a:endParaRPr lang="zh-CN" altLang="en-US" sz="2000" dirty="0"/>
          </a:p>
        </p:txBody>
      </p:sp>
      <p:sp>
        <p:nvSpPr>
          <p:cNvPr id="4" name="灯片编号占位符 3">
            <a:extLst>
              <a:ext uri="{FF2B5EF4-FFF2-40B4-BE49-F238E27FC236}">
                <a16:creationId xmlns:a16="http://schemas.microsoft.com/office/drawing/2014/main" id="{04B519BC-E5B4-4339-9477-B76D1C34E071}"/>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3076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FD1FFB-6115-46E9-BBDA-CE9A3CB69CD8}"/>
              </a:ext>
            </a:extLst>
          </p:cNvPr>
          <p:cNvSpPr>
            <a:spLocks noGrp="1"/>
          </p:cNvSpPr>
          <p:nvPr>
            <p:ph idx="1"/>
          </p:nvPr>
        </p:nvSpPr>
        <p:spPr>
          <a:xfrm>
            <a:off x="228600" y="136525"/>
            <a:ext cx="8229600" cy="4525963"/>
          </a:xfrm>
        </p:spPr>
        <p:txBody>
          <a:bodyPr>
            <a:normAutofit/>
          </a:bodyPr>
          <a:lstStyle/>
          <a:p>
            <a:pPr marL="0" indent="0">
              <a:buNone/>
            </a:pPr>
            <a:r>
              <a:rPr lang="en-US" altLang="zh-CN" sz="2000" b="1" dirty="0"/>
              <a:t>Problem 3. </a:t>
            </a:r>
          </a:p>
          <a:p>
            <a:pPr marL="0" indent="0">
              <a:buNone/>
            </a:pPr>
            <a:r>
              <a:rPr lang="en-US" altLang="zh-CN" sz="2000" dirty="0">
                <a:solidFill>
                  <a:srgbClr val="000000"/>
                </a:solidFill>
                <a:latin typeface="Times New Roman" panose="02020603050405020304" pitchFamily="18" charset="0"/>
              </a:rPr>
              <a:t>Execute the following in the command window: </a:t>
            </a:r>
          </a:p>
          <a:p>
            <a:pPr marL="0" indent="0">
              <a:buNone/>
            </a:pPr>
            <a:r>
              <a:rPr lang="en-US" altLang="zh-CN" sz="2000" dirty="0">
                <a:solidFill>
                  <a:srgbClr val="000000"/>
                </a:solidFill>
                <a:latin typeface="Times New Roman" panose="02020603050405020304" pitchFamily="18" charset="0"/>
              </a:rPr>
              <a:t>  a. Clear the command window using the </a:t>
            </a:r>
            <a:r>
              <a:rPr lang="en-US" altLang="zh-CN" sz="2000" dirty="0" err="1">
                <a:solidFill>
                  <a:srgbClr val="000000"/>
                </a:solidFill>
                <a:latin typeface="Times New Roman" panose="02020603050405020304" pitchFamily="18" charset="0"/>
              </a:rPr>
              <a:t>clc</a:t>
            </a:r>
            <a:r>
              <a:rPr lang="en-US" altLang="zh-CN" sz="2000" dirty="0">
                <a:solidFill>
                  <a:srgbClr val="000000"/>
                </a:solidFill>
                <a:latin typeface="Times New Roman" panose="02020603050405020304" pitchFamily="18" charset="0"/>
              </a:rPr>
              <a:t> command </a:t>
            </a:r>
          </a:p>
          <a:p>
            <a:pPr marL="0" indent="0">
              <a:buNone/>
            </a:pPr>
            <a:r>
              <a:rPr lang="en-US" altLang="zh-CN" sz="2000" dirty="0">
                <a:solidFill>
                  <a:srgbClr val="000000"/>
                </a:solidFill>
                <a:latin typeface="Times New Roman" panose="02020603050405020304" pitchFamily="18" charset="0"/>
              </a:rPr>
              <a:t>  b. Type: % NAME HW1, </a:t>
            </a:r>
            <a:r>
              <a:rPr lang="en-US" altLang="zh-CN" sz="2000">
                <a:solidFill>
                  <a:srgbClr val="000000"/>
                </a:solidFill>
                <a:latin typeface="Times New Roman" panose="02020603050405020304" pitchFamily="18" charset="0"/>
              </a:rPr>
              <a:t>Problem 3 </a:t>
            </a:r>
            <a:r>
              <a:rPr lang="en-US" altLang="zh-CN" sz="2000" dirty="0">
                <a:solidFill>
                  <a:srgbClr val="000000"/>
                </a:solidFill>
                <a:latin typeface="Times New Roman" panose="02020603050405020304" pitchFamily="18" charset="0"/>
              </a:rPr>
              <a:t>(replace NAME with your actual name). </a:t>
            </a:r>
          </a:p>
          <a:p>
            <a:pPr marL="0" indent="0">
              <a:buNone/>
            </a:pPr>
            <a:r>
              <a:rPr lang="en-US" altLang="zh-CN" sz="2000" dirty="0">
                <a:solidFill>
                  <a:srgbClr val="000000"/>
                </a:solidFill>
                <a:latin typeface="Times New Roman" panose="02020603050405020304" pitchFamily="18" charset="0"/>
              </a:rPr>
              <a:t>  c. Create a variable </a:t>
            </a:r>
            <a:r>
              <a:rPr lang="en-US" altLang="zh-CN" sz="2000" b="1" dirty="0">
                <a:solidFill>
                  <a:srgbClr val="000000"/>
                </a:solidFill>
                <a:latin typeface="Times New Roman" panose="02020603050405020304" pitchFamily="18" charset="0"/>
              </a:rPr>
              <a:t>y </a:t>
            </a:r>
            <a:r>
              <a:rPr lang="en-US" altLang="zh-CN" sz="2000" dirty="0">
                <a:solidFill>
                  <a:srgbClr val="000000"/>
                </a:solidFill>
                <a:latin typeface="Times New Roman" panose="02020603050405020304" pitchFamily="18" charset="0"/>
              </a:rPr>
              <a:t>with multiple rows and columns that has the values </a:t>
            </a:r>
            <a:endParaRPr lang="en-US" altLang="zh-CN" sz="2000" dirty="0">
              <a:solidFill>
                <a:srgbClr val="000000"/>
              </a:solidFill>
              <a:latin typeface="Cambria Math" panose="02040503050406030204" pitchFamily="18" charset="0"/>
            </a:endParaRPr>
          </a:p>
          <a:p>
            <a:pPr marL="0" indent="0">
              <a:buNone/>
            </a:pPr>
            <a:r>
              <a:rPr lang="en-US" altLang="zh-CN" sz="2000" dirty="0">
                <a:solidFill>
                  <a:srgbClr val="000000"/>
                </a:solidFill>
                <a:latin typeface="Times New Roman" panose="02020603050405020304" pitchFamily="18" charset="0"/>
              </a:rPr>
              <a:t>  d. Add 16 to each element of </a:t>
            </a:r>
            <a:r>
              <a:rPr lang="en-US" altLang="zh-CN" sz="2000" b="1" dirty="0">
                <a:solidFill>
                  <a:srgbClr val="000000"/>
                </a:solidFill>
                <a:latin typeface="Times New Roman" panose="02020603050405020304" pitchFamily="18" charset="0"/>
              </a:rPr>
              <a:t>y </a:t>
            </a:r>
            <a:r>
              <a:rPr lang="en-US" altLang="zh-CN" sz="2000" dirty="0">
                <a:solidFill>
                  <a:srgbClr val="000000"/>
                </a:solidFill>
                <a:latin typeface="Times New Roman" panose="02020603050405020304" pitchFamily="18" charset="0"/>
              </a:rPr>
              <a:t>and assign it to the variable </a:t>
            </a:r>
            <a:r>
              <a:rPr lang="en-US" altLang="zh-CN" sz="2000" b="1" dirty="0">
                <a:solidFill>
                  <a:srgbClr val="000000"/>
                </a:solidFill>
                <a:latin typeface="Times New Roman" panose="02020603050405020304" pitchFamily="18" charset="0"/>
              </a:rPr>
              <a:t>ra</a:t>
            </a:r>
            <a:r>
              <a:rPr lang="en-US" altLang="zh-CN" sz="2000" dirty="0">
                <a:solidFill>
                  <a:srgbClr val="000000"/>
                </a:solidFill>
                <a:latin typeface="Times New Roman" panose="02020603050405020304" pitchFamily="18" charset="0"/>
              </a:rPr>
              <a:t>. </a:t>
            </a:r>
          </a:p>
          <a:p>
            <a:pPr marL="0" indent="0">
              <a:buNone/>
            </a:pPr>
            <a:r>
              <a:rPr lang="en-US" altLang="zh-CN" sz="2000" dirty="0">
                <a:solidFill>
                  <a:srgbClr val="000000"/>
                </a:solidFill>
                <a:latin typeface="Times New Roman" panose="02020603050405020304" pitchFamily="18" charset="0"/>
              </a:rPr>
              <a:t>   e. Compute </a:t>
            </a:r>
            <a:r>
              <a:rPr lang="en-US" altLang="zh-CN" sz="2000" dirty="0">
                <a:solidFill>
                  <a:srgbClr val="000000"/>
                </a:solidFill>
                <a:latin typeface="Cambria Math" panose="02040503050406030204" pitchFamily="18" charset="0"/>
              </a:rPr>
              <a:t>√𝑒𝑥 </a:t>
            </a:r>
            <a:r>
              <a:rPr lang="en-US" altLang="zh-CN" sz="2000" dirty="0">
                <a:solidFill>
                  <a:srgbClr val="000000"/>
                </a:solidFill>
                <a:latin typeface="Times New Roman" panose="02020603050405020304" pitchFamily="18" charset="0"/>
              </a:rPr>
              <a:t>where </a:t>
            </a:r>
            <a:r>
              <a:rPr lang="en-US" altLang="zh-CN" sz="2000" b="1" dirty="0">
                <a:solidFill>
                  <a:srgbClr val="000000"/>
                </a:solidFill>
                <a:latin typeface="Times New Roman" panose="02020603050405020304" pitchFamily="18" charset="0"/>
              </a:rPr>
              <a:t>x </a:t>
            </a:r>
            <a:r>
              <a:rPr lang="en-US" altLang="zh-CN" sz="2000" dirty="0">
                <a:solidFill>
                  <a:srgbClr val="000000"/>
                </a:solidFill>
                <a:latin typeface="Times New Roman" panose="02020603050405020304" pitchFamily="18" charset="0"/>
              </a:rPr>
              <a:t>represents an element of </a:t>
            </a:r>
            <a:r>
              <a:rPr lang="en-US" altLang="zh-CN" sz="2000" b="1" dirty="0">
                <a:solidFill>
                  <a:srgbClr val="000000"/>
                </a:solidFill>
                <a:latin typeface="Times New Roman" panose="02020603050405020304" pitchFamily="18" charset="0"/>
              </a:rPr>
              <a:t>y </a:t>
            </a:r>
            <a:r>
              <a:rPr lang="en-US" altLang="zh-CN" sz="2000" dirty="0">
                <a:solidFill>
                  <a:srgbClr val="000000"/>
                </a:solidFill>
                <a:latin typeface="Times New Roman" panose="02020603050405020304" pitchFamily="18" charset="0"/>
              </a:rPr>
              <a:t>and assign it to the variable </a:t>
            </a:r>
            <a:r>
              <a:rPr lang="en-US" altLang="zh-CN" sz="2000" b="1" dirty="0">
                <a:solidFill>
                  <a:srgbClr val="000000"/>
                </a:solidFill>
                <a:latin typeface="Times New Roman" panose="02020603050405020304" pitchFamily="18" charset="0"/>
              </a:rPr>
              <a:t>rd</a:t>
            </a:r>
            <a:r>
              <a:rPr lang="en-US" altLang="zh-CN" sz="2000" dirty="0">
                <a:solidFill>
                  <a:srgbClr val="000000"/>
                </a:solidFill>
                <a:latin typeface="Times New Roman" panose="02020603050405020304" pitchFamily="18" charset="0"/>
              </a:rPr>
              <a:t>. Your result should be another matrix the same size as </a:t>
            </a:r>
            <a:r>
              <a:rPr lang="en-US" altLang="zh-CN" sz="2000" b="1" dirty="0">
                <a:solidFill>
                  <a:srgbClr val="000000"/>
                </a:solidFill>
                <a:latin typeface="Times New Roman" panose="02020603050405020304" pitchFamily="18" charset="0"/>
              </a:rPr>
              <a:t>y. </a:t>
            </a:r>
            <a:endParaRPr lang="en-US" altLang="zh-CN" sz="2000" dirty="0">
              <a:solidFill>
                <a:srgbClr val="000000"/>
              </a:solidFill>
              <a:latin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237623BF-B8A4-4922-B2ED-765E1100652A}"/>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88148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TotalTime>
  <Words>413</Words>
  <Application>Microsoft Office PowerPoint</Application>
  <PresentationFormat>全屏显示(4:3)</PresentationFormat>
  <Paragraphs>25</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Arial</vt:lpstr>
      <vt:lpstr>Calibri</vt:lpstr>
      <vt:lpstr>Cambria Math</vt:lpstr>
      <vt:lpstr>Times New Roman</vt:lpstr>
      <vt:lpstr>Office 主题​​</vt:lpstr>
      <vt:lpstr>PowerPoint 演示文稿</vt:lpstr>
      <vt:lpstr>Variables and Arrays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 201 Introduction to MATLAB Lecture Group 1 Introduction</dc:title>
  <dc:creator>Administrator</dc:creator>
  <cp:lastModifiedBy>艳 魏</cp:lastModifiedBy>
  <cp:revision>265</cp:revision>
  <dcterms:created xsi:type="dcterms:W3CDTF">2006-08-16T00:00:00Z</dcterms:created>
  <dcterms:modified xsi:type="dcterms:W3CDTF">2019-02-21T05:10:30Z</dcterms:modified>
</cp:coreProperties>
</file>