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0"/>
  </p:notesMasterIdLst>
  <p:handoutMasterIdLst>
    <p:handoutMasterId r:id="rId21"/>
  </p:handoutMasterIdLst>
  <p:sldIdLst>
    <p:sldId id="281" r:id="rId5"/>
    <p:sldId id="354" r:id="rId6"/>
    <p:sldId id="361" r:id="rId7"/>
    <p:sldId id="353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28-Apr-22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28-Apr-22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tent.altexsoft.com/media/2019/02/word-image-94.pn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 Continuous Build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Michal </a:t>
            </a:r>
            <a:r>
              <a:rPr lang="sk-SK" dirty="0"/>
              <a:t>Jurčo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1EF-5DCD-41F1-AC47-AEC073CC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Jenkins?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6453-1FC8-4098-ADED-0BADC4E1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configurable, flexible</a:t>
            </a:r>
          </a:p>
          <a:p>
            <a:r>
              <a:rPr lang="en-US" dirty="0"/>
              <a:t>Wide range of community developed plugins</a:t>
            </a:r>
          </a:p>
          <a:p>
            <a:r>
              <a:rPr lang="en-US" dirty="0"/>
              <a:t>Free, open source, released under MIT license</a:t>
            </a:r>
          </a:p>
          <a:p>
            <a:r>
              <a:rPr lang="en-US" dirty="0"/>
              <a:t>It’s easy to write plugins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CD1E-E6DC-4050-A0D7-AC5867AD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0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E52-B531-4A36-85E4-94DE9BAB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Jenkins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BACE-6E5A-4F33-81F4-E5B1222C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test reports</a:t>
            </a:r>
          </a:p>
          <a:p>
            <a:r>
              <a:rPr lang="en-US" dirty="0"/>
              <a:t>Integrate with different Version Control Systems</a:t>
            </a:r>
          </a:p>
          <a:p>
            <a:r>
              <a:rPr lang="en-US" dirty="0"/>
              <a:t>Push to various artifact repositories</a:t>
            </a:r>
          </a:p>
          <a:p>
            <a:r>
              <a:rPr lang="en-US" dirty="0"/>
              <a:t>Deploys directly to production or test environments</a:t>
            </a:r>
          </a:p>
          <a:p>
            <a:r>
              <a:rPr lang="en-US" dirty="0"/>
              <a:t>Notify stakeholders of build status</a:t>
            </a:r>
          </a:p>
          <a:p>
            <a:r>
              <a:rPr lang="en-US" dirty="0"/>
              <a:t>…and much more – plugins!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9BFF-BE58-4234-9487-74A49246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EB31-C762-428D-9DD3-2103D862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EAA8-D081-48B4-BDD6-BF949D0E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delivery pipeline is an automated expression of the process for getting software from version control to users and customers</a:t>
            </a:r>
          </a:p>
          <a:p>
            <a:r>
              <a:rPr lang="en-US" dirty="0"/>
              <a:t>Jenkins Pipeline is written into a text file (</a:t>
            </a:r>
            <a:r>
              <a:rPr lang="en-US" dirty="0" err="1"/>
              <a:t>Jenkinsfile</a:t>
            </a:r>
            <a:r>
              <a:rPr lang="en-US" dirty="0"/>
              <a:t>) and checked into SCM</a:t>
            </a:r>
          </a:p>
          <a:p>
            <a:r>
              <a:rPr lang="en-US" dirty="0"/>
              <a:t>Written in Groovy, domain-specific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F21D-F06B-4FEA-B405-1A3DE68A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77F785D-8A65-4CEA-B12B-723364F0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Pipeline example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776DC-CBFD-48AC-A327-0FCE8306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5016-67A2-480C-B3CA-6F2F19DC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281" y="6398295"/>
            <a:ext cx="10024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41E72-9760-421F-88F3-57064D1F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39" y="-4572"/>
            <a:ext cx="5891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DA84-414A-4995-8492-5B54D641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54AD-2A14-439A-8725-3ED7771F4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https://github.com/yolloz/jenkins-pipeline-with-docker</a:t>
            </a:r>
          </a:p>
        </p:txBody>
      </p:sp>
    </p:spTree>
    <p:extLst>
      <p:ext uri="{BB962C8B-B14F-4D97-AF65-F5344CB8AC3E}">
        <p14:creationId xmlns:p14="http://schemas.microsoft.com/office/powerpoint/2010/main" val="112478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366388-7BEB-434D-81EF-0526785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CI/CD tools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AAA3C8-71C8-4990-AB30-994B4858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 to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F9B4-21D3-42F8-BD9F-D140F924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303293-EF65-44EB-B90A-C70B45FAA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282" y="1"/>
            <a:ext cx="55261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66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Continuous integration systems are a vital part of any Agile team because they help enforce the ideals of Agile development</a:t>
            </a:r>
          </a:p>
          <a:p>
            <a:r>
              <a:rPr lang="en-US" dirty="0"/>
              <a:t>Jenkins, a continuous build tool, enables teams to focus on their work by automating the build, artifact management, and deployment processes</a:t>
            </a:r>
          </a:p>
          <a:p>
            <a:r>
              <a:rPr lang="en-US" dirty="0"/>
              <a:t>Jenkins’ core functionality and flexibility allow it to fit in a variety of environments and can help streamline the development process for all stakeholders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ED6078-6638-4E4D-B1B2-930A011C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C82305-5B09-4011-9C3B-102D0BF3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Continuous Integration (CI)</a:t>
            </a:r>
          </a:p>
          <a:p>
            <a:pPr lvl="1"/>
            <a:r>
              <a:rPr lang="en-US" sz="1900" dirty="0"/>
              <a:t>What is it?</a:t>
            </a:r>
          </a:p>
          <a:p>
            <a:pPr lvl="1"/>
            <a:r>
              <a:rPr lang="en-US" sz="1900" dirty="0"/>
              <a:t>What are the benefits?</a:t>
            </a:r>
          </a:p>
          <a:p>
            <a:pPr lvl="1"/>
            <a:r>
              <a:rPr lang="en-US" sz="1900" dirty="0"/>
              <a:t>Continuous Build Systems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Jenkins</a:t>
            </a:r>
          </a:p>
          <a:p>
            <a:pPr marL="800100" lvl="1" indent="-342900"/>
            <a:r>
              <a:rPr lang="en-US" sz="1900" dirty="0"/>
              <a:t>What is it?</a:t>
            </a:r>
          </a:p>
          <a:p>
            <a:pPr marL="800100" lvl="1" indent="-342900"/>
            <a:r>
              <a:rPr lang="en-US" sz="1900" dirty="0"/>
              <a:t>Where does it fit in?</a:t>
            </a:r>
          </a:p>
          <a:p>
            <a:pPr marL="800100" lvl="1" indent="-342900"/>
            <a:r>
              <a:rPr lang="en-US" sz="1900" dirty="0"/>
              <a:t>Why should I use it?</a:t>
            </a:r>
          </a:p>
          <a:p>
            <a:pPr marL="800100" lvl="1" indent="-342900"/>
            <a:r>
              <a:rPr lang="en-US" sz="1900" dirty="0"/>
              <a:t>What can it do?</a:t>
            </a:r>
          </a:p>
          <a:p>
            <a:pPr marL="800100" lvl="1" indent="-342900"/>
            <a:r>
              <a:rPr lang="en-US" sz="1900" dirty="0"/>
              <a:t>How does it work?</a:t>
            </a:r>
          </a:p>
          <a:p>
            <a:pPr marL="800100" lvl="1" indent="-342900"/>
            <a:r>
              <a:rPr lang="en-US" sz="1900" dirty="0"/>
              <a:t>Where is it used?</a:t>
            </a:r>
          </a:p>
          <a:p>
            <a:pPr marL="800100" lvl="1" indent="-342900"/>
            <a:r>
              <a:rPr lang="en-US" sz="1900" dirty="0"/>
              <a:t>How can I get started?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1ED3-4794-4446-B28D-065AB933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B9EB-F501-4C65-BF7E-C4319ABA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4B81-644E-48C3-AF25-60040D00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94046"/>
                </a:solidFill>
                <a:effectLst/>
                <a:latin typeface="Avenir Next LT Pro (Headings)"/>
              </a:rPr>
              <a:t>practice of merging all developers working copies to shared mainline several times a day</a:t>
            </a:r>
          </a:p>
          <a:p>
            <a:r>
              <a:rPr lang="en-US" dirty="0">
                <a:solidFill>
                  <a:srgbClr val="394046"/>
                </a:solidFill>
                <a:latin typeface="Avenir Next LT Pro (Headings)"/>
              </a:rPr>
              <a:t>t</a:t>
            </a:r>
            <a:r>
              <a:rPr lang="en-US" b="0" i="0" dirty="0">
                <a:solidFill>
                  <a:srgbClr val="394046"/>
                </a:solidFill>
                <a:effectLst/>
                <a:latin typeface="Avenir Next LT Pro (Headings)"/>
              </a:rPr>
              <a:t>he more developers work on a particular project, the higher is probability of integration hell</a:t>
            </a:r>
          </a:p>
          <a:p>
            <a:r>
              <a:rPr lang="en-US" dirty="0">
                <a:solidFill>
                  <a:srgbClr val="394046"/>
                </a:solidFill>
                <a:latin typeface="Avenir Next LT Pro (Headings)"/>
              </a:rPr>
              <a:t>i</a:t>
            </a:r>
            <a:r>
              <a:rPr lang="en-US" b="0" i="0" dirty="0">
                <a:solidFill>
                  <a:srgbClr val="394046"/>
                </a:solidFill>
                <a:effectLst/>
                <a:latin typeface="Avenir Next LT Pro (Headings)"/>
              </a:rPr>
              <a:t>ntegration hell - when work around the integration of the original code takes more time than the production of the code itself</a:t>
            </a:r>
            <a:endParaRPr lang="en-US" dirty="0">
              <a:latin typeface="Avenir Next LT Pro (Headings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6A5-0543-43EB-9F6E-87A6BA5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3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845E-B427-4813-8B4C-F019734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236384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7EAA-0CD1-4E5F-BF27-F79312F3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1" y="416432"/>
            <a:ext cx="6535471" cy="5415323"/>
          </a:xfrm>
        </p:spPr>
        <p:txBody>
          <a:bodyPr>
            <a:normAutofit/>
          </a:bodyPr>
          <a:lstStyle/>
          <a:p>
            <a:r>
              <a:rPr lang="en-US" sz="2400" dirty="0"/>
              <a:t>At a regular frequency (ideally at every commit), the system is: </a:t>
            </a:r>
          </a:p>
          <a:p>
            <a:pPr lvl="1"/>
            <a:r>
              <a:rPr lang="en-US" sz="2000" dirty="0"/>
              <a:t>Integrated</a:t>
            </a:r>
          </a:p>
          <a:p>
            <a:pPr lvl="2"/>
            <a:r>
              <a:rPr lang="en-US" sz="1600" dirty="0"/>
              <a:t>All changes up until that point are combined into the project</a:t>
            </a:r>
          </a:p>
          <a:p>
            <a:pPr lvl="1"/>
            <a:r>
              <a:rPr lang="en-US" sz="2000" dirty="0"/>
              <a:t>Built</a:t>
            </a:r>
            <a:r>
              <a:rPr lang="en-US" sz="1000" dirty="0"/>
              <a:t> </a:t>
            </a:r>
          </a:p>
          <a:p>
            <a:pPr lvl="2"/>
            <a:r>
              <a:rPr lang="en-US" sz="1600" dirty="0"/>
              <a:t>The code is compiled into an executable or package</a:t>
            </a:r>
          </a:p>
          <a:p>
            <a:pPr lvl="1"/>
            <a:r>
              <a:rPr lang="en-US" sz="2000" dirty="0"/>
              <a:t>Tested</a:t>
            </a:r>
          </a:p>
          <a:p>
            <a:pPr lvl="2"/>
            <a:r>
              <a:rPr lang="en-US" sz="1600" dirty="0"/>
              <a:t>Automated test suites are run</a:t>
            </a:r>
          </a:p>
          <a:p>
            <a:pPr lvl="1"/>
            <a:r>
              <a:rPr lang="en-US" sz="2000" dirty="0"/>
              <a:t>Archived</a:t>
            </a:r>
          </a:p>
          <a:p>
            <a:pPr lvl="2"/>
            <a:r>
              <a:rPr lang="en-US" sz="1600" dirty="0"/>
              <a:t>Versioned and stored so it can be distributed as is, if desired</a:t>
            </a:r>
          </a:p>
          <a:p>
            <a:pPr lvl="1"/>
            <a:r>
              <a:rPr lang="en-US" sz="2000" dirty="0"/>
              <a:t>Deployed</a:t>
            </a:r>
          </a:p>
          <a:p>
            <a:pPr lvl="2"/>
            <a:r>
              <a:rPr lang="en-US" sz="1600" dirty="0"/>
              <a:t>Loaded onto a system where the developers can interact with it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48AE-831A-40AA-9029-9B7F486E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34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9D8-4F6A-410B-9332-74A8E5CF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00EF-6B55-466A-AFF4-4FFE21E3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Repositories</a:t>
            </a:r>
          </a:p>
          <a:p>
            <a:r>
              <a:rPr lang="en-US" dirty="0"/>
              <a:t>Continuous Build Systems</a:t>
            </a:r>
          </a:p>
          <a:p>
            <a:r>
              <a:rPr lang="en-US" dirty="0"/>
              <a:t>Test Frameworks </a:t>
            </a:r>
          </a:p>
          <a:p>
            <a:r>
              <a:rPr lang="en-US" dirty="0"/>
              <a:t>Artifact Repositories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952C-A98A-47BC-86F6-2DD8D403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5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A8BC9D-DE99-4F50-AEDC-40EBE817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50656-675F-46B6-ABB4-90031D527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BE05-F858-41FD-AF74-23E276D666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3ECCD-DFBF-41EE-A1BE-94CB1AE8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508" y="2256639"/>
            <a:ext cx="1832892" cy="25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2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9E9B-8708-40F5-B3BF-57A2D92F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85D8-646D-413D-8B1A-1C16E3FB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Self-contained, open source automation server</a:t>
            </a:r>
          </a:p>
          <a:p>
            <a:r>
              <a:rPr lang="en-US" dirty="0"/>
              <a:t>For building, testing, delivering and deploying software</a:t>
            </a:r>
          </a:p>
          <a:p>
            <a:r>
              <a:rPr lang="en-US" dirty="0"/>
              <a:t>Java based – WAR</a:t>
            </a:r>
          </a:p>
          <a:p>
            <a:r>
              <a:rPr lang="en-US" dirty="0"/>
              <a:t>Native system packages, Docker, or run standalone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3CC1-1091-48FF-8B30-D763CCD4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497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217</TotalTime>
  <Words>474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(Headings)</vt:lpstr>
      <vt:lpstr>Calibri</vt:lpstr>
      <vt:lpstr>Segoe UI</vt:lpstr>
      <vt:lpstr>AccentBoxVTI</vt:lpstr>
      <vt:lpstr>Jenkins Continuous Build System</vt:lpstr>
      <vt:lpstr>Summary</vt:lpstr>
      <vt:lpstr>Agenda</vt:lpstr>
      <vt:lpstr>Continuous Integration (CI)</vt:lpstr>
      <vt:lpstr>What is it?</vt:lpstr>
      <vt:lpstr>What does it mean?</vt:lpstr>
      <vt:lpstr>CI tools</vt:lpstr>
      <vt:lpstr>Jenkins</vt:lpstr>
      <vt:lpstr>Jenkins</vt:lpstr>
      <vt:lpstr>Why Jenkins?</vt:lpstr>
      <vt:lpstr>What can Jenkins do?</vt:lpstr>
      <vt:lpstr>Pipelines</vt:lpstr>
      <vt:lpstr>Pipeline example</vt:lpstr>
      <vt:lpstr>Demo</vt:lpstr>
      <vt:lpstr>Comparison of CI/CD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Continuous Build System</dc:title>
  <dc:creator>Michal Jurčo</dc:creator>
  <cp:lastModifiedBy>Michal Jurčo</cp:lastModifiedBy>
  <cp:revision>1</cp:revision>
  <dcterms:created xsi:type="dcterms:W3CDTF">2022-04-28T21:03:57Z</dcterms:created>
  <dcterms:modified xsi:type="dcterms:W3CDTF">2022-04-29T00:41:45Z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