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27" r:id="rId5"/>
    <p:sldId id="1028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8757" autoAdjust="0"/>
  </p:normalViewPr>
  <p:slideViewPr>
    <p:cSldViewPr>
      <p:cViewPr varScale="1">
        <p:scale>
          <a:sx n="110" d="100"/>
          <a:sy n="110" d="100"/>
        </p:scale>
        <p:origin x="19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/>
              <a:t>IA nell’ambito dell’</a:t>
            </a:r>
            <a:r>
              <a:rPr lang="it-IT" sz="4400" dirty="0" err="1"/>
              <a:t>affective</a:t>
            </a:r>
            <a:r>
              <a:rPr lang="it-IT" sz="4400" dirty="0"/>
              <a:t> computing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08" y="4634101"/>
            <a:ext cx="198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Gianluca Gemini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Beatrice Lazzerini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Dr. Francesco Pistolesi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r>
              <a:rPr lang="it-IT" dirty="0"/>
              <a:t>Utilizzare sistemi di machine learning per la rilevazione delle emozioni può essere utile in vari ambiti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Campo medico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Campo sociale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Infortuni sul lavoro</a:t>
            </a:r>
          </a:p>
          <a:p>
            <a:r>
              <a:rPr lang="it-IT" dirty="0"/>
              <a:t>Addestramento e valutazione di un Classificatore</a:t>
            </a:r>
          </a:p>
          <a:p>
            <a:r>
              <a:rPr lang="it-IT" dirty="0"/>
              <a:t>Analisi dei sistemi di autovalutazione</a:t>
            </a:r>
          </a:p>
          <a:p>
            <a:pPr lvl="1"/>
            <a:r>
              <a:rPr lang="it-IT" dirty="0"/>
              <a:t>Emoji per ogni emozione</a:t>
            </a:r>
          </a:p>
          <a:p>
            <a:pPr lvl="1"/>
            <a:r>
              <a:rPr lang="it-IT" dirty="0"/>
              <a:t>Scale discrete </a:t>
            </a:r>
            <a:br>
              <a:rPr lang="it-IT" dirty="0"/>
            </a:br>
            <a:r>
              <a:rPr lang="it-IT" dirty="0"/>
              <a:t>(Valence e </a:t>
            </a:r>
            <a:r>
              <a:rPr lang="it-IT" dirty="0" err="1"/>
              <a:t>Arousal</a:t>
            </a:r>
            <a:r>
              <a:rPr lang="it-IT" dirty="0"/>
              <a:t>)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Gianluca Gemini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F9B5524-3539-4AB2-B3D1-E0D41553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10367"/>
            <a:ext cx="1800200" cy="168452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EAB541F-9BB9-4612-894E-1D23B74F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4622274"/>
            <a:ext cx="3168352" cy="17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337"/>
            <a:r>
              <a:rPr lang="it-IT" sz="2400" dirty="0"/>
              <a:t>Raccolta di nuovi dati</a:t>
            </a:r>
          </a:p>
          <a:p>
            <a:pPr marL="865187" lvl="1"/>
            <a:r>
              <a:rPr lang="it-IT" sz="2000" dirty="0"/>
              <a:t>Nuove registrazioni e riaddestramento del Classificatore</a:t>
            </a:r>
          </a:p>
          <a:p>
            <a:pPr marL="593724" lvl="1" indent="0">
              <a:buNone/>
            </a:pPr>
            <a:endParaRPr lang="it-IT" sz="2000" dirty="0"/>
          </a:p>
          <a:p>
            <a:pPr marL="593724" lvl="1" indent="0">
              <a:buNone/>
            </a:pPr>
            <a:endParaRPr lang="it-IT" sz="2000" dirty="0"/>
          </a:p>
          <a:p>
            <a:pPr marL="593724" lvl="1" indent="0">
              <a:buNone/>
            </a:pPr>
            <a:endParaRPr lang="it-IT" sz="2000" dirty="0"/>
          </a:p>
          <a:p>
            <a:pPr marL="593724" lvl="1" indent="0">
              <a:buNone/>
            </a:pPr>
            <a:endParaRPr lang="it-IT" sz="2000" dirty="0"/>
          </a:p>
          <a:p>
            <a:pPr marL="865187" lvl="1"/>
            <a:endParaRPr lang="it-IT" sz="2000" dirty="0"/>
          </a:p>
          <a:p>
            <a:pPr marL="414337"/>
            <a:r>
              <a:rPr lang="it-IT" sz="2400" dirty="0"/>
              <a:t>Analisi del dataset DEAP </a:t>
            </a:r>
          </a:p>
          <a:p>
            <a:pPr marL="865187" lvl="1"/>
            <a:r>
              <a:rPr lang="it-IT" sz="2000" dirty="0"/>
              <a:t>Previsioni del Classificatore e confronto dei grafici</a:t>
            </a:r>
          </a:p>
          <a:p>
            <a:pPr marL="593724" lvl="1" indent="0">
              <a:buNone/>
            </a:pPr>
            <a:endParaRPr lang="it-IT" sz="2000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Gianluca Gemini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B362A8-D5AB-46D2-97FA-1E5B9CB8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5" y="2163770"/>
            <a:ext cx="644354" cy="10680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E9FC17-6B3B-401C-97CF-4831FE79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05" y="2064468"/>
            <a:ext cx="901447" cy="11418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3E77229-1B4E-48C6-AA92-6BCA42219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752" y="2036549"/>
            <a:ext cx="901448" cy="1205474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868E631C-3BFD-4E55-A780-11E3AF5732B3}"/>
              </a:ext>
            </a:extLst>
          </p:cNvPr>
          <p:cNvSpPr/>
          <p:nvPr/>
        </p:nvSpPr>
        <p:spPr bwMode="auto">
          <a:xfrm>
            <a:off x="2771200" y="2428186"/>
            <a:ext cx="1008112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584F7F3F-17A9-4EE5-A478-35181E788FE8}"/>
              </a:ext>
            </a:extLst>
          </p:cNvPr>
          <p:cNvSpPr/>
          <p:nvPr/>
        </p:nvSpPr>
        <p:spPr bwMode="auto">
          <a:xfrm>
            <a:off x="5405356" y="2428186"/>
            <a:ext cx="1008112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68D2A2E-2A99-4A44-A138-069087FCD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805" y="1876565"/>
            <a:ext cx="2047801" cy="192629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C99AE67-E8E1-4C96-A58E-FB4C26DDD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997" y="4674513"/>
            <a:ext cx="1127510" cy="1499899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1E8C1359-23E2-401F-AF5A-94CCC0EB8D3E}"/>
              </a:ext>
            </a:extLst>
          </p:cNvPr>
          <p:cNvSpPr/>
          <p:nvPr/>
        </p:nvSpPr>
        <p:spPr bwMode="auto">
          <a:xfrm>
            <a:off x="2771200" y="4993923"/>
            <a:ext cx="1008112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D522B2FE-A132-4095-86F0-3B33C12309D1}"/>
              </a:ext>
            </a:extLst>
          </p:cNvPr>
          <p:cNvSpPr/>
          <p:nvPr/>
        </p:nvSpPr>
        <p:spPr bwMode="auto">
          <a:xfrm>
            <a:off x="5486693" y="4967362"/>
            <a:ext cx="1008112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A00EFFC-AE18-46E1-8B9F-2561ED708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189" y="4272629"/>
            <a:ext cx="2127426" cy="21361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89B1884-A2A9-4441-A1F6-A8E8FF4E3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317" y="2013556"/>
            <a:ext cx="1504039" cy="153910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9F47BE8-0AF5-4193-A3A3-3316CBE51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316" y="4571129"/>
            <a:ext cx="1504040" cy="15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Classificatore dopo l’addestramento</a:t>
            </a:r>
          </a:p>
          <a:p>
            <a:pPr lvl="1"/>
            <a:r>
              <a:rPr lang="it-IT" sz="2000" dirty="0"/>
              <a:t>È passato da un’accuratezza del 13.7% al 96.1% sulle nuove registrazioni</a:t>
            </a:r>
          </a:p>
          <a:p>
            <a:pPr lvl="1"/>
            <a:r>
              <a:rPr lang="it-IT" sz="2000" dirty="0"/>
              <a:t>È diminuita l’accuratezza dal 100% all’ 84% per il dataset originale</a:t>
            </a:r>
          </a:p>
          <a:p>
            <a:pPr lvl="1"/>
            <a:r>
              <a:rPr lang="it-IT" sz="2000" dirty="0"/>
              <a:t>Nel complesso ha ottenuto l’ 87.6% riuscendo però ad adattarsi ai nuovi soggetti</a:t>
            </a:r>
          </a:p>
          <a:p>
            <a:pPr lvl="1"/>
            <a:endParaRPr lang="it-IT" sz="1800" dirty="0"/>
          </a:p>
          <a:p>
            <a:r>
              <a:rPr lang="it-IT" sz="2000" dirty="0"/>
              <a:t>Confronto con il dataset DEAP</a:t>
            </a:r>
            <a:endParaRPr lang="it-IT" sz="1600" dirty="0"/>
          </a:p>
          <a:p>
            <a:pPr lvl="1"/>
            <a:r>
              <a:rPr lang="it-IT" sz="2000" dirty="0"/>
              <a:t>Frequenti punti al centro del grafico (non validi)</a:t>
            </a:r>
          </a:p>
          <a:p>
            <a:pPr lvl="1"/>
            <a:r>
              <a:rPr lang="it-IT" sz="2000" dirty="0"/>
              <a:t>Molti punti si trovano in posizioni improbabili</a:t>
            </a:r>
          </a:p>
          <a:p>
            <a:pPr lvl="1"/>
            <a:r>
              <a:rPr lang="it-IT" sz="2000" dirty="0"/>
              <a:t>Classificatore in accordo con circa il 30% </a:t>
            </a:r>
            <a:br>
              <a:rPr lang="it-IT" sz="2000" dirty="0"/>
            </a:br>
            <a:r>
              <a:rPr lang="it-IT" sz="2000" dirty="0"/>
              <a:t>delle coppie di Valence e </a:t>
            </a:r>
            <a:r>
              <a:rPr lang="it-IT" sz="2000" dirty="0" err="1"/>
              <a:t>Arousal</a:t>
            </a:r>
            <a:endParaRPr lang="it-IT" sz="2000" dirty="0"/>
          </a:p>
          <a:p>
            <a:pPr lvl="1"/>
            <a:r>
              <a:rPr lang="it-IT" sz="2000" dirty="0"/>
              <a:t>Il sistema a scale discrete si è dimostrato </a:t>
            </a:r>
            <a:br>
              <a:rPr lang="it-IT" sz="2000" dirty="0"/>
            </a:br>
            <a:r>
              <a:rPr lang="it-IT" sz="2000" dirty="0"/>
              <a:t>inefficace e poco intuitivo rispetto alle emoji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Gianluca Gemini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CDEAEF-7078-4A89-ABFE-137B7C96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717032"/>
            <a:ext cx="2520280" cy="27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30998</TotalTime>
  <Words>224</Words>
  <Application>Microsoft Office PowerPoint</Application>
  <PresentationFormat>Presentazione su schermo (4:3)</PresentationFormat>
  <Paragraphs>57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IA nell’ambito dell’affective computing</vt:lpstr>
      <vt:lpstr>Introduzione e Problema</vt:lpstr>
      <vt:lpstr>Esperimenti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gianluca</cp:lastModifiedBy>
  <cp:revision>1217</cp:revision>
  <cp:lastPrinted>2016-05-24T07:18:58Z</cp:lastPrinted>
  <dcterms:created xsi:type="dcterms:W3CDTF">2005-03-30T13:34:00Z</dcterms:created>
  <dcterms:modified xsi:type="dcterms:W3CDTF">2021-09-22T23:15:03Z</dcterms:modified>
</cp:coreProperties>
</file>