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99" r:id="rId2"/>
    <p:sldId id="308" r:id="rId3"/>
    <p:sldId id="310" r:id="rId4"/>
    <p:sldId id="313" r:id="rId5"/>
    <p:sldId id="314" r:id="rId6"/>
    <p:sldId id="311" r:id="rId7"/>
    <p:sldId id="315" r:id="rId8"/>
    <p:sldId id="312" r:id="rId9"/>
    <p:sldId id="30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/>
  </p:cmAuthor>
  <p:cmAuthor id="2" name="kbhwang_labtop" initials="k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2" autoAdjust="0"/>
  </p:normalViewPr>
  <p:slideViewPr>
    <p:cSldViewPr>
      <p:cViewPr varScale="1">
        <p:scale>
          <a:sx n="136" d="100"/>
          <a:sy n="136" d="100"/>
        </p:scale>
        <p:origin x="-72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-31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1D099-61E4-495E-BD31-240AA7FC9AD1}" type="datetimeFigureOut">
              <a:rPr lang="ko-KR" altLang="en-US" smtClean="0"/>
              <a:pPr/>
              <a:t>2017-06-02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225B-2C4D-4B13-B6C4-DA929B53D8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6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225B-2C4D-4B13-B6C4-DA929B53D8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225B-2C4D-4B13-B6C4-DA929B53D89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8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225B-2C4D-4B13-B6C4-DA929B53D89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8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225B-2C4D-4B13-B6C4-DA929B53D89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54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12B0-A017-4303-9BC2-26321D2DA02B}" type="datetime1">
              <a:rPr lang="ko-KR" altLang="en-US" smtClean="0"/>
              <a:pPr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AA8D-CBAD-445A-9D65-6335393DC023}" type="datetime1">
              <a:rPr lang="ko-KR" altLang="en-US" smtClean="0"/>
              <a:pPr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6671-C311-42A6-8CED-26AA1322662C}" type="datetime1">
              <a:rPr lang="ko-KR" altLang="en-US" smtClean="0"/>
              <a:pPr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>
            <a:lvl1pPr algn="l">
              <a:defRPr sz="2500" b="1">
                <a:latin typeface="+mn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98E-5386-4A0F-80D8-17A6F5BCBD7A}" type="datetime1">
              <a:rPr lang="ko-KR" altLang="en-US" smtClean="0"/>
              <a:pPr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218347" y="1125315"/>
            <a:ext cx="8707315" cy="71437"/>
          </a:xfrm>
          <a:prstGeom prst="rect">
            <a:avLst/>
          </a:prstGeom>
          <a:solidFill>
            <a:srgbClr val="B5D333"/>
          </a:solidFill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93D8-31DA-4C3B-980E-9CEB299259E6}" type="datetime1">
              <a:rPr lang="ko-KR" altLang="en-US" smtClean="0"/>
              <a:pPr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A77F-9172-4F2A-99F0-51ED4398EE68}" type="datetime1">
              <a:rPr lang="ko-KR" altLang="en-US" smtClean="0"/>
              <a:pPr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0CE-9228-4228-B59C-F4460469E75A}" type="datetime1">
              <a:rPr lang="ko-KR" altLang="en-US" smtClean="0"/>
              <a:pPr/>
              <a:t>2017-06-02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AB7-5352-4AB8-805B-F31720D65877}" type="datetime1">
              <a:rPr lang="ko-KR" altLang="en-US" smtClean="0"/>
              <a:pPr/>
              <a:t>2017-06-02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5EAC-332A-49E3-ABBD-1ACF8043E68A}" type="datetime1">
              <a:rPr lang="ko-KR" altLang="en-US" smtClean="0"/>
              <a:pPr/>
              <a:t>2017-06-02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B296-0A52-4D46-9E79-99C29995FD60}" type="datetime1">
              <a:rPr lang="ko-KR" altLang="en-US" smtClean="0"/>
              <a:pPr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3C47-6F5C-47A9-AD53-431B469D68FC}" type="datetime1">
              <a:rPr lang="ko-KR" altLang="en-US" smtClean="0"/>
              <a:pPr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E73DC-2D0C-4B18-AD93-F68D9CEF260A}" type="datetime1">
              <a:rPr lang="ko-KR" altLang="en-US" smtClean="0"/>
              <a:pPr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1800200"/>
          </a:xfrm>
        </p:spPr>
        <p:txBody>
          <a:bodyPr anchor="ctr">
            <a:norm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데이터마이닝</a:t>
            </a:r>
            <a:r>
              <a:rPr lang="ko-KR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프로젝트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4993" y="5132784"/>
            <a:ext cx="7814964" cy="1608584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/>
                </a:solidFill>
              </a:rPr>
              <a:t>숭실대학교 컴퓨터학부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/>
                </a:solidFill>
              </a:rPr>
              <a:t>기계학습 연구실 채병주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102268" y="2924944"/>
            <a:ext cx="693643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 latinLnBrk="0"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845" name="AutoShape 5" descr="data:image/jpeg;base64,/9j/4AAQSkZJRgABAQAAAQABAAD/2wCEAAkGBxQQEhMUExQVFhQWGBUYFhcYGBceHBYaGBwWGB4eHx4aHCgiHRwlHRkcITEhJSkrLi4uHR8zODMsNygtLisBCgoKDg0OGxAQGy0mICY3LTQsLSw0LC0sNC8yLCwsNCwtLywsLC0vLCwsLCwsLCwsLC0sLCwsNSwsLCwsLCwsLP/AABEIAP8AxQMBIgACEQEDEQH/xAAcAAEAAgMBAQEAAAAAAAAAAAAABgcDBAUIAQL/xABLEAABAwICBgcDCAYIBQUAAAABAAIDBBEFIQYHEjFBURMiYXGBkaEyQlIUYnKCorHB0SMzQ3OSwiQ0Y5Oy0uHwFRYlg/FEU1RVo//EABkBAQADAQEAAAAAAAAAAAAAAAACAwQFAf/EADARAAICAQMCBAUDBAMAAAAAAAABAgMREiExBEEiMlHwE2FxkbHB0eEjUoGhM0Lx/9oADAMBAAIRAxEAPwC8UREAREQBERAEREAREQBERAEREAREQBERAEREAREQBERAEREAREQBERAEREAREQBERAEREAREQBERAEREAREQBERAEREAREQBERAEREAREQBEXK0h0hgoY9ud9r+y0ZueeTRx79y9SbeEeN4Oqo9jumlHR3EkoLx+zZ1neIGQ8SFVOlGsKprNprCYIfhaes4fOd+At4rl6P6JVVbYxREMP7R/VZ33ObvC62w6RJarHgpd2dokyxPW683FPTgDg6R1z/C3d5lRyr1jYhJ+2DPoMaLfxAqTw6uKOlaHV1X9UOEbfC/WPhZH4lgFPkyHpTzDHuv4vNlbF0ryQz/j9yD193ghZ02r/wD5cn2P8q2qbWFiDP8A1G19NjCPQBSb/nTCP/rz/cwf5l8bjOBT5PpnRX47BFvGNxU8rvX/AKR5j0kYMN1tztsJoI5O1hLD63Cm+B6wKKqsOk6J59yXq59jvZPmomNBcOrBeirLO4N2g/7LrO9VF8f0ArKQFxZ00Y9+K5y7W+0PVVOuizZbMlqsj8y/Qbr6vPei+mtTQEBruki4xPJt9U72n07FdGi+lMGIMvE6zx7cbvab+Y7Rks13TSr35RbCxSO4iIs5YEREAREQBERAEREAREQBEUb040pZh0G1k6Z9xEzmfiPzR+Q4qUYuTwjxtJZZh040zjw5my2z6hw6jL+yPidyHZx9VSkstTiNRc7U08hyA+4Dc1o8glNTz4hU7IvJPKbkn1JPBoHkMgrLmnptHafYZaWtkbck7z2n4Ywdw4+ZHTjFULTHeT9/YzNue74NXD9EqPCohUYi9sknuxb235Nbve7tOQ9Vx9IdZtRN1KYfJ49wIsXkd+5vcB4qIYrictVI6WZ5e88TuA5NHAdi1FbGjL1Wbv8A0Qc+0dj91EzpHFz3Oe473OJJPiVjRFeVmWmgdK9rGNLnuNmtG8nkF+6mikiDTIxzQ69iQQCRkRfmOI3hdvV1Bt4lSi17Oc49zWOP32V14vgoftOY1hLv1kTxeObh1h7r7bnjPncLNd1Hw5KJbCvUsnnJpsQRkRuI3qX6OaxaukIa93TxfC89YDsfv87qQYtq3jqA59E4xPB69PL7p32BzLezeDwKrvFMLmpX9HPG6N3C4yPaDuI7lJSruWP/AE8xKG5aVThNBjzHSUzhDVAXcLWN/nt94fOHnwVbVdJU4ZUAO2opmG7XA5Ecwdzmnl4ELRo6t8L2yRPcx7c2uacx/p2K1cHxinx6D5LVgMqWi7HC2ZHvs7ebPw3VtSp+cfx/B7tP5M7Wgem7MQb0clmVLRm3hIB7zfxHBTFebsYwyfDanYcS2RhDo5G5bQvk5v5d4V06BaWNxGHrWbPHYSN58nj5p9DksvUUKPjhwXV2Z8MuSUIiLGXBERAEREAREQBERAa2JVzKeJ8shsxjS5x7B+J3LzxpFjEmI1LpSCS8hsbN+y29mtHb+JU11x6QbT20bD1W2fLbi73W+A63iFrarsFYwSYhUWEUId0ZPxD2neHsjtJXR6eKqr+I+Xx7+ZmseqWlHYpmR6PUW28NfWzjd28voMvmeJ7wqrrqx88jpJXF73m7nHj+Q4WW/pRjr6+ofM+4Byjb8DBuHfxPaVyVqqrcfFLl8/sVTlnZcBERXEArr0J0DgjpWOqYWvmkG07bF9gHc0crDf23VT6N1sdPVQyzM242Ou5vgbGx32NjbsVwYrrApnU0jqWphEwF2Nl2hmM7bNr3tkO1Y+qdjxGP3LqtPLOXX6FU1LK4tdJTl7mmmqGu6sL93RuBO4nMXyN7XFhft4TpO+GRtLiDRFMco5h+qqO1p913zSuVh2LR12zHW1NHNFMwOEIa5jmPFjbaLiHEXsdy2XYDM1skLmx1mHkjo2F95oRb3XEWcAdw2r23Hgs0t9rPf0z+OC1esTb0s0npKVx2piypYMgxpc6xzDXDcWHtI5gg5pI6HFaWNlZF0TpWNfGbgi7gCDG/nn7JseFiFFMbwYsjtM19XRtybK0WqqPsIOb2DkeCn2jD4JqOFkcjJ42xsjJsM9kAdZp3HLcVGUYwinHn19/hnqbbwyi9J9HZcPmMcouDcseNz28+w8xwXLp5nRua9ji17SC1w3tI3EK+9JdGTPC6IWkj3iN56zDwMchuQR8Lrg7rgKicQonwSPikaWvabEG1xxG4kbjfet9FysjvyZ7IaWWpTyx6Q0JY/ZZWQ7j28D9B9rEcD3BVvhOIzYdVCQAtkicWvYfeF7OYe/8AIr86O4y+hqGTx+6bOb8bTvaf97wFN9aGDsnjixKnzZIGiW3EH2Xd/unwUUlXLQ/K+P2PW9S1d0WlhOIsqoY5ozdj2gjs5g9oOS21UGp3SDo5HUjz1ZLvivwePab4jPvB5q31zbqvhzcTTCWpZCIiqJhERAEREAWnjGINpoJZn+zG0uPbbcPE5LcVba6MW2IYqYHOVxe/6LN3m4jyVlUNc1EjOWmOSsoIpa+qAveWokzPIuNye5o9Ap1rQr20sEGGwZNa1rpLch7IPebuPhzWLU9hrdueskyZC0taTwJG04+DQPNQfHMTdV1Es7t8jiQOTdzR4NAXU89uO0fyZPLH6miiLJTwOkc1jGlz3ENa0byTkAtJWY0VuaM6q2NAfWO23f8AtsJDW95Gbj3WHeuvXasaCQHZY+I2yLHnLwdcFZX1laeC1UywUYrZ0PqKCelo+nibJUxNdG1gYXus0+0WtBysAbuyzK0cd1V9FG50FQXua1zujeGguDczYt/JaWgejFS+BtXSzGKV0vR7mlvQ+84gjMhwyHYvLbK7IZTPYxlGXBYmlmGNkbC8UcdS2MnajIAeGOAuY79XaBA6p38wuFRtw2aRrKYy0lXcWa1srHNPJ7CNkt78jzU7ooXMY1r3mRw3vIaC7waLBcrG9HRPIyeKR0FTGCGytAIc0+69pyc317VghZ/1bL3HujbdCyoAfHIBIMukjIOY3gjcRf3T6HNQHSOiFG4zhzqKpN9mSEF0FUd+yWe68/CfAuX3GMTpGul+XB8dQw7IkpmVERmAyJvk1w+sR2rf0XmgregIefk1PnFHNK10r5to2e8XJs0EhoJzvuyCtjFwWrfHv7/Yi2pbEI0j0yxJ4aybbpwW7msdGX8zc5+AKiDnE5kknmVaOu+oH9Fjv1gZHkdlg37/ALlVi3dO04JpYM9m0sZCszVViLaiKfDps2Oa5zAfhdk8DuJDh3lVmuhgOJmkqIZx+zeCe1u5w8Wkqd0NcGvseQlh5PtXBJQVTm3tLBJkeZaQWnuIsfFeicFxFtVBFM3dI0O7id48DcKq9ceGjpIKtmbZm7LjzLRtNPi0n+FdvUvim3BLTk5xO2m/Rf8Ak4HzCx9R/UpVnf3+pfX4ZuJYyIi5xoCIiAIiIAqD1n4j0+IS59WINjHZsi7vtEq+pHWBJ3AE+S8zvJqqg8TNKf8A9H/6rd0MfE5ehRe9kixqv/p+j7W7pKi1+d5jtHyZl4KrFZuuioDfklO32Wtc+3dZjfTaVZLX028NXq2ym3nHoFLtWMTfljpni7KeGSU+AsPHMqIq1NV2CMqKCqFy10z+je4WJ2GhvVF91wXeal1EtNbyeVrMicaK6Rsr4TKGPi2SWva+12kAE+FjvyWODSYSVZp4oZZGNydUNt0bXW2iCb8BbdfM2X6x6g26SpipgNt/VcGkAknZDrng7YWCfRYRUTqSjd0FyTtkvJbc3JBa4G/LO3YuUlXz7XzNfiMGJ0ExfVVbmta+KCWKnbtlzS09dz3ZCxdZotw2eKrzV3pvJSujp5bup7ODGsj2n7biCLWzI35dqsL/AJedJRCgmrHOlAc5zmuAe9pLtkEOJcWZgdtrKi4nuhlBBIfG/e3eCx3DyWyiMZxlF7lNjcWmem6WbpGNdsuZtC+y8WcO8XyKyqNjTzD9ja+VR7r7Nztd2za9+xYMO00NRd0NFVyRe5IGsAfzID3tsP8AeSw/Cnzgv1x9TpYzgLayWEzNa6KElwYc9t5Futw2QOGdz3Z1/p5t4RUslpWQtimF9h0TXNZIy1y3cWkgg5EDJT9uKVLz1KNzRzlljb6M2yvzpTo1HiMbGSlzdh22Cwi97EWzG7P0CsrnoktXH3IyjlbclA4vistXK6WZ2085cgANwA4DsWktvFaF1PNLC72o3uae2xyPiLFai7EcY2Mb+YREXp4Wm8/LtHrnN9P53hNvVh9VHtVFf0WIMbfKVj2HtNtoerV3tUDxLT11MdzrH+8a5h/whV/gFQYKqnfuLJY79nWAPpdZIx2sr97lzflkel0RFyTWEREAREQHM0nqOio6l/wwykd+yVQ+glPt4hSN/tA7+AF/8qunWE/Zw2rP9mR5kD8VUuq6O+JQdgkP2CPxXQ6bamb98Ge3zpG1ren2sQLfgijb53d/MoUpRrMdfEqj6g8mNUXWylYrj9CifmYUh0T0umw0vEQa5jyC5jr7xlcEbjbLwCjymerfRBuIPe+a/QREAgGxe452vwAGZtzC9tcFBufAhnOxnrsZrqsurqeGSOnY+J0rWONnujsS47i7KwJAsABfcrX0e0igrow+F4Jt1mXG0w8iPx3LoUlKyJjY42hrGizWgZAKMY5q/pKjbexnQzEHZfGS0B3AkNNt+/muXKyuezWPT+TUoyjvyZMarX0HyiqqJojHsbMEbYw15dmQC4kl2fKwGZsq50d1b1NYxs0r2wtf1swS9wOd9nIC975nwXOrtH6mGrp4q3bLHSsaJHOLmFpcL2cd2XA2Kv8AaLCw3cFbObpitLy33+hFLW9+xAqXVPRtbZ75nu57Qb6NCluAUBpqaGFxBMbA0kZA24rFjGkUFKQ17i6V3sxRgvkd3NbnbtNgo6Kp2L1EkBE0NLAGmZjgWSTPdezDbMMAFzbfkqW7LFmb2J4jF7ckto8ThmaXxyMcwOc0uBFtppsRfsK2WPDhcEEHcQuDS6FUERu2mj7nXcPJxIWDQWARtq2syhbVTCJvBoFtoDkA/ayVbjHDcWSTfcjGsLQSaoklq4dhzur+ia0guDRbauTm+1srDIDiqne0gkEEEEgg5EHkQeK9M1uKRxOaxxJkd7LGgucRz2W5gdpyUU1h6FsrI3TxN2alg2sh+tAHsu+dyPgtfT9S44jPjsymyrO8SkUXwFfV0jMWDqWltVzN+KH1a5v5qGaRR9HVVLRlszS27LONlKNT5/6h/wBqT72Lg6af16s/ev8AwWeP/PL6IsfkR6IpJNqNjvia0+YBWZaOA/1an/dRf4WreXHfJsQREXh6EREBG9YwvhtV9AejmqqdVZtiUP0ZR9kq4NNYdugqx/YyHyaT+CpXVzLs4lSnm5zf4mPH32XQ6bema+v4M9nnR+tY7bYlU97T9lqjSl+taLZxKU/EyJ32bfgogttO9cfoiifmYV96rsPMGHxbQs6QulP1j1fsgKiqOmMskcY3vexg+sQPxXp2CIMa1o3NAA7gLLL10sRUS2hbtmRFz8bxiKjj6WYlrLhtw1zsz2NBy7Vmw7EYqlgkhkbIw7nNNx/oexc3S8Z7GnKzg/VfRRzxujlYHscLFp3H/fNROg1fMjLwamq6MuvG1sz27LbeybHOx45ZKaL8veGgkkADeTuClGyUVhM8cU+TRwnBIKUHoYw0u9p2Zc7vcbk+JUd0t0hGF1UUr2l0M7HMkDbXDoyC1wvvyeQfDksWL6yII5RDTRvqpCbER7u2xsdo9wt2rZp8LqK+eGorIo4oodoxU5s95c4AbTz7It8IurYwaeqzj/ZFtPaJz49JarFf0dDE+CE5PqpALtHHowMi7tubdi6rphSiPD6EAzBt3OdmIWnfLJze43IbvceQWxpfj/yGJrYm7dRKejp4xxceNvhG8+C5OBYO6Imm2y+aS02ITcSXezEDwv6NB3bQXuzjnGF2X6s87/MlGE4YynabEve6xkldm+Q8yfuAyHALfIXwC2QX1Z28vJaeZMYp+jqJ2fDLIPAONvRaa6Wksm3WVThxml/xELnLvx4Rz3yTfU829eTyif8AexR7TN166rP9rJ99lLtScF6mofwbEG+LnX/lUGxh/TVE5GfSSyEfWebfeqI/80voib8iPR2BttTQA7xFGPshbqxwM2WtbyAHkLLIuO+TagiIvAEREBgrYekjew+81zfMELzdgk5p6mBzt8crNr6rgD+K9MLzlptQdBXVMe4dI5ze5/XH3rf0LzqiZ71wyVa6qXZqYJOD4i3xY6/3PCrtWnp3/TMIpKoe0zoy7mA4bDvtW8lVi19M/wCnj02KrPNklWrKi6bEYL7o9uQ/VFh6kK/VTepVgNXOeIht5vb+SuRYOtebMF9C8J8IuoRpPok2Mvq6Wp+QvAvKRlG4c3AEAHzvyU4WniOGRVIaJmB7WuDw119naG4kbnW5G6z1zcWWSWUU7Q/8XkbLUx1EvRNDj0r3bLXtbc3ax43ZcguNTVdZis0dO6eR+2bWceq0by4tbYZDNXzjOGMqqeSB1w17dnLK3K3cQFSOr7Eo6HELzkBtpIi/g117X+jdtr9q6FVuuMpKKyuDPKOlpZ2Lj0a0agoIwyFo2rDbkPtPPaeXYMgupUztjY57yA1oLnE8AMyv3G8OALSCDmCDcEd6hWt/EOioCwGxme2Pwzc70bbxWCKdk0n3NDajHY5uEV3SfKMZqGktAMdFFx2b7It857js+JU00bw50EP6TOaQmSZ3OR28dzRZo7GhRyCJtRV01Kz9RQxslkA3GUi0bT9EXd3qcKd0u3vHZfqRggtPGK4U8Esrt0bHO8hkPE5LcVba5MdDImUjT1pCHydjGnIeLh9lQqhrmokpy0rJUbnlxJO8kk95Nz6r4viErumAtLVYPk9BXVRy327eiYT/AInWUC0TpOmrKVnxSsJ7mnbP3KfY435BgEUO58+yCP3h6R32clxtT+H9JXGS2UMZP1n9Uem0scZeGyz3tsXNbxiXaiIuUawiIgCIiAKoNdOGbE8NQBlI0xu+kzMeYJ/hVvqN6wcG+WUMrALvYOkZ9JmdvEXHir+nnosTIWRzEh+rKRtZQVdC87tot7GyXN/B4J8QqvmicxzmOFnNJa4ci02PqF3dA8a+R1sUhNo3fo5Povtn4Gx8Cu3rbwToKoTtH6OoFyeAkbv8xY+a6MfBa12e/wDkzPxQz6H51PVojriw/tY3NHe0h33Aq7l5bhlcxzXsJa5pBaRvBGYK9JaPYsyrp4pmEHaaNoD3XWzB5EFZetrxJTLaJbYOkiIsJecPSynq5Y2R0j2xl7rSyH2mR2Ny353++1cSo1XUTmNaBI14GcgebuPMg3HopusVRUsjF3va0c3EAeqsjbOKxHYi4p8lZVmFVeADp6eYz0oIEkT8tkHIHLIZ8RbtBG6K6eaYf8TMOzGY2xh1wSDdzrZ5cgPUqw9KNPqHo5IWk1LpGuZsRi4O0CLbW7yuVENENWktR+kqtqGK3Vbl0ju3P2R359gW6qSS+JasP8/4KJLL0w4OvqexKCJj4nv2Z5pC5ocCOkAaB1XHJx35XurRUU0b0PbBFHHOGymnmkkp3Z3a1xyvuzzuRuvbkpWsd8oym2i6tNRwzQxzFWUcEk8h6rBe3Fx3ADtJsF5zxjEn1U0k0h68huewbg0dgFgpvrd0j6aYUsZ6kJvJbjJy+qPUnkq8XQ6SrTHU+WZ7p5eAuvolhPyyrhhtdpcHP7GN6zvy8QuSrQ1b0jaCjqMRmFrtIjB3ljd1vpvsB3BXXT0Q257EILLOXrgxUS1TIGnqwNz+m+xPk0N8ypdqewroqN0xHWndcfQZ1W+u0fFVJTQy19UG75aiTM8i43J7gLnuC9IUNI2GNkbBZrGta0dgFlj6l/DqjWvftl1Xik5GdERc80BERAEREAREQFAaxtH/AJFWPDR+imvJHyFz1m+BPkQpno3O3GsMfSSuHTwgBrjv6v6t/psnx5qV6c6ODEKV0YsJW9eI8nDh3EZf+FR+A4tLh1S2VoIcwlskZy2hezmnt/EBdOEvjVbeZGWS0S+TOdU07onujeC17CWuaeBG9dLRf5WZwyjc9srvhdsggby6+Vh2qe6fYCzEIG4jR9Y7IMjRve0cbfG3cRyHYFXWA4q6knjnZmWG+zewcCLFpI4G60Rn8SDwt/T5lbjpkW7RaKV87P6biEoPusgLWi3ziGi5X4qdHcUpAXUlc6cD9nOGknucfuyUtwHGoq2FssLg5pyI4tdxaRwIW7NO1gu9zWjm4gD1XLds08NL6YRq0RwVHhOM4jiFYKOeofTEB5eI2BjurY2zubm++9rKUN1YUrjtTSVEx+fJ+QXBxfSWmbjdPOyRrohH0csjTdoLtsb+y7bnl3Kx2Y1TEXFRCR+8Z+autlOONCxldiMFF5zuYcI0bpaT9RAxh+K13fxG59V1VzpsdpmC7qiED94z81wsR1kYfDe03SH+zaXD+LJvqs2iyb4bLMxRLlE9P9Lm0ERawg1Lx+jb8I3bZ7Bw5nxULx3WvM8FtNEIh8b+s7wbuHjdaOiGjUeMNmfLUyiqDru9k3afZdnmRvFgRay0Q6bR47eCuVmdokIe8uJJJJJJJO8k5kr8rsaT6OTYfL0coBBuWPHsvHZyI4hc6jpHzPbHG0ue82a0cT+XauopJrK4MrTzg6eiWAOr6lkIvse1K74WDf4ncO/sUr1r4428dDBYRw7JkA3bQFms+qMz2kcl16iSPR6h2Glrq2YXv87dtW+Bm4cz3lV3o1gsmI1QjBPWJdK/4W36zj2nh2lZk1OXxH5Vx+5Y1pWnuyd6m9H/AG6x45xw93vO/lHc5WosFFSMhjZHGNljGhrRyAyWdcy6z4k3I1QjpWAiIqyQREQBERAEREAVZa1NDTJesp23eB+mYPeA98DiQN/Md2dmorKrHXLUiMoqSwygtA9MHYdJZ13Uzz128Wn429vMcQpBpvoU2Zvy3D7PjeNp8bM783MH3t/8L7rF0BMZdU0jLsOckTRm08XNHEcxwUV0Q0vmw5/U68Ljd8ROR7Wn3Xeh4rpLx/1aue6M3l8MjR0fEj544o5zD0jg0u2y0DvsRc9nNT/GNVMz82VhlPKYO+8E/cs9dgNDjjTNSSCKotd7CN5+ez+dvquPBj2J4KRHUMMkAyG3ctt82Qbu53kFGVkpvwPD9GFFLzcep1MG1SAEmqmuODYsvNzh6ALryaqKAtIHSg8HbdyPMWX6wrWjRygdLtwu+cNpv8Tb+oCkdJpNRy+xUwu/7jfxKzTs6hPfJbGNb4IdHqgpgc55iOVox/KpBgGgdHRnabH0knB8lnEdwtYeAuu07F6cZmeL+8Z+a5VdpxQQ32qmMkcGEvPk26g7Lp7bklGETm4lgUDsVjfNGyRs8D2tDgCBJEWnccrlhPkvuMUtJTvIh6OkqYIzLE6wYyRhvtNNsnsuLEbwSCFD9MtYrKgw/JY3NfFKJGSvte4BbYNF7gg2zWKm0WxHGZGy1bjGwDJz2gEA52ZGLeZt4q9VSSTseF77Fbks4ismPSfSyXGehpoKfMkOIyc4uAzsfdYL7/uUgoqKn0eg6aYiWskFmtH+FvJg4v4+QX5rccosDjdDRtEtScnuJvY/PcOXwD0VcPfUYjUX6008hy7vuaweQVsYa1hLEPz/AARbw/Vn2sqZ8Rqdo3kmlcA1o4cmjk0fmVeWhGi7MOg2cnSvsZX8zyHzRw8TxWpoJoWzD2bb7PqHDrP4MHwt7OZ4qWrN1N6l4I8FldeN3yERFkLgiIgCIiAIiIAiIgCIiAKv9MtW0dSXS0uzFMbkt9yQ+Hsu7Rl2KwEU4WSg8xIyipLDPNFXR1FDMA8SQyt9kgkHva4bx3KZYFrRlY3o6yMTs3bQsHW7Qeq70Vt4jh0VSwsmjbIw8HC/lyPaFAMa1TRPu6mldEfgf1m+B9oeq3LqKrVixFPw5R8pqFuBV2d/kzz3xZ+rPJY36rqaTOGuBB3XEbvVpCjmI6uq+G9ohKOcbgfQ2PouFPgVTEetTTNP7t/4BWxj/ZZ+GQb/ALok9GqRo31jLfux/mWX/kPDKfOorrjltxt+65Vb/I5jl0cx7NiT7rLco9F6uT9XSynt2CB5myk4S72fhHia7RJ83SrCcP8A6pT9LJ8Yb/PJn5BRfSLWBV1gLdroYj7kZIJHznbz4WC6OE6rKuWxmdHC3jntu8m5eqnuA6u6Ols4tM0g96SxAPY32R6qlzorefM/uTUbJfJFWaLaEVNeQWt6OHjK8GxHzRvcfTtVz6MaMQYezZibdx9uR2bn954DsGS7IFl9WW7qJWbdi2FaiERFnLAiIgCIiAIiIAiIgCIiAIiIAiIgCIiAIiIAiIgCIiAIiIAiIgCIiAIiIAiIgCIiAIiIAiIgCIiAIiIAiIgCIiAIiIAiIgCIiAIiIAiIgCIiA//Z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“Default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credit card clients”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b="1" dirty="0" smtClean="0"/>
              <a:t>LIMIT_BAL</a:t>
            </a:r>
            <a:r>
              <a:rPr lang="en-US" altLang="ko-KR" dirty="0"/>
              <a:t>: Amount of given credit in NT dollars (includes individual and family/supplementary credit</a:t>
            </a:r>
          </a:p>
          <a:p>
            <a:r>
              <a:rPr lang="en-US" altLang="ko-KR" b="1" dirty="0"/>
              <a:t>SEX</a:t>
            </a:r>
            <a:r>
              <a:rPr lang="en-US" altLang="ko-KR" dirty="0"/>
              <a:t>: Gender (1=male, 2=female)</a:t>
            </a:r>
          </a:p>
          <a:p>
            <a:r>
              <a:rPr lang="en-US" altLang="ko-KR" b="1" dirty="0"/>
              <a:t>EDUCATION</a:t>
            </a:r>
            <a:r>
              <a:rPr lang="en-US" altLang="ko-KR" dirty="0"/>
              <a:t>: (1=graduate school, 2=university, 3=high school, 4=others, 5=unknown, 6=unknown)</a:t>
            </a:r>
          </a:p>
          <a:p>
            <a:r>
              <a:rPr lang="en-US" altLang="ko-KR" b="1" dirty="0"/>
              <a:t>MARRIAGE</a:t>
            </a:r>
            <a:r>
              <a:rPr lang="en-US" altLang="ko-KR" dirty="0"/>
              <a:t>: Marital status (1=married, 2=single, 3=others)</a:t>
            </a:r>
          </a:p>
          <a:p>
            <a:r>
              <a:rPr lang="en-US" altLang="ko-KR" b="1" dirty="0"/>
              <a:t>AGE</a:t>
            </a:r>
            <a:r>
              <a:rPr lang="en-US" altLang="ko-KR" dirty="0"/>
              <a:t>: Age in years</a:t>
            </a:r>
          </a:p>
          <a:p>
            <a:r>
              <a:rPr lang="en-US" altLang="ko-KR" b="1" dirty="0"/>
              <a:t>PAY_0</a:t>
            </a:r>
            <a:r>
              <a:rPr lang="en-US" altLang="ko-KR" dirty="0"/>
              <a:t>: Repayment status in September, 2005 (-1=pay duly, 1=payment delay for one month, 2=payment delay for two months, ... 8=payment delay for eight months, 9=payment delay for nine months and above)</a:t>
            </a:r>
          </a:p>
          <a:p>
            <a:r>
              <a:rPr lang="en-US" altLang="ko-KR" b="1" dirty="0"/>
              <a:t>PAY_2</a:t>
            </a:r>
            <a:r>
              <a:rPr lang="en-US" altLang="ko-KR" dirty="0"/>
              <a:t>: Repayment status in August, 2005 (scale same as above)</a:t>
            </a:r>
          </a:p>
          <a:p>
            <a:r>
              <a:rPr lang="en-US" altLang="ko-KR" b="1" dirty="0"/>
              <a:t>PAY_3</a:t>
            </a:r>
            <a:r>
              <a:rPr lang="en-US" altLang="ko-KR" dirty="0"/>
              <a:t>: Repayment status in July, 2005 (scale same as above)</a:t>
            </a:r>
          </a:p>
          <a:p>
            <a:r>
              <a:rPr lang="en-US" altLang="ko-KR" b="1" dirty="0"/>
              <a:t>PAY_4</a:t>
            </a:r>
            <a:r>
              <a:rPr lang="en-US" altLang="ko-KR" dirty="0"/>
              <a:t>: Repayment status in June, 2005 (scale same as above)</a:t>
            </a:r>
          </a:p>
          <a:p>
            <a:r>
              <a:rPr lang="en-US" altLang="ko-KR" b="1" dirty="0"/>
              <a:t>PAY_5</a:t>
            </a:r>
            <a:r>
              <a:rPr lang="en-US" altLang="ko-KR" dirty="0"/>
              <a:t>: Repayment status in May, 2005 (scale same as above)</a:t>
            </a:r>
          </a:p>
          <a:p>
            <a:r>
              <a:rPr lang="en-US" altLang="ko-KR" b="1" dirty="0"/>
              <a:t>PAY_6</a:t>
            </a:r>
            <a:r>
              <a:rPr lang="en-US" altLang="ko-KR" dirty="0"/>
              <a:t>: Repayment status in April, 2005 (scale same as above)</a:t>
            </a:r>
          </a:p>
          <a:p>
            <a:r>
              <a:rPr lang="en-US" altLang="ko-KR" b="1" dirty="0"/>
              <a:t>BILL_AMT1</a:t>
            </a:r>
            <a:r>
              <a:rPr lang="en-US" altLang="ko-KR" dirty="0"/>
              <a:t>: Amount of bill statement in September, 2005 (NT dollar)</a:t>
            </a:r>
          </a:p>
          <a:p>
            <a:r>
              <a:rPr lang="en-US" altLang="ko-KR" b="1" dirty="0"/>
              <a:t>BILL_AMT2</a:t>
            </a:r>
            <a:r>
              <a:rPr lang="en-US" altLang="ko-KR" dirty="0"/>
              <a:t>: Amount of bill statement in August, 2005 (NT dollar)</a:t>
            </a:r>
          </a:p>
          <a:p>
            <a:r>
              <a:rPr lang="en-US" altLang="ko-KR" b="1" dirty="0"/>
              <a:t>BILL_AMT3</a:t>
            </a:r>
            <a:r>
              <a:rPr lang="en-US" altLang="ko-KR" dirty="0"/>
              <a:t>: Amount of bill statement in July, 2005 (NT dollar)</a:t>
            </a:r>
          </a:p>
          <a:p>
            <a:r>
              <a:rPr lang="en-US" altLang="ko-KR" b="1" dirty="0"/>
              <a:t>BILL_AMT4</a:t>
            </a:r>
            <a:r>
              <a:rPr lang="en-US" altLang="ko-KR" dirty="0"/>
              <a:t>: Amount of bill statement in June, 2005 (NT dollar)</a:t>
            </a:r>
          </a:p>
          <a:p>
            <a:r>
              <a:rPr lang="en-US" altLang="ko-KR" b="1" dirty="0"/>
              <a:t>BILL_AMT5</a:t>
            </a:r>
            <a:r>
              <a:rPr lang="en-US" altLang="ko-KR" dirty="0"/>
              <a:t>: Amount of bill statement in May, 2005 (NT dollar)</a:t>
            </a:r>
          </a:p>
          <a:p>
            <a:r>
              <a:rPr lang="en-US" altLang="ko-KR" b="1" dirty="0"/>
              <a:t>BILL_AMT6</a:t>
            </a:r>
            <a:r>
              <a:rPr lang="en-US" altLang="ko-KR" dirty="0"/>
              <a:t>: Amount of bill statement in April, 2005 (NT dollar)</a:t>
            </a:r>
          </a:p>
          <a:p>
            <a:r>
              <a:rPr lang="en-US" altLang="ko-KR" b="1" dirty="0"/>
              <a:t>PAY_AMT1</a:t>
            </a:r>
            <a:r>
              <a:rPr lang="en-US" altLang="ko-KR" dirty="0"/>
              <a:t>: Amount of previous payment in September, 2005 (NT dollar)</a:t>
            </a:r>
          </a:p>
          <a:p>
            <a:r>
              <a:rPr lang="en-US" altLang="ko-KR" b="1" dirty="0"/>
              <a:t>PAY_AMT2</a:t>
            </a:r>
            <a:r>
              <a:rPr lang="en-US" altLang="ko-KR" dirty="0"/>
              <a:t>: Amount of previous payment in August, 2005 (NT dollar)</a:t>
            </a:r>
          </a:p>
          <a:p>
            <a:r>
              <a:rPr lang="en-US" altLang="ko-KR" b="1" dirty="0"/>
              <a:t>PAY_AMT3</a:t>
            </a:r>
            <a:r>
              <a:rPr lang="en-US" altLang="ko-KR" dirty="0"/>
              <a:t>: Amount of previous payment in July, 2005 (NT dollar)</a:t>
            </a:r>
          </a:p>
          <a:p>
            <a:r>
              <a:rPr lang="en-US" altLang="ko-KR" b="1" dirty="0"/>
              <a:t>PAY_AMT4</a:t>
            </a:r>
            <a:r>
              <a:rPr lang="en-US" altLang="ko-KR" dirty="0"/>
              <a:t>: Amount of previous payment in June, 2005 (NT dollar)</a:t>
            </a:r>
          </a:p>
          <a:p>
            <a:r>
              <a:rPr lang="en-US" altLang="ko-KR" b="1" dirty="0"/>
              <a:t>PAY_AMT5</a:t>
            </a:r>
            <a:r>
              <a:rPr lang="en-US" altLang="ko-KR" dirty="0"/>
              <a:t>: Amount of previous payment in May, 2005 (NT dollar)</a:t>
            </a:r>
          </a:p>
          <a:p>
            <a:r>
              <a:rPr lang="en-US" altLang="ko-KR" b="1" dirty="0"/>
              <a:t>PAY_AMT6</a:t>
            </a:r>
            <a:r>
              <a:rPr lang="en-US" altLang="ko-KR" dirty="0"/>
              <a:t>: Amount of previous payment in April, 2005 (NT dollar)</a:t>
            </a:r>
          </a:p>
          <a:p>
            <a:r>
              <a:rPr lang="en-US" altLang="ko-KR" b="1" dirty="0" err="1"/>
              <a:t>default.payment.next.month</a:t>
            </a:r>
            <a:r>
              <a:rPr lang="en-US" altLang="ko-KR" dirty="0"/>
              <a:t>: Default payment (1=yes, 0=no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“Default of credit card clients”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계속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str</a:t>
            </a:r>
            <a:r>
              <a:rPr lang="en-US" altLang="ko-KR" dirty="0" smtClean="0"/>
              <a:t>() in R</a:t>
            </a:r>
          </a:p>
          <a:p>
            <a:pPr lvl="1"/>
            <a:r>
              <a:rPr lang="en-US" altLang="ko-KR" dirty="0" smtClean="0"/>
              <a:t>23 predictors and one response (</a:t>
            </a:r>
            <a:r>
              <a:rPr lang="en-US" altLang="ko-KR" dirty="0" err="1" smtClean="0"/>
              <a:t>default.payment,next.month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675798"/>
            <a:ext cx="55245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프로젝트 개요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Predictor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/>
            <a:r>
              <a:rPr lang="en-US" altLang="ko-KR" dirty="0"/>
              <a:t>SEX, EDUCATION, </a:t>
            </a:r>
            <a:r>
              <a:rPr lang="en-US" altLang="ko-KR" dirty="0" smtClean="0"/>
              <a:t>MARRIAGE: factor</a:t>
            </a:r>
          </a:p>
          <a:p>
            <a:pPr lvl="2"/>
            <a:r>
              <a:rPr lang="ko-KR" altLang="en-US" dirty="0" smtClean="0"/>
              <a:t>나머지</a:t>
            </a:r>
            <a:r>
              <a:rPr lang="en-US" altLang="ko-KR" dirty="0" smtClean="0"/>
              <a:t>: numeric</a:t>
            </a:r>
          </a:p>
          <a:p>
            <a:pPr lvl="1"/>
            <a:r>
              <a:rPr lang="en-US" altLang="ko-KR" dirty="0" smtClean="0"/>
              <a:t>Missing value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EDUCATION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</a:t>
            </a:r>
            <a:r>
              <a:rPr lang="en-US" altLang="ko-KR" dirty="0" smtClean="0"/>
              <a:t>MARRIAGE</a:t>
            </a:r>
          </a:p>
          <a:p>
            <a:pPr lvl="3"/>
            <a:r>
              <a:rPr lang="en-US" altLang="ko-KR" dirty="0"/>
              <a:t>0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PAY_0, 2, 3, 4, 5, 6</a:t>
            </a:r>
          </a:p>
          <a:p>
            <a:pPr lvl="3"/>
            <a:r>
              <a:rPr lang="en-US" altLang="ko-KR" dirty="0" smtClean="0"/>
              <a:t>0, median, mean</a:t>
            </a:r>
          </a:p>
          <a:p>
            <a:r>
              <a:rPr lang="ko-KR" altLang="en-US" dirty="0" smtClean="0"/>
              <a:t>다양한 </a:t>
            </a:r>
            <a:r>
              <a:rPr lang="en-US" altLang="ko-KR" dirty="0"/>
              <a:t>c</a:t>
            </a:r>
            <a:r>
              <a:rPr lang="en-US" altLang="ko-KR" dirty="0" smtClean="0"/>
              <a:t>lassification model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r>
              <a:rPr lang="en-US" altLang="ko-KR" dirty="0" smtClean="0"/>
              <a:t>Classification</a:t>
            </a:r>
            <a:r>
              <a:rPr lang="ko-KR" altLang="en-US" dirty="0" smtClean="0"/>
              <a:t>에 영향을 주는 </a:t>
            </a:r>
            <a:r>
              <a:rPr lang="en-US" altLang="ko-KR" dirty="0" smtClean="0"/>
              <a:t>predictor </a:t>
            </a:r>
            <a:r>
              <a:rPr lang="ko-KR" altLang="en-US" dirty="0" smtClean="0"/>
              <a:t>선정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데이터 전처리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SEX</a:t>
            </a:r>
            <a:r>
              <a:rPr lang="en-US" altLang="ko-KR" dirty="0"/>
              <a:t>, </a:t>
            </a:r>
            <a:r>
              <a:rPr lang="en-US" altLang="ko-KR" dirty="0" smtClean="0"/>
              <a:t>EDUCATION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MARRIAGE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031" y="2204864"/>
            <a:ext cx="475650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0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34" y="2512200"/>
            <a:ext cx="4276725" cy="13049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34" y="4875073"/>
            <a:ext cx="4991100" cy="1323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데이터 </a:t>
            </a:r>
            <a:r>
              <a:rPr lang="ko-KR" altLang="en-US" sz="2400" dirty="0" smtClean="0"/>
              <a:t>전처리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계속</a:t>
            </a:r>
            <a:r>
              <a:rPr lang="en-US" altLang="ko-KR" sz="2400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Missing value (0)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0, median, mean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48491" y="2661007"/>
            <a:ext cx="2160240" cy="1293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2748491" y="4103765"/>
            <a:ext cx="213158" cy="541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53858" y="4997894"/>
            <a:ext cx="2160240" cy="1293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8797" y="6326888"/>
            <a:ext cx="386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Missing value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en-US" altLang="ko-KR" dirty="0" smtClean="0"/>
              <a:t>Mean(data)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793" y="2696671"/>
            <a:ext cx="3409950" cy="571500"/>
          </a:xfrm>
          <a:prstGeom prst="rect">
            <a:avLst/>
          </a:prstGeom>
        </p:spPr>
      </p:pic>
      <p:sp>
        <p:nvSpPr>
          <p:cNvPr id="15" name="아래쪽 화살표 14"/>
          <p:cNvSpPr/>
          <p:nvPr/>
        </p:nvSpPr>
        <p:spPr>
          <a:xfrm>
            <a:off x="6827075" y="3427320"/>
            <a:ext cx="290021" cy="938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86074" y="5585439"/>
            <a:ext cx="386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Missing value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en-US" altLang="ko-KR" dirty="0" smtClean="0"/>
              <a:t>Mean(data)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072" y="4595744"/>
            <a:ext cx="2190026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데이터 전처리 </a:t>
            </a:r>
            <a:r>
              <a:rPr lang="en-US" altLang="ko-KR" sz="2800" dirty="0"/>
              <a:t>(</a:t>
            </a:r>
            <a:r>
              <a:rPr lang="ko-KR" altLang="en-US" sz="2800" dirty="0"/>
              <a:t>계속</a:t>
            </a:r>
            <a:r>
              <a:rPr lang="en-US" altLang="ko-KR" sz="280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79760"/>
            <a:ext cx="3505974" cy="3460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161" y="2280571"/>
            <a:ext cx="4143639" cy="346710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127878" y="3717032"/>
            <a:ext cx="36312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1560" y="5871925"/>
            <a:ext cx="329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Missing value</a:t>
            </a:r>
            <a:r>
              <a:rPr lang="ko-KR" altLang="en-US" dirty="0" smtClean="0"/>
              <a:t> </a:t>
            </a:r>
            <a:r>
              <a:rPr lang="ko-KR" altLang="en-US" dirty="0" smtClean="0"/>
              <a:t>처리 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81218" y="587349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Missing value</a:t>
            </a:r>
            <a:r>
              <a:rPr lang="ko-KR" altLang="en-US" dirty="0"/>
              <a:t> </a:t>
            </a:r>
            <a:r>
              <a:rPr lang="ko-KR" altLang="en-US" dirty="0" smtClean="0"/>
              <a:t>처리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53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Classification Model </a:t>
            </a:r>
            <a:r>
              <a:rPr lang="ko-KR" altLang="en-US" sz="2800" dirty="0" smtClean="0"/>
              <a:t>성능 비교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Logistic regression, LDA, QDA, Tree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성능 평가 기준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AUC, error rate, sensitivity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9" y="3140968"/>
            <a:ext cx="5524149" cy="29622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3648" y="615601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Logistic regression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AUC: ~0.73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</a:t>
            </a:r>
            <a:r>
              <a:rPr lang="ko-KR" altLang="en-US" dirty="0"/>
              <a:t>터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게시판에서 </a:t>
            </a:r>
            <a:r>
              <a:rPr lang="en-US" altLang="ko-KR" dirty="0" smtClean="0"/>
              <a:t>“default </a:t>
            </a:r>
            <a:r>
              <a:rPr lang="en-US" altLang="ko-KR" dirty="0"/>
              <a:t>of credit card </a:t>
            </a:r>
            <a:r>
              <a:rPr lang="en-US" altLang="ko-KR" dirty="0" smtClean="0"/>
              <a:t>clients.</a:t>
            </a:r>
            <a:r>
              <a:rPr lang="en-US" altLang="ko-KR" dirty="0" smtClean="0"/>
              <a:t>csv”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제출 기한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 오후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정보과학관</a:t>
            </a:r>
            <a:r>
              <a:rPr lang="ko-KR" altLang="en-US" dirty="0" smtClean="0"/>
              <a:t> </a:t>
            </a:r>
            <a:r>
              <a:rPr lang="en-US" altLang="ko-KR" dirty="0" smtClean="0"/>
              <a:t>409</a:t>
            </a:r>
            <a:r>
              <a:rPr lang="ko-KR" altLang="en-US" dirty="0" smtClean="0"/>
              <a:t>호 채병주 조교에게 제출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제출물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보고서 </a:t>
            </a:r>
            <a:r>
              <a:rPr lang="en-US" altLang="ko-KR" dirty="0" smtClean="0"/>
              <a:t>(hardcopy)</a:t>
            </a:r>
          </a:p>
          <a:p>
            <a:pPr lvl="2"/>
            <a:r>
              <a:rPr lang="ko-KR" altLang="en-US" dirty="0" smtClean="0"/>
              <a:t>문제 및 데이터 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방법 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결론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2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6185</TotalTime>
  <Words>569</Words>
  <Application>Microsoft Office PowerPoint</Application>
  <PresentationFormat>화면 슬라이드 쇼(4:3)</PresentationFormat>
  <Paragraphs>81</Paragraphs>
  <Slides>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데이터마이닝 프로젝트</vt:lpstr>
      <vt:lpstr>“Default of credit card clients” 데이터</vt:lpstr>
      <vt:lpstr>“Default of credit card clients” 데이터 (계속)</vt:lpstr>
      <vt:lpstr>프로젝트 개요</vt:lpstr>
      <vt:lpstr>데이터 전처리</vt:lpstr>
      <vt:lpstr>데이터 전처리 (계속)</vt:lpstr>
      <vt:lpstr>데이터 전처리 (계속)</vt:lpstr>
      <vt:lpstr>Classification Model 성능 비교</vt:lpstr>
      <vt:lpstr>과제 제출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Whole-genome sequencing by next-generation technologies</dc:title>
  <dc:creator>Microsoft Corporation</dc:creator>
  <cp:lastModifiedBy>kbhwang_pc</cp:lastModifiedBy>
  <cp:revision>2253</cp:revision>
  <dcterms:created xsi:type="dcterms:W3CDTF">2006-10-05T04:04:58Z</dcterms:created>
  <dcterms:modified xsi:type="dcterms:W3CDTF">2017-06-02T01:25:40Z</dcterms:modified>
</cp:coreProperties>
</file>