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351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141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141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141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141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5143498"/>
                </a:move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4112"/>
            <a:ext cx="9143998" cy="5129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386611"/>
            <a:ext cx="111125" cy="1548765"/>
          </a:xfrm>
          <a:custGeom>
            <a:avLst/>
            <a:gdLst/>
            <a:ahLst/>
            <a:cxnLst/>
            <a:rect l="l" t="t" r="r" b="b"/>
            <a:pathLst>
              <a:path w="111125" h="1548764">
                <a:moveTo>
                  <a:pt x="110964" y="1548283"/>
                </a:moveTo>
                <a:lnTo>
                  <a:pt x="110964" y="0"/>
                </a:lnTo>
                <a:lnTo>
                  <a:pt x="0" y="0"/>
                </a:lnTo>
                <a:lnTo>
                  <a:pt x="0" y="1548283"/>
                </a:lnTo>
                <a:lnTo>
                  <a:pt x="110964" y="1548283"/>
                </a:lnTo>
                <a:close/>
              </a:path>
            </a:pathLst>
          </a:custGeom>
          <a:solidFill>
            <a:srgbClr val="FC30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78396" y="349222"/>
            <a:ext cx="1761065" cy="1787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2707005" cy="5143500"/>
          </a:xfrm>
          <a:custGeom>
            <a:avLst/>
            <a:gdLst/>
            <a:ahLst/>
            <a:cxnLst/>
            <a:rect l="l" t="t" r="r" b="b"/>
            <a:pathLst>
              <a:path w="2707005" h="5143500">
                <a:moveTo>
                  <a:pt x="0" y="0"/>
                </a:moveTo>
                <a:lnTo>
                  <a:pt x="2706856" y="0"/>
                </a:lnTo>
                <a:lnTo>
                  <a:pt x="2706856" y="5143497"/>
                </a:lnTo>
                <a:lnTo>
                  <a:pt x="0" y="5143497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"/>
            <a:ext cx="2706856" cy="51434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0255" y="473918"/>
            <a:ext cx="7603489" cy="573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141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6740" y="1355090"/>
            <a:ext cx="7970519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1414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arklodato.github.io/visual-git-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174371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00" dirty="0"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8489" y="1334770"/>
            <a:ext cx="5647055" cy="229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buClr>
                <a:srgbClr val="FF0259"/>
              </a:buClr>
              <a:buAutoNum type="arabicPeriod"/>
              <a:tabLst>
                <a:tab pos="272415" algn="l"/>
              </a:tabLst>
            </a:pPr>
            <a:r>
              <a:rPr sz="2600" dirty="0">
                <a:solidFill>
                  <a:srgbClr val="414141"/>
                </a:solidFill>
                <a:latin typeface="Calibri"/>
                <a:cs typeface="Calibri"/>
              </a:rPr>
              <a:t>Install </a:t>
            </a:r>
            <a:r>
              <a:rPr sz="2600" spc="20" dirty="0">
                <a:solidFill>
                  <a:srgbClr val="414141"/>
                </a:solidFill>
                <a:latin typeface="Calibri"/>
                <a:cs typeface="Calibri"/>
              </a:rPr>
              <a:t>git </a:t>
            </a:r>
            <a:r>
              <a:rPr sz="2600" spc="85" dirty="0">
                <a:solidFill>
                  <a:srgbClr val="414141"/>
                </a:solidFill>
                <a:latin typeface="Calibri"/>
                <a:cs typeface="Calibri"/>
              </a:rPr>
              <a:t>and </a:t>
            </a: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create </a:t>
            </a:r>
            <a:r>
              <a:rPr sz="2600" spc="105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600" spc="30" dirty="0">
                <a:solidFill>
                  <a:srgbClr val="414141"/>
                </a:solidFill>
                <a:latin typeface="Calibri"/>
                <a:cs typeface="Calibri"/>
              </a:rPr>
              <a:t>Github</a:t>
            </a:r>
            <a:r>
              <a:rPr sz="2600" spc="2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spc="70" dirty="0">
                <a:solidFill>
                  <a:srgbClr val="414141"/>
                </a:solidFill>
                <a:latin typeface="Calibri"/>
                <a:cs typeface="Calibri"/>
              </a:rPr>
              <a:t>account</a:t>
            </a:r>
            <a:endParaRPr sz="2600">
              <a:latin typeface="Calibri"/>
              <a:cs typeface="Calibri"/>
            </a:endParaRPr>
          </a:p>
          <a:p>
            <a:pPr marL="362585" indent="-349885">
              <a:lnSpc>
                <a:spcPct val="100000"/>
              </a:lnSpc>
              <a:spcBef>
                <a:spcPts val="600"/>
              </a:spcBef>
              <a:buClr>
                <a:srgbClr val="FF0259"/>
              </a:buClr>
              <a:buAutoNum type="arabicPeriod"/>
              <a:tabLst>
                <a:tab pos="363220" algn="l"/>
              </a:tabLst>
            </a:pPr>
            <a:r>
              <a:rPr sz="2600" spc="-20" dirty="0">
                <a:solidFill>
                  <a:srgbClr val="414141"/>
                </a:solidFill>
                <a:latin typeface="Calibri"/>
                <a:cs typeface="Calibri"/>
              </a:rPr>
              <a:t>What </a:t>
            </a: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is</a:t>
            </a:r>
            <a:r>
              <a:rPr sz="2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414141"/>
                </a:solidFill>
                <a:latin typeface="Calibri"/>
                <a:cs typeface="Calibri"/>
              </a:rPr>
              <a:t>git?</a:t>
            </a:r>
            <a:endParaRPr sz="2600">
              <a:latin typeface="Calibri"/>
              <a:cs typeface="Calibri"/>
            </a:endParaRPr>
          </a:p>
          <a:p>
            <a:pPr marL="349885" indent="-337185">
              <a:lnSpc>
                <a:spcPct val="100000"/>
              </a:lnSpc>
              <a:spcBef>
                <a:spcPts val="575"/>
              </a:spcBef>
              <a:buClr>
                <a:srgbClr val="FF0259"/>
              </a:buClr>
              <a:buAutoNum type="arabicPeriod"/>
              <a:tabLst>
                <a:tab pos="350520" algn="l"/>
              </a:tabLst>
            </a:pPr>
            <a:r>
              <a:rPr sz="2600" spc="110" dirty="0">
                <a:solidFill>
                  <a:srgbClr val="414141"/>
                </a:solidFill>
                <a:latin typeface="Calibri"/>
                <a:cs typeface="Calibri"/>
              </a:rPr>
              <a:t>How </a:t>
            </a:r>
            <a:r>
              <a:rPr sz="2600" spc="145" dirty="0">
                <a:solidFill>
                  <a:srgbClr val="414141"/>
                </a:solidFill>
                <a:latin typeface="Calibri"/>
                <a:cs typeface="Calibri"/>
              </a:rPr>
              <a:t>does </a:t>
            </a:r>
            <a:r>
              <a:rPr sz="2600" spc="20" dirty="0">
                <a:solidFill>
                  <a:srgbClr val="414141"/>
                </a:solidFill>
                <a:latin typeface="Calibri"/>
                <a:cs typeface="Calibri"/>
              </a:rPr>
              <a:t>git</a:t>
            </a:r>
            <a:r>
              <a:rPr sz="2600" spc="-9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spc="35" dirty="0">
                <a:solidFill>
                  <a:srgbClr val="414141"/>
                </a:solidFill>
                <a:latin typeface="Calibri"/>
                <a:cs typeface="Calibri"/>
              </a:rPr>
              <a:t>work?</a:t>
            </a:r>
            <a:endParaRPr sz="2600">
              <a:latin typeface="Calibri"/>
              <a:cs typeface="Calibri"/>
            </a:endParaRPr>
          </a:p>
          <a:p>
            <a:pPr marL="348615" indent="-335915">
              <a:lnSpc>
                <a:spcPct val="100000"/>
              </a:lnSpc>
              <a:spcBef>
                <a:spcPts val="675"/>
              </a:spcBef>
              <a:buClr>
                <a:srgbClr val="FF0259"/>
              </a:buClr>
              <a:buAutoNum type="arabicPeriod"/>
              <a:tabLst>
                <a:tab pos="349250" algn="l"/>
              </a:tabLst>
            </a:pPr>
            <a:r>
              <a:rPr sz="2600" spc="-20" dirty="0">
                <a:solidFill>
                  <a:srgbClr val="414141"/>
                </a:solidFill>
                <a:latin typeface="Calibri"/>
                <a:cs typeface="Calibri"/>
              </a:rPr>
              <a:t>What </a:t>
            </a: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is</a:t>
            </a:r>
            <a:r>
              <a:rPr sz="26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spc="50" dirty="0">
                <a:solidFill>
                  <a:srgbClr val="414141"/>
                </a:solidFill>
                <a:latin typeface="Calibri"/>
                <a:cs typeface="Calibri"/>
              </a:rPr>
              <a:t>GitHub?</a:t>
            </a:r>
            <a:endParaRPr sz="2600">
              <a:latin typeface="Calibri"/>
              <a:cs typeface="Calibri"/>
            </a:endParaRPr>
          </a:p>
          <a:p>
            <a:pPr marL="362585" indent="-349885">
              <a:lnSpc>
                <a:spcPct val="100000"/>
              </a:lnSpc>
              <a:spcBef>
                <a:spcPts val="575"/>
              </a:spcBef>
              <a:buClr>
                <a:srgbClr val="FF0259"/>
              </a:buClr>
              <a:buAutoNum type="arabicPeriod"/>
              <a:tabLst>
                <a:tab pos="363220" algn="l"/>
              </a:tabLst>
            </a:pPr>
            <a:r>
              <a:rPr sz="2600" spc="110" dirty="0">
                <a:solidFill>
                  <a:srgbClr val="414141"/>
                </a:solidFill>
                <a:latin typeface="Calibri"/>
                <a:cs typeface="Calibri"/>
              </a:rPr>
              <a:t>Quick </a:t>
            </a:r>
            <a:r>
              <a:rPr sz="2600" spc="90" dirty="0">
                <a:solidFill>
                  <a:srgbClr val="414141"/>
                </a:solidFill>
                <a:latin typeface="Calibri"/>
                <a:cs typeface="Calibri"/>
              </a:rPr>
              <a:t>example using </a:t>
            </a:r>
            <a:r>
              <a:rPr sz="2600" spc="20" dirty="0">
                <a:solidFill>
                  <a:srgbClr val="414141"/>
                </a:solidFill>
                <a:latin typeface="Calibri"/>
                <a:cs typeface="Calibri"/>
              </a:rPr>
              <a:t>git </a:t>
            </a:r>
            <a:r>
              <a:rPr sz="2600" spc="85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spc="60" dirty="0">
                <a:solidFill>
                  <a:srgbClr val="414141"/>
                </a:solidFill>
                <a:latin typeface="Calibri"/>
                <a:cs typeface="Calibri"/>
              </a:rPr>
              <a:t>GitHub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844" y="2204151"/>
            <a:ext cx="2393248" cy="239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7607" y="4643120"/>
            <a:ext cx="115252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0" dirty="0">
                <a:solidFill>
                  <a:srgbClr val="414141"/>
                </a:solidFill>
                <a:latin typeface="Calibri"/>
                <a:cs typeface="Calibri"/>
              </a:rPr>
              <a:t>Github</a:t>
            </a:r>
            <a:r>
              <a:rPr sz="18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icon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5541" y="1"/>
            <a:ext cx="8890" cy="5143500"/>
          </a:xfrm>
          <a:custGeom>
            <a:avLst/>
            <a:gdLst/>
            <a:ahLst/>
            <a:cxnLst/>
            <a:rect l="l" t="t" r="r" b="b"/>
            <a:pathLst>
              <a:path w="8890" h="5143500">
                <a:moveTo>
                  <a:pt x="0" y="5143498"/>
                </a:moveTo>
                <a:lnTo>
                  <a:pt x="8456" y="5143498"/>
                </a:lnTo>
                <a:lnTo>
                  <a:pt x="845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" y="1"/>
            <a:ext cx="9135745" cy="5143500"/>
          </a:xfrm>
          <a:custGeom>
            <a:avLst/>
            <a:gdLst/>
            <a:ahLst/>
            <a:cxnLst/>
            <a:rect l="l" t="t" r="r" b="b"/>
            <a:pathLst>
              <a:path w="9135745" h="5143500">
                <a:moveTo>
                  <a:pt x="9135538" y="0"/>
                </a:moveTo>
                <a:lnTo>
                  <a:pt x="9135538" y="5143498"/>
                </a:lnTo>
                <a:lnTo>
                  <a:pt x="0" y="5143498"/>
                </a:lnTo>
                <a:lnTo>
                  <a:pt x="0" y="0"/>
                </a:lnTo>
                <a:lnTo>
                  <a:pt x="9135538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" y="1"/>
            <a:ext cx="9135538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5233" y="1678561"/>
            <a:ext cx="7679055" cy="1659889"/>
          </a:xfrm>
          <a:custGeom>
            <a:avLst/>
            <a:gdLst/>
            <a:ahLst/>
            <a:cxnLst/>
            <a:rect l="l" t="t" r="r" b="b"/>
            <a:pathLst>
              <a:path w="7679055" h="1659889">
                <a:moveTo>
                  <a:pt x="0" y="0"/>
                </a:moveTo>
                <a:lnTo>
                  <a:pt x="7678765" y="0"/>
                </a:lnTo>
                <a:lnTo>
                  <a:pt x="7678765" y="1659660"/>
                </a:lnTo>
                <a:lnTo>
                  <a:pt x="0" y="165966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3973" y="2190750"/>
            <a:ext cx="66856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170" dirty="0" smtClean="0">
                <a:solidFill>
                  <a:srgbClr val="FFFFFF"/>
                </a:solidFill>
              </a:rPr>
              <a:t>How does </a:t>
            </a:r>
            <a:r>
              <a:rPr lang="en-US" sz="4000" spc="170" dirty="0" err="1" smtClean="0">
                <a:solidFill>
                  <a:srgbClr val="FFFFFF"/>
                </a:solidFill>
              </a:rPr>
              <a:t>Git</a:t>
            </a:r>
            <a:r>
              <a:rPr lang="en-US" sz="4000" spc="170" dirty="0" smtClean="0">
                <a:solidFill>
                  <a:srgbClr val="FFFFFF"/>
                </a:solidFill>
              </a:rPr>
              <a:t> work</a:t>
            </a:r>
            <a:r>
              <a:rPr sz="4000" spc="50" dirty="0" smtClean="0">
                <a:solidFill>
                  <a:srgbClr val="FFFFFF"/>
                </a:solidFill>
              </a:rPr>
              <a:t>?</a:t>
            </a:r>
            <a:endParaRPr sz="4000" dirty="0"/>
          </a:p>
        </p:txBody>
      </p:sp>
      <p:sp>
        <p:nvSpPr>
          <p:cNvPr id="7" name="object 7"/>
          <p:cNvSpPr/>
          <p:nvPr/>
        </p:nvSpPr>
        <p:spPr>
          <a:xfrm>
            <a:off x="2" y="1678561"/>
            <a:ext cx="1465580" cy="1659889"/>
          </a:xfrm>
          <a:custGeom>
            <a:avLst/>
            <a:gdLst/>
            <a:ahLst/>
            <a:cxnLst/>
            <a:rect l="l" t="t" r="r" b="b"/>
            <a:pathLst>
              <a:path w="1465580" h="1659889">
                <a:moveTo>
                  <a:pt x="0" y="0"/>
                </a:moveTo>
                <a:lnTo>
                  <a:pt x="1465230" y="0"/>
                </a:lnTo>
                <a:lnTo>
                  <a:pt x="1465230" y="1659660"/>
                </a:lnTo>
                <a:lnTo>
                  <a:pt x="0" y="165966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0857" y="1724281"/>
            <a:ext cx="688975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355" dirty="0">
                <a:solidFill>
                  <a:srgbClr val="3D8CA0"/>
                </a:solidFill>
                <a:latin typeface="Calibri"/>
                <a:cs typeface="Calibri"/>
              </a:rPr>
              <a:t>3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50786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Key </a:t>
            </a:r>
            <a:r>
              <a:rPr sz="3200" spc="120" dirty="0"/>
              <a:t>Concepts:</a:t>
            </a:r>
            <a:r>
              <a:rPr sz="3200" spc="-55" dirty="0"/>
              <a:t> </a:t>
            </a:r>
            <a:r>
              <a:rPr sz="3200" spc="125" dirty="0">
                <a:solidFill>
                  <a:srgbClr val="0000FF"/>
                </a:solidFill>
              </a:rPr>
              <a:t>Snapshots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47327"/>
            <a:ext cx="5458460" cy="313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107314" indent="-457200">
              <a:lnSpc>
                <a:spcPct val="79900"/>
              </a:lnSpc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125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400" spc="55" dirty="0">
                <a:solidFill>
                  <a:srgbClr val="414141"/>
                </a:solidFill>
                <a:latin typeface="Calibri"/>
                <a:cs typeface="Calibri"/>
              </a:rPr>
              <a:t>way </a:t>
            </a:r>
            <a:r>
              <a:rPr sz="2400" spc="15" dirty="0">
                <a:solidFill>
                  <a:srgbClr val="414141"/>
                </a:solidFill>
                <a:latin typeface="Calibri"/>
                <a:cs typeface="Calibri"/>
              </a:rPr>
              <a:t>git </a:t>
            </a:r>
            <a:r>
              <a:rPr sz="2400" spc="140" dirty="0">
                <a:solidFill>
                  <a:srgbClr val="414141"/>
                </a:solidFill>
                <a:latin typeface="Calibri"/>
                <a:cs typeface="Calibri"/>
              </a:rPr>
              <a:t>keeps </a:t>
            </a:r>
            <a:r>
              <a:rPr sz="2400" spc="30" dirty="0">
                <a:solidFill>
                  <a:srgbClr val="414141"/>
                </a:solidFill>
                <a:latin typeface="Calibri"/>
                <a:cs typeface="Calibri"/>
              </a:rPr>
              <a:t>track </a:t>
            </a:r>
            <a:r>
              <a:rPr sz="2400" dirty="0">
                <a:solidFill>
                  <a:srgbClr val="414141"/>
                </a:solidFill>
                <a:latin typeface="Calibri"/>
                <a:cs typeface="Calibri"/>
              </a:rPr>
              <a:t>of </a:t>
            </a:r>
            <a:r>
              <a:rPr sz="2400" spc="30" dirty="0">
                <a:solidFill>
                  <a:srgbClr val="414141"/>
                </a:solidFill>
                <a:latin typeface="Calibri"/>
                <a:cs typeface="Calibri"/>
              </a:rPr>
              <a:t>your </a:t>
            </a:r>
            <a:r>
              <a:rPr sz="2400" spc="135" dirty="0">
                <a:solidFill>
                  <a:srgbClr val="414141"/>
                </a:solidFill>
                <a:latin typeface="Calibri"/>
                <a:cs typeface="Calibri"/>
              </a:rPr>
              <a:t>code  </a:t>
            </a:r>
            <a:r>
              <a:rPr sz="2400" spc="15" dirty="0">
                <a:solidFill>
                  <a:srgbClr val="414141"/>
                </a:solidFill>
                <a:latin typeface="Calibri"/>
                <a:cs typeface="Calibri"/>
              </a:rPr>
              <a:t>history</a:t>
            </a:r>
            <a:endParaRPr sz="2400">
              <a:latin typeface="Calibri"/>
              <a:cs typeface="Calibri"/>
            </a:endParaRPr>
          </a:p>
          <a:p>
            <a:pPr marL="469900" marR="186055" indent="-457200">
              <a:lnSpc>
                <a:spcPct val="77200"/>
              </a:lnSpc>
              <a:spcBef>
                <a:spcPts val="650"/>
              </a:spcBef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55" dirty="0">
                <a:solidFill>
                  <a:srgbClr val="414141"/>
                </a:solidFill>
                <a:latin typeface="Calibri"/>
                <a:cs typeface="Calibri"/>
              </a:rPr>
              <a:t>Essentially </a:t>
            </a:r>
            <a:r>
              <a:rPr sz="2400" spc="80" dirty="0">
                <a:solidFill>
                  <a:srgbClr val="414141"/>
                </a:solidFill>
                <a:latin typeface="Calibri"/>
                <a:cs typeface="Calibri"/>
              </a:rPr>
              <a:t>records </a:t>
            </a:r>
            <a:r>
              <a:rPr sz="2400" dirty="0">
                <a:solidFill>
                  <a:srgbClr val="414141"/>
                </a:solidFill>
                <a:latin typeface="Calibri"/>
                <a:cs typeface="Calibri"/>
              </a:rPr>
              <a:t>what </a:t>
            </a:r>
            <a:r>
              <a:rPr sz="2400" spc="5" dirty="0">
                <a:solidFill>
                  <a:srgbClr val="414141"/>
                </a:solidFill>
                <a:latin typeface="Calibri"/>
                <a:cs typeface="Calibri"/>
              </a:rPr>
              <a:t>all </a:t>
            </a:r>
            <a:r>
              <a:rPr sz="2400" spc="30" dirty="0">
                <a:solidFill>
                  <a:srgbClr val="414141"/>
                </a:solidFill>
                <a:latin typeface="Calibri"/>
                <a:cs typeface="Calibri"/>
              </a:rPr>
              <a:t>your files  </a:t>
            </a:r>
            <a:r>
              <a:rPr sz="2400" spc="70" dirty="0">
                <a:solidFill>
                  <a:srgbClr val="414141"/>
                </a:solidFill>
                <a:latin typeface="Calibri"/>
                <a:cs typeface="Calibri"/>
              </a:rPr>
              <a:t>look </a:t>
            </a:r>
            <a:r>
              <a:rPr sz="2400" spc="50" dirty="0">
                <a:solidFill>
                  <a:srgbClr val="414141"/>
                </a:solidFill>
                <a:latin typeface="Calibri"/>
                <a:cs typeface="Calibri"/>
              </a:rPr>
              <a:t>like </a:t>
            </a:r>
            <a:r>
              <a:rPr sz="2400" spc="-25" dirty="0">
                <a:solidFill>
                  <a:srgbClr val="414141"/>
                </a:solidFill>
                <a:latin typeface="Calibri"/>
                <a:cs typeface="Calibri"/>
              </a:rPr>
              <a:t>at </a:t>
            </a:r>
            <a:r>
              <a:rPr sz="2400" spc="100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400" spc="90" dirty="0">
                <a:solidFill>
                  <a:srgbClr val="414141"/>
                </a:solidFill>
                <a:latin typeface="Calibri"/>
                <a:cs typeface="Calibri"/>
              </a:rPr>
              <a:t>given </a:t>
            </a:r>
            <a:r>
              <a:rPr sz="2400" spc="10" dirty="0">
                <a:solidFill>
                  <a:srgbClr val="414141"/>
                </a:solidFill>
                <a:latin typeface="Calibri"/>
                <a:cs typeface="Calibri"/>
              </a:rPr>
              <a:t>point </a:t>
            </a:r>
            <a:r>
              <a:rPr sz="2400" spc="-5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2400" spc="20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14141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469900" marR="97790" indent="-457200">
              <a:lnSpc>
                <a:spcPts val="2320"/>
              </a:lnSpc>
              <a:spcBef>
                <a:spcPts val="535"/>
              </a:spcBef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150" dirty="0">
                <a:solidFill>
                  <a:srgbClr val="414141"/>
                </a:solidFill>
                <a:latin typeface="Calibri"/>
                <a:cs typeface="Calibri"/>
              </a:rPr>
              <a:t>You </a:t>
            </a:r>
            <a:r>
              <a:rPr sz="2400" spc="110" dirty="0">
                <a:solidFill>
                  <a:srgbClr val="414141"/>
                </a:solidFill>
                <a:latin typeface="Calibri"/>
                <a:cs typeface="Calibri"/>
              </a:rPr>
              <a:t>decide </a:t>
            </a:r>
            <a:r>
              <a:rPr sz="2400" spc="60" dirty="0">
                <a:solidFill>
                  <a:srgbClr val="414141"/>
                </a:solidFill>
                <a:latin typeface="Calibri"/>
                <a:cs typeface="Calibri"/>
              </a:rPr>
              <a:t>when </a:t>
            </a:r>
            <a:r>
              <a:rPr sz="2400" spc="-20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400" spc="60" dirty="0">
                <a:solidFill>
                  <a:srgbClr val="414141"/>
                </a:solidFill>
                <a:latin typeface="Calibri"/>
                <a:cs typeface="Calibri"/>
              </a:rPr>
              <a:t>take </a:t>
            </a:r>
            <a:r>
              <a:rPr sz="2400" spc="1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2400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414141"/>
                </a:solidFill>
                <a:latin typeface="Calibri"/>
                <a:cs typeface="Calibri"/>
              </a:rPr>
              <a:t>snapshot,  </a:t>
            </a:r>
            <a:r>
              <a:rPr sz="2400" spc="80" dirty="0">
                <a:solidFill>
                  <a:srgbClr val="414141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414141"/>
                </a:solidFill>
                <a:latin typeface="Calibri"/>
                <a:cs typeface="Calibri"/>
              </a:rPr>
              <a:t>of what</a:t>
            </a:r>
            <a:r>
              <a:rPr sz="2400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414141"/>
                </a:solidFill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ts val="2320"/>
              </a:lnSpc>
              <a:spcBef>
                <a:spcPts val="550"/>
              </a:spcBef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130" dirty="0">
                <a:solidFill>
                  <a:srgbClr val="414141"/>
                </a:solidFill>
                <a:latin typeface="Calibri"/>
                <a:cs typeface="Calibri"/>
              </a:rPr>
              <a:t>Have </a:t>
            </a:r>
            <a:r>
              <a:rPr sz="2400" spc="15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14141"/>
                </a:solidFill>
                <a:latin typeface="Calibri"/>
                <a:cs typeface="Calibri"/>
              </a:rPr>
              <a:t>ability </a:t>
            </a:r>
            <a:r>
              <a:rPr sz="2400" spc="-20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400" spc="170" dirty="0">
                <a:solidFill>
                  <a:srgbClr val="414141"/>
                </a:solidFill>
                <a:latin typeface="Calibri"/>
                <a:cs typeface="Calibri"/>
              </a:rPr>
              <a:t>go </a:t>
            </a:r>
            <a:r>
              <a:rPr sz="2400" spc="125" dirty="0">
                <a:solidFill>
                  <a:srgbClr val="414141"/>
                </a:solidFill>
                <a:latin typeface="Calibri"/>
                <a:cs typeface="Calibri"/>
              </a:rPr>
              <a:t>back </a:t>
            </a:r>
            <a:r>
              <a:rPr sz="2400" spc="-20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14141"/>
                </a:solidFill>
                <a:latin typeface="Calibri"/>
                <a:cs typeface="Calibri"/>
              </a:rPr>
              <a:t>visit </a:t>
            </a:r>
            <a:r>
              <a:rPr sz="2400" spc="65" dirty="0">
                <a:solidFill>
                  <a:srgbClr val="414141"/>
                </a:solidFill>
                <a:latin typeface="Calibri"/>
                <a:cs typeface="Calibri"/>
              </a:rPr>
              <a:t>any  snapshot</a:t>
            </a:r>
            <a:endParaRPr sz="2400">
              <a:latin typeface="Calibri"/>
              <a:cs typeface="Calibri"/>
            </a:endParaRPr>
          </a:p>
          <a:p>
            <a:pPr marL="698500" marR="679450" lvl="1" indent="-457200">
              <a:lnSpc>
                <a:spcPct val="80000"/>
              </a:lnSpc>
              <a:spcBef>
                <a:spcPts val="470"/>
              </a:spcBef>
              <a:buClr>
                <a:srgbClr val="E5425D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solidFill>
                  <a:srgbClr val="202020"/>
                </a:solidFill>
                <a:latin typeface="Calibri"/>
                <a:cs typeface="Calibri"/>
              </a:rPr>
              <a:t>Your </a:t>
            </a:r>
            <a:r>
              <a:rPr sz="2000" spc="65" dirty="0">
                <a:solidFill>
                  <a:srgbClr val="202020"/>
                </a:solidFill>
                <a:latin typeface="Calibri"/>
                <a:cs typeface="Calibri"/>
              </a:rPr>
              <a:t>snapshots </a:t>
            </a:r>
            <a:r>
              <a:rPr sz="2000" spc="-20" dirty="0">
                <a:solidFill>
                  <a:srgbClr val="20202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202020"/>
                </a:solidFill>
                <a:latin typeface="Calibri"/>
                <a:cs typeface="Calibri"/>
              </a:rPr>
              <a:t>later </a:t>
            </a:r>
            <a:r>
              <a:rPr sz="2000" spc="55" dirty="0">
                <a:solidFill>
                  <a:srgbClr val="202020"/>
                </a:solidFill>
                <a:latin typeface="Calibri"/>
                <a:cs typeface="Calibri"/>
              </a:rPr>
              <a:t>on </a:t>
            </a:r>
            <a:r>
              <a:rPr sz="2000" spc="-25" dirty="0">
                <a:solidFill>
                  <a:srgbClr val="202020"/>
                </a:solidFill>
                <a:latin typeface="Calibri"/>
                <a:cs typeface="Calibri"/>
              </a:rPr>
              <a:t>will </a:t>
            </a:r>
            <a:r>
              <a:rPr sz="2000" spc="35" dirty="0">
                <a:solidFill>
                  <a:srgbClr val="202020"/>
                </a:solidFill>
                <a:latin typeface="Calibri"/>
                <a:cs typeface="Calibri"/>
              </a:rPr>
              <a:t>stay  </a:t>
            </a:r>
            <a:r>
              <a:rPr sz="2000" spc="25" dirty="0">
                <a:solidFill>
                  <a:srgbClr val="202020"/>
                </a:solidFill>
                <a:latin typeface="Calibri"/>
                <a:cs typeface="Calibri"/>
              </a:rPr>
              <a:t>around,</a:t>
            </a:r>
            <a:r>
              <a:rPr sz="20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02020"/>
                </a:solidFill>
                <a:latin typeface="Calibri"/>
                <a:cs typeface="Calibri"/>
              </a:rPr>
              <a:t>too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01891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Key </a:t>
            </a:r>
            <a:r>
              <a:rPr sz="3200" spc="120" dirty="0"/>
              <a:t>Concepts:</a:t>
            </a:r>
            <a:r>
              <a:rPr sz="3200" spc="-55" dirty="0"/>
              <a:t> </a:t>
            </a:r>
            <a:r>
              <a:rPr sz="3200" spc="45" dirty="0">
                <a:solidFill>
                  <a:srgbClr val="0000FF"/>
                </a:solidFill>
              </a:rPr>
              <a:t>Commit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34770"/>
            <a:ext cx="5381625" cy="279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15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800" spc="45" dirty="0">
                <a:solidFill>
                  <a:srgbClr val="414141"/>
                </a:solidFill>
                <a:latin typeface="Calibri"/>
                <a:cs typeface="Calibri"/>
              </a:rPr>
              <a:t>act </a:t>
            </a:r>
            <a:r>
              <a:rPr sz="2800" dirty="0">
                <a:solidFill>
                  <a:srgbClr val="414141"/>
                </a:solidFill>
                <a:latin typeface="Calibri"/>
                <a:cs typeface="Calibri"/>
              </a:rPr>
              <a:t>of </a:t>
            </a:r>
            <a:r>
              <a:rPr sz="2800" spc="65" dirty="0">
                <a:solidFill>
                  <a:srgbClr val="414141"/>
                </a:solidFill>
                <a:latin typeface="Calibri"/>
                <a:cs typeface="Calibri"/>
              </a:rPr>
              <a:t>creating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28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snapshot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180" dirty="0">
                <a:solidFill>
                  <a:srgbClr val="414141"/>
                </a:solidFill>
                <a:latin typeface="Calibri"/>
                <a:cs typeface="Calibri"/>
              </a:rPr>
              <a:t>Can </a:t>
            </a:r>
            <a:r>
              <a:rPr sz="2800" spc="160" dirty="0">
                <a:solidFill>
                  <a:srgbClr val="414141"/>
                </a:solidFill>
                <a:latin typeface="Calibri"/>
                <a:cs typeface="Calibri"/>
              </a:rPr>
              <a:t>be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60" dirty="0">
                <a:solidFill>
                  <a:srgbClr val="414141"/>
                </a:solidFill>
                <a:latin typeface="Calibri"/>
                <a:cs typeface="Calibri"/>
              </a:rPr>
              <a:t>noun </a:t>
            </a:r>
            <a:r>
              <a:rPr sz="2800" spc="15" dirty="0">
                <a:solidFill>
                  <a:srgbClr val="414141"/>
                </a:solidFill>
                <a:latin typeface="Calibri"/>
                <a:cs typeface="Calibri"/>
              </a:rPr>
              <a:t>or</a:t>
            </a:r>
            <a:r>
              <a:rPr sz="2800" spc="-1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75" dirty="0">
                <a:solidFill>
                  <a:srgbClr val="414141"/>
                </a:solidFill>
                <a:latin typeface="Calibri"/>
                <a:cs typeface="Calibri"/>
              </a:rPr>
              <a:t>verb</a:t>
            </a:r>
            <a:endParaRPr sz="2800">
              <a:latin typeface="Calibri"/>
              <a:cs typeface="Calibri"/>
            </a:endParaRPr>
          </a:p>
          <a:p>
            <a:pPr marL="698500" lvl="1" indent="-457200">
              <a:lnSpc>
                <a:spcPct val="100000"/>
              </a:lnSpc>
              <a:spcBef>
                <a:spcPts val="540"/>
              </a:spcBef>
              <a:buClr>
                <a:srgbClr val="E5425D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105" dirty="0">
                <a:solidFill>
                  <a:srgbClr val="202020"/>
                </a:solidFill>
                <a:latin typeface="Calibri"/>
                <a:cs typeface="Calibri"/>
              </a:rPr>
              <a:t>“I </a:t>
            </a:r>
            <a:r>
              <a:rPr sz="2400" spc="40" dirty="0">
                <a:solidFill>
                  <a:srgbClr val="202020"/>
                </a:solidFill>
                <a:latin typeface="Calibri"/>
                <a:cs typeface="Calibri"/>
              </a:rPr>
              <a:t>commited</a:t>
            </a:r>
            <a:r>
              <a:rPr sz="2400" spc="16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202020"/>
                </a:solidFill>
                <a:latin typeface="Calibri"/>
                <a:cs typeface="Calibri"/>
              </a:rPr>
              <a:t>code”</a:t>
            </a:r>
            <a:endParaRPr sz="2400">
              <a:latin typeface="Calibri"/>
              <a:cs typeface="Calibri"/>
            </a:endParaRPr>
          </a:p>
          <a:p>
            <a:pPr marL="698500" lvl="1" indent="-457200">
              <a:lnSpc>
                <a:spcPct val="100000"/>
              </a:lnSpc>
              <a:spcBef>
                <a:spcPts val="615"/>
              </a:spcBef>
              <a:buClr>
                <a:srgbClr val="E5425D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400" spc="-105" dirty="0">
                <a:solidFill>
                  <a:srgbClr val="202020"/>
                </a:solidFill>
                <a:latin typeface="Calibri"/>
                <a:cs typeface="Calibri"/>
              </a:rPr>
              <a:t>“I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just </a:t>
            </a:r>
            <a:r>
              <a:rPr sz="2400" spc="85" dirty="0">
                <a:solidFill>
                  <a:srgbClr val="202020"/>
                </a:solidFill>
                <a:latin typeface="Calibri"/>
                <a:cs typeface="Calibri"/>
              </a:rPr>
              <a:t>made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400" spc="70" dirty="0">
                <a:solidFill>
                  <a:srgbClr val="202020"/>
                </a:solidFill>
                <a:latin typeface="Calibri"/>
                <a:cs typeface="Calibri"/>
              </a:rPr>
              <a:t>new</a:t>
            </a:r>
            <a:r>
              <a:rPr sz="2400" spc="2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020"/>
                </a:solidFill>
                <a:latin typeface="Calibri"/>
                <a:cs typeface="Calibri"/>
              </a:rPr>
              <a:t>commit”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ts val="3329"/>
              </a:lnSpc>
              <a:spcBef>
                <a:spcPts val="844"/>
              </a:spcBef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50" dirty="0">
                <a:solidFill>
                  <a:srgbClr val="414141"/>
                </a:solidFill>
                <a:latin typeface="Calibri"/>
                <a:cs typeface="Calibri"/>
              </a:rPr>
              <a:t>Essentially,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40" dirty="0">
                <a:solidFill>
                  <a:srgbClr val="414141"/>
                </a:solidFill>
                <a:latin typeface="Calibri"/>
                <a:cs typeface="Calibri"/>
              </a:rPr>
              <a:t>project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is </a:t>
            </a:r>
            <a:r>
              <a:rPr sz="2800" spc="100" dirty="0">
                <a:solidFill>
                  <a:srgbClr val="414141"/>
                </a:solidFill>
                <a:latin typeface="Calibri"/>
                <a:cs typeface="Calibri"/>
              </a:rPr>
              <a:t>made </a:t>
            </a:r>
            <a:r>
              <a:rPr sz="2800" spc="75" dirty="0">
                <a:solidFill>
                  <a:srgbClr val="414141"/>
                </a:solidFill>
                <a:latin typeface="Calibri"/>
                <a:cs typeface="Calibri"/>
              </a:rPr>
              <a:t>up  </a:t>
            </a:r>
            <a:r>
              <a:rPr sz="2800" dirty="0">
                <a:solidFill>
                  <a:srgbClr val="414141"/>
                </a:solidFill>
                <a:latin typeface="Calibri"/>
                <a:cs typeface="Calibri"/>
              </a:rPr>
              <a:t>of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90" dirty="0">
                <a:solidFill>
                  <a:srgbClr val="414141"/>
                </a:solidFill>
                <a:latin typeface="Calibri"/>
                <a:cs typeface="Calibri"/>
              </a:rPr>
              <a:t>bunch </a:t>
            </a:r>
            <a:r>
              <a:rPr sz="2800" dirty="0">
                <a:solidFill>
                  <a:srgbClr val="414141"/>
                </a:solidFill>
                <a:latin typeface="Calibri"/>
                <a:cs typeface="Calibri"/>
              </a:rPr>
              <a:t>of</a:t>
            </a:r>
            <a:r>
              <a:rPr sz="2800" spc="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35" dirty="0">
                <a:solidFill>
                  <a:srgbClr val="414141"/>
                </a:solidFill>
                <a:latin typeface="Calibri"/>
                <a:cs typeface="Calibri"/>
              </a:rPr>
              <a:t>commits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01891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Key </a:t>
            </a:r>
            <a:r>
              <a:rPr sz="3200" spc="120" dirty="0"/>
              <a:t>Concepts:</a:t>
            </a:r>
            <a:r>
              <a:rPr sz="3200" spc="-55" dirty="0"/>
              <a:t> </a:t>
            </a:r>
            <a:r>
              <a:rPr sz="3200" spc="45" dirty="0">
                <a:solidFill>
                  <a:srgbClr val="0000FF"/>
                </a:solidFill>
              </a:rPr>
              <a:t>Commit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8" y="1360261"/>
            <a:ext cx="5649595" cy="3326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72135" indent="-457200">
              <a:lnSpc>
                <a:spcPct val="76900"/>
              </a:lnSpc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spc="55" dirty="0">
                <a:solidFill>
                  <a:srgbClr val="414141"/>
                </a:solidFill>
                <a:latin typeface="Calibri"/>
                <a:cs typeface="Calibri"/>
              </a:rPr>
              <a:t>Commits </a:t>
            </a:r>
            <a:r>
              <a:rPr sz="2600" spc="40" dirty="0">
                <a:solidFill>
                  <a:srgbClr val="414141"/>
                </a:solidFill>
                <a:latin typeface="Calibri"/>
                <a:cs typeface="Calibri"/>
              </a:rPr>
              <a:t>contain </a:t>
            </a:r>
            <a:r>
              <a:rPr sz="2600" spc="30" dirty="0">
                <a:solidFill>
                  <a:srgbClr val="414141"/>
                </a:solidFill>
                <a:latin typeface="Calibri"/>
                <a:cs typeface="Calibri"/>
              </a:rPr>
              <a:t>three </a:t>
            </a:r>
            <a:r>
              <a:rPr sz="2600" spc="130" dirty="0">
                <a:solidFill>
                  <a:srgbClr val="414141"/>
                </a:solidFill>
                <a:latin typeface="Calibri"/>
                <a:cs typeface="Calibri"/>
              </a:rPr>
              <a:t>pieces </a:t>
            </a:r>
            <a:r>
              <a:rPr sz="2600" dirty="0">
                <a:solidFill>
                  <a:srgbClr val="414141"/>
                </a:solidFill>
                <a:latin typeface="Calibri"/>
                <a:cs typeface="Calibri"/>
              </a:rPr>
              <a:t>of  </a:t>
            </a:r>
            <a:r>
              <a:rPr sz="2600" spc="-15" dirty="0">
                <a:solidFill>
                  <a:srgbClr val="414141"/>
                </a:solidFill>
                <a:latin typeface="Calibri"/>
                <a:cs typeface="Calibri"/>
              </a:rPr>
              <a:t>information:</a:t>
            </a:r>
            <a:endParaRPr sz="2600">
              <a:latin typeface="Calibri"/>
              <a:cs typeface="Calibri"/>
            </a:endParaRPr>
          </a:p>
          <a:p>
            <a:pPr marL="520700" marR="732790" indent="-508000">
              <a:lnSpc>
                <a:spcPts val="2580"/>
              </a:lnSpc>
              <a:spcBef>
                <a:spcPts val="540"/>
              </a:spcBef>
              <a:buClr>
                <a:srgbClr val="E5425D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600" spc="-10" dirty="0">
                <a:solidFill>
                  <a:srgbClr val="414141"/>
                </a:solidFill>
                <a:latin typeface="Calibri"/>
                <a:cs typeface="Calibri"/>
              </a:rPr>
              <a:t>Information </a:t>
            </a:r>
            <a:r>
              <a:rPr sz="2600" spc="40" dirty="0">
                <a:solidFill>
                  <a:srgbClr val="414141"/>
                </a:solidFill>
                <a:latin typeface="Calibri"/>
                <a:cs typeface="Calibri"/>
              </a:rPr>
              <a:t>about </a:t>
            </a:r>
            <a:r>
              <a:rPr sz="2600" spc="50" dirty="0">
                <a:solidFill>
                  <a:srgbClr val="414141"/>
                </a:solidFill>
                <a:latin typeface="Calibri"/>
                <a:cs typeface="Calibri"/>
              </a:rPr>
              <a:t>how </a:t>
            </a:r>
            <a:r>
              <a:rPr sz="2600" spc="2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600" spc="30" dirty="0">
                <a:solidFill>
                  <a:srgbClr val="414141"/>
                </a:solidFill>
                <a:latin typeface="Calibri"/>
                <a:cs typeface="Calibri"/>
              </a:rPr>
              <a:t>files  </a:t>
            </a:r>
            <a:r>
              <a:rPr sz="2600" spc="130" dirty="0">
                <a:solidFill>
                  <a:srgbClr val="414141"/>
                </a:solidFill>
                <a:latin typeface="Calibri"/>
                <a:cs typeface="Calibri"/>
              </a:rPr>
              <a:t>changed </a:t>
            </a:r>
            <a:r>
              <a:rPr sz="2600" spc="-25" dirty="0">
                <a:solidFill>
                  <a:srgbClr val="414141"/>
                </a:solidFill>
                <a:latin typeface="Calibri"/>
                <a:cs typeface="Calibri"/>
              </a:rPr>
              <a:t>from</a:t>
            </a:r>
            <a:r>
              <a:rPr sz="26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spc="60" dirty="0">
                <a:solidFill>
                  <a:srgbClr val="414141"/>
                </a:solidFill>
                <a:latin typeface="Calibri"/>
                <a:cs typeface="Calibri"/>
              </a:rPr>
              <a:t>previously</a:t>
            </a:r>
            <a:endParaRPr sz="2600">
              <a:latin typeface="Calibri"/>
              <a:cs typeface="Calibri"/>
            </a:endParaRPr>
          </a:p>
          <a:p>
            <a:pPr marL="520700" marR="784225" indent="-508000">
              <a:lnSpc>
                <a:spcPct val="79400"/>
              </a:lnSpc>
              <a:spcBef>
                <a:spcPts val="650"/>
              </a:spcBef>
              <a:buClr>
                <a:srgbClr val="E5425D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600" spc="175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600" spc="75" dirty="0">
                <a:solidFill>
                  <a:srgbClr val="414141"/>
                </a:solidFill>
                <a:latin typeface="Calibri"/>
                <a:cs typeface="Calibri"/>
              </a:rPr>
              <a:t>reference </a:t>
            </a:r>
            <a:r>
              <a:rPr sz="2600" spc="-25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600" spc="2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600" spc="5" dirty="0">
                <a:solidFill>
                  <a:srgbClr val="414141"/>
                </a:solidFill>
                <a:latin typeface="Calibri"/>
                <a:cs typeface="Calibri"/>
              </a:rPr>
              <a:t>commit </a:t>
            </a:r>
            <a:r>
              <a:rPr sz="2600" spc="-45" dirty="0">
                <a:solidFill>
                  <a:srgbClr val="414141"/>
                </a:solidFill>
                <a:latin typeface="Calibri"/>
                <a:cs typeface="Calibri"/>
              </a:rPr>
              <a:t>that  </a:t>
            </a:r>
            <a:r>
              <a:rPr sz="2600" spc="110" dirty="0">
                <a:solidFill>
                  <a:srgbClr val="414141"/>
                </a:solidFill>
                <a:latin typeface="Calibri"/>
                <a:cs typeface="Calibri"/>
              </a:rPr>
              <a:t>came </a:t>
            </a: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before</a:t>
            </a:r>
            <a:r>
              <a:rPr sz="26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spc="-100" dirty="0">
                <a:solidFill>
                  <a:srgbClr val="414141"/>
                </a:solidFill>
                <a:latin typeface="Calibri"/>
                <a:cs typeface="Calibri"/>
              </a:rPr>
              <a:t>it</a:t>
            </a:r>
            <a:endParaRPr sz="2600">
              <a:latin typeface="Calibri"/>
              <a:cs typeface="Calibri"/>
            </a:endParaRPr>
          </a:p>
          <a:p>
            <a:pPr marL="698500" lvl="1" indent="-457200">
              <a:lnSpc>
                <a:spcPts val="2615"/>
              </a:lnSpc>
              <a:buClr>
                <a:srgbClr val="E5425D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95" dirty="0">
                <a:solidFill>
                  <a:srgbClr val="202020"/>
                </a:solidFill>
                <a:latin typeface="Calibri"/>
                <a:cs typeface="Calibri"/>
              </a:rPr>
              <a:t>Called </a:t>
            </a:r>
            <a:r>
              <a:rPr sz="2200" spc="1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200" spc="5" dirty="0">
                <a:solidFill>
                  <a:srgbClr val="202020"/>
                </a:solidFill>
                <a:latin typeface="Calibri"/>
                <a:cs typeface="Calibri"/>
              </a:rPr>
              <a:t>“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parent</a:t>
            </a:r>
            <a:r>
              <a:rPr sz="22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sz="2200" spc="-15" dirty="0">
                <a:solidFill>
                  <a:srgbClr val="202020"/>
                </a:solidFill>
                <a:latin typeface="Calibri"/>
                <a:cs typeface="Calibri"/>
              </a:rPr>
              <a:t>”</a:t>
            </a:r>
            <a:endParaRPr sz="2200">
              <a:latin typeface="Calibri"/>
              <a:cs typeface="Calibri"/>
            </a:endParaRPr>
          </a:p>
          <a:p>
            <a:pPr marL="527050" indent="-514350">
              <a:lnSpc>
                <a:spcPts val="3085"/>
              </a:lnSpc>
              <a:buClr>
                <a:srgbClr val="E5425D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600" spc="175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600" spc="90" dirty="0">
                <a:solidFill>
                  <a:srgbClr val="0000FF"/>
                </a:solidFill>
                <a:latin typeface="Calibri"/>
                <a:cs typeface="Calibri"/>
              </a:rPr>
              <a:t>hash </a:t>
            </a:r>
            <a:r>
              <a:rPr sz="2600" spc="145" dirty="0">
                <a:solidFill>
                  <a:srgbClr val="0000FF"/>
                </a:solidFill>
                <a:latin typeface="Calibri"/>
                <a:cs typeface="Calibri"/>
              </a:rPr>
              <a:t>code</a:t>
            </a:r>
            <a:r>
              <a:rPr sz="2600" spc="-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75" dirty="0">
                <a:solidFill>
                  <a:srgbClr val="202020"/>
                </a:solidFill>
                <a:latin typeface="Calibri"/>
                <a:cs typeface="Calibri"/>
              </a:rPr>
              <a:t>name</a:t>
            </a:r>
            <a:endParaRPr sz="2600">
              <a:latin typeface="Calibri"/>
              <a:cs typeface="Calibri"/>
            </a:endParaRPr>
          </a:p>
          <a:p>
            <a:pPr marL="698500" lvl="1" indent="-457200">
              <a:lnSpc>
                <a:spcPts val="2039"/>
              </a:lnSpc>
              <a:buClr>
                <a:srgbClr val="E5425D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35" dirty="0">
                <a:solidFill>
                  <a:srgbClr val="202020"/>
                </a:solidFill>
                <a:latin typeface="Calibri"/>
                <a:cs typeface="Calibri"/>
              </a:rPr>
              <a:t>Will </a:t>
            </a:r>
            <a:r>
              <a:rPr sz="1900" spc="55" dirty="0">
                <a:solidFill>
                  <a:srgbClr val="202020"/>
                </a:solidFill>
                <a:latin typeface="Calibri"/>
                <a:cs typeface="Calibri"/>
              </a:rPr>
              <a:t>look </a:t>
            </a:r>
            <a:r>
              <a:rPr sz="1900" spc="45" dirty="0">
                <a:solidFill>
                  <a:srgbClr val="202020"/>
                </a:solidFill>
                <a:latin typeface="Calibri"/>
                <a:cs typeface="Calibri"/>
              </a:rPr>
              <a:t>something</a:t>
            </a:r>
            <a:r>
              <a:rPr sz="1900" spc="1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900" spc="15" dirty="0">
                <a:solidFill>
                  <a:srgbClr val="202020"/>
                </a:solidFill>
                <a:latin typeface="Calibri"/>
                <a:cs typeface="Calibri"/>
              </a:rPr>
              <a:t>like:</a:t>
            </a:r>
            <a:endParaRPr sz="1900">
              <a:latin typeface="Calibri"/>
              <a:cs typeface="Calibri"/>
            </a:endParaRPr>
          </a:p>
          <a:p>
            <a:pPr marL="698500">
              <a:lnSpc>
                <a:spcPts val="2060"/>
              </a:lnSpc>
            </a:pPr>
            <a:r>
              <a:rPr sz="1900" spc="95" dirty="0">
                <a:solidFill>
                  <a:srgbClr val="202020"/>
                </a:solidFill>
                <a:latin typeface="Calibri"/>
                <a:cs typeface="Calibri"/>
              </a:rPr>
              <a:t>fb2d2ec5069fc6776c80b3ad6b7cbde3cade4e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85838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Key </a:t>
            </a:r>
            <a:r>
              <a:rPr sz="3200" spc="120" dirty="0"/>
              <a:t>Concepts:</a:t>
            </a:r>
            <a:r>
              <a:rPr sz="3200" spc="-20" dirty="0"/>
              <a:t> </a:t>
            </a:r>
            <a:r>
              <a:rPr sz="3200" spc="85" dirty="0">
                <a:solidFill>
                  <a:srgbClr val="0000FF"/>
                </a:solidFill>
              </a:rPr>
              <a:t>Repositories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34770"/>
            <a:ext cx="5117465" cy="264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45" dirty="0">
                <a:solidFill>
                  <a:srgbClr val="414141"/>
                </a:solidFill>
                <a:latin typeface="Calibri"/>
                <a:cs typeface="Calibri"/>
              </a:rPr>
              <a:t>Often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shortened </a:t>
            </a:r>
            <a:r>
              <a:rPr sz="2800" spc="-25" dirty="0">
                <a:solidFill>
                  <a:srgbClr val="414141"/>
                </a:solidFill>
                <a:latin typeface="Calibri"/>
                <a:cs typeface="Calibri"/>
              </a:rPr>
              <a:t>to</a:t>
            </a:r>
            <a:r>
              <a:rPr sz="28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25" dirty="0">
                <a:solidFill>
                  <a:srgbClr val="414141"/>
                </a:solidFill>
                <a:latin typeface="Calibri"/>
                <a:cs typeface="Calibri"/>
              </a:rPr>
              <a:t>‘</a:t>
            </a:r>
            <a:r>
              <a:rPr sz="2800" spc="25" dirty="0">
                <a:solidFill>
                  <a:srgbClr val="0000FF"/>
                </a:solidFill>
                <a:latin typeface="Calibri"/>
                <a:cs typeface="Calibri"/>
              </a:rPr>
              <a:t>repo</a:t>
            </a:r>
            <a:r>
              <a:rPr sz="2800" spc="25" dirty="0">
                <a:solidFill>
                  <a:srgbClr val="414141"/>
                </a:solidFill>
                <a:latin typeface="Calibri"/>
                <a:cs typeface="Calibri"/>
              </a:rPr>
              <a:t>’</a:t>
            </a:r>
            <a:endParaRPr sz="2800">
              <a:latin typeface="Calibri"/>
              <a:cs typeface="Calibri"/>
            </a:endParaRPr>
          </a:p>
          <a:p>
            <a:pPr marL="520700" marR="5080" indent="-508000">
              <a:lnSpc>
                <a:spcPts val="3329"/>
              </a:lnSpc>
              <a:spcBef>
                <a:spcPts val="745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90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55" dirty="0">
                <a:solidFill>
                  <a:srgbClr val="414141"/>
                </a:solidFill>
                <a:latin typeface="Calibri"/>
                <a:cs typeface="Calibri"/>
              </a:rPr>
              <a:t>collection </a:t>
            </a:r>
            <a:r>
              <a:rPr sz="2800" dirty="0">
                <a:solidFill>
                  <a:srgbClr val="414141"/>
                </a:solidFill>
                <a:latin typeface="Calibri"/>
                <a:cs typeface="Calibri"/>
              </a:rPr>
              <a:t>of </a:t>
            </a:r>
            <a:r>
              <a:rPr sz="2800" spc="10" dirty="0">
                <a:solidFill>
                  <a:srgbClr val="414141"/>
                </a:solidFill>
                <a:latin typeface="Calibri"/>
                <a:cs typeface="Calibri"/>
              </a:rPr>
              <a:t>all </a:t>
            </a:r>
            <a:r>
              <a:rPr sz="2800" spc="2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800" spc="35" dirty="0">
                <a:solidFill>
                  <a:srgbClr val="414141"/>
                </a:solidFill>
                <a:latin typeface="Calibri"/>
                <a:cs typeface="Calibri"/>
              </a:rPr>
              <a:t>files </a:t>
            </a:r>
            <a:r>
              <a:rPr sz="2800" spc="95" dirty="0">
                <a:solidFill>
                  <a:srgbClr val="414141"/>
                </a:solidFill>
                <a:latin typeface="Calibri"/>
                <a:cs typeface="Calibri"/>
              </a:rPr>
              <a:t>and  </a:t>
            </a:r>
            <a:r>
              <a:rPr sz="2800" spc="2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800" spc="15" dirty="0">
                <a:solidFill>
                  <a:srgbClr val="414141"/>
                </a:solidFill>
                <a:latin typeface="Calibri"/>
                <a:cs typeface="Calibri"/>
              </a:rPr>
              <a:t>history </a:t>
            </a:r>
            <a:r>
              <a:rPr sz="2800" dirty="0">
                <a:solidFill>
                  <a:srgbClr val="414141"/>
                </a:solidFill>
                <a:latin typeface="Calibri"/>
                <a:cs typeface="Calibri"/>
              </a:rPr>
              <a:t>of </a:t>
            </a:r>
            <a:r>
              <a:rPr sz="2800" spc="75" dirty="0">
                <a:solidFill>
                  <a:srgbClr val="414141"/>
                </a:solidFill>
                <a:latin typeface="Calibri"/>
                <a:cs typeface="Calibri"/>
              </a:rPr>
              <a:t>those</a:t>
            </a:r>
            <a:r>
              <a:rPr sz="2800" spc="2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35" dirty="0">
                <a:solidFill>
                  <a:srgbClr val="414141"/>
                </a:solidFill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505"/>
              </a:spcBef>
              <a:buClr>
                <a:srgbClr val="E5425D"/>
              </a:buClr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400" spc="95" dirty="0">
                <a:solidFill>
                  <a:srgbClr val="202020"/>
                </a:solidFill>
                <a:latin typeface="Calibri"/>
                <a:cs typeface="Calibri"/>
              </a:rPr>
              <a:t>Consists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all </a:t>
            </a:r>
            <a:r>
              <a:rPr sz="2400" spc="30" dirty="0">
                <a:solidFill>
                  <a:srgbClr val="202020"/>
                </a:solidFill>
                <a:latin typeface="Calibri"/>
                <a:cs typeface="Calibri"/>
              </a:rPr>
              <a:t>your</a:t>
            </a:r>
            <a:r>
              <a:rPr sz="2400" spc="15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202020"/>
                </a:solidFill>
                <a:latin typeface="Calibri"/>
                <a:cs typeface="Calibri"/>
              </a:rPr>
              <a:t>commits</a:t>
            </a:r>
            <a:endParaRPr sz="2400">
              <a:latin typeface="Calibri"/>
              <a:cs typeface="Calibri"/>
            </a:endParaRPr>
          </a:p>
          <a:p>
            <a:pPr marL="749300" marR="18415" lvl="1" indent="-279400">
              <a:lnSpc>
                <a:spcPts val="2820"/>
              </a:lnSpc>
              <a:spcBef>
                <a:spcPts val="760"/>
              </a:spcBef>
              <a:buClr>
                <a:srgbClr val="E5425D"/>
              </a:buClr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400" spc="105" dirty="0">
                <a:solidFill>
                  <a:srgbClr val="202020"/>
                </a:solidFill>
                <a:latin typeface="Calibri"/>
                <a:cs typeface="Calibri"/>
              </a:rPr>
              <a:t>Place </a:t>
            </a:r>
            <a:r>
              <a:rPr sz="2400" spc="60" dirty="0">
                <a:solidFill>
                  <a:srgbClr val="202020"/>
                </a:solidFill>
                <a:latin typeface="Calibri"/>
                <a:cs typeface="Calibri"/>
              </a:rPr>
              <a:t>where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all </a:t>
            </a:r>
            <a:r>
              <a:rPr sz="2400" spc="30" dirty="0">
                <a:solidFill>
                  <a:srgbClr val="202020"/>
                </a:solidFill>
                <a:latin typeface="Calibri"/>
                <a:cs typeface="Calibri"/>
              </a:rPr>
              <a:t>your </a:t>
            </a:r>
            <a:r>
              <a:rPr sz="2400" spc="40" dirty="0">
                <a:solidFill>
                  <a:srgbClr val="202020"/>
                </a:solidFill>
                <a:latin typeface="Calibri"/>
                <a:cs typeface="Calibri"/>
              </a:rPr>
              <a:t>hard work </a:t>
            </a:r>
            <a:r>
              <a:rPr sz="2400" spc="60" dirty="0">
                <a:solidFill>
                  <a:srgbClr val="202020"/>
                </a:solidFill>
                <a:latin typeface="Calibri"/>
                <a:cs typeface="Calibri"/>
              </a:rPr>
              <a:t>is  </a:t>
            </a:r>
            <a:r>
              <a:rPr sz="2400" spc="50" dirty="0">
                <a:solidFill>
                  <a:srgbClr val="202020"/>
                </a:solidFill>
                <a:latin typeface="Calibri"/>
                <a:cs typeface="Calibri"/>
              </a:rPr>
              <a:t>stored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85838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Key </a:t>
            </a:r>
            <a:r>
              <a:rPr sz="3200" spc="120" dirty="0"/>
              <a:t>Concepts:</a:t>
            </a:r>
            <a:r>
              <a:rPr sz="3200" spc="-20" dirty="0"/>
              <a:t> </a:t>
            </a:r>
            <a:r>
              <a:rPr sz="3200" spc="85" dirty="0">
                <a:solidFill>
                  <a:srgbClr val="0000FF"/>
                </a:solidFill>
              </a:rPr>
              <a:t>Repositories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55090"/>
            <a:ext cx="5300980" cy="318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156845" indent="-508000">
              <a:lnSpc>
                <a:spcPts val="33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80" dirty="0">
                <a:solidFill>
                  <a:srgbClr val="414141"/>
                </a:solidFill>
                <a:latin typeface="Calibri"/>
                <a:cs typeface="Calibri"/>
              </a:rPr>
              <a:t>Can </a:t>
            </a:r>
            <a:r>
              <a:rPr sz="2800" spc="45" dirty="0">
                <a:solidFill>
                  <a:srgbClr val="414141"/>
                </a:solidFill>
                <a:latin typeface="Calibri"/>
                <a:cs typeface="Calibri"/>
              </a:rPr>
              <a:t>live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on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local machine</a:t>
            </a:r>
            <a:r>
              <a:rPr sz="2800" spc="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15" dirty="0">
                <a:solidFill>
                  <a:srgbClr val="414141"/>
                </a:solidFill>
                <a:latin typeface="Calibri"/>
                <a:cs typeface="Calibri"/>
              </a:rPr>
              <a:t>or 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on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35" dirty="0">
                <a:solidFill>
                  <a:srgbClr val="414141"/>
                </a:solidFill>
                <a:latin typeface="Calibri"/>
                <a:cs typeface="Calibri"/>
              </a:rPr>
              <a:t>remote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server</a:t>
            </a:r>
            <a:r>
              <a:rPr sz="2800" spc="9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414141"/>
                </a:solidFill>
                <a:latin typeface="Calibri"/>
                <a:cs typeface="Calibri"/>
              </a:rPr>
              <a:t>(GitHub!)</a:t>
            </a:r>
            <a:endParaRPr sz="2800">
              <a:latin typeface="Calibri"/>
              <a:cs typeface="Calibri"/>
            </a:endParaRPr>
          </a:p>
          <a:p>
            <a:pPr marL="520700" marR="5080" indent="-508000">
              <a:lnSpc>
                <a:spcPct val="100099"/>
              </a:lnSpc>
              <a:spcBef>
                <a:spcPts val="605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5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800" spc="45" dirty="0">
                <a:solidFill>
                  <a:srgbClr val="414141"/>
                </a:solidFill>
                <a:latin typeface="Calibri"/>
                <a:cs typeface="Calibri"/>
              </a:rPr>
              <a:t>act </a:t>
            </a:r>
            <a:r>
              <a:rPr sz="2800" dirty="0">
                <a:solidFill>
                  <a:srgbClr val="414141"/>
                </a:solidFill>
                <a:latin typeface="Calibri"/>
                <a:cs typeface="Calibri"/>
              </a:rPr>
              <a:t>of </a:t>
            </a:r>
            <a:r>
              <a:rPr sz="2800" spc="110" dirty="0">
                <a:solidFill>
                  <a:srgbClr val="414141"/>
                </a:solidFill>
                <a:latin typeface="Calibri"/>
                <a:cs typeface="Calibri"/>
              </a:rPr>
              <a:t>copying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40" dirty="0">
                <a:solidFill>
                  <a:srgbClr val="414141"/>
                </a:solidFill>
                <a:latin typeface="Calibri"/>
                <a:cs typeface="Calibri"/>
              </a:rPr>
              <a:t>repository  </a:t>
            </a:r>
            <a:r>
              <a:rPr sz="2800" spc="-30" dirty="0">
                <a:solidFill>
                  <a:srgbClr val="414141"/>
                </a:solidFill>
                <a:latin typeface="Calibri"/>
                <a:cs typeface="Calibri"/>
              </a:rPr>
              <a:t>from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35" dirty="0">
                <a:solidFill>
                  <a:srgbClr val="414141"/>
                </a:solidFill>
                <a:latin typeface="Calibri"/>
                <a:cs typeface="Calibri"/>
              </a:rPr>
              <a:t>remote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server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is </a:t>
            </a:r>
            <a:r>
              <a:rPr sz="2800" spc="90" dirty="0">
                <a:solidFill>
                  <a:srgbClr val="414141"/>
                </a:solidFill>
                <a:latin typeface="Calibri"/>
                <a:cs typeface="Calibri"/>
              </a:rPr>
              <a:t>called  </a:t>
            </a:r>
            <a:r>
              <a:rPr sz="2800" spc="85" dirty="0">
                <a:solidFill>
                  <a:srgbClr val="0000FF"/>
                </a:solidFill>
                <a:latin typeface="Calibri"/>
                <a:cs typeface="Calibri"/>
              </a:rPr>
              <a:t>cloning</a:t>
            </a:r>
            <a:endParaRPr sz="2800">
              <a:latin typeface="Calibri"/>
              <a:cs typeface="Calibri"/>
            </a:endParaRPr>
          </a:p>
          <a:p>
            <a:pPr marL="520700" marR="154940" indent="-508000">
              <a:lnSpc>
                <a:spcPct val="102000"/>
              </a:lnSpc>
              <a:spcBef>
                <a:spcPts val="54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10" dirty="0">
                <a:solidFill>
                  <a:srgbClr val="202020"/>
                </a:solidFill>
                <a:latin typeface="Calibri"/>
                <a:cs typeface="Calibri"/>
              </a:rPr>
              <a:t>Cloning </a:t>
            </a:r>
            <a:r>
              <a:rPr sz="2800" spc="-30" dirty="0">
                <a:solidFill>
                  <a:srgbClr val="202020"/>
                </a:solidFill>
                <a:latin typeface="Calibri"/>
                <a:cs typeface="Calibri"/>
              </a:rPr>
              <a:t>from </a:t>
            </a:r>
            <a:r>
              <a:rPr sz="2800" spc="114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800" spc="35" dirty="0">
                <a:solidFill>
                  <a:srgbClr val="202020"/>
                </a:solidFill>
                <a:latin typeface="Calibri"/>
                <a:cs typeface="Calibri"/>
              </a:rPr>
              <a:t>remote </a:t>
            </a:r>
            <a:r>
              <a:rPr sz="2800" spc="80" dirty="0">
                <a:solidFill>
                  <a:srgbClr val="202020"/>
                </a:solidFill>
                <a:latin typeface="Calibri"/>
                <a:cs typeface="Calibri"/>
              </a:rPr>
              <a:t>server  </a:t>
            </a:r>
            <a:r>
              <a:rPr sz="2800" spc="55" dirty="0">
                <a:solidFill>
                  <a:srgbClr val="202020"/>
                </a:solidFill>
                <a:latin typeface="Calibri"/>
                <a:cs typeface="Calibri"/>
              </a:rPr>
              <a:t>allows </a:t>
            </a:r>
            <a:r>
              <a:rPr sz="2800" spc="60" dirty="0">
                <a:solidFill>
                  <a:srgbClr val="202020"/>
                </a:solidFill>
                <a:latin typeface="Calibri"/>
                <a:cs typeface="Calibri"/>
              </a:rPr>
              <a:t>teams </a:t>
            </a:r>
            <a:r>
              <a:rPr sz="2800" spc="-25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2800" spc="45" dirty="0">
                <a:solidFill>
                  <a:srgbClr val="202020"/>
                </a:solidFill>
                <a:latin typeface="Calibri"/>
                <a:cs typeface="Calibri"/>
              </a:rPr>
              <a:t>work</a:t>
            </a:r>
            <a:r>
              <a:rPr sz="2800" spc="2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202020"/>
                </a:solidFill>
                <a:latin typeface="Calibri"/>
                <a:cs typeface="Calibri"/>
              </a:rPr>
              <a:t>together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85838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Key </a:t>
            </a:r>
            <a:r>
              <a:rPr sz="3200" spc="120" dirty="0"/>
              <a:t>Concepts:</a:t>
            </a:r>
            <a:r>
              <a:rPr sz="3200" spc="-20" dirty="0"/>
              <a:t> </a:t>
            </a:r>
            <a:r>
              <a:rPr sz="3200" spc="85" dirty="0">
                <a:solidFill>
                  <a:srgbClr val="0000FF"/>
                </a:solidFill>
              </a:rPr>
              <a:t>Repositories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50010"/>
            <a:ext cx="5351145" cy="287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5080" indent="-508000">
              <a:lnSpc>
                <a:spcPts val="31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600" spc="135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600" spc="120" dirty="0">
                <a:solidFill>
                  <a:srgbClr val="414141"/>
                </a:solidFill>
                <a:latin typeface="Calibri"/>
                <a:cs typeface="Calibri"/>
              </a:rPr>
              <a:t>process </a:t>
            </a:r>
            <a:r>
              <a:rPr sz="2600" dirty="0">
                <a:solidFill>
                  <a:srgbClr val="414141"/>
                </a:solidFill>
                <a:latin typeface="Calibri"/>
                <a:cs typeface="Calibri"/>
              </a:rPr>
              <a:t>of </a:t>
            </a:r>
            <a:r>
              <a:rPr sz="2600" spc="75" dirty="0">
                <a:solidFill>
                  <a:srgbClr val="414141"/>
                </a:solidFill>
                <a:latin typeface="Calibri"/>
                <a:cs typeface="Calibri"/>
              </a:rPr>
              <a:t>downloading  </a:t>
            </a:r>
            <a:r>
              <a:rPr sz="2600" spc="30" dirty="0">
                <a:solidFill>
                  <a:srgbClr val="414141"/>
                </a:solidFill>
                <a:latin typeface="Calibri"/>
                <a:cs typeface="Calibri"/>
              </a:rPr>
              <a:t>commits </a:t>
            </a:r>
            <a:r>
              <a:rPr sz="2600" spc="-45" dirty="0">
                <a:solidFill>
                  <a:srgbClr val="414141"/>
                </a:solidFill>
                <a:latin typeface="Calibri"/>
                <a:cs typeface="Calibri"/>
              </a:rPr>
              <a:t>that </a:t>
            </a:r>
            <a:r>
              <a:rPr sz="2600" spc="5" dirty="0">
                <a:solidFill>
                  <a:srgbClr val="414141"/>
                </a:solidFill>
                <a:latin typeface="Calibri"/>
                <a:cs typeface="Calibri"/>
              </a:rPr>
              <a:t>don’t </a:t>
            </a:r>
            <a:r>
              <a:rPr sz="2600" spc="55" dirty="0">
                <a:solidFill>
                  <a:srgbClr val="414141"/>
                </a:solidFill>
                <a:latin typeface="Calibri"/>
                <a:cs typeface="Calibri"/>
              </a:rPr>
              <a:t>exist </a:t>
            </a:r>
            <a:r>
              <a:rPr sz="2600" spc="75" dirty="0">
                <a:solidFill>
                  <a:srgbClr val="414141"/>
                </a:solidFill>
                <a:latin typeface="Calibri"/>
                <a:cs typeface="Calibri"/>
              </a:rPr>
              <a:t>on </a:t>
            </a:r>
            <a:r>
              <a:rPr sz="2600" spc="35" dirty="0">
                <a:solidFill>
                  <a:srgbClr val="414141"/>
                </a:solidFill>
                <a:latin typeface="Calibri"/>
                <a:cs typeface="Calibri"/>
              </a:rPr>
              <a:t>your  </a:t>
            </a: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machine </a:t>
            </a:r>
            <a:r>
              <a:rPr sz="2600" spc="-25" dirty="0">
                <a:solidFill>
                  <a:srgbClr val="414141"/>
                </a:solidFill>
                <a:latin typeface="Calibri"/>
                <a:cs typeface="Calibri"/>
              </a:rPr>
              <a:t>from </a:t>
            </a:r>
            <a:r>
              <a:rPr sz="2600" spc="105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600" spc="35" dirty="0">
                <a:solidFill>
                  <a:srgbClr val="414141"/>
                </a:solidFill>
                <a:latin typeface="Calibri"/>
                <a:cs typeface="Calibri"/>
              </a:rPr>
              <a:t>remote </a:t>
            </a:r>
            <a:r>
              <a:rPr sz="2600" spc="40" dirty="0">
                <a:solidFill>
                  <a:srgbClr val="414141"/>
                </a:solidFill>
                <a:latin typeface="Calibri"/>
                <a:cs typeface="Calibri"/>
              </a:rPr>
              <a:t>repository  </a:t>
            </a: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is </a:t>
            </a:r>
            <a:r>
              <a:rPr sz="2600" spc="85" dirty="0">
                <a:solidFill>
                  <a:srgbClr val="414141"/>
                </a:solidFill>
                <a:latin typeface="Calibri"/>
                <a:cs typeface="Calibri"/>
              </a:rPr>
              <a:t>called </a:t>
            </a:r>
            <a:r>
              <a:rPr sz="2600" spc="45" dirty="0">
                <a:solidFill>
                  <a:srgbClr val="0000FF"/>
                </a:solidFill>
                <a:latin typeface="Calibri"/>
                <a:cs typeface="Calibri"/>
              </a:rPr>
              <a:t>pulling</a:t>
            </a:r>
            <a:r>
              <a:rPr sz="26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140" dirty="0">
                <a:solidFill>
                  <a:srgbClr val="202020"/>
                </a:solidFill>
                <a:latin typeface="Calibri"/>
                <a:cs typeface="Calibri"/>
              </a:rPr>
              <a:t>changes</a:t>
            </a:r>
            <a:endParaRPr sz="2600">
              <a:latin typeface="Calibri"/>
              <a:cs typeface="Calibri"/>
            </a:endParaRPr>
          </a:p>
          <a:p>
            <a:pPr marL="520700" marR="73660" indent="-508000" algn="just">
              <a:lnSpc>
                <a:spcPct val="100600"/>
              </a:lnSpc>
              <a:spcBef>
                <a:spcPts val="484"/>
              </a:spcBef>
              <a:buClr>
                <a:srgbClr val="E5425D"/>
              </a:buClr>
              <a:buFont typeface="Arial"/>
              <a:buChar char="•"/>
              <a:tabLst>
                <a:tab pos="527050" algn="l"/>
              </a:tabLst>
            </a:pPr>
            <a:r>
              <a:rPr sz="2600" spc="13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600" spc="120" dirty="0">
                <a:solidFill>
                  <a:srgbClr val="202020"/>
                </a:solidFill>
                <a:latin typeface="Calibri"/>
                <a:cs typeface="Calibri"/>
              </a:rPr>
              <a:t>process </a:t>
            </a:r>
            <a:r>
              <a:rPr sz="2600" dirty="0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sz="2600" spc="100" dirty="0">
                <a:solidFill>
                  <a:srgbClr val="202020"/>
                </a:solidFill>
                <a:latin typeface="Calibri"/>
                <a:cs typeface="Calibri"/>
              </a:rPr>
              <a:t>adding </a:t>
            </a:r>
            <a:r>
              <a:rPr sz="2600" spc="35" dirty="0">
                <a:solidFill>
                  <a:srgbClr val="202020"/>
                </a:solidFill>
                <a:latin typeface="Calibri"/>
                <a:cs typeface="Calibri"/>
              </a:rPr>
              <a:t>your </a:t>
            </a:r>
            <a:r>
              <a:rPr sz="2600" spc="65" dirty="0">
                <a:solidFill>
                  <a:srgbClr val="202020"/>
                </a:solidFill>
                <a:latin typeface="Calibri"/>
                <a:cs typeface="Calibri"/>
              </a:rPr>
              <a:t>local  </a:t>
            </a:r>
            <a:r>
              <a:rPr sz="2600" spc="140" dirty="0">
                <a:solidFill>
                  <a:srgbClr val="202020"/>
                </a:solidFill>
                <a:latin typeface="Calibri"/>
                <a:cs typeface="Calibri"/>
              </a:rPr>
              <a:t>changes </a:t>
            </a:r>
            <a:r>
              <a:rPr sz="2600" spc="-25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2600" spc="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600" spc="35" dirty="0">
                <a:solidFill>
                  <a:srgbClr val="202020"/>
                </a:solidFill>
                <a:latin typeface="Calibri"/>
                <a:cs typeface="Calibri"/>
              </a:rPr>
              <a:t>remote </a:t>
            </a:r>
            <a:r>
              <a:rPr sz="2600" spc="40" dirty="0">
                <a:solidFill>
                  <a:srgbClr val="202020"/>
                </a:solidFill>
                <a:latin typeface="Calibri"/>
                <a:cs typeface="Calibri"/>
              </a:rPr>
              <a:t>repository  </a:t>
            </a:r>
            <a:r>
              <a:rPr sz="2600" spc="65" dirty="0">
                <a:solidFill>
                  <a:srgbClr val="202020"/>
                </a:solidFill>
                <a:latin typeface="Calibri"/>
                <a:cs typeface="Calibri"/>
              </a:rPr>
              <a:t>is </a:t>
            </a:r>
            <a:r>
              <a:rPr sz="2600" spc="85" dirty="0">
                <a:solidFill>
                  <a:srgbClr val="202020"/>
                </a:solidFill>
                <a:latin typeface="Calibri"/>
                <a:cs typeface="Calibri"/>
              </a:rPr>
              <a:t>called </a:t>
            </a:r>
            <a:r>
              <a:rPr sz="2600" spc="85" dirty="0">
                <a:solidFill>
                  <a:srgbClr val="0000FF"/>
                </a:solidFill>
                <a:latin typeface="Calibri"/>
                <a:cs typeface="Calibri"/>
              </a:rPr>
              <a:t>pushing</a:t>
            </a:r>
            <a:r>
              <a:rPr sz="26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140" dirty="0">
                <a:solidFill>
                  <a:srgbClr val="202020"/>
                </a:solidFill>
                <a:latin typeface="Calibri"/>
                <a:cs typeface="Calibri"/>
              </a:rPr>
              <a:t>changes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32054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Key </a:t>
            </a:r>
            <a:r>
              <a:rPr sz="3200" spc="120" dirty="0"/>
              <a:t>Concepts:</a:t>
            </a:r>
            <a:r>
              <a:rPr sz="3200" spc="-45" dirty="0"/>
              <a:t> </a:t>
            </a:r>
            <a:r>
              <a:rPr sz="3200" spc="125" dirty="0">
                <a:solidFill>
                  <a:srgbClr val="0000FF"/>
                </a:solidFill>
              </a:rPr>
              <a:t>Branches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55090"/>
            <a:ext cx="524256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82550" indent="-508000">
              <a:lnSpc>
                <a:spcPts val="33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35" dirty="0">
                <a:solidFill>
                  <a:srgbClr val="414141"/>
                </a:solidFill>
                <a:latin typeface="Calibri"/>
                <a:cs typeface="Calibri"/>
              </a:rPr>
              <a:t>All commits </a:t>
            </a:r>
            <a:r>
              <a:rPr sz="2800" spc="-5" dirty="0">
                <a:solidFill>
                  <a:srgbClr val="414141"/>
                </a:solidFill>
                <a:latin typeface="Calibri"/>
                <a:cs typeface="Calibri"/>
              </a:rPr>
              <a:t>in </a:t>
            </a:r>
            <a:r>
              <a:rPr sz="2800" spc="20" dirty="0">
                <a:solidFill>
                  <a:srgbClr val="414141"/>
                </a:solidFill>
                <a:latin typeface="Calibri"/>
                <a:cs typeface="Calibri"/>
              </a:rPr>
              <a:t>git </a:t>
            </a:r>
            <a:r>
              <a:rPr sz="2800" spc="45" dirty="0">
                <a:solidFill>
                  <a:srgbClr val="414141"/>
                </a:solidFill>
                <a:latin typeface="Calibri"/>
                <a:cs typeface="Calibri"/>
              </a:rPr>
              <a:t>live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on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some 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branch</a:t>
            </a:r>
            <a:endParaRPr sz="2800">
              <a:latin typeface="Calibri"/>
              <a:cs typeface="Calibri"/>
            </a:endParaRPr>
          </a:p>
          <a:p>
            <a:pPr marL="520700" marR="240029" indent="-508000">
              <a:lnSpc>
                <a:spcPts val="3329"/>
              </a:lnSpc>
              <a:spcBef>
                <a:spcPts val="745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20" dirty="0">
                <a:solidFill>
                  <a:srgbClr val="414141"/>
                </a:solidFill>
                <a:latin typeface="Calibri"/>
                <a:cs typeface="Calibri"/>
              </a:rPr>
              <a:t>But </a:t>
            </a:r>
            <a:r>
              <a:rPr sz="2800" spc="30" dirty="0">
                <a:solidFill>
                  <a:srgbClr val="414141"/>
                </a:solidFill>
                <a:latin typeface="Calibri"/>
                <a:cs typeface="Calibri"/>
              </a:rPr>
              <a:t>there </a:t>
            </a:r>
            <a:r>
              <a:rPr sz="2800" spc="114" dirty="0">
                <a:solidFill>
                  <a:srgbClr val="414141"/>
                </a:solidFill>
                <a:latin typeface="Calibri"/>
                <a:cs typeface="Calibri"/>
              </a:rPr>
              <a:t>can </a:t>
            </a:r>
            <a:r>
              <a:rPr sz="2800" spc="160" dirty="0">
                <a:solidFill>
                  <a:srgbClr val="414141"/>
                </a:solidFill>
                <a:latin typeface="Calibri"/>
                <a:cs typeface="Calibri"/>
              </a:rPr>
              <a:t>be </a:t>
            </a:r>
            <a:r>
              <a:rPr sz="2800" spc="25" dirty="0">
                <a:solidFill>
                  <a:srgbClr val="414141"/>
                </a:solidFill>
                <a:latin typeface="Calibri"/>
                <a:cs typeface="Calibri"/>
              </a:rPr>
              <a:t>many, </a:t>
            </a:r>
            <a:r>
              <a:rPr sz="2800" spc="50" dirty="0">
                <a:solidFill>
                  <a:srgbClr val="414141"/>
                </a:solidFill>
                <a:latin typeface="Calibri"/>
                <a:cs typeface="Calibri"/>
              </a:rPr>
              <a:t>many  </a:t>
            </a:r>
            <a:r>
              <a:rPr sz="2800" spc="100" dirty="0">
                <a:solidFill>
                  <a:srgbClr val="414141"/>
                </a:solidFill>
                <a:latin typeface="Calibri"/>
                <a:cs typeface="Calibri"/>
              </a:rPr>
              <a:t>branches</a:t>
            </a:r>
            <a:endParaRPr sz="2800">
              <a:latin typeface="Calibri"/>
              <a:cs typeface="Calibri"/>
            </a:endParaRPr>
          </a:p>
          <a:p>
            <a:pPr marL="520700" marR="5080" indent="-508000">
              <a:lnSpc>
                <a:spcPts val="3329"/>
              </a:lnSpc>
              <a:spcBef>
                <a:spcPts val="735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5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800" spc="20" dirty="0">
                <a:solidFill>
                  <a:srgbClr val="202020"/>
                </a:solidFill>
                <a:latin typeface="Calibri"/>
                <a:cs typeface="Calibri"/>
              </a:rPr>
              <a:t>main </a:t>
            </a:r>
            <a:r>
              <a:rPr sz="2800" spc="70" dirty="0">
                <a:solidFill>
                  <a:srgbClr val="202020"/>
                </a:solidFill>
                <a:latin typeface="Calibri"/>
                <a:cs typeface="Calibri"/>
              </a:rPr>
              <a:t>branch </a:t>
            </a:r>
            <a:r>
              <a:rPr sz="2800" spc="-5" dirty="0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sz="2800" spc="114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800" spc="40" dirty="0">
                <a:solidFill>
                  <a:srgbClr val="202020"/>
                </a:solidFill>
                <a:latin typeface="Calibri"/>
                <a:cs typeface="Calibri"/>
              </a:rPr>
              <a:t>project </a:t>
            </a:r>
            <a:r>
              <a:rPr sz="2800" spc="70" dirty="0">
                <a:solidFill>
                  <a:srgbClr val="202020"/>
                </a:solidFill>
                <a:latin typeface="Calibri"/>
                <a:cs typeface="Calibri"/>
              </a:rPr>
              <a:t>is  </a:t>
            </a:r>
            <a:r>
              <a:rPr sz="2800" spc="90" dirty="0">
                <a:solidFill>
                  <a:srgbClr val="202020"/>
                </a:solidFill>
                <a:latin typeface="Calibri"/>
                <a:cs typeface="Calibri"/>
              </a:rPr>
              <a:t>called </a:t>
            </a:r>
            <a:r>
              <a:rPr sz="2800" spc="20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800" spc="35" dirty="0">
                <a:solidFill>
                  <a:srgbClr val="0000FF"/>
                </a:solidFill>
                <a:latin typeface="Calibri"/>
                <a:cs typeface="Calibri"/>
              </a:rPr>
              <a:t>master</a:t>
            </a:r>
            <a:r>
              <a:rPr sz="2800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branch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8489" y="405185"/>
            <a:ext cx="49218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95" dirty="0">
                <a:solidFill>
                  <a:srgbClr val="414141"/>
                </a:solidFill>
                <a:latin typeface="Calibri"/>
                <a:cs typeface="Calibri"/>
              </a:rPr>
              <a:t>So, </a:t>
            </a:r>
            <a:r>
              <a:rPr sz="2200" dirty="0">
                <a:solidFill>
                  <a:srgbClr val="414141"/>
                </a:solidFill>
                <a:latin typeface="Calibri"/>
                <a:cs typeface="Calibri"/>
              </a:rPr>
              <a:t>what </a:t>
            </a:r>
            <a:r>
              <a:rPr sz="2200" spc="120" dirty="0">
                <a:solidFill>
                  <a:srgbClr val="414141"/>
                </a:solidFill>
                <a:latin typeface="Calibri"/>
                <a:cs typeface="Calibri"/>
              </a:rPr>
              <a:t>does </a:t>
            </a:r>
            <a:r>
              <a:rPr sz="2200" spc="90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200" spc="25" dirty="0">
                <a:solidFill>
                  <a:srgbClr val="414141"/>
                </a:solidFill>
                <a:latin typeface="Calibri"/>
                <a:cs typeface="Calibri"/>
              </a:rPr>
              <a:t>typical </a:t>
            </a:r>
            <a:r>
              <a:rPr sz="2200" spc="30" dirty="0">
                <a:solidFill>
                  <a:srgbClr val="414141"/>
                </a:solidFill>
                <a:latin typeface="Calibri"/>
                <a:cs typeface="Calibri"/>
              </a:rPr>
              <a:t>project </a:t>
            </a:r>
            <a:r>
              <a:rPr sz="2200" spc="65" dirty="0">
                <a:solidFill>
                  <a:srgbClr val="414141"/>
                </a:solidFill>
                <a:latin typeface="Calibri"/>
                <a:cs typeface="Calibri"/>
              </a:rPr>
              <a:t>look</a:t>
            </a:r>
            <a:r>
              <a:rPr sz="2200" spc="1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200" spc="35" dirty="0">
                <a:solidFill>
                  <a:srgbClr val="414141"/>
                </a:solidFill>
                <a:latin typeface="Calibri"/>
                <a:cs typeface="Calibri"/>
              </a:rPr>
              <a:t>like?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450" marR="5080" indent="-508000">
              <a:lnSpc>
                <a:spcPts val="3100"/>
              </a:lnSpc>
              <a:buClr>
                <a:srgbClr val="E5425D"/>
              </a:buClr>
              <a:buFont typeface="Arial"/>
              <a:buChar char="•"/>
              <a:tabLst>
                <a:tab pos="3098165" algn="l"/>
                <a:tab pos="3098800" algn="l"/>
              </a:tabLst>
            </a:pPr>
            <a:r>
              <a:rPr sz="2600" spc="175" dirty="0">
                <a:solidFill>
                  <a:srgbClr val="202020"/>
                </a:solidFill>
              </a:rPr>
              <a:t>A </a:t>
            </a:r>
            <a:r>
              <a:rPr sz="2600" spc="80" dirty="0">
                <a:solidFill>
                  <a:srgbClr val="202020"/>
                </a:solidFill>
              </a:rPr>
              <a:t>bunch </a:t>
            </a:r>
            <a:r>
              <a:rPr sz="2600" dirty="0">
                <a:solidFill>
                  <a:srgbClr val="202020"/>
                </a:solidFill>
              </a:rPr>
              <a:t>of </a:t>
            </a:r>
            <a:r>
              <a:rPr sz="2600" spc="30" dirty="0">
                <a:solidFill>
                  <a:srgbClr val="202020"/>
                </a:solidFill>
              </a:rPr>
              <a:t>commits </a:t>
            </a:r>
            <a:r>
              <a:rPr sz="2600" spc="60" dirty="0">
                <a:solidFill>
                  <a:srgbClr val="202020"/>
                </a:solidFill>
              </a:rPr>
              <a:t>linked  </a:t>
            </a:r>
            <a:r>
              <a:rPr sz="2600" spc="45" dirty="0">
                <a:solidFill>
                  <a:srgbClr val="202020"/>
                </a:solidFill>
              </a:rPr>
              <a:t>together </a:t>
            </a:r>
            <a:r>
              <a:rPr sz="2600" spc="-45" dirty="0">
                <a:solidFill>
                  <a:srgbClr val="202020"/>
                </a:solidFill>
              </a:rPr>
              <a:t>that </a:t>
            </a:r>
            <a:r>
              <a:rPr sz="2600" spc="40" dirty="0">
                <a:solidFill>
                  <a:srgbClr val="202020"/>
                </a:solidFill>
              </a:rPr>
              <a:t>live </a:t>
            </a:r>
            <a:r>
              <a:rPr sz="2600" spc="75" dirty="0">
                <a:solidFill>
                  <a:srgbClr val="202020"/>
                </a:solidFill>
              </a:rPr>
              <a:t>on </a:t>
            </a:r>
            <a:r>
              <a:rPr sz="2600" spc="110" dirty="0">
                <a:solidFill>
                  <a:srgbClr val="202020"/>
                </a:solidFill>
              </a:rPr>
              <a:t>some </a:t>
            </a:r>
            <a:r>
              <a:rPr sz="2600" spc="45" dirty="0">
                <a:solidFill>
                  <a:srgbClr val="202020"/>
                </a:solidFill>
              </a:rPr>
              <a:t>branch,  </a:t>
            </a:r>
            <a:r>
              <a:rPr sz="2600" spc="65" dirty="0">
                <a:solidFill>
                  <a:srgbClr val="202020"/>
                </a:solidFill>
              </a:rPr>
              <a:t>contained </a:t>
            </a:r>
            <a:r>
              <a:rPr sz="2600" spc="-5" dirty="0">
                <a:solidFill>
                  <a:srgbClr val="202020"/>
                </a:solidFill>
              </a:rPr>
              <a:t>in </a:t>
            </a:r>
            <a:r>
              <a:rPr sz="2600" spc="105" dirty="0">
                <a:solidFill>
                  <a:srgbClr val="202020"/>
                </a:solidFill>
              </a:rPr>
              <a:t>a</a:t>
            </a:r>
            <a:r>
              <a:rPr sz="2600" spc="110" dirty="0">
                <a:solidFill>
                  <a:srgbClr val="202020"/>
                </a:solidFill>
              </a:rPr>
              <a:t> </a:t>
            </a:r>
            <a:r>
              <a:rPr sz="2600" spc="40" dirty="0">
                <a:solidFill>
                  <a:srgbClr val="202020"/>
                </a:solidFill>
              </a:rPr>
              <a:t>repository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3158489" y="2587985"/>
            <a:ext cx="5126355" cy="1983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598805" indent="-508000">
              <a:lnSpc>
                <a:spcPct val="1018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600" spc="65" dirty="0">
                <a:solidFill>
                  <a:srgbClr val="202020"/>
                </a:solidFill>
                <a:latin typeface="Calibri"/>
                <a:cs typeface="Calibri"/>
              </a:rPr>
              <a:t>Following </a:t>
            </a:r>
            <a:r>
              <a:rPr sz="2600" spc="105" dirty="0">
                <a:solidFill>
                  <a:srgbClr val="202020"/>
                </a:solidFill>
                <a:latin typeface="Calibri"/>
                <a:cs typeface="Calibri"/>
              </a:rPr>
              <a:t>images </a:t>
            </a:r>
            <a:r>
              <a:rPr sz="2600" spc="60" dirty="0">
                <a:solidFill>
                  <a:srgbClr val="202020"/>
                </a:solidFill>
                <a:latin typeface="Calibri"/>
                <a:cs typeface="Calibri"/>
              </a:rPr>
              <a:t>taken </a:t>
            </a:r>
            <a:r>
              <a:rPr sz="2600" spc="85" dirty="0">
                <a:solidFill>
                  <a:srgbClr val="202020"/>
                </a:solidFill>
                <a:latin typeface="Calibri"/>
                <a:cs typeface="Calibri"/>
              </a:rPr>
              <a:t>and  </a:t>
            </a:r>
            <a:r>
              <a:rPr sz="2600" spc="35" dirty="0">
                <a:solidFill>
                  <a:srgbClr val="202020"/>
                </a:solidFill>
                <a:latin typeface="Calibri"/>
                <a:cs typeface="Calibri"/>
              </a:rPr>
              <a:t>modified</a:t>
            </a:r>
            <a:r>
              <a:rPr sz="26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600" spc="-45" dirty="0">
                <a:solidFill>
                  <a:srgbClr val="202020"/>
                </a:solidFill>
                <a:latin typeface="Calibri"/>
                <a:cs typeface="Calibri"/>
              </a:rPr>
              <a:t>from:</a:t>
            </a:r>
            <a:endParaRPr sz="2600">
              <a:latin typeface="Calibri"/>
              <a:cs typeface="Calibri"/>
            </a:endParaRPr>
          </a:p>
          <a:p>
            <a:pPr marL="749300" marR="5080" lvl="1" indent="-279400">
              <a:lnSpc>
                <a:spcPts val="2570"/>
              </a:lnSpc>
              <a:spcBef>
                <a:spcPts val="650"/>
              </a:spcBef>
              <a:buClr>
                <a:srgbClr val="E5425D"/>
              </a:buClr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200" spc="-105" dirty="0">
                <a:solidFill>
                  <a:srgbClr val="202020"/>
                </a:solidFill>
                <a:latin typeface="Calibri"/>
                <a:cs typeface="Calibri"/>
                <a:hlinkClick r:id="rId2"/>
              </a:rPr>
              <a:t>http://</a:t>
            </a:r>
            <a:r>
              <a:rPr sz="2200" spc="20" dirty="0">
                <a:solidFill>
                  <a:srgbClr val="202020"/>
                </a:solidFill>
                <a:latin typeface="Calibri"/>
                <a:cs typeface="Calibri"/>
                <a:hlinkClick r:id="rId2"/>
              </a:rPr>
              <a:t>marklodato.github.io</a:t>
            </a:r>
            <a:r>
              <a:rPr sz="2200" dirty="0">
                <a:solidFill>
                  <a:srgbClr val="202020"/>
                </a:solidFill>
                <a:latin typeface="Calibri"/>
                <a:cs typeface="Calibri"/>
                <a:hlinkClick r:id="rId2"/>
              </a:rPr>
              <a:t>/visual</a:t>
            </a:r>
            <a:r>
              <a:rPr sz="2200" spc="-5" dirty="0">
                <a:solidFill>
                  <a:srgbClr val="20202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2200" spc="15" dirty="0">
                <a:solidFill>
                  <a:srgbClr val="202020"/>
                </a:solidFill>
                <a:latin typeface="Calibri"/>
                <a:cs typeface="Calibri"/>
                <a:hlinkClick r:id="rId2"/>
              </a:rPr>
              <a:t>git</a:t>
            </a:r>
            <a:r>
              <a:rPr sz="2200" spc="-15" dirty="0">
                <a:solidFill>
                  <a:srgbClr val="202020"/>
                </a:solidFill>
                <a:latin typeface="Calibri"/>
                <a:cs typeface="Calibri"/>
                <a:hlinkClick r:id="rId2"/>
              </a:rPr>
              <a:t>- </a:t>
            </a:r>
            <a:r>
              <a:rPr sz="2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200" spc="25" dirty="0">
                <a:solidFill>
                  <a:srgbClr val="202020"/>
                </a:solidFill>
                <a:latin typeface="Calibri"/>
                <a:cs typeface="Calibri"/>
              </a:rPr>
              <a:t>guide/index-en.html</a:t>
            </a:r>
            <a:endParaRPr sz="2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Clr>
                <a:srgbClr val="E5425D"/>
              </a:buClr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200" spc="90" dirty="0">
                <a:solidFill>
                  <a:srgbClr val="202020"/>
                </a:solidFill>
                <a:latin typeface="Calibri"/>
                <a:cs typeface="Calibri"/>
              </a:rPr>
              <a:t>Also a </a:t>
            </a:r>
            <a:r>
              <a:rPr sz="2200" spc="125" dirty="0">
                <a:solidFill>
                  <a:srgbClr val="202020"/>
                </a:solidFill>
                <a:latin typeface="Calibri"/>
                <a:cs typeface="Calibri"/>
              </a:rPr>
              <a:t>good</a:t>
            </a:r>
            <a:r>
              <a:rPr sz="2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02020"/>
                </a:solidFill>
                <a:latin typeface="Calibri"/>
                <a:cs typeface="Calibri"/>
              </a:rPr>
              <a:t>tutorial!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05185"/>
            <a:ext cx="492188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So, </a:t>
            </a:r>
            <a:r>
              <a:rPr dirty="0"/>
              <a:t>what </a:t>
            </a:r>
            <a:r>
              <a:rPr spc="120" dirty="0"/>
              <a:t>does </a:t>
            </a:r>
            <a:r>
              <a:rPr spc="90" dirty="0"/>
              <a:t>a </a:t>
            </a:r>
            <a:r>
              <a:rPr spc="25" dirty="0"/>
              <a:t>typical </a:t>
            </a:r>
            <a:r>
              <a:rPr spc="30" dirty="0"/>
              <a:t>project </a:t>
            </a:r>
            <a:r>
              <a:rPr spc="65" dirty="0"/>
              <a:t>look</a:t>
            </a:r>
            <a:r>
              <a:rPr spc="150" dirty="0"/>
              <a:t> </a:t>
            </a:r>
            <a:r>
              <a:rPr spc="35" dirty="0"/>
              <a:t>like?</a:t>
            </a:r>
          </a:p>
        </p:txBody>
      </p:sp>
      <p:sp>
        <p:nvSpPr>
          <p:cNvPr id="3" name="object 3"/>
          <p:cNvSpPr/>
          <p:nvPr/>
        </p:nvSpPr>
        <p:spPr>
          <a:xfrm>
            <a:off x="2850346" y="1377999"/>
            <a:ext cx="5874552" cy="16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7220" y="1412016"/>
            <a:ext cx="1350010" cy="1272540"/>
          </a:xfrm>
          <a:custGeom>
            <a:avLst/>
            <a:gdLst/>
            <a:ahLst/>
            <a:cxnLst/>
            <a:rect l="l" t="t" r="r" b="b"/>
            <a:pathLst>
              <a:path w="1350010" h="1272539">
                <a:moveTo>
                  <a:pt x="0" y="0"/>
                </a:moveTo>
                <a:lnTo>
                  <a:pt x="1349416" y="0"/>
                </a:lnTo>
                <a:lnTo>
                  <a:pt x="1349416" y="1272301"/>
                </a:lnTo>
                <a:lnTo>
                  <a:pt x="0" y="12723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7220" y="3821129"/>
            <a:ext cx="4592320" cy="1143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7814" y="3721963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27859" y="0"/>
                </a:moveTo>
                <a:lnTo>
                  <a:pt x="18505" y="587"/>
                </a:lnTo>
                <a:lnTo>
                  <a:pt x="10054" y="4639"/>
                </a:lnTo>
                <a:lnTo>
                  <a:pt x="3583" y="11875"/>
                </a:lnTo>
                <a:lnTo>
                  <a:pt x="425" y="21056"/>
                </a:lnTo>
                <a:lnTo>
                  <a:pt x="1013" y="30409"/>
                </a:lnTo>
                <a:lnTo>
                  <a:pt x="5065" y="38860"/>
                </a:lnTo>
                <a:lnTo>
                  <a:pt x="12301" y="45332"/>
                </a:lnTo>
                <a:lnTo>
                  <a:pt x="122630" y="110045"/>
                </a:lnTo>
                <a:lnTo>
                  <a:pt x="11993" y="174230"/>
                </a:lnTo>
                <a:lnTo>
                  <a:pt x="4725" y="180667"/>
                </a:lnTo>
                <a:lnTo>
                  <a:pt x="632" y="189098"/>
                </a:lnTo>
                <a:lnTo>
                  <a:pt x="0" y="198449"/>
                </a:lnTo>
                <a:lnTo>
                  <a:pt x="3113" y="207644"/>
                </a:lnTo>
                <a:lnTo>
                  <a:pt x="9550" y="214911"/>
                </a:lnTo>
                <a:lnTo>
                  <a:pt x="17982" y="219004"/>
                </a:lnTo>
                <a:lnTo>
                  <a:pt x="27333" y="219636"/>
                </a:lnTo>
                <a:lnTo>
                  <a:pt x="36528" y="216523"/>
                </a:lnTo>
                <a:lnTo>
                  <a:pt x="219669" y="110278"/>
                </a:lnTo>
                <a:lnTo>
                  <a:pt x="37040" y="3157"/>
                </a:lnTo>
                <a:lnTo>
                  <a:pt x="27859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47317" y="3866849"/>
            <a:ext cx="194563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1800" spc="85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1800" spc="5" dirty="0">
                <a:solidFill>
                  <a:srgbClr val="414141"/>
                </a:solidFill>
                <a:latin typeface="Calibri"/>
                <a:cs typeface="Calibri"/>
              </a:rPr>
              <a:t> forward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5541" y="1"/>
            <a:ext cx="8890" cy="5143500"/>
          </a:xfrm>
          <a:custGeom>
            <a:avLst/>
            <a:gdLst/>
            <a:ahLst/>
            <a:cxnLst/>
            <a:rect l="l" t="t" r="r" b="b"/>
            <a:pathLst>
              <a:path w="8890" h="5143500">
                <a:moveTo>
                  <a:pt x="0" y="5143498"/>
                </a:moveTo>
                <a:lnTo>
                  <a:pt x="8456" y="5143498"/>
                </a:lnTo>
                <a:lnTo>
                  <a:pt x="845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" y="1"/>
            <a:ext cx="9135745" cy="5143500"/>
          </a:xfrm>
          <a:custGeom>
            <a:avLst/>
            <a:gdLst/>
            <a:ahLst/>
            <a:cxnLst/>
            <a:rect l="l" t="t" r="r" b="b"/>
            <a:pathLst>
              <a:path w="9135745" h="5143500">
                <a:moveTo>
                  <a:pt x="9135538" y="0"/>
                </a:moveTo>
                <a:lnTo>
                  <a:pt x="9135538" y="5143498"/>
                </a:lnTo>
                <a:lnTo>
                  <a:pt x="0" y="5143498"/>
                </a:lnTo>
                <a:lnTo>
                  <a:pt x="0" y="0"/>
                </a:lnTo>
                <a:lnTo>
                  <a:pt x="9135538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" y="1"/>
            <a:ext cx="9135538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5233" y="1678561"/>
            <a:ext cx="7679055" cy="1659889"/>
          </a:xfrm>
          <a:custGeom>
            <a:avLst/>
            <a:gdLst/>
            <a:ahLst/>
            <a:cxnLst/>
            <a:rect l="l" t="t" r="r" b="b"/>
            <a:pathLst>
              <a:path w="7679055" h="1659889">
                <a:moveTo>
                  <a:pt x="0" y="0"/>
                </a:moveTo>
                <a:lnTo>
                  <a:pt x="7678765" y="0"/>
                </a:lnTo>
                <a:lnTo>
                  <a:pt x="7678765" y="1659660"/>
                </a:lnTo>
                <a:lnTo>
                  <a:pt x="0" y="165966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3700" rIns="0" bIns="0" rtlCol="0">
            <a:spAutoFit/>
          </a:bodyPr>
          <a:lstStyle/>
          <a:p>
            <a:pPr marL="969644" marR="5080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</a:rPr>
              <a:t>Install </a:t>
            </a:r>
            <a:r>
              <a:rPr sz="4000" spc="30" dirty="0">
                <a:solidFill>
                  <a:srgbClr val="FFFFFF"/>
                </a:solidFill>
              </a:rPr>
              <a:t>git </a:t>
            </a:r>
            <a:r>
              <a:rPr sz="4000" spc="135" dirty="0">
                <a:solidFill>
                  <a:srgbClr val="FFFFFF"/>
                </a:solidFill>
              </a:rPr>
              <a:t>and </a:t>
            </a:r>
            <a:r>
              <a:rPr sz="4000" spc="165" dirty="0">
                <a:solidFill>
                  <a:srgbClr val="FFFFFF"/>
                </a:solidFill>
              </a:rPr>
              <a:t>a </a:t>
            </a:r>
            <a:r>
              <a:rPr sz="4000" spc="105" dirty="0">
                <a:solidFill>
                  <a:srgbClr val="FFFFFF"/>
                </a:solidFill>
              </a:rPr>
              <a:t>create </a:t>
            </a:r>
            <a:r>
              <a:rPr sz="4000" spc="95" dirty="0">
                <a:solidFill>
                  <a:srgbClr val="FFFFFF"/>
                </a:solidFill>
              </a:rPr>
              <a:t>GitHub  </a:t>
            </a:r>
            <a:r>
              <a:rPr sz="4000" spc="110" dirty="0">
                <a:solidFill>
                  <a:srgbClr val="FFFFFF"/>
                </a:solidFill>
              </a:rPr>
              <a:t>account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2" y="1678561"/>
            <a:ext cx="1465580" cy="1659889"/>
          </a:xfrm>
          <a:custGeom>
            <a:avLst/>
            <a:gdLst/>
            <a:ahLst/>
            <a:cxnLst/>
            <a:rect l="l" t="t" r="r" b="b"/>
            <a:pathLst>
              <a:path w="1465580" h="1659889">
                <a:moveTo>
                  <a:pt x="0" y="0"/>
                </a:moveTo>
                <a:lnTo>
                  <a:pt x="1465230" y="0"/>
                </a:lnTo>
                <a:lnTo>
                  <a:pt x="1465230" y="1659660"/>
                </a:lnTo>
                <a:lnTo>
                  <a:pt x="0" y="165966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718" y="1724281"/>
            <a:ext cx="401320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910" dirty="0">
                <a:solidFill>
                  <a:srgbClr val="3D8CA0"/>
                </a:solidFill>
                <a:latin typeface="Calibri"/>
                <a:cs typeface="Calibri"/>
              </a:rPr>
              <a:t>1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325501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40" dirty="0"/>
              <a:t>So, </a:t>
            </a:r>
            <a:r>
              <a:rPr sz="3200" dirty="0"/>
              <a:t>what </a:t>
            </a:r>
            <a:r>
              <a:rPr sz="3200" spc="80" dirty="0"/>
              <a:t>is</a:t>
            </a:r>
            <a:r>
              <a:rPr sz="3200" spc="105" dirty="0"/>
              <a:t> </a:t>
            </a:r>
            <a:r>
              <a:rPr sz="3200" spc="190" dirty="0">
                <a:solidFill>
                  <a:srgbClr val="0000FF"/>
                </a:solidFill>
              </a:rPr>
              <a:t>HEAD</a:t>
            </a:r>
            <a:r>
              <a:rPr sz="3200" spc="190" dirty="0"/>
              <a:t>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50346" y="2205727"/>
            <a:ext cx="5874552" cy="162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7220" y="2239744"/>
            <a:ext cx="1350010" cy="1272540"/>
          </a:xfrm>
          <a:custGeom>
            <a:avLst/>
            <a:gdLst/>
            <a:ahLst/>
            <a:cxnLst/>
            <a:rect l="l" t="t" r="r" b="b"/>
            <a:pathLst>
              <a:path w="1350010" h="1272539">
                <a:moveTo>
                  <a:pt x="0" y="0"/>
                </a:moveTo>
                <a:lnTo>
                  <a:pt x="1349416" y="0"/>
                </a:lnTo>
                <a:lnTo>
                  <a:pt x="1349416" y="1272301"/>
                </a:lnTo>
                <a:lnTo>
                  <a:pt x="0" y="12723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7220" y="4648857"/>
            <a:ext cx="4592320" cy="1143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7814" y="4549691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27859" y="0"/>
                </a:moveTo>
                <a:lnTo>
                  <a:pt x="18505" y="587"/>
                </a:lnTo>
                <a:lnTo>
                  <a:pt x="10054" y="4639"/>
                </a:lnTo>
                <a:lnTo>
                  <a:pt x="3583" y="11876"/>
                </a:lnTo>
                <a:lnTo>
                  <a:pt x="425" y="21056"/>
                </a:lnTo>
                <a:lnTo>
                  <a:pt x="1013" y="30410"/>
                </a:lnTo>
                <a:lnTo>
                  <a:pt x="5065" y="38860"/>
                </a:lnTo>
                <a:lnTo>
                  <a:pt x="12301" y="45332"/>
                </a:lnTo>
                <a:lnTo>
                  <a:pt x="122630" y="110046"/>
                </a:lnTo>
                <a:lnTo>
                  <a:pt x="11993" y="174230"/>
                </a:lnTo>
                <a:lnTo>
                  <a:pt x="4725" y="180667"/>
                </a:lnTo>
                <a:lnTo>
                  <a:pt x="632" y="189098"/>
                </a:lnTo>
                <a:lnTo>
                  <a:pt x="0" y="198449"/>
                </a:lnTo>
                <a:lnTo>
                  <a:pt x="3113" y="207644"/>
                </a:lnTo>
                <a:lnTo>
                  <a:pt x="9550" y="214911"/>
                </a:lnTo>
                <a:lnTo>
                  <a:pt x="17982" y="219004"/>
                </a:lnTo>
                <a:lnTo>
                  <a:pt x="27333" y="219637"/>
                </a:lnTo>
                <a:lnTo>
                  <a:pt x="36528" y="216523"/>
                </a:lnTo>
                <a:lnTo>
                  <a:pt x="219669" y="110278"/>
                </a:lnTo>
                <a:lnTo>
                  <a:pt x="37040" y="3157"/>
                </a:lnTo>
                <a:lnTo>
                  <a:pt x="27859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47317" y="4694577"/>
            <a:ext cx="194563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1800" spc="85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1800" spc="5" dirty="0">
                <a:solidFill>
                  <a:srgbClr val="414141"/>
                </a:solidFill>
                <a:latin typeface="Calibri"/>
                <a:cs typeface="Calibri"/>
              </a:rPr>
              <a:t> forward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325501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40" dirty="0"/>
              <a:t>So, </a:t>
            </a:r>
            <a:r>
              <a:rPr sz="3200" dirty="0"/>
              <a:t>what </a:t>
            </a:r>
            <a:r>
              <a:rPr sz="3200" spc="80" dirty="0"/>
              <a:t>is</a:t>
            </a:r>
            <a:r>
              <a:rPr sz="3200" spc="105" dirty="0"/>
              <a:t> </a:t>
            </a:r>
            <a:r>
              <a:rPr sz="3200" spc="190" dirty="0">
                <a:solidFill>
                  <a:srgbClr val="0000FF"/>
                </a:solidFill>
              </a:rPr>
              <a:t>HEAD</a:t>
            </a:r>
            <a:r>
              <a:rPr sz="3200" spc="190" dirty="0"/>
              <a:t>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50346" y="2205727"/>
            <a:ext cx="5874552" cy="162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7220" y="2239744"/>
            <a:ext cx="1350010" cy="1272540"/>
          </a:xfrm>
          <a:custGeom>
            <a:avLst/>
            <a:gdLst/>
            <a:ahLst/>
            <a:cxnLst/>
            <a:rect l="l" t="t" r="r" b="b"/>
            <a:pathLst>
              <a:path w="1350010" h="1272539">
                <a:moveTo>
                  <a:pt x="0" y="0"/>
                </a:moveTo>
                <a:lnTo>
                  <a:pt x="1349416" y="0"/>
                </a:lnTo>
                <a:lnTo>
                  <a:pt x="1349416" y="1272301"/>
                </a:lnTo>
                <a:lnTo>
                  <a:pt x="0" y="12723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7220" y="4648857"/>
            <a:ext cx="4592320" cy="1143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7814" y="4549691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27859" y="0"/>
                </a:moveTo>
                <a:lnTo>
                  <a:pt x="18505" y="587"/>
                </a:lnTo>
                <a:lnTo>
                  <a:pt x="10054" y="4639"/>
                </a:lnTo>
                <a:lnTo>
                  <a:pt x="3583" y="11876"/>
                </a:lnTo>
                <a:lnTo>
                  <a:pt x="425" y="21056"/>
                </a:lnTo>
                <a:lnTo>
                  <a:pt x="1013" y="30410"/>
                </a:lnTo>
                <a:lnTo>
                  <a:pt x="5065" y="38860"/>
                </a:lnTo>
                <a:lnTo>
                  <a:pt x="12301" y="45332"/>
                </a:lnTo>
                <a:lnTo>
                  <a:pt x="122630" y="110046"/>
                </a:lnTo>
                <a:lnTo>
                  <a:pt x="11993" y="174230"/>
                </a:lnTo>
                <a:lnTo>
                  <a:pt x="4725" y="180667"/>
                </a:lnTo>
                <a:lnTo>
                  <a:pt x="632" y="189098"/>
                </a:lnTo>
                <a:lnTo>
                  <a:pt x="0" y="198449"/>
                </a:lnTo>
                <a:lnTo>
                  <a:pt x="3113" y="207644"/>
                </a:lnTo>
                <a:lnTo>
                  <a:pt x="9550" y="214911"/>
                </a:lnTo>
                <a:lnTo>
                  <a:pt x="17982" y="219004"/>
                </a:lnTo>
                <a:lnTo>
                  <a:pt x="27333" y="219637"/>
                </a:lnTo>
                <a:lnTo>
                  <a:pt x="36528" y="216523"/>
                </a:lnTo>
                <a:lnTo>
                  <a:pt x="219669" y="110278"/>
                </a:lnTo>
                <a:lnTo>
                  <a:pt x="37040" y="3157"/>
                </a:lnTo>
                <a:lnTo>
                  <a:pt x="27859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58489" y="1355090"/>
            <a:ext cx="5242560" cy="87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5080" indent="-508000">
              <a:lnSpc>
                <a:spcPts val="33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90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reference </a:t>
            </a:r>
            <a:r>
              <a:rPr sz="2800" spc="-25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800" spc="2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800" spc="25" dirty="0">
                <a:solidFill>
                  <a:srgbClr val="414141"/>
                </a:solidFill>
                <a:latin typeface="Calibri"/>
                <a:cs typeface="Calibri"/>
              </a:rPr>
              <a:t>most </a:t>
            </a:r>
            <a:r>
              <a:rPr sz="2800" spc="60" dirty="0">
                <a:solidFill>
                  <a:srgbClr val="414141"/>
                </a:solidFill>
                <a:latin typeface="Calibri"/>
                <a:cs typeface="Calibri"/>
              </a:rPr>
              <a:t>recent  </a:t>
            </a:r>
            <a:r>
              <a:rPr sz="2800" spc="5" dirty="0">
                <a:solidFill>
                  <a:srgbClr val="414141"/>
                </a:solidFill>
                <a:latin typeface="Calibri"/>
                <a:cs typeface="Calibri"/>
              </a:rPr>
              <a:t>commit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7317" y="4694577"/>
            <a:ext cx="194563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1800" spc="85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1800" spc="5" dirty="0">
                <a:solidFill>
                  <a:srgbClr val="414141"/>
                </a:solidFill>
                <a:latin typeface="Calibri"/>
                <a:cs typeface="Calibri"/>
              </a:rPr>
              <a:t> forward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325501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40" dirty="0"/>
              <a:t>So, </a:t>
            </a:r>
            <a:r>
              <a:rPr sz="3200" dirty="0"/>
              <a:t>what </a:t>
            </a:r>
            <a:r>
              <a:rPr sz="3200" spc="80" dirty="0"/>
              <a:t>is</a:t>
            </a:r>
            <a:r>
              <a:rPr sz="3200" spc="105" dirty="0"/>
              <a:t> </a:t>
            </a:r>
            <a:r>
              <a:rPr sz="3200" spc="190" dirty="0">
                <a:solidFill>
                  <a:srgbClr val="0000FF"/>
                </a:solidFill>
              </a:rPr>
              <a:t>HEAD</a:t>
            </a:r>
            <a:r>
              <a:rPr sz="3200" spc="190" dirty="0"/>
              <a:t>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50346" y="2205727"/>
            <a:ext cx="5874552" cy="162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7220" y="2239744"/>
            <a:ext cx="1350010" cy="1272540"/>
          </a:xfrm>
          <a:custGeom>
            <a:avLst/>
            <a:gdLst/>
            <a:ahLst/>
            <a:cxnLst/>
            <a:rect l="l" t="t" r="r" b="b"/>
            <a:pathLst>
              <a:path w="1350010" h="1272539">
                <a:moveTo>
                  <a:pt x="0" y="0"/>
                </a:moveTo>
                <a:lnTo>
                  <a:pt x="1349416" y="0"/>
                </a:lnTo>
                <a:lnTo>
                  <a:pt x="1349416" y="1272301"/>
                </a:lnTo>
                <a:lnTo>
                  <a:pt x="0" y="12723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7220" y="4648857"/>
            <a:ext cx="4592320" cy="1143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7814" y="4549691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27859" y="0"/>
                </a:moveTo>
                <a:lnTo>
                  <a:pt x="18505" y="587"/>
                </a:lnTo>
                <a:lnTo>
                  <a:pt x="10054" y="4639"/>
                </a:lnTo>
                <a:lnTo>
                  <a:pt x="3583" y="11876"/>
                </a:lnTo>
                <a:lnTo>
                  <a:pt x="425" y="21056"/>
                </a:lnTo>
                <a:lnTo>
                  <a:pt x="1013" y="30410"/>
                </a:lnTo>
                <a:lnTo>
                  <a:pt x="5065" y="38860"/>
                </a:lnTo>
                <a:lnTo>
                  <a:pt x="12301" y="45332"/>
                </a:lnTo>
                <a:lnTo>
                  <a:pt x="122630" y="110046"/>
                </a:lnTo>
                <a:lnTo>
                  <a:pt x="11993" y="174230"/>
                </a:lnTo>
                <a:lnTo>
                  <a:pt x="4725" y="180667"/>
                </a:lnTo>
                <a:lnTo>
                  <a:pt x="632" y="189098"/>
                </a:lnTo>
                <a:lnTo>
                  <a:pt x="0" y="198449"/>
                </a:lnTo>
                <a:lnTo>
                  <a:pt x="3113" y="207644"/>
                </a:lnTo>
                <a:lnTo>
                  <a:pt x="9550" y="214911"/>
                </a:lnTo>
                <a:lnTo>
                  <a:pt x="17982" y="219004"/>
                </a:lnTo>
                <a:lnTo>
                  <a:pt x="27333" y="219637"/>
                </a:lnTo>
                <a:lnTo>
                  <a:pt x="36528" y="216523"/>
                </a:lnTo>
                <a:lnTo>
                  <a:pt x="219669" y="110278"/>
                </a:lnTo>
                <a:lnTo>
                  <a:pt x="37040" y="3157"/>
                </a:lnTo>
                <a:lnTo>
                  <a:pt x="27859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47317" y="4694577"/>
            <a:ext cx="194563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1800" spc="85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1800" spc="5" dirty="0">
                <a:solidFill>
                  <a:srgbClr val="414141"/>
                </a:solidFill>
                <a:latin typeface="Calibri"/>
                <a:cs typeface="Calibri"/>
              </a:rPr>
              <a:t> forward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8489" y="1355090"/>
            <a:ext cx="5242560" cy="87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5080" indent="-508000">
              <a:lnSpc>
                <a:spcPts val="33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90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reference </a:t>
            </a:r>
            <a:r>
              <a:rPr sz="2800" spc="-25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800" spc="2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800" spc="25" dirty="0">
                <a:solidFill>
                  <a:srgbClr val="414141"/>
                </a:solidFill>
                <a:latin typeface="Calibri"/>
                <a:cs typeface="Calibri"/>
              </a:rPr>
              <a:t>most </a:t>
            </a:r>
            <a:r>
              <a:rPr sz="2800" spc="60" dirty="0">
                <a:solidFill>
                  <a:srgbClr val="414141"/>
                </a:solidFill>
                <a:latin typeface="Calibri"/>
                <a:cs typeface="Calibri"/>
              </a:rPr>
              <a:t>recent  </a:t>
            </a:r>
            <a:r>
              <a:rPr sz="2800" spc="5" dirty="0">
                <a:solidFill>
                  <a:srgbClr val="414141"/>
                </a:solidFill>
                <a:latin typeface="Calibri"/>
                <a:cs typeface="Calibri"/>
              </a:rPr>
              <a:t>commit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5690" y="2231389"/>
            <a:ext cx="301053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500" spc="-40" dirty="0">
                <a:solidFill>
                  <a:srgbClr val="202020"/>
                </a:solidFill>
                <a:latin typeface="Calibri"/>
                <a:cs typeface="Calibri"/>
              </a:rPr>
              <a:t>(in </a:t>
            </a:r>
            <a:r>
              <a:rPr sz="1500" spc="15" dirty="0">
                <a:solidFill>
                  <a:srgbClr val="202020"/>
                </a:solidFill>
                <a:latin typeface="Calibri"/>
                <a:cs typeface="Calibri"/>
              </a:rPr>
              <a:t>most </a:t>
            </a:r>
            <a:r>
              <a:rPr sz="1500" spc="95" dirty="0">
                <a:solidFill>
                  <a:srgbClr val="202020"/>
                </a:solidFill>
                <a:latin typeface="Calibri"/>
                <a:cs typeface="Calibri"/>
              </a:rPr>
              <a:t>cases </a:t>
            </a:r>
            <a:r>
              <a:rPr sz="1500" spc="140" dirty="0">
                <a:solidFill>
                  <a:srgbClr val="202020"/>
                </a:solidFill>
                <a:latin typeface="Calibri"/>
                <a:cs typeface="Calibri"/>
              </a:rPr>
              <a:t>– </a:t>
            </a:r>
            <a:r>
              <a:rPr sz="1500" spc="-5" dirty="0">
                <a:solidFill>
                  <a:srgbClr val="202020"/>
                </a:solidFill>
                <a:latin typeface="Calibri"/>
                <a:cs typeface="Calibri"/>
              </a:rPr>
              <a:t>not </a:t>
            </a:r>
            <a:r>
              <a:rPr sz="1500" spc="40" dirty="0">
                <a:solidFill>
                  <a:srgbClr val="202020"/>
                </a:solidFill>
                <a:latin typeface="Calibri"/>
                <a:cs typeface="Calibri"/>
              </a:rPr>
              <a:t>always</a:t>
            </a:r>
            <a:r>
              <a:rPr sz="15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500" spc="-50" dirty="0">
                <a:solidFill>
                  <a:srgbClr val="202020"/>
                </a:solidFill>
                <a:latin typeface="Calibri"/>
                <a:cs typeface="Calibri"/>
              </a:rPr>
              <a:t>true!)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371602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40" dirty="0"/>
              <a:t>So, </a:t>
            </a:r>
            <a:r>
              <a:rPr sz="3200" dirty="0"/>
              <a:t>what </a:t>
            </a:r>
            <a:r>
              <a:rPr sz="3200" spc="80" dirty="0"/>
              <a:t>is</a:t>
            </a:r>
            <a:r>
              <a:rPr sz="3200" spc="125" dirty="0"/>
              <a:t> </a:t>
            </a:r>
            <a:r>
              <a:rPr sz="3200" spc="145" dirty="0">
                <a:solidFill>
                  <a:srgbClr val="0000FF"/>
                </a:solidFill>
              </a:rPr>
              <a:t>MASTER</a:t>
            </a:r>
            <a:r>
              <a:rPr sz="3200" spc="145" dirty="0"/>
              <a:t>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50346" y="2205727"/>
            <a:ext cx="5874552" cy="162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7220" y="2239744"/>
            <a:ext cx="1350010" cy="1272540"/>
          </a:xfrm>
          <a:custGeom>
            <a:avLst/>
            <a:gdLst/>
            <a:ahLst/>
            <a:cxnLst/>
            <a:rect l="l" t="t" r="r" b="b"/>
            <a:pathLst>
              <a:path w="1350010" h="1272539">
                <a:moveTo>
                  <a:pt x="0" y="0"/>
                </a:moveTo>
                <a:lnTo>
                  <a:pt x="1349416" y="0"/>
                </a:lnTo>
                <a:lnTo>
                  <a:pt x="1349416" y="1272301"/>
                </a:lnTo>
                <a:lnTo>
                  <a:pt x="0" y="12723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97220" y="4648857"/>
            <a:ext cx="4592320" cy="1143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7814" y="4549691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27859" y="0"/>
                </a:moveTo>
                <a:lnTo>
                  <a:pt x="18505" y="587"/>
                </a:lnTo>
                <a:lnTo>
                  <a:pt x="10054" y="4639"/>
                </a:lnTo>
                <a:lnTo>
                  <a:pt x="3583" y="11876"/>
                </a:lnTo>
                <a:lnTo>
                  <a:pt x="425" y="21056"/>
                </a:lnTo>
                <a:lnTo>
                  <a:pt x="1013" y="30410"/>
                </a:lnTo>
                <a:lnTo>
                  <a:pt x="5065" y="38860"/>
                </a:lnTo>
                <a:lnTo>
                  <a:pt x="12301" y="45332"/>
                </a:lnTo>
                <a:lnTo>
                  <a:pt x="122630" y="110046"/>
                </a:lnTo>
                <a:lnTo>
                  <a:pt x="11993" y="174230"/>
                </a:lnTo>
                <a:lnTo>
                  <a:pt x="4725" y="180667"/>
                </a:lnTo>
                <a:lnTo>
                  <a:pt x="632" y="189098"/>
                </a:lnTo>
                <a:lnTo>
                  <a:pt x="0" y="198449"/>
                </a:lnTo>
                <a:lnTo>
                  <a:pt x="3113" y="207644"/>
                </a:lnTo>
                <a:lnTo>
                  <a:pt x="9550" y="214911"/>
                </a:lnTo>
                <a:lnTo>
                  <a:pt x="17982" y="219004"/>
                </a:lnTo>
                <a:lnTo>
                  <a:pt x="27333" y="219637"/>
                </a:lnTo>
                <a:lnTo>
                  <a:pt x="36528" y="216523"/>
                </a:lnTo>
                <a:lnTo>
                  <a:pt x="219669" y="110278"/>
                </a:lnTo>
                <a:lnTo>
                  <a:pt x="37040" y="3157"/>
                </a:lnTo>
                <a:lnTo>
                  <a:pt x="27859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47317" y="4694577"/>
            <a:ext cx="194563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1800" spc="85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1800" spc="5" dirty="0">
                <a:solidFill>
                  <a:srgbClr val="414141"/>
                </a:solidFill>
                <a:latin typeface="Calibri"/>
                <a:cs typeface="Calibri"/>
              </a:rPr>
              <a:t> forward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8489" y="1334770"/>
            <a:ext cx="540956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5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800" spc="20" dirty="0">
                <a:solidFill>
                  <a:srgbClr val="414141"/>
                </a:solidFill>
                <a:latin typeface="Calibri"/>
                <a:cs typeface="Calibri"/>
              </a:rPr>
              <a:t>main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branch </a:t>
            </a:r>
            <a:r>
              <a:rPr sz="2800" spc="-5" dirty="0">
                <a:solidFill>
                  <a:srgbClr val="414141"/>
                </a:solidFill>
                <a:latin typeface="Calibri"/>
                <a:cs typeface="Calibri"/>
              </a:rPr>
              <a:t>in </a:t>
            </a:r>
            <a:r>
              <a:rPr sz="2800" spc="35" dirty="0">
                <a:solidFill>
                  <a:srgbClr val="414141"/>
                </a:solidFill>
                <a:latin typeface="Calibri"/>
                <a:cs typeface="Calibri"/>
              </a:rPr>
              <a:t>your</a:t>
            </a:r>
            <a:r>
              <a:rPr sz="2800" spc="1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414141"/>
                </a:solidFill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 marL="520700" marR="5080" indent="-508000">
              <a:lnSpc>
                <a:spcPct val="100400"/>
              </a:lnSpc>
              <a:spcBef>
                <a:spcPts val="36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000" spc="50" dirty="0">
                <a:solidFill>
                  <a:srgbClr val="202020"/>
                </a:solidFill>
                <a:latin typeface="Calibri"/>
                <a:cs typeface="Calibri"/>
              </a:rPr>
              <a:t>Doesn’t </a:t>
            </a:r>
            <a:r>
              <a:rPr sz="2050" i="1" spc="50" dirty="0">
                <a:solidFill>
                  <a:srgbClr val="2B2B2B"/>
                </a:solidFill>
                <a:latin typeface="Calibri"/>
                <a:cs typeface="Calibri"/>
              </a:rPr>
              <a:t>have </a:t>
            </a:r>
            <a:r>
              <a:rPr sz="2000" spc="-20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2000" spc="114" dirty="0">
                <a:solidFill>
                  <a:srgbClr val="202020"/>
                </a:solidFill>
                <a:latin typeface="Calibri"/>
                <a:cs typeface="Calibri"/>
              </a:rPr>
              <a:t>be </a:t>
            </a:r>
            <a:r>
              <a:rPr sz="2000" spc="65" dirty="0">
                <a:solidFill>
                  <a:srgbClr val="202020"/>
                </a:solidFill>
                <a:latin typeface="Calibri"/>
                <a:cs typeface="Calibri"/>
              </a:rPr>
              <a:t>called </a:t>
            </a:r>
            <a:r>
              <a:rPr sz="2000" spc="10" dirty="0">
                <a:solidFill>
                  <a:srgbClr val="202020"/>
                </a:solidFill>
                <a:latin typeface="Calibri"/>
                <a:cs typeface="Calibri"/>
              </a:rPr>
              <a:t>master, </a:t>
            </a:r>
            <a:r>
              <a:rPr sz="2000" dirty="0">
                <a:solidFill>
                  <a:srgbClr val="202020"/>
                </a:solidFill>
                <a:latin typeface="Calibri"/>
                <a:cs typeface="Calibri"/>
              </a:rPr>
              <a:t>but </a:t>
            </a:r>
            <a:r>
              <a:rPr sz="2000" spc="20" dirty="0">
                <a:solidFill>
                  <a:srgbClr val="202020"/>
                </a:solidFill>
                <a:latin typeface="Calibri"/>
                <a:cs typeface="Calibri"/>
              </a:rPr>
              <a:t>almost  </a:t>
            </a:r>
            <a:r>
              <a:rPr sz="2000" spc="55" dirty="0">
                <a:solidFill>
                  <a:srgbClr val="202020"/>
                </a:solidFill>
                <a:latin typeface="Calibri"/>
                <a:cs typeface="Calibri"/>
              </a:rPr>
              <a:t>always</a:t>
            </a:r>
            <a:r>
              <a:rPr sz="20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02020"/>
                </a:solidFill>
                <a:latin typeface="Calibri"/>
                <a:cs typeface="Calibri"/>
              </a:rPr>
              <a:t>is!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935" marR="5080">
              <a:lnSpc>
                <a:spcPct val="79500"/>
              </a:lnSpc>
            </a:pPr>
            <a:r>
              <a:rPr spc="120" dirty="0"/>
              <a:t>Key </a:t>
            </a:r>
            <a:r>
              <a:rPr spc="80" dirty="0"/>
              <a:t>Concepts: </a:t>
            </a:r>
            <a:r>
              <a:rPr spc="65" dirty="0">
                <a:solidFill>
                  <a:srgbClr val="202020"/>
                </a:solidFill>
              </a:rPr>
              <a:t>Branching </a:t>
            </a:r>
            <a:r>
              <a:rPr spc="-15" dirty="0">
                <a:solidFill>
                  <a:srgbClr val="202020"/>
                </a:solidFill>
              </a:rPr>
              <a:t>oﬀ </a:t>
            </a:r>
            <a:r>
              <a:rPr dirty="0">
                <a:solidFill>
                  <a:srgbClr val="202020"/>
                </a:solidFill>
              </a:rPr>
              <a:t>of </a:t>
            </a:r>
            <a:r>
              <a:rPr spc="15" dirty="0">
                <a:solidFill>
                  <a:srgbClr val="202020"/>
                </a:solidFill>
              </a:rPr>
              <a:t>the </a:t>
            </a:r>
            <a:r>
              <a:rPr spc="25" dirty="0">
                <a:solidFill>
                  <a:srgbClr val="0000FF"/>
                </a:solidFill>
              </a:rPr>
              <a:t>master  </a:t>
            </a:r>
            <a:r>
              <a:rPr spc="55" dirty="0">
                <a:solidFill>
                  <a:srgbClr val="202020"/>
                </a:solidFill>
              </a:rPr>
              <a:t>branch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450" marR="5080" indent="-508000">
              <a:lnSpc>
                <a:spcPts val="3300"/>
              </a:lnSpc>
              <a:buClr>
                <a:srgbClr val="E5425D"/>
              </a:buClr>
              <a:buFont typeface="Arial"/>
              <a:buChar char="•"/>
              <a:tabLst>
                <a:tab pos="3098165" algn="l"/>
                <a:tab pos="3098800" algn="l"/>
              </a:tabLst>
            </a:pPr>
            <a:r>
              <a:rPr spc="150" dirty="0"/>
              <a:t>The </a:t>
            </a:r>
            <a:r>
              <a:rPr spc="-25" dirty="0"/>
              <a:t>start </a:t>
            </a:r>
            <a:r>
              <a:rPr dirty="0"/>
              <a:t>of </a:t>
            </a:r>
            <a:r>
              <a:rPr spc="114" dirty="0"/>
              <a:t>a </a:t>
            </a:r>
            <a:r>
              <a:rPr spc="70" dirty="0"/>
              <a:t>branch </a:t>
            </a:r>
            <a:r>
              <a:rPr spc="40" dirty="0"/>
              <a:t>points </a:t>
            </a:r>
            <a:r>
              <a:rPr spc="-25" dirty="0"/>
              <a:t>to </a:t>
            </a:r>
            <a:r>
              <a:rPr spc="114" dirty="0"/>
              <a:t>a  </a:t>
            </a:r>
            <a:r>
              <a:rPr spc="85" dirty="0"/>
              <a:t>specific</a:t>
            </a:r>
            <a:r>
              <a:rPr spc="30" dirty="0"/>
              <a:t> </a:t>
            </a:r>
            <a:r>
              <a:rPr spc="5" dirty="0"/>
              <a:t>commit</a:t>
            </a:r>
          </a:p>
          <a:p>
            <a:pPr marL="3092450" marR="38735" indent="-508000">
              <a:lnSpc>
                <a:spcPct val="99500"/>
              </a:lnSpc>
              <a:spcBef>
                <a:spcPts val="625"/>
              </a:spcBef>
              <a:buClr>
                <a:srgbClr val="E5425D"/>
              </a:buClr>
              <a:buFont typeface="Arial"/>
              <a:buChar char="•"/>
              <a:tabLst>
                <a:tab pos="3098165" algn="l"/>
                <a:tab pos="3098800" algn="l"/>
              </a:tabLst>
            </a:pPr>
            <a:r>
              <a:rPr spc="50" dirty="0"/>
              <a:t>When </a:t>
            </a:r>
            <a:r>
              <a:rPr spc="80" dirty="0"/>
              <a:t>you </a:t>
            </a:r>
            <a:r>
              <a:rPr dirty="0"/>
              <a:t>want </a:t>
            </a:r>
            <a:r>
              <a:rPr spc="-25" dirty="0"/>
              <a:t>to </a:t>
            </a:r>
            <a:r>
              <a:rPr spc="105" dirty="0"/>
              <a:t>make </a:t>
            </a:r>
            <a:r>
              <a:rPr spc="75" dirty="0"/>
              <a:t>any  </a:t>
            </a:r>
            <a:r>
              <a:rPr spc="150" dirty="0"/>
              <a:t>changes </a:t>
            </a:r>
            <a:r>
              <a:rPr spc="-25" dirty="0"/>
              <a:t>to </a:t>
            </a:r>
            <a:r>
              <a:rPr spc="35" dirty="0"/>
              <a:t>your </a:t>
            </a:r>
            <a:r>
              <a:rPr spc="40" dirty="0"/>
              <a:t>project </a:t>
            </a:r>
            <a:r>
              <a:rPr spc="80" dirty="0"/>
              <a:t>you  </a:t>
            </a:r>
            <a:r>
              <a:rPr spc="105" dirty="0"/>
              <a:t>make </a:t>
            </a:r>
            <a:r>
              <a:rPr spc="114" dirty="0"/>
              <a:t>a </a:t>
            </a:r>
            <a:r>
              <a:rPr spc="80" dirty="0"/>
              <a:t>new </a:t>
            </a:r>
            <a:r>
              <a:rPr spc="70" dirty="0"/>
              <a:t>branch </a:t>
            </a:r>
            <a:r>
              <a:rPr spc="150" dirty="0"/>
              <a:t>based </a:t>
            </a:r>
            <a:r>
              <a:rPr spc="80" dirty="0"/>
              <a:t>on</a:t>
            </a:r>
            <a:r>
              <a:rPr spc="-35" dirty="0"/>
              <a:t> </a:t>
            </a:r>
            <a:r>
              <a:rPr spc="114" dirty="0"/>
              <a:t>a  </a:t>
            </a:r>
            <a:r>
              <a:rPr spc="5" dirty="0"/>
              <a:t>commit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935" marR="5080">
              <a:lnSpc>
                <a:spcPct val="79500"/>
              </a:lnSpc>
            </a:pPr>
            <a:r>
              <a:rPr spc="120" dirty="0">
                <a:solidFill>
                  <a:srgbClr val="202020"/>
                </a:solidFill>
              </a:rPr>
              <a:t>Key </a:t>
            </a:r>
            <a:r>
              <a:rPr spc="80" dirty="0">
                <a:solidFill>
                  <a:srgbClr val="202020"/>
                </a:solidFill>
              </a:rPr>
              <a:t>Concepts: </a:t>
            </a:r>
            <a:r>
              <a:rPr spc="65" dirty="0">
                <a:solidFill>
                  <a:srgbClr val="202020"/>
                </a:solidFill>
              </a:rPr>
              <a:t>Branching </a:t>
            </a:r>
            <a:r>
              <a:rPr spc="-15" dirty="0">
                <a:solidFill>
                  <a:srgbClr val="202020"/>
                </a:solidFill>
              </a:rPr>
              <a:t>oﬀ </a:t>
            </a:r>
            <a:r>
              <a:rPr dirty="0">
                <a:solidFill>
                  <a:srgbClr val="202020"/>
                </a:solidFill>
              </a:rPr>
              <a:t>of </a:t>
            </a:r>
            <a:r>
              <a:rPr spc="15" dirty="0">
                <a:solidFill>
                  <a:srgbClr val="202020"/>
                </a:solidFill>
              </a:rPr>
              <a:t>the </a:t>
            </a:r>
            <a:r>
              <a:rPr spc="25" dirty="0">
                <a:solidFill>
                  <a:srgbClr val="0000FF"/>
                </a:solidFill>
              </a:rPr>
              <a:t>master  </a:t>
            </a:r>
            <a:r>
              <a:rPr spc="55" dirty="0">
                <a:solidFill>
                  <a:srgbClr val="202020"/>
                </a:solidFill>
              </a:rPr>
              <a:t>branch</a:t>
            </a:r>
          </a:p>
        </p:txBody>
      </p:sp>
      <p:sp>
        <p:nvSpPr>
          <p:cNvPr id="3" name="object 3"/>
          <p:cNvSpPr/>
          <p:nvPr/>
        </p:nvSpPr>
        <p:spPr>
          <a:xfrm>
            <a:off x="3297220" y="4648857"/>
            <a:ext cx="4592320" cy="1143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7814" y="4549691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27859" y="0"/>
                </a:moveTo>
                <a:lnTo>
                  <a:pt x="18505" y="587"/>
                </a:lnTo>
                <a:lnTo>
                  <a:pt x="10054" y="4639"/>
                </a:lnTo>
                <a:lnTo>
                  <a:pt x="3583" y="11876"/>
                </a:lnTo>
                <a:lnTo>
                  <a:pt x="425" y="21056"/>
                </a:lnTo>
                <a:lnTo>
                  <a:pt x="1013" y="30410"/>
                </a:lnTo>
                <a:lnTo>
                  <a:pt x="5065" y="38860"/>
                </a:lnTo>
                <a:lnTo>
                  <a:pt x="12301" y="45332"/>
                </a:lnTo>
                <a:lnTo>
                  <a:pt x="122630" y="110046"/>
                </a:lnTo>
                <a:lnTo>
                  <a:pt x="11993" y="174230"/>
                </a:lnTo>
                <a:lnTo>
                  <a:pt x="4725" y="180667"/>
                </a:lnTo>
                <a:lnTo>
                  <a:pt x="632" y="189098"/>
                </a:lnTo>
                <a:lnTo>
                  <a:pt x="0" y="198449"/>
                </a:lnTo>
                <a:lnTo>
                  <a:pt x="3113" y="207644"/>
                </a:lnTo>
                <a:lnTo>
                  <a:pt x="9550" y="214911"/>
                </a:lnTo>
                <a:lnTo>
                  <a:pt x="17982" y="219004"/>
                </a:lnTo>
                <a:lnTo>
                  <a:pt x="27333" y="219637"/>
                </a:lnTo>
                <a:lnTo>
                  <a:pt x="36528" y="216523"/>
                </a:lnTo>
                <a:lnTo>
                  <a:pt x="219669" y="110278"/>
                </a:lnTo>
                <a:lnTo>
                  <a:pt x="37040" y="3157"/>
                </a:lnTo>
                <a:lnTo>
                  <a:pt x="27859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9750" y="1218735"/>
            <a:ext cx="4927598" cy="312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510" y="3641446"/>
            <a:ext cx="651637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839"/>
              </a:spcBef>
            </a:pPr>
            <a:endParaRPr lang="en-US" sz="1800" spc="50" dirty="0" smtClean="0">
              <a:solidFill>
                <a:srgbClr val="414141"/>
              </a:solidFill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839"/>
              </a:spcBef>
            </a:pPr>
            <a:endParaRPr lang="en-US" spc="50" dirty="0">
              <a:solidFill>
                <a:srgbClr val="414141"/>
              </a:solidFill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839"/>
              </a:spcBef>
            </a:pPr>
            <a:r>
              <a:rPr sz="1800" spc="50" dirty="0" smtClean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1800" spc="85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1800" spc="5" dirty="0">
                <a:solidFill>
                  <a:srgbClr val="414141"/>
                </a:solidFill>
                <a:latin typeface="Calibri"/>
                <a:cs typeface="Calibri"/>
              </a:rPr>
              <a:t> forward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12369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/>
              <a:t>Key </a:t>
            </a:r>
            <a:r>
              <a:rPr sz="3200" spc="120" dirty="0"/>
              <a:t>Concepts:</a:t>
            </a:r>
            <a:r>
              <a:rPr sz="3200" spc="-45" dirty="0"/>
              <a:t> </a:t>
            </a:r>
            <a:r>
              <a:rPr sz="3200" spc="75" dirty="0">
                <a:solidFill>
                  <a:srgbClr val="0000FF"/>
                </a:solidFill>
              </a:rPr>
              <a:t>Merging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36050"/>
            <a:ext cx="5208905" cy="132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5080" indent="-508000">
              <a:lnSpc>
                <a:spcPct val="997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80" dirty="0">
                <a:solidFill>
                  <a:srgbClr val="414141"/>
                </a:solidFill>
                <a:latin typeface="Calibri"/>
                <a:cs typeface="Calibri"/>
              </a:rPr>
              <a:t>Once </a:t>
            </a:r>
            <a:r>
              <a:rPr sz="2800" spc="40" dirty="0">
                <a:solidFill>
                  <a:srgbClr val="414141"/>
                </a:solidFill>
                <a:latin typeface="Calibri"/>
                <a:cs typeface="Calibri"/>
              </a:rPr>
              <a:t>you’re </a:t>
            </a:r>
            <a:r>
              <a:rPr sz="2800" spc="120" dirty="0">
                <a:solidFill>
                  <a:srgbClr val="414141"/>
                </a:solidFill>
                <a:latin typeface="Calibri"/>
                <a:cs typeface="Calibri"/>
              </a:rPr>
              <a:t>done </a:t>
            </a:r>
            <a:r>
              <a:rPr sz="2800" spc="-40" dirty="0">
                <a:solidFill>
                  <a:srgbClr val="414141"/>
                </a:solidFill>
                <a:latin typeface="Calibri"/>
                <a:cs typeface="Calibri"/>
              </a:rPr>
              <a:t>with </a:t>
            </a:r>
            <a:r>
              <a:rPr sz="2800" spc="35" dirty="0">
                <a:solidFill>
                  <a:srgbClr val="414141"/>
                </a:solidFill>
                <a:latin typeface="Calibri"/>
                <a:cs typeface="Calibri"/>
              </a:rPr>
              <a:t>your  </a:t>
            </a:r>
            <a:r>
              <a:rPr sz="2800" spc="10" dirty="0">
                <a:solidFill>
                  <a:srgbClr val="414141"/>
                </a:solidFill>
                <a:latin typeface="Calibri"/>
                <a:cs typeface="Calibri"/>
              </a:rPr>
              <a:t>feature,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you </a:t>
            </a:r>
            <a:r>
              <a:rPr sz="2800" spc="110" dirty="0">
                <a:solidFill>
                  <a:srgbClr val="0000FF"/>
                </a:solidFill>
                <a:latin typeface="Calibri"/>
                <a:cs typeface="Calibri"/>
              </a:rPr>
              <a:t>merge </a:t>
            </a:r>
            <a:r>
              <a:rPr sz="2800" spc="-110" dirty="0">
                <a:solidFill>
                  <a:srgbClr val="202020"/>
                </a:solidFill>
                <a:latin typeface="Calibri"/>
                <a:cs typeface="Calibri"/>
              </a:rPr>
              <a:t>it </a:t>
            </a:r>
            <a:r>
              <a:rPr sz="2800" spc="145" dirty="0">
                <a:solidFill>
                  <a:srgbClr val="202020"/>
                </a:solidFill>
                <a:latin typeface="Calibri"/>
                <a:cs typeface="Calibri"/>
              </a:rPr>
              <a:t>back </a:t>
            </a:r>
            <a:r>
              <a:rPr sz="2800" spc="-15" dirty="0">
                <a:solidFill>
                  <a:srgbClr val="202020"/>
                </a:solidFill>
                <a:latin typeface="Calibri"/>
                <a:cs typeface="Calibri"/>
              </a:rPr>
              <a:t>into  </a:t>
            </a:r>
            <a:r>
              <a:rPr sz="2800" spc="35" dirty="0">
                <a:solidFill>
                  <a:srgbClr val="202020"/>
                </a:solidFill>
                <a:latin typeface="Calibri"/>
                <a:cs typeface="Calibri"/>
              </a:rPr>
              <a:t>master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2798" y="2329368"/>
            <a:ext cx="4066169" cy="2157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5525" y="4725913"/>
            <a:ext cx="194563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1800" spc="85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1800" spc="5" dirty="0">
                <a:solidFill>
                  <a:srgbClr val="414141"/>
                </a:solidFill>
                <a:latin typeface="Calibri"/>
                <a:cs typeface="Calibri"/>
              </a:rPr>
              <a:t> forward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1710" y="4619630"/>
            <a:ext cx="3138805" cy="6350"/>
          </a:xfrm>
          <a:custGeom>
            <a:avLst/>
            <a:gdLst/>
            <a:ahLst/>
            <a:cxnLst/>
            <a:rect l="l" t="t" r="r" b="b"/>
            <a:pathLst>
              <a:path w="3138804" h="6350">
                <a:moveTo>
                  <a:pt x="0" y="0"/>
                </a:moveTo>
                <a:lnTo>
                  <a:pt x="3138386" y="6253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8982" y="4515779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27778" y="0"/>
                </a:moveTo>
                <a:lnTo>
                  <a:pt x="18425" y="591"/>
                </a:lnTo>
                <a:lnTo>
                  <a:pt x="9975" y="4647"/>
                </a:lnTo>
                <a:lnTo>
                  <a:pt x="3507" y="11885"/>
                </a:lnTo>
                <a:lnTo>
                  <a:pt x="353" y="21067"/>
                </a:lnTo>
                <a:lnTo>
                  <a:pt x="944" y="30420"/>
                </a:lnTo>
                <a:lnTo>
                  <a:pt x="5000" y="38870"/>
                </a:lnTo>
                <a:lnTo>
                  <a:pt x="12239" y="45338"/>
                </a:lnTo>
                <a:lnTo>
                  <a:pt x="122595" y="110008"/>
                </a:lnTo>
                <a:lnTo>
                  <a:pt x="11983" y="174236"/>
                </a:lnTo>
                <a:lnTo>
                  <a:pt x="4718" y="180676"/>
                </a:lnTo>
                <a:lnTo>
                  <a:pt x="628" y="189109"/>
                </a:lnTo>
                <a:lnTo>
                  <a:pt x="0" y="198460"/>
                </a:lnTo>
                <a:lnTo>
                  <a:pt x="3117" y="207654"/>
                </a:lnTo>
                <a:lnTo>
                  <a:pt x="9556" y="214919"/>
                </a:lnTo>
                <a:lnTo>
                  <a:pt x="17989" y="219008"/>
                </a:lnTo>
                <a:lnTo>
                  <a:pt x="27341" y="219637"/>
                </a:lnTo>
                <a:lnTo>
                  <a:pt x="36536" y="216520"/>
                </a:lnTo>
                <a:lnTo>
                  <a:pt x="219633" y="110201"/>
                </a:lnTo>
                <a:lnTo>
                  <a:pt x="36960" y="3153"/>
                </a:lnTo>
                <a:lnTo>
                  <a:pt x="27778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935" marR="5080">
              <a:lnSpc>
                <a:spcPct val="79500"/>
              </a:lnSpc>
            </a:pPr>
            <a:r>
              <a:rPr spc="120" dirty="0"/>
              <a:t>Key </a:t>
            </a:r>
            <a:r>
              <a:rPr spc="80" dirty="0"/>
              <a:t>Concepts: </a:t>
            </a:r>
            <a:r>
              <a:rPr spc="90" dirty="0"/>
              <a:t>How </a:t>
            </a:r>
            <a:r>
              <a:rPr spc="95" dirty="0"/>
              <a:t>do </a:t>
            </a:r>
            <a:r>
              <a:rPr spc="60" dirty="0"/>
              <a:t>you </a:t>
            </a:r>
            <a:r>
              <a:rPr spc="80" dirty="0"/>
              <a:t>make </a:t>
            </a:r>
            <a:r>
              <a:rPr spc="90" dirty="0"/>
              <a:t>a</a:t>
            </a:r>
            <a:r>
              <a:rPr spc="-55" dirty="0"/>
              <a:t> </a:t>
            </a:r>
            <a:r>
              <a:rPr spc="5" dirty="0"/>
              <a:t>commit  </a:t>
            </a:r>
            <a:r>
              <a:rPr spc="50" dirty="0"/>
              <a:t>anyway?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8489" y="1347327"/>
            <a:ext cx="5440045" cy="300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5080" indent="-508000">
              <a:lnSpc>
                <a:spcPct val="799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400" spc="95" dirty="0">
                <a:solidFill>
                  <a:srgbClr val="202020"/>
                </a:solidFill>
                <a:latin typeface="Calibri"/>
                <a:cs typeface="Calibri"/>
              </a:rPr>
              <a:t>There </a:t>
            </a:r>
            <a:r>
              <a:rPr sz="2400" spc="60" dirty="0">
                <a:solidFill>
                  <a:srgbClr val="202020"/>
                </a:solidFill>
                <a:latin typeface="Calibri"/>
                <a:cs typeface="Calibri"/>
              </a:rPr>
              <a:t>are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400" spc="-30" dirty="0">
                <a:solidFill>
                  <a:srgbClr val="202020"/>
                </a:solidFill>
                <a:latin typeface="Calibri"/>
                <a:cs typeface="Calibri"/>
              </a:rPr>
              <a:t>lot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‘states’ </a:t>
            </a:r>
            <a:r>
              <a:rPr sz="2400" spc="80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2400" spc="60" dirty="0">
                <a:solidFill>
                  <a:srgbClr val="202020"/>
                </a:solidFill>
                <a:latin typeface="Calibri"/>
                <a:cs typeface="Calibri"/>
              </a:rPr>
              <a:t>‘places’ 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file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2400" spc="5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35" dirty="0">
                <a:solidFill>
                  <a:srgbClr val="202020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520700" marR="29845" indent="-508000">
              <a:lnSpc>
                <a:spcPct val="77200"/>
              </a:lnSpc>
              <a:spcBef>
                <a:spcPts val="65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400" spc="105" dirty="0">
                <a:solidFill>
                  <a:srgbClr val="202020"/>
                </a:solidFill>
                <a:latin typeface="Calibri"/>
                <a:cs typeface="Calibri"/>
              </a:rPr>
              <a:t>Local </a:t>
            </a:r>
            <a:r>
              <a:rPr sz="2400" spc="70" dirty="0">
                <a:solidFill>
                  <a:srgbClr val="202020"/>
                </a:solidFill>
                <a:latin typeface="Calibri"/>
                <a:cs typeface="Calibri"/>
              </a:rPr>
              <a:t>on </a:t>
            </a:r>
            <a:r>
              <a:rPr sz="2400" spc="30" dirty="0">
                <a:solidFill>
                  <a:srgbClr val="202020"/>
                </a:solidFill>
                <a:latin typeface="Calibri"/>
                <a:cs typeface="Calibri"/>
              </a:rPr>
              <a:t>your </a:t>
            </a:r>
            <a:r>
              <a:rPr sz="2400" spc="20" dirty="0">
                <a:solidFill>
                  <a:srgbClr val="202020"/>
                </a:solidFill>
                <a:latin typeface="Calibri"/>
                <a:cs typeface="Calibri"/>
              </a:rPr>
              <a:t>computer: 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35" dirty="0">
                <a:solidFill>
                  <a:srgbClr val="202020"/>
                </a:solidFill>
                <a:latin typeface="Calibri"/>
                <a:cs typeface="Calibri"/>
              </a:rPr>
              <a:t>‘</a:t>
            </a:r>
            <a:r>
              <a:rPr sz="2400" spc="35" dirty="0">
                <a:solidFill>
                  <a:srgbClr val="0000FF"/>
                </a:solidFill>
                <a:latin typeface="Calibri"/>
                <a:cs typeface="Calibri"/>
              </a:rPr>
              <a:t>working  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directory</a:t>
            </a:r>
            <a:r>
              <a:rPr sz="2400" spc="20" dirty="0">
                <a:solidFill>
                  <a:srgbClr val="202020"/>
                </a:solidFill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  <a:p>
            <a:pPr marL="520700" marR="118110" indent="-508000">
              <a:lnSpc>
                <a:spcPct val="80300"/>
              </a:lnSpc>
              <a:spcBef>
                <a:spcPts val="56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400" spc="45" dirty="0">
                <a:solidFill>
                  <a:srgbClr val="202020"/>
                </a:solidFill>
                <a:latin typeface="Calibri"/>
                <a:cs typeface="Calibri"/>
              </a:rPr>
              <a:t>When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file </a:t>
            </a:r>
            <a:r>
              <a:rPr sz="2400" spc="60" dirty="0">
                <a:solidFill>
                  <a:srgbClr val="202020"/>
                </a:solidFill>
                <a:latin typeface="Calibri"/>
                <a:cs typeface="Calibri"/>
              </a:rPr>
              <a:t>is </a:t>
            </a:r>
            <a:r>
              <a:rPr sz="2400" spc="70" dirty="0">
                <a:solidFill>
                  <a:srgbClr val="202020"/>
                </a:solidFill>
                <a:latin typeface="Calibri"/>
                <a:cs typeface="Calibri"/>
              </a:rPr>
              <a:t>ready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2400" spc="135" dirty="0">
                <a:solidFill>
                  <a:srgbClr val="202020"/>
                </a:solidFill>
                <a:latin typeface="Calibri"/>
                <a:cs typeface="Calibri"/>
              </a:rPr>
              <a:t>be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put in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a  </a:t>
            </a:r>
            <a:r>
              <a:rPr sz="2400" spc="5" dirty="0">
                <a:solidFill>
                  <a:srgbClr val="202020"/>
                </a:solidFill>
                <a:latin typeface="Calibri"/>
                <a:cs typeface="Calibri"/>
              </a:rPr>
              <a:t>commit </a:t>
            </a:r>
            <a:r>
              <a:rPr sz="2400" spc="65" dirty="0">
                <a:solidFill>
                  <a:srgbClr val="202020"/>
                </a:solidFill>
                <a:latin typeface="Calibri"/>
                <a:cs typeface="Calibri"/>
              </a:rPr>
              <a:t>you </a:t>
            </a:r>
            <a:r>
              <a:rPr sz="2400" spc="105" dirty="0">
                <a:solidFill>
                  <a:srgbClr val="202020"/>
                </a:solidFill>
                <a:latin typeface="Calibri"/>
                <a:cs typeface="Calibri"/>
              </a:rPr>
              <a:t>add </a:t>
            </a:r>
            <a:r>
              <a:rPr sz="2400" spc="-95" dirty="0">
                <a:solidFill>
                  <a:srgbClr val="202020"/>
                </a:solidFill>
                <a:latin typeface="Calibri"/>
                <a:cs typeface="Calibri"/>
              </a:rPr>
              <a:t>it </a:t>
            </a:r>
            <a:r>
              <a:rPr sz="2400" spc="25" dirty="0">
                <a:solidFill>
                  <a:srgbClr val="202020"/>
                </a:solidFill>
                <a:latin typeface="Calibri"/>
                <a:cs typeface="Calibri"/>
              </a:rPr>
              <a:t>onto 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30" dirty="0">
                <a:solidFill>
                  <a:srgbClr val="202020"/>
                </a:solidFill>
                <a:latin typeface="Calibri"/>
                <a:cs typeface="Calibri"/>
              </a:rPr>
              <a:t>‘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index</a:t>
            </a:r>
            <a:r>
              <a:rPr sz="2400" spc="30" dirty="0">
                <a:solidFill>
                  <a:srgbClr val="414141"/>
                </a:solidFill>
                <a:latin typeface="Calibri"/>
                <a:cs typeface="Calibri"/>
              </a:rPr>
              <a:t>’ </a:t>
            </a:r>
            <a:r>
              <a:rPr sz="2400" spc="10" dirty="0">
                <a:solidFill>
                  <a:srgbClr val="414141"/>
                </a:solidFill>
                <a:latin typeface="Calibri"/>
                <a:cs typeface="Calibri"/>
              </a:rPr>
              <a:t>or  </a:t>
            </a:r>
            <a:r>
              <a:rPr sz="2400" spc="45" dirty="0">
                <a:solidFill>
                  <a:srgbClr val="414141"/>
                </a:solidFill>
                <a:latin typeface="Calibri"/>
                <a:cs typeface="Calibri"/>
              </a:rPr>
              <a:t>‘</a:t>
            </a:r>
            <a:r>
              <a:rPr sz="2400" spc="45" dirty="0">
                <a:solidFill>
                  <a:srgbClr val="0000FF"/>
                </a:solidFill>
                <a:latin typeface="Calibri"/>
                <a:cs typeface="Calibri"/>
              </a:rPr>
              <a:t>staging</a:t>
            </a:r>
            <a:r>
              <a:rPr sz="2400" spc="45" dirty="0">
                <a:solidFill>
                  <a:srgbClr val="202020"/>
                </a:solidFill>
                <a:latin typeface="Calibri"/>
                <a:cs typeface="Calibri"/>
              </a:rPr>
              <a:t>’</a:t>
            </a:r>
            <a:endParaRPr sz="2400">
              <a:latin typeface="Calibri"/>
              <a:cs typeface="Calibri"/>
            </a:endParaRPr>
          </a:p>
          <a:p>
            <a:pPr marL="749300" marR="371475" lvl="1" indent="-279400">
              <a:lnSpc>
                <a:spcPct val="79600"/>
              </a:lnSpc>
              <a:spcBef>
                <a:spcPts val="465"/>
              </a:spcBef>
              <a:buClr>
                <a:srgbClr val="E5425D"/>
              </a:buClr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000" spc="85" dirty="0">
                <a:solidFill>
                  <a:srgbClr val="202020"/>
                </a:solidFill>
                <a:latin typeface="Calibri"/>
                <a:cs typeface="Calibri"/>
              </a:rPr>
              <a:t>Staging </a:t>
            </a:r>
            <a:r>
              <a:rPr sz="2000" spc="50" dirty="0">
                <a:solidFill>
                  <a:srgbClr val="202020"/>
                </a:solidFill>
                <a:latin typeface="Calibri"/>
                <a:cs typeface="Calibri"/>
              </a:rPr>
              <a:t>is </a:t>
            </a:r>
            <a:r>
              <a:rPr sz="2000" spc="1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000" spc="55" dirty="0">
                <a:solidFill>
                  <a:srgbClr val="202020"/>
                </a:solidFill>
                <a:latin typeface="Calibri"/>
                <a:cs typeface="Calibri"/>
              </a:rPr>
              <a:t>new </a:t>
            </a:r>
            <a:r>
              <a:rPr sz="2000" spc="35" dirty="0">
                <a:solidFill>
                  <a:srgbClr val="202020"/>
                </a:solidFill>
                <a:latin typeface="Calibri"/>
                <a:cs typeface="Calibri"/>
              </a:rPr>
              <a:t>preferred </a:t>
            </a:r>
            <a:r>
              <a:rPr sz="2000" spc="-20" dirty="0">
                <a:solidFill>
                  <a:srgbClr val="202020"/>
                </a:solidFill>
                <a:latin typeface="Calibri"/>
                <a:cs typeface="Calibri"/>
              </a:rPr>
              <a:t>term </a:t>
            </a:r>
            <a:r>
              <a:rPr sz="2000" spc="185" dirty="0">
                <a:solidFill>
                  <a:srgbClr val="202020"/>
                </a:solidFill>
                <a:latin typeface="Calibri"/>
                <a:cs typeface="Calibri"/>
              </a:rPr>
              <a:t>– </a:t>
            </a:r>
            <a:r>
              <a:rPr sz="2000" dirty="0">
                <a:solidFill>
                  <a:srgbClr val="202020"/>
                </a:solidFill>
                <a:latin typeface="Calibri"/>
                <a:cs typeface="Calibri"/>
              </a:rPr>
              <a:t>but  </a:t>
            </a:r>
            <a:r>
              <a:rPr sz="2000" spc="55" dirty="0">
                <a:solidFill>
                  <a:srgbClr val="202020"/>
                </a:solidFill>
                <a:latin typeface="Calibri"/>
                <a:cs typeface="Calibri"/>
              </a:rPr>
              <a:t>you </a:t>
            </a:r>
            <a:r>
              <a:rPr sz="2000" spc="85" dirty="0">
                <a:solidFill>
                  <a:srgbClr val="202020"/>
                </a:solidFill>
                <a:latin typeface="Calibri"/>
                <a:cs typeface="Calibri"/>
              </a:rPr>
              <a:t>can </a:t>
            </a:r>
            <a:r>
              <a:rPr sz="2000" spc="135" dirty="0">
                <a:solidFill>
                  <a:srgbClr val="202020"/>
                </a:solidFill>
                <a:latin typeface="Calibri"/>
                <a:cs typeface="Calibri"/>
              </a:rPr>
              <a:t>see </a:t>
            </a:r>
            <a:r>
              <a:rPr sz="2000" spc="20" dirty="0">
                <a:solidFill>
                  <a:srgbClr val="202020"/>
                </a:solidFill>
                <a:latin typeface="Calibri"/>
                <a:cs typeface="Calibri"/>
              </a:rPr>
              <a:t>both </a:t>
            </a:r>
            <a:r>
              <a:rPr sz="2000" spc="25" dirty="0">
                <a:solidFill>
                  <a:srgbClr val="202020"/>
                </a:solidFill>
                <a:latin typeface="Calibri"/>
                <a:cs typeface="Calibri"/>
              </a:rPr>
              <a:t>‘index’ </a:t>
            </a:r>
            <a:r>
              <a:rPr sz="2000" spc="65" dirty="0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sz="2000" spc="40" dirty="0">
                <a:solidFill>
                  <a:srgbClr val="202020"/>
                </a:solidFill>
                <a:latin typeface="Calibri"/>
                <a:cs typeface="Calibri"/>
              </a:rPr>
              <a:t>‘staging’  </a:t>
            </a:r>
            <a:r>
              <a:rPr sz="2000" spc="85" dirty="0">
                <a:solidFill>
                  <a:srgbClr val="202020"/>
                </a:solidFill>
                <a:latin typeface="Calibri"/>
                <a:cs typeface="Calibri"/>
              </a:rPr>
              <a:t>being</a:t>
            </a:r>
            <a:r>
              <a:rPr sz="20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8489" y="473918"/>
            <a:ext cx="521525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9500"/>
              </a:lnSpc>
            </a:pPr>
            <a:r>
              <a:rPr sz="2200" spc="120" dirty="0">
                <a:solidFill>
                  <a:srgbClr val="414141"/>
                </a:solidFill>
                <a:latin typeface="Calibri"/>
                <a:cs typeface="Calibri"/>
              </a:rPr>
              <a:t>Key </a:t>
            </a:r>
            <a:r>
              <a:rPr sz="2200" spc="80" dirty="0">
                <a:solidFill>
                  <a:srgbClr val="414141"/>
                </a:solidFill>
                <a:latin typeface="Calibri"/>
                <a:cs typeface="Calibri"/>
              </a:rPr>
              <a:t>Concepts: </a:t>
            </a:r>
            <a:r>
              <a:rPr sz="2200" spc="90" dirty="0">
                <a:solidFill>
                  <a:srgbClr val="414141"/>
                </a:solidFill>
                <a:latin typeface="Calibri"/>
                <a:cs typeface="Calibri"/>
              </a:rPr>
              <a:t>How </a:t>
            </a:r>
            <a:r>
              <a:rPr sz="2200" spc="95" dirty="0">
                <a:solidFill>
                  <a:srgbClr val="414141"/>
                </a:solidFill>
                <a:latin typeface="Calibri"/>
                <a:cs typeface="Calibri"/>
              </a:rPr>
              <a:t>do </a:t>
            </a:r>
            <a:r>
              <a:rPr sz="2200" spc="60" dirty="0">
                <a:solidFill>
                  <a:srgbClr val="414141"/>
                </a:solidFill>
                <a:latin typeface="Calibri"/>
                <a:cs typeface="Calibri"/>
              </a:rPr>
              <a:t>you </a:t>
            </a:r>
            <a:r>
              <a:rPr sz="2200" spc="80" dirty="0">
                <a:solidFill>
                  <a:srgbClr val="414141"/>
                </a:solidFill>
                <a:latin typeface="Calibri"/>
                <a:cs typeface="Calibri"/>
              </a:rPr>
              <a:t>make </a:t>
            </a:r>
            <a:r>
              <a:rPr sz="2200" spc="9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14141"/>
                </a:solidFill>
                <a:latin typeface="Calibri"/>
                <a:cs typeface="Calibri"/>
              </a:rPr>
              <a:t>commit  </a:t>
            </a:r>
            <a:r>
              <a:rPr sz="2200" spc="50" dirty="0">
                <a:solidFill>
                  <a:srgbClr val="414141"/>
                </a:solidFill>
                <a:latin typeface="Calibri"/>
                <a:cs typeface="Calibri"/>
              </a:rPr>
              <a:t>anyway?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8489" y="1334770"/>
            <a:ext cx="252539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50" dirty="0">
                <a:solidFill>
                  <a:srgbClr val="202020"/>
                </a:solidFill>
              </a:rPr>
              <a:t>The</a:t>
            </a:r>
            <a:r>
              <a:rPr sz="2800" spc="15" dirty="0">
                <a:solidFill>
                  <a:srgbClr val="202020"/>
                </a:solidFill>
              </a:rPr>
              <a:t> </a:t>
            </a:r>
            <a:r>
              <a:rPr sz="2800" spc="95" dirty="0">
                <a:solidFill>
                  <a:srgbClr val="202020"/>
                </a:solidFill>
              </a:rPr>
              <a:t>process: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615690" y="1827021"/>
            <a:ext cx="4673600" cy="234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55" dirty="0">
                <a:solidFill>
                  <a:srgbClr val="202020"/>
                </a:solidFill>
                <a:latin typeface="Calibri"/>
                <a:cs typeface="Calibri"/>
              </a:rPr>
              <a:t>Make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some </a:t>
            </a:r>
            <a:r>
              <a:rPr sz="2400" spc="130" dirty="0">
                <a:solidFill>
                  <a:srgbClr val="202020"/>
                </a:solidFill>
                <a:latin typeface="Calibri"/>
                <a:cs typeface="Calibri"/>
              </a:rPr>
              <a:t>changes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2400" spc="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292100" marR="5080" indent="-279400">
              <a:lnSpc>
                <a:spcPct val="99400"/>
              </a:lnSpc>
              <a:spcBef>
                <a:spcPts val="635"/>
              </a:spcBef>
              <a:buClr>
                <a:srgbClr val="E5425D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145" dirty="0">
                <a:solidFill>
                  <a:srgbClr val="202020"/>
                </a:solidFill>
                <a:latin typeface="Calibri"/>
                <a:cs typeface="Calibri"/>
              </a:rPr>
              <a:t>Use 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‘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sz="2400" spc="60" dirty="0">
                <a:solidFill>
                  <a:srgbClr val="0000FF"/>
                </a:solidFill>
                <a:latin typeface="Calibri"/>
                <a:cs typeface="Calibri"/>
              </a:rPr>
              <a:t>add</a:t>
            </a:r>
            <a:r>
              <a:rPr sz="2400" spc="60" dirty="0">
                <a:solidFill>
                  <a:srgbClr val="202020"/>
                </a:solidFill>
                <a:latin typeface="Calibri"/>
                <a:cs typeface="Calibri"/>
              </a:rPr>
              <a:t>’ </a:t>
            </a:r>
            <a:r>
              <a:rPr sz="2400" spc="65" dirty="0">
                <a:solidFill>
                  <a:srgbClr val="202020"/>
                </a:solidFill>
                <a:latin typeface="Calibri"/>
                <a:cs typeface="Calibri"/>
              </a:rPr>
              <a:t>command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put  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file </a:t>
            </a:r>
            <a:r>
              <a:rPr sz="2400" spc="25" dirty="0">
                <a:solidFill>
                  <a:srgbClr val="202020"/>
                </a:solidFill>
                <a:latin typeface="Calibri"/>
                <a:cs typeface="Calibri"/>
              </a:rPr>
              <a:t>onto 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80" dirty="0">
                <a:solidFill>
                  <a:srgbClr val="0000FF"/>
                </a:solidFill>
                <a:latin typeface="Calibri"/>
                <a:cs typeface="Calibri"/>
              </a:rPr>
              <a:t>staging  </a:t>
            </a:r>
            <a:r>
              <a:rPr sz="2400" spc="30" dirty="0">
                <a:solidFill>
                  <a:srgbClr val="0000FF"/>
                </a:solidFill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  <a:p>
            <a:pPr marL="292100" marR="57150" indent="-279400">
              <a:lnSpc>
                <a:spcPts val="2820"/>
              </a:lnSpc>
              <a:spcBef>
                <a:spcPts val="735"/>
              </a:spcBef>
              <a:buClr>
                <a:srgbClr val="E5425D"/>
              </a:buClr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145" dirty="0">
                <a:solidFill>
                  <a:srgbClr val="202020"/>
                </a:solidFill>
                <a:latin typeface="Calibri"/>
                <a:cs typeface="Calibri"/>
              </a:rPr>
              <a:t>Use </a:t>
            </a:r>
            <a:r>
              <a:rPr sz="2400" spc="15" dirty="0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02020"/>
                </a:solidFill>
                <a:latin typeface="Calibri"/>
                <a:cs typeface="Calibri"/>
              </a:rPr>
              <a:t>‘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git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commit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’ </a:t>
            </a:r>
            <a:r>
              <a:rPr sz="2400" spc="65" dirty="0">
                <a:solidFill>
                  <a:srgbClr val="202020"/>
                </a:solidFill>
                <a:latin typeface="Calibri"/>
                <a:cs typeface="Calibri"/>
              </a:rPr>
              <a:t>command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to  </a:t>
            </a:r>
            <a:r>
              <a:rPr sz="2400" spc="60" dirty="0">
                <a:solidFill>
                  <a:srgbClr val="202020"/>
                </a:solidFill>
                <a:latin typeface="Calibri"/>
                <a:cs typeface="Calibri"/>
              </a:rPr>
              <a:t>create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400" spc="70" dirty="0">
                <a:solidFill>
                  <a:srgbClr val="202020"/>
                </a:solidFill>
                <a:latin typeface="Calibri"/>
                <a:cs typeface="Calibri"/>
              </a:rPr>
              <a:t>new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020"/>
                </a:solidFill>
                <a:latin typeface="Calibri"/>
                <a:cs typeface="Calibri"/>
              </a:rPr>
              <a:t>commit’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935" marR="5080">
              <a:lnSpc>
                <a:spcPct val="79500"/>
              </a:lnSpc>
            </a:pPr>
            <a:r>
              <a:rPr spc="120" dirty="0"/>
              <a:t>Key </a:t>
            </a:r>
            <a:r>
              <a:rPr spc="80" dirty="0"/>
              <a:t>Concepts: </a:t>
            </a:r>
            <a:r>
              <a:rPr spc="90" dirty="0"/>
              <a:t>How </a:t>
            </a:r>
            <a:r>
              <a:rPr spc="95" dirty="0"/>
              <a:t>do </a:t>
            </a:r>
            <a:r>
              <a:rPr spc="60" dirty="0"/>
              <a:t>you </a:t>
            </a:r>
            <a:r>
              <a:rPr spc="80" dirty="0"/>
              <a:t>make </a:t>
            </a:r>
            <a:r>
              <a:rPr spc="90" dirty="0"/>
              <a:t>a</a:t>
            </a:r>
            <a:r>
              <a:rPr spc="-55" dirty="0"/>
              <a:t> </a:t>
            </a:r>
            <a:r>
              <a:rPr spc="5" dirty="0"/>
              <a:t>commit  </a:t>
            </a:r>
            <a:r>
              <a:rPr spc="50" dirty="0"/>
              <a:t>anyway?</a:t>
            </a:r>
          </a:p>
        </p:txBody>
      </p:sp>
      <p:sp>
        <p:nvSpPr>
          <p:cNvPr id="3" name="object 3"/>
          <p:cNvSpPr/>
          <p:nvPr/>
        </p:nvSpPr>
        <p:spPr>
          <a:xfrm>
            <a:off x="2845816" y="952447"/>
            <a:ext cx="6131165" cy="3578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7317" y="4252356"/>
            <a:ext cx="194563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1800" spc="85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1800" spc="5" dirty="0">
                <a:solidFill>
                  <a:srgbClr val="414141"/>
                </a:solidFill>
                <a:latin typeface="Calibri"/>
                <a:cs typeface="Calibri"/>
              </a:rPr>
              <a:t> forward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7220" y="4206636"/>
            <a:ext cx="4592320" cy="1143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7814" y="4107470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27859" y="0"/>
                </a:moveTo>
                <a:lnTo>
                  <a:pt x="18505" y="587"/>
                </a:lnTo>
                <a:lnTo>
                  <a:pt x="10054" y="4639"/>
                </a:lnTo>
                <a:lnTo>
                  <a:pt x="3583" y="11876"/>
                </a:lnTo>
                <a:lnTo>
                  <a:pt x="425" y="21056"/>
                </a:lnTo>
                <a:lnTo>
                  <a:pt x="1013" y="30410"/>
                </a:lnTo>
                <a:lnTo>
                  <a:pt x="5065" y="38861"/>
                </a:lnTo>
                <a:lnTo>
                  <a:pt x="12301" y="45332"/>
                </a:lnTo>
                <a:lnTo>
                  <a:pt x="122630" y="110046"/>
                </a:lnTo>
                <a:lnTo>
                  <a:pt x="11993" y="174230"/>
                </a:lnTo>
                <a:lnTo>
                  <a:pt x="4725" y="180667"/>
                </a:lnTo>
                <a:lnTo>
                  <a:pt x="632" y="189098"/>
                </a:lnTo>
                <a:lnTo>
                  <a:pt x="0" y="198449"/>
                </a:lnTo>
                <a:lnTo>
                  <a:pt x="3113" y="207644"/>
                </a:lnTo>
                <a:lnTo>
                  <a:pt x="9550" y="214911"/>
                </a:lnTo>
                <a:lnTo>
                  <a:pt x="17982" y="219004"/>
                </a:lnTo>
                <a:lnTo>
                  <a:pt x="27333" y="219637"/>
                </a:lnTo>
                <a:lnTo>
                  <a:pt x="36528" y="216523"/>
                </a:lnTo>
                <a:lnTo>
                  <a:pt x="219669" y="110278"/>
                </a:lnTo>
                <a:lnTo>
                  <a:pt x="37040" y="3157"/>
                </a:lnTo>
                <a:lnTo>
                  <a:pt x="27859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155511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Install</a:t>
            </a:r>
            <a:r>
              <a:rPr sz="3200" spc="20" dirty="0"/>
              <a:t> </a:t>
            </a:r>
            <a:r>
              <a:rPr sz="3200" spc="25" dirty="0"/>
              <a:t>git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44929"/>
            <a:ext cx="5245100" cy="311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395"/>
              </a:lnSpc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spc="70" dirty="0">
                <a:solidFill>
                  <a:srgbClr val="414141"/>
                </a:solidFill>
                <a:latin typeface="Calibri"/>
                <a:cs typeface="Calibri"/>
              </a:rPr>
              <a:t>Linux</a:t>
            </a:r>
            <a:r>
              <a:rPr sz="2000" b="1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414141"/>
                </a:solidFill>
                <a:latin typeface="Calibri"/>
                <a:cs typeface="Calibri"/>
              </a:rPr>
              <a:t>(Debian)</a:t>
            </a:r>
            <a:endParaRPr sz="2000">
              <a:latin typeface="Calibri"/>
              <a:cs typeface="Calibri"/>
            </a:endParaRPr>
          </a:p>
          <a:p>
            <a:pPr marL="1047750" lvl="1" indent="-120650">
              <a:lnSpc>
                <a:spcPts val="2035"/>
              </a:lnSpc>
              <a:buChar char="-"/>
              <a:tabLst>
                <a:tab pos="1048385" algn="l"/>
              </a:tabLst>
            </a:pPr>
            <a:r>
              <a:rPr sz="1700" spc="45" dirty="0">
                <a:solidFill>
                  <a:srgbClr val="202020"/>
                </a:solidFill>
                <a:latin typeface="Calibri"/>
                <a:cs typeface="Calibri"/>
              </a:rPr>
              <a:t>Command: </a:t>
            </a:r>
            <a:r>
              <a:rPr sz="1700" spc="-5" dirty="0">
                <a:solidFill>
                  <a:srgbClr val="202020"/>
                </a:solidFill>
                <a:latin typeface="Lucida Console"/>
                <a:cs typeface="Lucida Console"/>
              </a:rPr>
              <a:t>sudo apt-get install</a:t>
            </a:r>
            <a:r>
              <a:rPr sz="1700" dirty="0">
                <a:solidFill>
                  <a:srgbClr val="202020"/>
                </a:solidFill>
                <a:latin typeface="Lucida Console"/>
                <a:cs typeface="Lucida Console"/>
              </a:rPr>
              <a:t> </a:t>
            </a:r>
            <a:r>
              <a:rPr sz="1700" spc="-5" dirty="0">
                <a:solidFill>
                  <a:srgbClr val="202020"/>
                </a:solidFill>
                <a:latin typeface="Lucida Console"/>
                <a:cs typeface="Lucida Console"/>
              </a:rPr>
              <a:t>git</a:t>
            </a:r>
            <a:endParaRPr sz="1700">
              <a:latin typeface="Lucida Console"/>
              <a:cs typeface="Lucida Console"/>
            </a:endParaRPr>
          </a:p>
          <a:p>
            <a:pPr lvl="1">
              <a:lnSpc>
                <a:spcPct val="100000"/>
              </a:lnSpc>
              <a:buClr>
                <a:srgbClr val="202020"/>
              </a:buClr>
              <a:buFont typeface="Calibri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527050" indent="-514350">
              <a:lnSpc>
                <a:spcPts val="2395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000" b="1" spc="70" dirty="0">
                <a:solidFill>
                  <a:srgbClr val="414141"/>
                </a:solidFill>
                <a:latin typeface="Calibri"/>
                <a:cs typeface="Calibri"/>
              </a:rPr>
              <a:t>Linux</a:t>
            </a:r>
            <a:r>
              <a:rPr sz="2000" b="1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414141"/>
                </a:solidFill>
                <a:latin typeface="Calibri"/>
                <a:cs typeface="Calibri"/>
              </a:rPr>
              <a:t>(Fedora)</a:t>
            </a:r>
            <a:endParaRPr sz="2000">
              <a:latin typeface="Calibri"/>
              <a:cs typeface="Calibri"/>
            </a:endParaRPr>
          </a:p>
          <a:p>
            <a:pPr marL="1047750" lvl="1" indent="-120650">
              <a:lnSpc>
                <a:spcPts val="2035"/>
              </a:lnSpc>
              <a:buChar char="-"/>
              <a:tabLst>
                <a:tab pos="1048385" algn="l"/>
              </a:tabLst>
            </a:pPr>
            <a:r>
              <a:rPr sz="1700" spc="45" dirty="0">
                <a:solidFill>
                  <a:srgbClr val="202020"/>
                </a:solidFill>
                <a:latin typeface="Calibri"/>
                <a:cs typeface="Calibri"/>
              </a:rPr>
              <a:t>Command: </a:t>
            </a:r>
            <a:r>
              <a:rPr sz="1700" spc="-5" dirty="0">
                <a:solidFill>
                  <a:srgbClr val="202020"/>
                </a:solidFill>
                <a:latin typeface="Lucida Console"/>
                <a:cs typeface="Lucida Console"/>
              </a:rPr>
              <a:t>sudo yum install</a:t>
            </a:r>
            <a:r>
              <a:rPr sz="1700" spc="-20" dirty="0">
                <a:solidFill>
                  <a:srgbClr val="202020"/>
                </a:solidFill>
                <a:latin typeface="Lucida Console"/>
                <a:cs typeface="Lucida Console"/>
              </a:rPr>
              <a:t> </a:t>
            </a:r>
            <a:r>
              <a:rPr sz="1700" spc="-5" dirty="0">
                <a:solidFill>
                  <a:srgbClr val="202020"/>
                </a:solidFill>
                <a:latin typeface="Lucida Console"/>
                <a:cs typeface="Lucida Console"/>
              </a:rPr>
              <a:t>git</a:t>
            </a:r>
            <a:endParaRPr sz="1700">
              <a:latin typeface="Lucida Console"/>
              <a:cs typeface="Lucida Console"/>
            </a:endParaRPr>
          </a:p>
          <a:p>
            <a:pPr lvl="1">
              <a:lnSpc>
                <a:spcPct val="100000"/>
              </a:lnSpc>
              <a:buClr>
                <a:srgbClr val="202020"/>
              </a:buClr>
              <a:buFont typeface="Calibri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527050" indent="-514350">
              <a:lnSpc>
                <a:spcPts val="2395"/>
              </a:lnSpc>
              <a:spcBef>
                <a:spcPts val="5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000" b="1" spc="50" dirty="0">
                <a:solidFill>
                  <a:srgbClr val="414141"/>
                </a:solidFill>
                <a:latin typeface="Calibri"/>
                <a:cs typeface="Calibri"/>
              </a:rPr>
              <a:t>Mac</a:t>
            </a:r>
            <a:endParaRPr sz="2000">
              <a:latin typeface="Calibri"/>
              <a:cs typeface="Calibri"/>
            </a:endParaRPr>
          </a:p>
          <a:p>
            <a:pPr marL="1047750" lvl="1" indent="-120650">
              <a:lnSpc>
                <a:spcPts val="2035"/>
              </a:lnSpc>
              <a:buChar char="-"/>
              <a:tabLst>
                <a:tab pos="1048385" algn="l"/>
              </a:tabLst>
            </a:pPr>
            <a:r>
              <a:rPr sz="1700" dirty="0">
                <a:solidFill>
                  <a:srgbClr val="202020"/>
                </a:solidFill>
                <a:latin typeface="Calibri"/>
                <a:cs typeface="Calibri"/>
                <a:hlinkClick r:id="rId2"/>
              </a:rPr>
              <a:t>http://git-scm.com/download/mac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02020"/>
              </a:buClr>
              <a:buFont typeface="Calibri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527050" indent="-514350">
              <a:lnSpc>
                <a:spcPts val="2395"/>
              </a:lnSpc>
              <a:spcBef>
                <a:spcPts val="5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000" b="1" spc="50" dirty="0">
                <a:solidFill>
                  <a:srgbClr val="414141"/>
                </a:solidFill>
                <a:latin typeface="Calibri"/>
                <a:cs typeface="Calibri"/>
              </a:rPr>
              <a:t>Windows</a:t>
            </a:r>
            <a:endParaRPr sz="2000">
              <a:latin typeface="Calibri"/>
              <a:cs typeface="Calibri"/>
            </a:endParaRPr>
          </a:p>
          <a:p>
            <a:pPr marL="1047750" lvl="1" indent="-120650">
              <a:lnSpc>
                <a:spcPts val="2035"/>
              </a:lnSpc>
              <a:buChar char="-"/>
              <a:tabLst>
                <a:tab pos="1048385" algn="l"/>
              </a:tabLst>
            </a:pPr>
            <a:r>
              <a:rPr sz="1700" spc="-5" dirty="0">
                <a:solidFill>
                  <a:srgbClr val="202020"/>
                </a:solidFill>
                <a:latin typeface="Calibri"/>
                <a:cs typeface="Calibri"/>
                <a:hlinkClick r:id="rId3"/>
              </a:rPr>
              <a:t>http://git-scm.com/download/win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0935" marR="5080">
              <a:lnSpc>
                <a:spcPct val="79500"/>
              </a:lnSpc>
            </a:pPr>
            <a:r>
              <a:rPr spc="120" dirty="0"/>
              <a:t>Key </a:t>
            </a:r>
            <a:r>
              <a:rPr spc="80" dirty="0"/>
              <a:t>Concepts: </a:t>
            </a:r>
            <a:r>
              <a:rPr spc="90" dirty="0"/>
              <a:t>How </a:t>
            </a:r>
            <a:r>
              <a:rPr spc="95" dirty="0"/>
              <a:t>do </a:t>
            </a:r>
            <a:r>
              <a:rPr spc="60" dirty="0"/>
              <a:t>you </a:t>
            </a:r>
            <a:r>
              <a:rPr spc="80" dirty="0"/>
              <a:t>make </a:t>
            </a:r>
            <a:r>
              <a:rPr spc="90" dirty="0"/>
              <a:t>a</a:t>
            </a:r>
            <a:r>
              <a:rPr spc="-55" dirty="0"/>
              <a:t> </a:t>
            </a:r>
            <a:r>
              <a:rPr spc="5" dirty="0"/>
              <a:t>commit  </a:t>
            </a:r>
            <a:r>
              <a:rPr spc="50" dirty="0"/>
              <a:t>anyway?</a:t>
            </a:r>
          </a:p>
        </p:txBody>
      </p:sp>
      <p:sp>
        <p:nvSpPr>
          <p:cNvPr id="3" name="object 3"/>
          <p:cNvSpPr/>
          <p:nvPr/>
        </p:nvSpPr>
        <p:spPr>
          <a:xfrm>
            <a:off x="2982498" y="1065822"/>
            <a:ext cx="5847068" cy="3412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5381" y="1689449"/>
            <a:ext cx="1270635" cy="657860"/>
          </a:xfrm>
          <a:custGeom>
            <a:avLst/>
            <a:gdLst/>
            <a:ahLst/>
            <a:cxnLst/>
            <a:rect l="l" t="t" r="r" b="b"/>
            <a:pathLst>
              <a:path w="1270635" h="657860">
                <a:moveTo>
                  <a:pt x="0" y="0"/>
                </a:moveTo>
                <a:lnTo>
                  <a:pt x="1270039" y="0"/>
                </a:lnTo>
                <a:lnTo>
                  <a:pt x="1270039" y="657641"/>
                </a:lnTo>
                <a:lnTo>
                  <a:pt x="0" y="6576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5381" y="1689449"/>
            <a:ext cx="1270635" cy="657860"/>
          </a:xfrm>
          <a:custGeom>
            <a:avLst/>
            <a:gdLst/>
            <a:ahLst/>
            <a:cxnLst/>
            <a:rect l="l" t="t" r="r" b="b"/>
            <a:pathLst>
              <a:path w="1270635" h="657860">
                <a:moveTo>
                  <a:pt x="0" y="0"/>
                </a:moveTo>
                <a:lnTo>
                  <a:pt x="1270038" y="0"/>
                </a:lnTo>
                <a:lnTo>
                  <a:pt x="1270038" y="657641"/>
                </a:lnTo>
                <a:lnTo>
                  <a:pt x="0" y="65764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47317" y="4207000"/>
            <a:ext cx="194563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Time </a:t>
            </a:r>
            <a:r>
              <a:rPr sz="1800" spc="85" dirty="0">
                <a:solidFill>
                  <a:srgbClr val="414141"/>
                </a:solidFill>
                <a:latin typeface="Calibri"/>
                <a:cs typeface="Calibri"/>
              </a:rPr>
              <a:t>going</a:t>
            </a:r>
            <a:r>
              <a:rPr sz="1800" spc="5" dirty="0">
                <a:solidFill>
                  <a:srgbClr val="414141"/>
                </a:solidFill>
                <a:latin typeface="Calibri"/>
                <a:cs typeface="Calibri"/>
              </a:rPr>
              <a:t> forward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7220" y="4161280"/>
            <a:ext cx="4592320" cy="11430"/>
          </a:xfrm>
          <a:custGeom>
            <a:avLst/>
            <a:gdLst/>
            <a:ahLst/>
            <a:cxnLst/>
            <a:rect l="l" t="t" r="r" b="b"/>
            <a:pathLst>
              <a:path w="4592320" h="11429">
                <a:moveTo>
                  <a:pt x="0" y="0"/>
                </a:moveTo>
                <a:lnTo>
                  <a:pt x="4591742" y="10996"/>
                </a:lnTo>
              </a:path>
            </a:pathLst>
          </a:custGeom>
          <a:ln w="48894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7814" y="4062114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10">
                <a:moveTo>
                  <a:pt x="27859" y="0"/>
                </a:moveTo>
                <a:lnTo>
                  <a:pt x="18505" y="587"/>
                </a:lnTo>
                <a:lnTo>
                  <a:pt x="10054" y="4639"/>
                </a:lnTo>
                <a:lnTo>
                  <a:pt x="3583" y="11876"/>
                </a:lnTo>
                <a:lnTo>
                  <a:pt x="425" y="21056"/>
                </a:lnTo>
                <a:lnTo>
                  <a:pt x="1013" y="30410"/>
                </a:lnTo>
                <a:lnTo>
                  <a:pt x="5065" y="38860"/>
                </a:lnTo>
                <a:lnTo>
                  <a:pt x="12301" y="45332"/>
                </a:lnTo>
                <a:lnTo>
                  <a:pt x="122630" y="110046"/>
                </a:lnTo>
                <a:lnTo>
                  <a:pt x="11993" y="174230"/>
                </a:lnTo>
                <a:lnTo>
                  <a:pt x="4725" y="180667"/>
                </a:lnTo>
                <a:lnTo>
                  <a:pt x="632" y="189098"/>
                </a:lnTo>
                <a:lnTo>
                  <a:pt x="0" y="198449"/>
                </a:lnTo>
                <a:lnTo>
                  <a:pt x="3113" y="207644"/>
                </a:lnTo>
                <a:lnTo>
                  <a:pt x="9550" y="214911"/>
                </a:lnTo>
                <a:lnTo>
                  <a:pt x="17982" y="219004"/>
                </a:lnTo>
                <a:lnTo>
                  <a:pt x="27333" y="219636"/>
                </a:lnTo>
                <a:lnTo>
                  <a:pt x="36528" y="216523"/>
                </a:lnTo>
                <a:lnTo>
                  <a:pt x="219669" y="110278"/>
                </a:lnTo>
                <a:lnTo>
                  <a:pt x="37040" y="3157"/>
                </a:lnTo>
                <a:lnTo>
                  <a:pt x="27859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5541" y="1"/>
            <a:ext cx="8890" cy="5143500"/>
          </a:xfrm>
          <a:custGeom>
            <a:avLst/>
            <a:gdLst/>
            <a:ahLst/>
            <a:cxnLst/>
            <a:rect l="l" t="t" r="r" b="b"/>
            <a:pathLst>
              <a:path w="8890" h="5143500">
                <a:moveTo>
                  <a:pt x="0" y="5143498"/>
                </a:moveTo>
                <a:lnTo>
                  <a:pt x="8456" y="5143498"/>
                </a:lnTo>
                <a:lnTo>
                  <a:pt x="845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" y="1"/>
            <a:ext cx="9135745" cy="5143500"/>
          </a:xfrm>
          <a:custGeom>
            <a:avLst/>
            <a:gdLst/>
            <a:ahLst/>
            <a:cxnLst/>
            <a:rect l="l" t="t" r="r" b="b"/>
            <a:pathLst>
              <a:path w="9135745" h="5143500">
                <a:moveTo>
                  <a:pt x="9135538" y="0"/>
                </a:moveTo>
                <a:lnTo>
                  <a:pt x="9135538" y="5143498"/>
                </a:lnTo>
                <a:lnTo>
                  <a:pt x="0" y="5143498"/>
                </a:lnTo>
                <a:lnTo>
                  <a:pt x="0" y="0"/>
                </a:lnTo>
                <a:lnTo>
                  <a:pt x="9135538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" y="1"/>
            <a:ext cx="9135538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5233" y="1678561"/>
            <a:ext cx="7679055" cy="1659889"/>
          </a:xfrm>
          <a:custGeom>
            <a:avLst/>
            <a:gdLst/>
            <a:ahLst/>
            <a:cxnLst/>
            <a:rect l="l" t="t" r="r" b="b"/>
            <a:pathLst>
              <a:path w="7679055" h="1659889">
                <a:moveTo>
                  <a:pt x="0" y="0"/>
                </a:moveTo>
                <a:lnTo>
                  <a:pt x="7678765" y="0"/>
                </a:lnTo>
                <a:lnTo>
                  <a:pt x="7678765" y="1659660"/>
                </a:lnTo>
                <a:lnTo>
                  <a:pt x="0" y="165966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3973" y="2203590"/>
            <a:ext cx="3516629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FFFFFF"/>
                </a:solidFill>
              </a:rPr>
              <a:t>What </a:t>
            </a:r>
            <a:r>
              <a:rPr sz="4000" spc="100" dirty="0">
                <a:solidFill>
                  <a:srgbClr val="FFFFFF"/>
                </a:solidFill>
              </a:rPr>
              <a:t>is</a:t>
            </a:r>
            <a:r>
              <a:rPr sz="4000" spc="235" dirty="0">
                <a:solidFill>
                  <a:srgbClr val="FFFFFF"/>
                </a:solidFill>
              </a:rPr>
              <a:t> </a:t>
            </a:r>
            <a:r>
              <a:rPr sz="4000" spc="80" dirty="0">
                <a:solidFill>
                  <a:srgbClr val="FFFFFF"/>
                </a:solidFill>
              </a:rPr>
              <a:t>GitHub?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2" y="1678561"/>
            <a:ext cx="1465580" cy="1659889"/>
          </a:xfrm>
          <a:custGeom>
            <a:avLst/>
            <a:gdLst/>
            <a:ahLst/>
            <a:cxnLst/>
            <a:rect l="l" t="t" r="r" b="b"/>
            <a:pathLst>
              <a:path w="1465580" h="1659889">
                <a:moveTo>
                  <a:pt x="0" y="0"/>
                </a:moveTo>
                <a:lnTo>
                  <a:pt x="1465230" y="0"/>
                </a:lnTo>
                <a:lnTo>
                  <a:pt x="1465230" y="1659660"/>
                </a:lnTo>
                <a:lnTo>
                  <a:pt x="0" y="165966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2689" y="1724281"/>
            <a:ext cx="685165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325" dirty="0">
                <a:solidFill>
                  <a:srgbClr val="3D8CA0"/>
                </a:solidFill>
                <a:latin typeface="Calibri"/>
                <a:cs typeface="Calibri"/>
              </a:rPr>
              <a:t>4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281876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What </a:t>
            </a:r>
            <a:r>
              <a:rPr sz="3200" spc="80" dirty="0"/>
              <a:t>is</a:t>
            </a:r>
            <a:r>
              <a:rPr sz="3200" spc="165" dirty="0"/>
              <a:t> </a:t>
            </a:r>
            <a:r>
              <a:rPr sz="3200" spc="65" dirty="0"/>
              <a:t>GitHub?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04289"/>
            <a:ext cx="5271770" cy="320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400" spc="25" dirty="0">
                <a:solidFill>
                  <a:srgbClr val="414141"/>
                </a:solidFill>
                <a:latin typeface="Calibri"/>
                <a:cs typeface="Calibri"/>
                <a:hlinkClick r:id="rId2"/>
              </a:rPr>
              <a:t>www.github.com</a:t>
            </a:r>
            <a:endParaRPr sz="2400">
              <a:latin typeface="Calibri"/>
              <a:cs typeface="Calibri"/>
            </a:endParaRPr>
          </a:p>
          <a:p>
            <a:pPr marL="520700" marR="398145" indent="-508000">
              <a:lnSpc>
                <a:spcPts val="2620"/>
              </a:lnSpc>
              <a:spcBef>
                <a:spcPts val="50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400" spc="90" dirty="0">
                <a:solidFill>
                  <a:srgbClr val="414141"/>
                </a:solidFill>
                <a:latin typeface="Calibri"/>
                <a:cs typeface="Calibri"/>
              </a:rPr>
              <a:t>Largest </a:t>
            </a:r>
            <a:r>
              <a:rPr sz="2400" spc="100" dirty="0">
                <a:solidFill>
                  <a:srgbClr val="414141"/>
                </a:solidFill>
                <a:latin typeface="Calibri"/>
                <a:cs typeface="Calibri"/>
              </a:rPr>
              <a:t>web-based </a:t>
            </a:r>
            <a:r>
              <a:rPr sz="2400" spc="15" dirty="0">
                <a:solidFill>
                  <a:srgbClr val="414141"/>
                </a:solidFill>
                <a:latin typeface="Calibri"/>
                <a:cs typeface="Calibri"/>
              </a:rPr>
              <a:t>git </a:t>
            </a:r>
            <a:r>
              <a:rPr sz="2400" spc="35" dirty="0">
                <a:solidFill>
                  <a:srgbClr val="414141"/>
                </a:solidFill>
                <a:latin typeface="Calibri"/>
                <a:cs typeface="Calibri"/>
              </a:rPr>
              <a:t>repository  </a:t>
            </a:r>
            <a:r>
              <a:rPr sz="2400" spc="55" dirty="0">
                <a:solidFill>
                  <a:srgbClr val="414141"/>
                </a:solidFill>
                <a:latin typeface="Calibri"/>
                <a:cs typeface="Calibri"/>
              </a:rPr>
              <a:t>hosting</a:t>
            </a:r>
            <a:r>
              <a:rPr sz="2400" spc="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414141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95"/>
              </a:spcBef>
              <a:buClr>
                <a:srgbClr val="E5425D"/>
              </a:buClr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000" spc="65" dirty="0">
                <a:solidFill>
                  <a:srgbClr val="202020"/>
                </a:solidFill>
                <a:latin typeface="Calibri"/>
                <a:cs typeface="Calibri"/>
              </a:rPr>
              <a:t>Aka, </a:t>
            </a:r>
            <a:r>
              <a:rPr sz="2000" spc="50" dirty="0">
                <a:solidFill>
                  <a:srgbClr val="202020"/>
                </a:solidFill>
                <a:latin typeface="Calibri"/>
                <a:cs typeface="Calibri"/>
              </a:rPr>
              <a:t>hosts </a:t>
            </a:r>
            <a:r>
              <a:rPr sz="2000" spc="10" dirty="0">
                <a:solidFill>
                  <a:srgbClr val="202020"/>
                </a:solidFill>
                <a:latin typeface="Calibri"/>
                <a:cs typeface="Calibri"/>
              </a:rPr>
              <a:t>‘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remote</a:t>
            </a:r>
            <a:r>
              <a:rPr sz="2000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0000FF"/>
                </a:solidFill>
                <a:latin typeface="Calibri"/>
                <a:cs typeface="Calibri"/>
              </a:rPr>
              <a:t>repositories</a:t>
            </a:r>
            <a:r>
              <a:rPr sz="2000" spc="30" dirty="0">
                <a:solidFill>
                  <a:srgbClr val="202020"/>
                </a:solidFill>
                <a:latin typeface="Calibri"/>
                <a:cs typeface="Calibri"/>
              </a:rPr>
              <a:t>’</a:t>
            </a:r>
            <a:endParaRPr sz="2000">
              <a:latin typeface="Calibri"/>
              <a:cs typeface="Calibri"/>
            </a:endParaRPr>
          </a:p>
          <a:p>
            <a:pPr marL="520700" marR="299085" indent="-508000">
              <a:lnSpc>
                <a:spcPts val="2620"/>
              </a:lnSpc>
              <a:spcBef>
                <a:spcPts val="56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400" spc="60" dirty="0">
                <a:solidFill>
                  <a:srgbClr val="414141"/>
                </a:solidFill>
                <a:latin typeface="Calibri"/>
                <a:cs typeface="Calibri"/>
              </a:rPr>
              <a:t>Allows </a:t>
            </a:r>
            <a:r>
              <a:rPr sz="2400" spc="-25" dirty="0">
                <a:solidFill>
                  <a:srgbClr val="414141"/>
                </a:solidFill>
                <a:latin typeface="Calibri"/>
                <a:cs typeface="Calibri"/>
              </a:rPr>
              <a:t>for </a:t>
            </a:r>
            <a:r>
              <a:rPr sz="2400" spc="135" dirty="0">
                <a:solidFill>
                  <a:srgbClr val="414141"/>
                </a:solidFill>
                <a:latin typeface="Calibri"/>
                <a:cs typeface="Calibri"/>
              </a:rPr>
              <a:t>code </a:t>
            </a:r>
            <a:r>
              <a:rPr sz="2400" spc="35" dirty="0">
                <a:solidFill>
                  <a:srgbClr val="414141"/>
                </a:solidFill>
                <a:latin typeface="Calibri"/>
                <a:cs typeface="Calibri"/>
              </a:rPr>
              <a:t>collaboration </a:t>
            </a:r>
            <a:r>
              <a:rPr sz="2400" spc="-35" dirty="0">
                <a:solidFill>
                  <a:srgbClr val="414141"/>
                </a:solidFill>
                <a:latin typeface="Calibri"/>
                <a:cs typeface="Calibri"/>
              </a:rPr>
              <a:t>with  </a:t>
            </a:r>
            <a:r>
              <a:rPr sz="2400" spc="85" dirty="0">
                <a:solidFill>
                  <a:srgbClr val="414141"/>
                </a:solidFill>
                <a:latin typeface="Calibri"/>
                <a:cs typeface="Calibri"/>
              </a:rPr>
              <a:t>anyone</a:t>
            </a:r>
            <a:r>
              <a:rPr sz="24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solidFill>
                  <a:srgbClr val="414141"/>
                </a:solidFill>
                <a:latin typeface="Calibri"/>
                <a:cs typeface="Calibri"/>
              </a:rPr>
              <a:t>online</a:t>
            </a:r>
            <a:endParaRPr sz="24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25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400" spc="135" dirty="0">
                <a:solidFill>
                  <a:srgbClr val="414141"/>
                </a:solidFill>
                <a:latin typeface="Calibri"/>
                <a:cs typeface="Calibri"/>
              </a:rPr>
              <a:t>Adds </a:t>
            </a:r>
            <a:r>
              <a:rPr sz="2400" spc="30" dirty="0">
                <a:solidFill>
                  <a:srgbClr val="414141"/>
                </a:solidFill>
                <a:latin typeface="Calibri"/>
                <a:cs typeface="Calibri"/>
              </a:rPr>
              <a:t>extra </a:t>
            </a:r>
            <a:r>
              <a:rPr sz="2400" dirty="0">
                <a:solidFill>
                  <a:srgbClr val="414141"/>
                </a:solidFill>
                <a:latin typeface="Calibri"/>
                <a:cs typeface="Calibri"/>
              </a:rPr>
              <a:t>functionality </a:t>
            </a:r>
            <a:r>
              <a:rPr sz="2400" spc="70" dirty="0">
                <a:solidFill>
                  <a:srgbClr val="414141"/>
                </a:solidFill>
                <a:latin typeface="Calibri"/>
                <a:cs typeface="Calibri"/>
              </a:rPr>
              <a:t>on </a:t>
            </a:r>
            <a:r>
              <a:rPr sz="2400" spc="20" dirty="0">
                <a:solidFill>
                  <a:srgbClr val="414141"/>
                </a:solidFill>
                <a:latin typeface="Calibri"/>
                <a:cs typeface="Calibri"/>
              </a:rPr>
              <a:t>top </a:t>
            </a:r>
            <a:r>
              <a:rPr sz="2400" dirty="0">
                <a:solidFill>
                  <a:srgbClr val="414141"/>
                </a:solidFill>
                <a:latin typeface="Calibri"/>
                <a:cs typeface="Calibri"/>
              </a:rPr>
              <a:t>of</a:t>
            </a:r>
            <a:r>
              <a:rPr sz="2400" spc="1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414141"/>
                </a:solidFill>
                <a:latin typeface="Calibri"/>
                <a:cs typeface="Calibri"/>
              </a:rPr>
              <a:t>git</a:t>
            </a:r>
            <a:endParaRPr sz="2400">
              <a:latin typeface="Calibri"/>
              <a:cs typeface="Calibri"/>
            </a:endParaRPr>
          </a:p>
          <a:p>
            <a:pPr marL="749300" marR="128905" lvl="1" indent="-279400">
              <a:lnSpc>
                <a:spcPts val="2120"/>
              </a:lnSpc>
              <a:spcBef>
                <a:spcPts val="565"/>
              </a:spcBef>
              <a:buClr>
                <a:srgbClr val="E5425D"/>
              </a:buClr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202020"/>
                </a:solidFill>
                <a:latin typeface="Calibri"/>
                <a:cs typeface="Calibri"/>
              </a:rPr>
              <a:t>UI, </a:t>
            </a:r>
            <a:r>
              <a:rPr sz="2000" spc="25" dirty="0">
                <a:solidFill>
                  <a:srgbClr val="202020"/>
                </a:solidFill>
                <a:latin typeface="Calibri"/>
                <a:cs typeface="Calibri"/>
              </a:rPr>
              <a:t>documentation, </a:t>
            </a:r>
            <a:r>
              <a:rPr sz="2000" spc="105" dirty="0">
                <a:solidFill>
                  <a:srgbClr val="202020"/>
                </a:solidFill>
                <a:latin typeface="Calibri"/>
                <a:cs typeface="Calibri"/>
              </a:rPr>
              <a:t>bug </a:t>
            </a:r>
            <a:r>
              <a:rPr sz="2000" spc="30" dirty="0">
                <a:solidFill>
                  <a:srgbClr val="202020"/>
                </a:solidFill>
                <a:latin typeface="Calibri"/>
                <a:cs typeface="Calibri"/>
              </a:rPr>
              <a:t>tracking, </a:t>
            </a:r>
            <a:r>
              <a:rPr sz="2000" spc="15" dirty="0">
                <a:solidFill>
                  <a:srgbClr val="202020"/>
                </a:solidFill>
                <a:latin typeface="Calibri"/>
                <a:cs typeface="Calibri"/>
              </a:rPr>
              <a:t>feature  </a:t>
            </a:r>
            <a:r>
              <a:rPr sz="2000" spc="45" dirty="0">
                <a:solidFill>
                  <a:srgbClr val="202020"/>
                </a:solidFill>
                <a:latin typeface="Calibri"/>
                <a:cs typeface="Calibri"/>
              </a:rPr>
              <a:t>requests, </a:t>
            </a:r>
            <a:r>
              <a:rPr sz="2000" spc="10" dirty="0">
                <a:solidFill>
                  <a:srgbClr val="202020"/>
                </a:solidFill>
                <a:latin typeface="Calibri"/>
                <a:cs typeface="Calibri"/>
              </a:rPr>
              <a:t>pull </a:t>
            </a:r>
            <a:r>
              <a:rPr sz="2000" spc="45" dirty="0">
                <a:solidFill>
                  <a:srgbClr val="202020"/>
                </a:solidFill>
                <a:latin typeface="Calibri"/>
                <a:cs typeface="Calibri"/>
              </a:rPr>
              <a:t>requests, </a:t>
            </a:r>
            <a:r>
              <a:rPr sz="2050" i="1" spc="30" dirty="0">
                <a:solidFill>
                  <a:srgbClr val="2B2B2B"/>
                </a:solidFill>
                <a:latin typeface="Calibri"/>
                <a:cs typeface="Calibri"/>
              </a:rPr>
              <a:t>and</a:t>
            </a:r>
            <a:r>
              <a:rPr sz="2050" i="1" spc="9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2050" i="1" spc="-20" dirty="0">
                <a:solidFill>
                  <a:srgbClr val="2B2B2B"/>
                </a:solidFill>
                <a:latin typeface="Calibri"/>
                <a:cs typeface="Calibri"/>
              </a:rPr>
              <a:t>more!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734" y="2828569"/>
            <a:ext cx="2127916" cy="1768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733" y="4574722"/>
            <a:ext cx="214757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662940">
              <a:lnSpc>
                <a:spcPct val="100000"/>
              </a:lnSpc>
              <a:spcBef>
                <a:spcPts val="360"/>
              </a:spcBef>
            </a:pPr>
            <a:r>
              <a:rPr sz="1800" spc="20" dirty="0">
                <a:solidFill>
                  <a:srgbClr val="414141"/>
                </a:solidFill>
                <a:latin typeface="Calibri"/>
                <a:cs typeface="Calibri"/>
              </a:rPr>
              <a:t>Octocat!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3977004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0" dirty="0"/>
              <a:t>Create </a:t>
            </a:r>
            <a:r>
              <a:rPr sz="3200" spc="40" dirty="0"/>
              <a:t>Github</a:t>
            </a:r>
            <a:r>
              <a:rPr sz="3200" spc="15" dirty="0"/>
              <a:t> </a:t>
            </a:r>
            <a:r>
              <a:rPr sz="3200" spc="90" dirty="0"/>
              <a:t>account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34770"/>
            <a:ext cx="4615180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25" dirty="0">
                <a:solidFill>
                  <a:srgbClr val="414141"/>
                </a:solidFill>
                <a:latin typeface="Calibri"/>
                <a:cs typeface="Calibri"/>
                <a:hlinkClick r:id="rId2"/>
              </a:rPr>
              <a:t>www.github.com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lr>
                <a:srgbClr val="E5425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130" dirty="0">
                <a:solidFill>
                  <a:srgbClr val="414141"/>
                </a:solidFill>
                <a:latin typeface="Calibri"/>
                <a:cs typeface="Calibri"/>
              </a:rPr>
              <a:t>Free </a:t>
            </a:r>
            <a:r>
              <a:rPr sz="2800" spc="-30" dirty="0">
                <a:solidFill>
                  <a:srgbClr val="414141"/>
                </a:solidFill>
                <a:latin typeface="Calibri"/>
                <a:cs typeface="Calibri"/>
              </a:rPr>
              <a:t>for </a:t>
            </a:r>
            <a:r>
              <a:rPr sz="2800" spc="65" dirty="0">
                <a:solidFill>
                  <a:srgbClr val="414141"/>
                </a:solidFill>
                <a:latin typeface="Calibri"/>
                <a:cs typeface="Calibri"/>
              </a:rPr>
              <a:t>public</a:t>
            </a:r>
            <a:r>
              <a:rPr sz="28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55" dirty="0">
                <a:solidFill>
                  <a:srgbClr val="414141"/>
                </a:solidFill>
                <a:latin typeface="Calibri"/>
                <a:cs typeface="Calibri"/>
              </a:rPr>
              <a:t>repositories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9750" y="2598950"/>
            <a:ext cx="4948039" cy="2283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19036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What </a:t>
            </a:r>
            <a:r>
              <a:rPr sz="3200" spc="80" dirty="0"/>
              <a:t>is version</a:t>
            </a:r>
            <a:r>
              <a:rPr sz="3200" spc="204" dirty="0"/>
              <a:t> </a:t>
            </a:r>
            <a:r>
              <a:rPr sz="3200" spc="25" dirty="0"/>
              <a:t>control?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47469"/>
            <a:ext cx="5422900" cy="312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469265" indent="-508000">
              <a:lnSpc>
                <a:spcPts val="28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600" spc="175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600" spc="70" dirty="0">
                <a:solidFill>
                  <a:srgbClr val="414141"/>
                </a:solidFill>
                <a:latin typeface="Calibri"/>
                <a:cs typeface="Calibri"/>
              </a:rPr>
              <a:t>system </a:t>
            </a:r>
            <a:r>
              <a:rPr sz="2600" spc="-45" dirty="0">
                <a:solidFill>
                  <a:srgbClr val="414141"/>
                </a:solidFill>
                <a:latin typeface="Calibri"/>
                <a:cs typeface="Calibri"/>
              </a:rPr>
              <a:t>that </a:t>
            </a:r>
            <a:r>
              <a:rPr sz="2600" spc="155" dirty="0">
                <a:solidFill>
                  <a:srgbClr val="414141"/>
                </a:solidFill>
                <a:latin typeface="Calibri"/>
                <a:cs typeface="Calibri"/>
              </a:rPr>
              <a:t>keeps </a:t>
            </a:r>
            <a:r>
              <a:rPr sz="2600" spc="85" dirty="0">
                <a:solidFill>
                  <a:srgbClr val="414141"/>
                </a:solidFill>
                <a:latin typeface="Calibri"/>
                <a:cs typeface="Calibri"/>
              </a:rPr>
              <a:t>records</a:t>
            </a:r>
            <a:r>
              <a:rPr sz="2600" spc="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14141"/>
                </a:solidFill>
                <a:latin typeface="Calibri"/>
                <a:cs typeface="Calibri"/>
              </a:rPr>
              <a:t>of  </a:t>
            </a:r>
            <a:r>
              <a:rPr sz="2600" spc="35" dirty="0">
                <a:solidFill>
                  <a:srgbClr val="414141"/>
                </a:solidFill>
                <a:latin typeface="Calibri"/>
                <a:cs typeface="Calibri"/>
              </a:rPr>
              <a:t>your</a:t>
            </a:r>
            <a:r>
              <a:rPr sz="26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spc="140" dirty="0">
                <a:solidFill>
                  <a:srgbClr val="414141"/>
                </a:solidFill>
                <a:latin typeface="Calibri"/>
                <a:cs typeface="Calibri"/>
              </a:rPr>
              <a:t>changes</a:t>
            </a:r>
            <a:endParaRPr sz="2600">
              <a:latin typeface="Calibri"/>
              <a:cs typeface="Calibri"/>
            </a:endParaRPr>
          </a:p>
          <a:p>
            <a:pPr marL="520700" marR="1576705" indent="-508000">
              <a:lnSpc>
                <a:spcPts val="2780"/>
              </a:lnSpc>
              <a:spcBef>
                <a:spcPts val="64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Allows </a:t>
            </a:r>
            <a:r>
              <a:rPr sz="2600" spc="-25" dirty="0">
                <a:solidFill>
                  <a:srgbClr val="414141"/>
                </a:solidFill>
                <a:latin typeface="Calibri"/>
                <a:cs typeface="Calibri"/>
              </a:rPr>
              <a:t>for </a:t>
            </a:r>
            <a:r>
              <a:rPr sz="2600" spc="45" dirty="0">
                <a:solidFill>
                  <a:srgbClr val="414141"/>
                </a:solidFill>
                <a:latin typeface="Calibri"/>
                <a:cs typeface="Calibri"/>
              </a:rPr>
              <a:t>collaborative  </a:t>
            </a:r>
            <a:r>
              <a:rPr sz="2600" spc="70" dirty="0">
                <a:solidFill>
                  <a:srgbClr val="414141"/>
                </a:solidFill>
                <a:latin typeface="Calibri"/>
                <a:cs typeface="Calibri"/>
              </a:rPr>
              <a:t>development</a:t>
            </a:r>
            <a:endParaRPr sz="2600">
              <a:latin typeface="Calibri"/>
              <a:cs typeface="Calibri"/>
            </a:endParaRPr>
          </a:p>
          <a:p>
            <a:pPr marL="520700" marR="538480" indent="-508000">
              <a:lnSpc>
                <a:spcPts val="2780"/>
              </a:lnSpc>
              <a:spcBef>
                <a:spcPts val="64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Allows </a:t>
            </a:r>
            <a:r>
              <a:rPr sz="2600" spc="75" dirty="0">
                <a:solidFill>
                  <a:srgbClr val="414141"/>
                </a:solidFill>
                <a:latin typeface="Calibri"/>
                <a:cs typeface="Calibri"/>
              </a:rPr>
              <a:t>you </a:t>
            </a:r>
            <a:r>
              <a:rPr sz="2600" spc="-25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600" spc="70" dirty="0">
                <a:solidFill>
                  <a:srgbClr val="414141"/>
                </a:solidFill>
                <a:latin typeface="Calibri"/>
                <a:cs typeface="Calibri"/>
              </a:rPr>
              <a:t>know </a:t>
            </a:r>
            <a:r>
              <a:rPr sz="2600" spc="50" dirty="0">
                <a:solidFill>
                  <a:srgbClr val="414141"/>
                </a:solidFill>
                <a:latin typeface="Calibri"/>
                <a:cs typeface="Calibri"/>
              </a:rPr>
              <a:t>who </a:t>
            </a:r>
            <a:r>
              <a:rPr sz="2600" spc="95" dirty="0">
                <a:solidFill>
                  <a:srgbClr val="414141"/>
                </a:solidFill>
                <a:latin typeface="Calibri"/>
                <a:cs typeface="Calibri"/>
              </a:rPr>
              <a:t>made  </a:t>
            </a:r>
            <a:r>
              <a:rPr sz="2600" dirty="0">
                <a:solidFill>
                  <a:srgbClr val="414141"/>
                </a:solidFill>
                <a:latin typeface="Calibri"/>
                <a:cs typeface="Calibri"/>
              </a:rPr>
              <a:t>what </a:t>
            </a:r>
            <a:r>
              <a:rPr sz="2600" spc="140" dirty="0">
                <a:solidFill>
                  <a:srgbClr val="414141"/>
                </a:solidFill>
                <a:latin typeface="Calibri"/>
                <a:cs typeface="Calibri"/>
              </a:rPr>
              <a:t>changes </a:t>
            </a:r>
            <a:r>
              <a:rPr sz="2600" spc="85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2600" spc="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spc="65" dirty="0">
                <a:solidFill>
                  <a:srgbClr val="414141"/>
                </a:solidFill>
                <a:latin typeface="Calibri"/>
                <a:cs typeface="Calibri"/>
              </a:rPr>
              <a:t>when</a:t>
            </a:r>
            <a:endParaRPr sz="2600">
              <a:latin typeface="Calibri"/>
              <a:cs typeface="Calibri"/>
            </a:endParaRPr>
          </a:p>
          <a:p>
            <a:pPr marL="520700" marR="5080" indent="-508000">
              <a:lnSpc>
                <a:spcPts val="2880"/>
              </a:lnSpc>
              <a:spcBef>
                <a:spcPts val="560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600" b="1" u="heavy" spc="75" dirty="0">
                <a:solidFill>
                  <a:srgbClr val="414141"/>
                </a:solidFill>
                <a:latin typeface="Calibri"/>
                <a:cs typeface="Calibri"/>
              </a:rPr>
              <a:t>Allows </a:t>
            </a:r>
            <a:r>
              <a:rPr sz="2600" b="1" u="heavy" spc="80" dirty="0">
                <a:solidFill>
                  <a:srgbClr val="414141"/>
                </a:solidFill>
                <a:latin typeface="Calibri"/>
                <a:cs typeface="Calibri"/>
              </a:rPr>
              <a:t>you </a:t>
            </a:r>
            <a:r>
              <a:rPr sz="2600" b="1" u="heavy" spc="10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600" b="1" u="heavy" spc="40" dirty="0">
                <a:solidFill>
                  <a:srgbClr val="414141"/>
                </a:solidFill>
                <a:latin typeface="Calibri"/>
                <a:cs typeface="Calibri"/>
              </a:rPr>
              <a:t>revert </a:t>
            </a:r>
            <a:r>
              <a:rPr sz="2600" b="1" u="heavy" spc="85" dirty="0">
                <a:solidFill>
                  <a:srgbClr val="414141"/>
                </a:solidFill>
                <a:latin typeface="Calibri"/>
                <a:cs typeface="Calibri"/>
              </a:rPr>
              <a:t>any </a:t>
            </a:r>
            <a:r>
              <a:rPr sz="2600" b="1" u="heavy" spc="150" dirty="0">
                <a:solidFill>
                  <a:srgbClr val="414141"/>
                </a:solidFill>
                <a:latin typeface="Calibri"/>
                <a:cs typeface="Calibri"/>
              </a:rPr>
              <a:t>changes  </a:t>
            </a:r>
            <a:r>
              <a:rPr sz="2600" b="1" u="heavy" spc="100" dirty="0">
                <a:solidFill>
                  <a:srgbClr val="414141"/>
                </a:solidFill>
                <a:latin typeface="Calibri"/>
                <a:cs typeface="Calibri"/>
              </a:rPr>
              <a:t>and </a:t>
            </a:r>
            <a:r>
              <a:rPr sz="2600" b="1" u="heavy" spc="180" dirty="0">
                <a:solidFill>
                  <a:srgbClr val="414141"/>
                </a:solidFill>
                <a:latin typeface="Calibri"/>
                <a:cs typeface="Calibri"/>
              </a:rPr>
              <a:t>go </a:t>
            </a:r>
            <a:r>
              <a:rPr sz="2600" b="1" u="heavy" spc="135" dirty="0">
                <a:solidFill>
                  <a:srgbClr val="414141"/>
                </a:solidFill>
                <a:latin typeface="Calibri"/>
                <a:cs typeface="Calibri"/>
              </a:rPr>
              <a:t>back </a:t>
            </a:r>
            <a:r>
              <a:rPr sz="2600" b="1" u="heavy" spc="10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600" b="1" u="heavy" spc="110" dirty="0">
                <a:solidFill>
                  <a:srgbClr val="414141"/>
                </a:solidFill>
                <a:latin typeface="Calibri"/>
                <a:cs typeface="Calibri"/>
              </a:rPr>
              <a:t>a </a:t>
            </a:r>
            <a:r>
              <a:rPr sz="2600" b="1" u="heavy" spc="80" dirty="0">
                <a:solidFill>
                  <a:srgbClr val="414141"/>
                </a:solidFill>
                <a:latin typeface="Calibri"/>
                <a:cs typeface="Calibri"/>
              </a:rPr>
              <a:t>previous</a:t>
            </a:r>
            <a:r>
              <a:rPr sz="2600" b="1" u="heavy" spc="-10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600" b="1" u="heavy" spc="55" dirty="0">
                <a:solidFill>
                  <a:srgbClr val="414141"/>
                </a:solidFill>
                <a:latin typeface="Calibri"/>
                <a:cs typeface="Calibri"/>
              </a:rPr>
              <a:t>state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5541" y="1"/>
            <a:ext cx="8890" cy="5143500"/>
          </a:xfrm>
          <a:custGeom>
            <a:avLst/>
            <a:gdLst/>
            <a:ahLst/>
            <a:cxnLst/>
            <a:rect l="l" t="t" r="r" b="b"/>
            <a:pathLst>
              <a:path w="8890" h="5143500">
                <a:moveTo>
                  <a:pt x="0" y="5143498"/>
                </a:moveTo>
                <a:lnTo>
                  <a:pt x="8456" y="5143498"/>
                </a:lnTo>
                <a:lnTo>
                  <a:pt x="845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" y="1"/>
            <a:ext cx="9135745" cy="5143500"/>
          </a:xfrm>
          <a:custGeom>
            <a:avLst/>
            <a:gdLst/>
            <a:ahLst/>
            <a:cxnLst/>
            <a:rect l="l" t="t" r="r" b="b"/>
            <a:pathLst>
              <a:path w="9135745" h="5143500">
                <a:moveTo>
                  <a:pt x="9135538" y="0"/>
                </a:moveTo>
                <a:lnTo>
                  <a:pt x="9135538" y="5143498"/>
                </a:lnTo>
                <a:lnTo>
                  <a:pt x="0" y="5143498"/>
                </a:lnTo>
                <a:lnTo>
                  <a:pt x="0" y="0"/>
                </a:lnTo>
                <a:lnTo>
                  <a:pt x="9135538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" y="1"/>
            <a:ext cx="9135538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5233" y="1678561"/>
            <a:ext cx="7679055" cy="1659889"/>
          </a:xfrm>
          <a:custGeom>
            <a:avLst/>
            <a:gdLst/>
            <a:ahLst/>
            <a:cxnLst/>
            <a:rect l="l" t="t" r="r" b="b"/>
            <a:pathLst>
              <a:path w="7679055" h="1659889">
                <a:moveTo>
                  <a:pt x="0" y="0"/>
                </a:moveTo>
                <a:lnTo>
                  <a:pt x="7678765" y="0"/>
                </a:lnTo>
                <a:lnTo>
                  <a:pt x="7678765" y="1659660"/>
                </a:lnTo>
                <a:lnTo>
                  <a:pt x="0" y="165966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3973" y="2203590"/>
            <a:ext cx="252349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FFFFFF"/>
                </a:solidFill>
              </a:rPr>
              <a:t>What </a:t>
            </a:r>
            <a:r>
              <a:rPr sz="4000" spc="100" dirty="0">
                <a:solidFill>
                  <a:srgbClr val="FFFFFF"/>
                </a:solidFill>
              </a:rPr>
              <a:t>is</a:t>
            </a:r>
            <a:r>
              <a:rPr sz="4000" spc="229" dirty="0">
                <a:solidFill>
                  <a:srgbClr val="FFFFFF"/>
                </a:solidFill>
              </a:rPr>
              <a:t> </a:t>
            </a:r>
            <a:r>
              <a:rPr sz="4000" spc="20" dirty="0">
                <a:solidFill>
                  <a:srgbClr val="FFFFFF"/>
                </a:solidFill>
              </a:rPr>
              <a:t>git?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2" y="1678561"/>
            <a:ext cx="1465580" cy="1659889"/>
          </a:xfrm>
          <a:custGeom>
            <a:avLst/>
            <a:gdLst/>
            <a:ahLst/>
            <a:cxnLst/>
            <a:rect l="l" t="t" r="r" b="b"/>
            <a:pathLst>
              <a:path w="1465580" h="1659889">
                <a:moveTo>
                  <a:pt x="0" y="0"/>
                </a:moveTo>
                <a:lnTo>
                  <a:pt x="1465230" y="0"/>
                </a:lnTo>
                <a:lnTo>
                  <a:pt x="1465230" y="1659660"/>
                </a:lnTo>
                <a:lnTo>
                  <a:pt x="0" y="165966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7695" y="1724281"/>
            <a:ext cx="735330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720" dirty="0">
                <a:solidFill>
                  <a:srgbClr val="3D8CA0"/>
                </a:solidFill>
                <a:latin typeface="Calibri"/>
                <a:cs typeface="Calibri"/>
              </a:rPr>
              <a:t>2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419036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What </a:t>
            </a:r>
            <a:r>
              <a:rPr sz="3200" spc="80" dirty="0"/>
              <a:t>is version</a:t>
            </a:r>
            <a:r>
              <a:rPr sz="3200" spc="204" dirty="0"/>
              <a:t> </a:t>
            </a:r>
            <a:r>
              <a:rPr sz="3200" spc="25" dirty="0"/>
              <a:t>control?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299209"/>
            <a:ext cx="4823460" cy="315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35" dirty="0">
                <a:solidFill>
                  <a:srgbClr val="414141"/>
                </a:solidFill>
                <a:latin typeface="Calibri"/>
                <a:cs typeface="Calibri"/>
              </a:rPr>
              <a:t>Distributed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version</a:t>
            </a:r>
            <a:r>
              <a:rPr sz="2800" spc="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25" dirty="0">
                <a:solidFill>
                  <a:srgbClr val="414141"/>
                </a:solidFill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  <a:p>
            <a:pPr marL="520700" marR="5080" indent="-508000">
              <a:lnSpc>
                <a:spcPct val="89700"/>
              </a:lnSpc>
              <a:spcBef>
                <a:spcPts val="655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20" dirty="0">
                <a:solidFill>
                  <a:srgbClr val="414141"/>
                </a:solidFill>
                <a:latin typeface="Calibri"/>
                <a:cs typeface="Calibri"/>
              </a:rPr>
              <a:t>Users </a:t>
            </a:r>
            <a:r>
              <a:rPr sz="2800" spc="160" dirty="0">
                <a:solidFill>
                  <a:srgbClr val="414141"/>
                </a:solidFill>
                <a:latin typeface="Calibri"/>
                <a:cs typeface="Calibri"/>
              </a:rPr>
              <a:t>keep </a:t>
            </a:r>
            <a:r>
              <a:rPr sz="2800" spc="20" dirty="0">
                <a:solidFill>
                  <a:srgbClr val="414141"/>
                </a:solidFill>
                <a:latin typeface="Calibri"/>
                <a:cs typeface="Calibri"/>
              </a:rPr>
              <a:t>entire </a:t>
            </a:r>
            <a:r>
              <a:rPr sz="2800" spc="160" dirty="0">
                <a:solidFill>
                  <a:srgbClr val="414141"/>
                </a:solidFill>
                <a:latin typeface="Calibri"/>
                <a:cs typeface="Calibri"/>
              </a:rPr>
              <a:t>code</a:t>
            </a:r>
            <a:r>
              <a:rPr sz="28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95" dirty="0">
                <a:solidFill>
                  <a:srgbClr val="414141"/>
                </a:solidFill>
                <a:latin typeface="Calibri"/>
                <a:cs typeface="Calibri"/>
              </a:rPr>
              <a:t>and  </a:t>
            </a:r>
            <a:r>
              <a:rPr sz="2800" spc="15" dirty="0">
                <a:solidFill>
                  <a:srgbClr val="414141"/>
                </a:solidFill>
                <a:latin typeface="Calibri"/>
                <a:cs typeface="Calibri"/>
              </a:rPr>
              <a:t>history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414141"/>
                </a:solidFill>
                <a:latin typeface="Calibri"/>
                <a:cs typeface="Calibri"/>
              </a:rPr>
              <a:t>their </a:t>
            </a:r>
            <a:r>
              <a:rPr sz="2800" spc="40" dirty="0">
                <a:solidFill>
                  <a:srgbClr val="414141"/>
                </a:solidFill>
                <a:latin typeface="Calibri"/>
                <a:cs typeface="Calibri"/>
              </a:rPr>
              <a:t>location  </a:t>
            </a:r>
            <a:r>
              <a:rPr sz="2800" spc="85" dirty="0">
                <a:solidFill>
                  <a:srgbClr val="414141"/>
                </a:solidFill>
                <a:latin typeface="Calibri"/>
                <a:cs typeface="Calibri"/>
              </a:rPr>
              <a:t>machines</a:t>
            </a:r>
            <a:endParaRPr sz="2800">
              <a:latin typeface="Calibri"/>
              <a:cs typeface="Calibri"/>
            </a:endParaRPr>
          </a:p>
          <a:p>
            <a:pPr marL="749300" marR="190500" lvl="1" indent="-279400">
              <a:lnSpc>
                <a:spcPts val="2620"/>
              </a:lnSpc>
              <a:spcBef>
                <a:spcPts val="555"/>
              </a:spcBef>
              <a:buClr>
                <a:srgbClr val="E5425D"/>
              </a:buClr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Users can </a:t>
            </a:r>
            <a:r>
              <a:rPr sz="2400" spc="90" dirty="0">
                <a:solidFill>
                  <a:srgbClr val="202020"/>
                </a:solidFill>
                <a:latin typeface="Calibri"/>
                <a:cs typeface="Calibri"/>
              </a:rPr>
              <a:t>make </a:t>
            </a:r>
            <a:r>
              <a:rPr sz="2400" spc="65" dirty="0">
                <a:solidFill>
                  <a:srgbClr val="202020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30" dirty="0">
                <a:solidFill>
                  <a:srgbClr val="202020"/>
                </a:solidFill>
                <a:latin typeface="Calibri"/>
                <a:cs typeface="Calibri"/>
              </a:rPr>
              <a:t>changes  </a:t>
            </a:r>
            <a:r>
              <a:rPr sz="2400" spc="-20" dirty="0">
                <a:solidFill>
                  <a:srgbClr val="202020"/>
                </a:solidFill>
                <a:latin typeface="Calibri"/>
                <a:cs typeface="Calibri"/>
              </a:rPr>
              <a:t>without </a:t>
            </a:r>
            <a:r>
              <a:rPr sz="2400" dirty="0">
                <a:solidFill>
                  <a:srgbClr val="202020"/>
                </a:solidFill>
                <a:latin typeface="Calibri"/>
                <a:cs typeface="Calibri"/>
              </a:rPr>
              <a:t>internet</a:t>
            </a:r>
            <a:r>
              <a:rPr sz="2400" spc="7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202020"/>
                </a:solidFill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749300" marR="38735" lvl="1" indent="-279400">
              <a:lnSpc>
                <a:spcPts val="2520"/>
              </a:lnSpc>
              <a:spcBef>
                <a:spcPts val="635"/>
              </a:spcBef>
              <a:buClr>
                <a:srgbClr val="E5425D"/>
              </a:buClr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2400" spc="55" dirty="0">
                <a:solidFill>
                  <a:srgbClr val="202020"/>
                </a:solidFill>
                <a:latin typeface="Calibri"/>
                <a:cs typeface="Calibri"/>
              </a:rPr>
              <a:t>(Except </a:t>
            </a:r>
            <a:r>
              <a:rPr sz="2400" spc="80" dirty="0">
                <a:solidFill>
                  <a:srgbClr val="202020"/>
                </a:solidFill>
                <a:latin typeface="Calibri"/>
                <a:cs typeface="Calibri"/>
              </a:rPr>
              <a:t>pushing and </a:t>
            </a:r>
            <a:r>
              <a:rPr sz="2400" spc="40" dirty="0">
                <a:solidFill>
                  <a:srgbClr val="202020"/>
                </a:solidFill>
                <a:latin typeface="Calibri"/>
                <a:cs typeface="Calibri"/>
              </a:rPr>
              <a:t>pulling  </a:t>
            </a:r>
            <a:r>
              <a:rPr sz="2400" spc="130" dirty="0">
                <a:solidFill>
                  <a:srgbClr val="202020"/>
                </a:solidFill>
                <a:latin typeface="Calibri"/>
                <a:cs typeface="Calibri"/>
              </a:rPr>
              <a:t>changes </a:t>
            </a:r>
            <a:r>
              <a:rPr sz="2400" spc="-25" dirty="0">
                <a:solidFill>
                  <a:srgbClr val="202020"/>
                </a:solidFill>
                <a:latin typeface="Calibri"/>
                <a:cs typeface="Calibri"/>
              </a:rPr>
              <a:t>from </a:t>
            </a:r>
            <a:r>
              <a:rPr sz="2400" spc="100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2400" spc="30" dirty="0">
                <a:solidFill>
                  <a:srgbClr val="202020"/>
                </a:solidFill>
                <a:latin typeface="Calibri"/>
                <a:cs typeface="Calibri"/>
              </a:rPr>
              <a:t>remote</a:t>
            </a:r>
            <a:r>
              <a:rPr sz="2400" spc="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202020"/>
                </a:solidFill>
                <a:latin typeface="Calibri"/>
                <a:cs typeface="Calibri"/>
              </a:rPr>
              <a:t>server)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202374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What </a:t>
            </a:r>
            <a:r>
              <a:rPr sz="3200" spc="80" dirty="0"/>
              <a:t>is</a:t>
            </a:r>
            <a:r>
              <a:rPr sz="3200" spc="175" dirty="0"/>
              <a:t> </a:t>
            </a:r>
            <a:r>
              <a:rPr sz="3200" spc="15" dirty="0"/>
              <a:t>git?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334770"/>
            <a:ext cx="5335270" cy="140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50" dirty="0">
                <a:solidFill>
                  <a:srgbClr val="414141"/>
                </a:solidFill>
                <a:latin typeface="Calibri"/>
                <a:cs typeface="Calibri"/>
              </a:rPr>
              <a:t>Started </a:t>
            </a:r>
            <a:r>
              <a:rPr sz="2800" spc="-5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2800" spc="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245" dirty="0">
                <a:solidFill>
                  <a:srgbClr val="414141"/>
                </a:solidFill>
                <a:latin typeface="Calibri"/>
                <a:cs typeface="Calibri"/>
              </a:rPr>
              <a:t>2005</a:t>
            </a:r>
            <a:endParaRPr sz="2800">
              <a:latin typeface="Calibri"/>
              <a:cs typeface="Calibri"/>
            </a:endParaRPr>
          </a:p>
          <a:p>
            <a:pPr marL="520700" marR="5080" indent="-508000">
              <a:lnSpc>
                <a:spcPts val="3329"/>
              </a:lnSpc>
              <a:spcBef>
                <a:spcPts val="745"/>
              </a:spcBef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spc="105" dirty="0">
                <a:solidFill>
                  <a:srgbClr val="414141"/>
                </a:solidFill>
                <a:latin typeface="Calibri"/>
                <a:cs typeface="Calibri"/>
              </a:rPr>
              <a:t>Created </a:t>
            </a:r>
            <a:r>
              <a:rPr sz="2800" spc="100" dirty="0">
                <a:solidFill>
                  <a:srgbClr val="414141"/>
                </a:solidFill>
                <a:latin typeface="Calibri"/>
                <a:cs typeface="Calibri"/>
              </a:rPr>
              <a:t>by </a:t>
            </a:r>
            <a:r>
              <a:rPr sz="2800" spc="90" dirty="0">
                <a:solidFill>
                  <a:srgbClr val="414141"/>
                </a:solidFill>
                <a:latin typeface="Calibri"/>
                <a:cs typeface="Calibri"/>
              </a:rPr>
              <a:t>Linus </a:t>
            </a:r>
            <a:r>
              <a:rPr sz="2800" spc="75" dirty="0">
                <a:solidFill>
                  <a:srgbClr val="414141"/>
                </a:solidFill>
                <a:latin typeface="Calibri"/>
                <a:cs typeface="Calibri"/>
              </a:rPr>
              <a:t>Torvald </a:t>
            </a:r>
            <a:r>
              <a:rPr sz="2800" spc="-25" dirty="0">
                <a:solidFill>
                  <a:srgbClr val="414141"/>
                </a:solidFill>
                <a:latin typeface="Calibri"/>
                <a:cs typeface="Calibri"/>
              </a:rPr>
              <a:t>to </a:t>
            </a:r>
            <a:r>
              <a:rPr sz="2800" spc="65" dirty="0">
                <a:solidFill>
                  <a:srgbClr val="414141"/>
                </a:solidFill>
                <a:latin typeface="Calibri"/>
                <a:cs typeface="Calibri"/>
              </a:rPr>
              <a:t>aid  </a:t>
            </a:r>
            <a:r>
              <a:rPr sz="2800" spc="-5" dirty="0">
                <a:solidFill>
                  <a:srgbClr val="414141"/>
                </a:solidFill>
                <a:latin typeface="Calibri"/>
                <a:cs typeface="Calibri"/>
              </a:rPr>
              <a:t>in </a:t>
            </a:r>
            <a:r>
              <a:rPr sz="2800" spc="80" dirty="0">
                <a:solidFill>
                  <a:srgbClr val="414141"/>
                </a:solidFill>
                <a:latin typeface="Calibri"/>
                <a:cs typeface="Calibri"/>
              </a:rPr>
              <a:t>Linux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kernel</a:t>
            </a:r>
            <a:r>
              <a:rPr sz="2800" spc="1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800" spc="75" dirty="0">
                <a:solidFill>
                  <a:srgbClr val="414141"/>
                </a:solidFill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2900" y="2728621"/>
            <a:ext cx="2031998" cy="203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89190" y="4648362"/>
            <a:ext cx="77533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14141"/>
                </a:solidFill>
                <a:latin typeface="Calibri"/>
                <a:cs typeface="Calibri"/>
              </a:rPr>
              <a:t>Git</a:t>
            </a:r>
            <a:r>
              <a:rPr sz="18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414141"/>
                </a:solidFill>
                <a:latin typeface="Calibri"/>
                <a:cs typeface="Calibri"/>
              </a:rPr>
              <a:t>icon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489" y="461066"/>
            <a:ext cx="202374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What </a:t>
            </a:r>
            <a:r>
              <a:rPr sz="3200" spc="80" dirty="0"/>
              <a:t>is</a:t>
            </a:r>
            <a:r>
              <a:rPr sz="3200" spc="175" dirty="0"/>
              <a:t> </a:t>
            </a:r>
            <a:r>
              <a:rPr sz="3200" spc="15" dirty="0"/>
              <a:t>git?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8489" y="1238567"/>
            <a:ext cx="5347970" cy="87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marR="5080" indent="-508000">
              <a:lnSpc>
                <a:spcPts val="33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414141"/>
                </a:solidFill>
                <a:latin typeface="Calibri"/>
                <a:cs typeface="Calibri"/>
              </a:rPr>
              <a:t>Git </a:t>
            </a:r>
            <a:r>
              <a:rPr sz="2800" spc="-15" dirty="0">
                <a:solidFill>
                  <a:srgbClr val="414141"/>
                </a:solidFill>
                <a:latin typeface="Calibri"/>
                <a:cs typeface="Calibri"/>
              </a:rPr>
              <a:t>isn’t </a:t>
            </a:r>
            <a:r>
              <a:rPr sz="2800" spc="2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2800" spc="45" dirty="0">
                <a:solidFill>
                  <a:srgbClr val="414141"/>
                </a:solidFill>
                <a:latin typeface="Calibri"/>
                <a:cs typeface="Calibri"/>
              </a:rPr>
              <a:t>only </a:t>
            </a:r>
            <a:r>
              <a:rPr sz="2800" spc="70" dirty="0">
                <a:solidFill>
                  <a:srgbClr val="414141"/>
                </a:solidFill>
                <a:latin typeface="Calibri"/>
                <a:cs typeface="Calibri"/>
              </a:rPr>
              <a:t>version </a:t>
            </a:r>
            <a:r>
              <a:rPr sz="2800" spc="25" dirty="0">
                <a:solidFill>
                  <a:srgbClr val="414141"/>
                </a:solidFill>
                <a:latin typeface="Calibri"/>
                <a:cs typeface="Calibri"/>
              </a:rPr>
              <a:t>control  </a:t>
            </a:r>
            <a:r>
              <a:rPr sz="2800" spc="75" dirty="0">
                <a:solidFill>
                  <a:srgbClr val="414141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8489" y="4180903"/>
            <a:ext cx="36017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Clr>
                <a:srgbClr val="E5425D"/>
              </a:buClr>
              <a:buFont typeface="Arial"/>
              <a:buChar char="•"/>
              <a:tabLst>
                <a:tab pos="526415" algn="l"/>
                <a:tab pos="527050" algn="l"/>
              </a:tabLst>
            </a:pPr>
            <a:r>
              <a:rPr sz="2200" spc="15" dirty="0">
                <a:solidFill>
                  <a:srgbClr val="414141"/>
                </a:solidFill>
                <a:latin typeface="Calibri"/>
                <a:cs typeface="Calibri"/>
              </a:rPr>
              <a:t>But </a:t>
            </a:r>
            <a:r>
              <a:rPr sz="2200" spc="-5" dirty="0">
                <a:solidFill>
                  <a:srgbClr val="414141"/>
                </a:solidFill>
                <a:latin typeface="Calibri"/>
                <a:cs typeface="Calibri"/>
              </a:rPr>
              <a:t>(we </a:t>
            </a:r>
            <a:r>
              <a:rPr sz="2200" spc="-30" dirty="0">
                <a:solidFill>
                  <a:srgbClr val="414141"/>
                </a:solidFill>
                <a:latin typeface="Calibri"/>
                <a:cs typeface="Calibri"/>
              </a:rPr>
              <a:t>think) </a:t>
            </a:r>
            <a:r>
              <a:rPr sz="2200" spc="-25" dirty="0">
                <a:solidFill>
                  <a:srgbClr val="414141"/>
                </a:solidFill>
                <a:latin typeface="Calibri"/>
                <a:cs typeface="Calibri"/>
              </a:rPr>
              <a:t>it’s </a:t>
            </a:r>
            <a:r>
              <a:rPr sz="2200" spc="1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2200" spc="3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2200" spc="65" dirty="0">
                <a:solidFill>
                  <a:srgbClr val="414141"/>
                </a:solidFill>
                <a:latin typeface="Calibri"/>
                <a:cs typeface="Calibri"/>
              </a:rPr>
              <a:t>best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2838" y="2286351"/>
            <a:ext cx="3083687" cy="657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2838" y="3046405"/>
            <a:ext cx="2914284" cy="670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3380" y="2439093"/>
            <a:ext cx="841322" cy="1009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904</Words>
  <Application>Microsoft Office PowerPoint</Application>
  <PresentationFormat>On-screen Show (16:9)</PresentationFormat>
  <Paragraphs>135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Lucida Console</vt:lpstr>
      <vt:lpstr>Times New Roman</vt:lpstr>
      <vt:lpstr>Office Theme</vt:lpstr>
      <vt:lpstr>Overview</vt:lpstr>
      <vt:lpstr>PowerPoint Presentation</vt:lpstr>
      <vt:lpstr>Install git</vt:lpstr>
      <vt:lpstr>Create Github account</vt:lpstr>
      <vt:lpstr>What is version control?</vt:lpstr>
      <vt:lpstr>What is git?</vt:lpstr>
      <vt:lpstr>What is version control?</vt:lpstr>
      <vt:lpstr>What is git?</vt:lpstr>
      <vt:lpstr>What is git?</vt:lpstr>
      <vt:lpstr>How does Git work?</vt:lpstr>
      <vt:lpstr>Key Concepts: Snapshots</vt:lpstr>
      <vt:lpstr>Key Concepts: Commit</vt:lpstr>
      <vt:lpstr>Key Concepts: Commit</vt:lpstr>
      <vt:lpstr>Key Concepts: Repositories</vt:lpstr>
      <vt:lpstr>Key Concepts: Repositories</vt:lpstr>
      <vt:lpstr>Key Concepts: Repositories</vt:lpstr>
      <vt:lpstr>Key Concepts: Branches</vt:lpstr>
      <vt:lpstr>PowerPoint Presentation</vt:lpstr>
      <vt:lpstr>So, what does a typical project look like?</vt:lpstr>
      <vt:lpstr>So, what is HEAD?</vt:lpstr>
      <vt:lpstr>So, what is HEAD?</vt:lpstr>
      <vt:lpstr>So, what is HEAD?</vt:lpstr>
      <vt:lpstr>So, what is MASTER?</vt:lpstr>
      <vt:lpstr>Key Concepts: Branching oﬀ of the master  branch</vt:lpstr>
      <vt:lpstr>Key Concepts: Branching oﬀ of the master  branch</vt:lpstr>
      <vt:lpstr>Key Concepts: Merging</vt:lpstr>
      <vt:lpstr>Key Concepts: How do you make a commit  anyway?</vt:lpstr>
      <vt:lpstr>The process:</vt:lpstr>
      <vt:lpstr>Key Concepts: How do you make a commit  anyway?</vt:lpstr>
      <vt:lpstr>Key Concepts: How do you make a commit  anyway?</vt:lpstr>
      <vt:lpstr>What is GitHub?</vt:lpstr>
      <vt:lpstr>What is GitHub?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>Git 101</dc:subject>
  <dc:creator>Amar Koni</dc:creator>
  <cp:lastModifiedBy>amar koni</cp:lastModifiedBy>
  <cp:revision>3</cp:revision>
  <dcterms:created xsi:type="dcterms:W3CDTF">2018-06-16T22:13:59Z</dcterms:created>
  <dcterms:modified xsi:type="dcterms:W3CDTF">2018-06-16T16:55:09Z</dcterms:modified>
</cp:coreProperties>
</file>