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76" r:id="rId6"/>
    <p:sldId id="277" r:id="rId7"/>
    <p:sldId id="278" r:id="rId8"/>
    <p:sldId id="279" r:id="rId9"/>
    <p:sldId id="264" r:id="rId10"/>
    <p:sldId id="280" r:id="rId11"/>
    <p:sldId id="281" r:id="rId12"/>
    <p:sldId id="282" r:id="rId13"/>
    <p:sldId id="283" r:id="rId14"/>
    <p:sldId id="273" r:id="rId15"/>
    <p:sldId id="275" r:id="rId16"/>
    <p:sldId id="271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5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4A789-C536-4B2B-9AD7-F1ED5FA431C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3A927-A377-40E4-8D21-9A9EAF62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495E-3487-448C-A740-490ADE5B92C6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BE5A-A50D-4972-98F6-A1EC4F80F5AA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A6AA-15BD-46DF-81CD-E6A80E32B42D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26EB-2A8F-459C-8E3D-A1D16D1469D5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20C3-B5E7-4541-A95B-635EA2F0E7BF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FAE0-03FF-47C1-BD3E-671BD11FBA43}" type="datetime1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F99-0468-49C8-BE3F-FFE4E9F0091A}" type="datetime1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E2F-5B2A-458D-8F26-64667F070DF1}" type="datetime1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358D-F240-41E8-AD24-F3A15181125D}" type="datetime1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1470-9204-49CA-BF18-BD0CB29A93AB}" type="datetime1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D489-F79A-4FE4-AB4F-86CC9901BAC3}" type="datetime1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5B52-AC89-4F91-9D98-72E3802DB9D2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solidFill>
                  <a:schemeClr val="tx2"/>
                </a:solidFill>
              </a:rPr>
              <a:t>LSI Design Contest 2018</a:t>
            </a:r>
            <a:r>
              <a:rPr lang="en-US">
                <a:solidFill>
                  <a:schemeClr val="tx2"/>
                </a:solidFill>
              </a:rPr>
              <a:t/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Neural </a:t>
            </a:r>
            <a:r>
              <a:rPr lang="en-US" smtClean="0">
                <a:solidFill>
                  <a:schemeClr val="tx2"/>
                </a:solidFill>
              </a:rPr>
              <a:t>Network (</a:t>
            </a:r>
            <a:r>
              <a:rPr lang="en-US">
                <a:solidFill>
                  <a:schemeClr val="tx2"/>
                </a:solidFill>
              </a:rPr>
              <a:t>Backpropagation)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44780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Huy</a:t>
            </a:r>
            <a:r>
              <a:rPr lang="en-US">
                <a:solidFill>
                  <a:schemeClr val="tx1"/>
                </a:solidFill>
              </a:rPr>
              <a:t>-Hung </a:t>
            </a:r>
            <a:r>
              <a:rPr lang="en-US" smtClean="0">
                <a:solidFill>
                  <a:schemeClr val="tx1"/>
                </a:solidFill>
              </a:rPr>
              <a:t>Ho, Van-Thuat Nguyen,</a:t>
            </a:r>
          </a:p>
          <a:p>
            <a:r>
              <a:rPr lang="en-US" smtClean="0">
                <a:solidFill>
                  <a:schemeClr val="tx1"/>
                </a:solidFill>
              </a:rPr>
              <a:t>Xuan-Thuan Nguyen, Van-Dung Nguyen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Laboratory for </a:t>
            </a:r>
            <a:r>
              <a:rPr lang="en-US">
                <a:solidFill>
                  <a:schemeClr val="tx1"/>
                </a:solidFill>
              </a:rPr>
              <a:t>Smart </a:t>
            </a:r>
            <a:r>
              <a:rPr lang="en-US" smtClean="0">
                <a:solidFill>
                  <a:schemeClr val="tx1"/>
                </a:solidFill>
              </a:rPr>
              <a:t>Integrated </a:t>
            </a:r>
            <a:r>
              <a:rPr lang="en-US" dirty="0">
                <a:solidFill>
                  <a:schemeClr val="tx1"/>
                </a:solidFill>
              </a:rPr>
              <a:t>Systems (</a:t>
            </a:r>
            <a:r>
              <a:rPr lang="en-US">
                <a:solidFill>
                  <a:schemeClr val="tx1"/>
                </a:solidFill>
              </a:rPr>
              <a:t>SISLAB</a:t>
            </a:r>
            <a:r>
              <a:rPr lang="en-US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5BF-DF5E-48EF-A737-17B09F9F46E7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Gradient Decent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229600" cy="5333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smtClean="0"/>
              <a:t>Cost </a:t>
            </a:r>
            <a:r>
              <a:rPr lang="en-US" sz="2400"/>
              <a:t>Function (mean squared </a:t>
            </a:r>
            <a:r>
              <a:rPr lang="en-US" sz="2400" smtClean="0"/>
              <a:t>error – MSE)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00" y="5407612"/>
            <a:ext cx="3886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Gradient Decent</a:t>
            </a:r>
            <a:endParaRPr lang="en-US" sz="3200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70649"/>
            <a:ext cx="3706469" cy="363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2" y="1524000"/>
            <a:ext cx="3335978" cy="867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2438400"/>
                <a:ext cx="5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400"/>
                  <a:t>R</a:t>
                </a:r>
                <a:r>
                  <a:rPr lang="en-US" sz="2400" smtClean="0"/>
                  <a:t>eplace </a:t>
                </a:r>
                <a:r>
                  <a:rPr lang="en-US" sz="2400"/>
                  <a:t>the w and b notation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438400"/>
                <a:ext cx="5029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84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0065"/>
            <a:ext cx="3714750" cy="93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4114800"/>
                <a:ext cx="2667000" cy="982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=−</m:t>
                      </m:r>
                      <m:r>
                        <a:rPr lang="en-US" sz="2800" b="1" i="1" smtClean="0">
                          <a:latin typeface="Cambria Math"/>
                        </a:rPr>
                        <m:t>𝝁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𝑪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m:rPr>
                          <m:lit/>
                        </m:rPr>
                        <a:rPr lang="en-US" sz="2800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14800"/>
                <a:ext cx="2667000" cy="9820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76200" y="4461968"/>
            <a:ext cx="541875" cy="338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58C8-13A3-481C-8D03-FCB6ECA042C4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 LSI Contest</a:t>
            </a:r>
          </a:p>
          <a:p>
            <a:r>
              <a:rPr lang="en-US" smtClean="0"/>
              <a:t>Artificial neural network</a:t>
            </a:r>
          </a:p>
          <a:p>
            <a:r>
              <a:rPr lang="en-US" b="1" smtClean="0">
                <a:solidFill>
                  <a:srgbClr val="FF0000"/>
                </a:solidFill>
              </a:rPr>
              <a:t>Backpropagation algorithm</a:t>
            </a:r>
          </a:p>
          <a:p>
            <a:r>
              <a:rPr lang="en-US" smtClean="0"/>
              <a:t>Conclusion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E18-F0CD-478B-A4DD-AD190C631751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Backpropagation </a:t>
            </a:r>
            <a:r>
              <a:rPr lang="en-US" smtClean="0"/>
              <a:t>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1"/>
                <a:ext cx="3124200" cy="9905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∆</m:t>
                    </m:r>
                    <m:r>
                      <a:rPr lang="en-US" i="1" smtClean="0">
                        <a:latin typeface="Cambria Math"/>
                      </a:rPr>
                      <m:t>𝑣</m:t>
                    </m:r>
                    <m:r>
                      <a:rPr lang="en-US" b="0" i="1">
                        <a:latin typeface="Cambria Math"/>
                      </a:rPr>
                      <m:t>=−</m:t>
                    </m:r>
                    <m:r>
                      <a:rPr lang="en-US" b="0" i="1">
                        <a:latin typeface="Cambria Math"/>
                      </a:rPr>
                      <m:t>𝜇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/>
                          </a:rPr>
                          <m:t>𝜕</m:t>
                        </m:r>
                        <m:r>
                          <a:rPr lang="en-US" b="0" i="1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b="0" i="1">
                            <a:latin typeface="Cambria Math"/>
                          </a:rPr>
                          <m:t>𝜕</m:t>
                        </m:r>
                        <m:r>
                          <a:rPr lang="en-US" i="1" smtClean="0">
                            <a:latin typeface="Cambria Math"/>
                          </a:rPr>
                          <m:t>𝑣</m:t>
                        </m:r>
                      </m:den>
                    </m:f>
                    <m:r>
                      <m:rPr>
                        <m:lit/>
                      </m:rPr>
                      <a:rPr lang="en-US" b="0" i="1">
                        <a:latin typeface="Cambria Math"/>
                      </a:rPr>
                      <m:t>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1"/>
                <a:ext cx="3124200" cy="9905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97825" y="990600"/>
            <a:ext cx="6096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1145969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smtClean="0"/>
              <a:t>How quickly the cost change when we change the weights and biases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21585" y="426587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smtClean="0"/>
              <a:t>Error of neuron: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457260" y="2284167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smtClean="0"/>
              <a:t>Weighted input:</a:t>
            </a:r>
            <a:endParaRPr lang="en-US" sz="24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26498"/>
            <a:ext cx="3200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90980"/>
            <a:ext cx="2009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914400" y="3730897"/>
            <a:ext cx="577438" cy="221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7540"/>
            <a:ext cx="1752600" cy="1353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4876800" y="2605155"/>
            <a:ext cx="3429000" cy="3048000"/>
            <a:chOff x="3810000" y="1084199"/>
            <a:chExt cx="3429000" cy="3048000"/>
          </a:xfrm>
        </p:grpSpPr>
        <p:sp>
          <p:nvSpPr>
            <p:cNvPr id="37" name="Oval 36"/>
            <p:cNvSpPr/>
            <p:nvPr/>
          </p:nvSpPr>
          <p:spPr>
            <a:xfrm>
              <a:off x="3810000" y="16937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810000" y="29129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245168" y="23033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7" idx="6"/>
              <a:endCxn id="39" idx="1"/>
            </p:cNvCxnSpPr>
            <p:nvPr/>
          </p:nvCxnSpPr>
          <p:spPr>
            <a:xfrm>
              <a:off x="4419600" y="1998599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6"/>
              <a:endCxn id="39" idx="3"/>
            </p:cNvCxnSpPr>
            <p:nvPr/>
          </p:nvCxnSpPr>
          <p:spPr>
            <a:xfrm flipV="1">
              <a:off x="4419600" y="2823725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5245168" y="10841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245168" y="35225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37" idx="7"/>
              <a:endCxn id="42" idx="2"/>
            </p:cNvCxnSpPr>
            <p:nvPr/>
          </p:nvCxnSpPr>
          <p:spPr>
            <a:xfrm flipV="1">
              <a:off x="4330326" y="1388999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5"/>
              <a:endCxn id="43" idx="2"/>
            </p:cNvCxnSpPr>
            <p:nvPr/>
          </p:nvCxnSpPr>
          <p:spPr>
            <a:xfrm>
              <a:off x="4330326" y="3433325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6629400" y="1693799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1693799"/>
                  <a:ext cx="609600" cy="6096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/>
            <p:cNvSpPr/>
            <p:nvPr/>
          </p:nvSpPr>
          <p:spPr>
            <a:xfrm>
              <a:off x="6629400" y="29129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37" idx="5"/>
              <a:endCxn id="43" idx="1"/>
            </p:cNvCxnSpPr>
            <p:nvPr/>
          </p:nvCxnSpPr>
          <p:spPr>
            <a:xfrm>
              <a:off x="4330326" y="2214125"/>
              <a:ext cx="1004116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8" idx="7"/>
              <a:endCxn id="42" idx="3"/>
            </p:cNvCxnSpPr>
            <p:nvPr/>
          </p:nvCxnSpPr>
          <p:spPr>
            <a:xfrm flipV="1">
              <a:off x="4330326" y="1604525"/>
              <a:ext cx="1004116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2" idx="6"/>
              <a:endCxn id="46" idx="1"/>
            </p:cNvCxnSpPr>
            <p:nvPr/>
          </p:nvCxnSpPr>
          <p:spPr>
            <a:xfrm>
              <a:off x="5854768" y="1388999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3" idx="7"/>
              <a:endCxn id="46" idx="3"/>
            </p:cNvCxnSpPr>
            <p:nvPr/>
          </p:nvCxnSpPr>
          <p:spPr>
            <a:xfrm flipV="1">
              <a:off x="5765494" y="2214125"/>
              <a:ext cx="953180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2" idx="5"/>
              <a:endCxn id="47" idx="1"/>
            </p:cNvCxnSpPr>
            <p:nvPr/>
          </p:nvCxnSpPr>
          <p:spPr>
            <a:xfrm>
              <a:off x="5765494" y="1604525"/>
              <a:ext cx="953180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3" idx="6"/>
              <a:endCxn id="47" idx="3"/>
            </p:cNvCxnSpPr>
            <p:nvPr/>
          </p:nvCxnSpPr>
          <p:spPr>
            <a:xfrm flipV="1">
              <a:off x="5854768" y="3433325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9" idx="5"/>
              <a:endCxn id="47" idx="2"/>
            </p:cNvCxnSpPr>
            <p:nvPr/>
          </p:nvCxnSpPr>
          <p:spPr>
            <a:xfrm>
              <a:off x="5765494" y="2823725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9" idx="7"/>
              <a:endCxn id="46" idx="2"/>
            </p:cNvCxnSpPr>
            <p:nvPr/>
          </p:nvCxnSpPr>
          <p:spPr>
            <a:xfrm flipV="1">
              <a:off x="5765494" y="1998599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225345" y="3200400"/>
                <a:ext cx="38100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 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345" y="3200400"/>
                <a:ext cx="381000" cy="373885"/>
              </a:xfrm>
              <a:prstGeom prst="rect">
                <a:avLst/>
              </a:prstGeom>
              <a:blipFill rotWithShape="1">
                <a:blip r:embed="rId7"/>
                <a:stretch>
                  <a:fillRect r="-15873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758745" y="2826451"/>
                <a:ext cx="381000" cy="373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745" y="2826451"/>
                <a:ext cx="381000" cy="373949"/>
              </a:xfrm>
              <a:prstGeom prst="rect">
                <a:avLst/>
              </a:prstGeom>
              <a:blipFill rotWithShape="1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686800" y="3304029"/>
                <a:ext cx="38100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3304029"/>
                <a:ext cx="381000" cy="373885"/>
              </a:xfrm>
              <a:prstGeom prst="rect">
                <a:avLst/>
              </a:prstGeom>
              <a:blipFill rotWithShape="1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304950" y="3519555"/>
            <a:ext cx="3346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39474" y="5715000"/>
                <a:ext cx="5663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474" y="5715000"/>
                <a:ext cx="566326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42675" y="5679875"/>
                <a:ext cx="5663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𝛿</m:t>
                          </m:r>
                        </m:e>
                        <m:sub/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75" y="5679875"/>
                <a:ext cx="566326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55242" y="5715000"/>
                <a:ext cx="5663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𝛿</m:t>
                          </m:r>
                        </m:e>
                        <m:sub/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42" y="5715000"/>
                <a:ext cx="566326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41794" y="3502485"/>
                <a:ext cx="38100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794" y="3502485"/>
                <a:ext cx="381000" cy="373885"/>
              </a:xfrm>
              <a:prstGeom prst="rect">
                <a:avLst/>
              </a:prstGeom>
              <a:blipFill rotWithShape="1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01A6-DBAE-4383-94CA-96B4B22DA6D8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Backpropagation </a:t>
            </a:r>
            <a:r>
              <a:rPr lang="en-US" smtClean="0"/>
              <a:t>algorithm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13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876800" y="2605155"/>
            <a:ext cx="3429000" cy="3048000"/>
            <a:chOff x="3810000" y="1084199"/>
            <a:chExt cx="3429000" cy="3048000"/>
          </a:xfrm>
        </p:grpSpPr>
        <p:sp>
          <p:nvSpPr>
            <p:cNvPr id="37" name="Oval 36"/>
            <p:cNvSpPr/>
            <p:nvPr/>
          </p:nvSpPr>
          <p:spPr>
            <a:xfrm>
              <a:off x="3810000" y="16937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810000" y="29129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245168" y="23033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7" idx="6"/>
              <a:endCxn id="39" idx="1"/>
            </p:cNvCxnSpPr>
            <p:nvPr/>
          </p:nvCxnSpPr>
          <p:spPr>
            <a:xfrm>
              <a:off x="4419600" y="1998599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6"/>
              <a:endCxn id="39" idx="3"/>
            </p:cNvCxnSpPr>
            <p:nvPr/>
          </p:nvCxnSpPr>
          <p:spPr>
            <a:xfrm flipV="1">
              <a:off x="4419600" y="2823725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5245168" y="1084199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168" y="1084199"/>
                  <a:ext cx="609600" cy="609600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/>
            <p:cNvSpPr/>
            <p:nvPr/>
          </p:nvSpPr>
          <p:spPr>
            <a:xfrm>
              <a:off x="5245168" y="35225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37" idx="7"/>
              <a:endCxn id="42" idx="2"/>
            </p:cNvCxnSpPr>
            <p:nvPr/>
          </p:nvCxnSpPr>
          <p:spPr>
            <a:xfrm flipV="1">
              <a:off x="4330326" y="1388999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5"/>
              <a:endCxn id="43" idx="2"/>
            </p:cNvCxnSpPr>
            <p:nvPr/>
          </p:nvCxnSpPr>
          <p:spPr>
            <a:xfrm>
              <a:off x="4330326" y="3433325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6629400" y="1693799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p>
                      </m:oMath>
                    </m:oMathPara>
                  </a14:m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1693799"/>
                  <a:ext cx="609600" cy="6096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/>
            <p:cNvSpPr/>
            <p:nvPr/>
          </p:nvSpPr>
          <p:spPr>
            <a:xfrm>
              <a:off x="6629400" y="29129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37" idx="5"/>
              <a:endCxn id="43" idx="1"/>
            </p:cNvCxnSpPr>
            <p:nvPr/>
          </p:nvCxnSpPr>
          <p:spPr>
            <a:xfrm>
              <a:off x="4330326" y="2214125"/>
              <a:ext cx="1004116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8" idx="7"/>
              <a:endCxn id="42" idx="3"/>
            </p:cNvCxnSpPr>
            <p:nvPr/>
          </p:nvCxnSpPr>
          <p:spPr>
            <a:xfrm flipV="1">
              <a:off x="4330326" y="1604525"/>
              <a:ext cx="1004116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2" idx="6"/>
              <a:endCxn id="46" idx="1"/>
            </p:cNvCxnSpPr>
            <p:nvPr/>
          </p:nvCxnSpPr>
          <p:spPr>
            <a:xfrm>
              <a:off x="5854768" y="1388999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3" idx="7"/>
              <a:endCxn id="46" idx="3"/>
            </p:cNvCxnSpPr>
            <p:nvPr/>
          </p:nvCxnSpPr>
          <p:spPr>
            <a:xfrm flipV="1">
              <a:off x="5765494" y="2214125"/>
              <a:ext cx="953180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2" idx="5"/>
              <a:endCxn id="47" idx="1"/>
            </p:cNvCxnSpPr>
            <p:nvPr/>
          </p:nvCxnSpPr>
          <p:spPr>
            <a:xfrm>
              <a:off x="5765494" y="1604525"/>
              <a:ext cx="953180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3" idx="6"/>
              <a:endCxn id="47" idx="3"/>
            </p:cNvCxnSpPr>
            <p:nvPr/>
          </p:nvCxnSpPr>
          <p:spPr>
            <a:xfrm flipV="1">
              <a:off x="5854768" y="3433325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9" idx="5"/>
              <a:endCxn id="47" idx="2"/>
            </p:cNvCxnSpPr>
            <p:nvPr/>
          </p:nvCxnSpPr>
          <p:spPr>
            <a:xfrm>
              <a:off x="5765494" y="2823725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9" idx="7"/>
              <a:endCxn id="46" idx="2"/>
            </p:cNvCxnSpPr>
            <p:nvPr/>
          </p:nvCxnSpPr>
          <p:spPr>
            <a:xfrm flipV="1">
              <a:off x="5765494" y="1998599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686800" y="3304029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/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3304029"/>
                <a:ext cx="381000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304950" y="3519555"/>
            <a:ext cx="3346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52548" y="2738735"/>
                <a:ext cx="47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48" y="2738735"/>
                <a:ext cx="47705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33605" y="2079443"/>
                <a:ext cx="56632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𝛿</m:t>
                          </m:r>
                        </m:e>
                        <m:sub/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605" y="2079443"/>
                <a:ext cx="566326" cy="4682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191000" cy="63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981200"/>
            <a:ext cx="48958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16573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400"/>
            <a:ext cx="26193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5334000"/>
                <a:ext cx="2971800" cy="99059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 ∆</m:t>
                      </m:r>
                      <m:r>
                        <a:rPr lang="en-US" i="1" smtClean="0">
                          <a:latin typeface="Cambria Math"/>
                        </a:rPr>
                        <m:t>𝑣</m:t>
                      </m:r>
                      <m:r>
                        <a:rPr lang="en-US" b="0" i="1">
                          <a:latin typeface="Cambria Math"/>
                        </a:rPr>
                        <m:t>=−</m:t>
                      </m:r>
                      <m:r>
                        <a:rPr lang="en-US" b="0" i="1">
                          <a:latin typeface="Cambria Math"/>
                        </a:rPr>
                        <m:t>𝜇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/>
                            </a:rPr>
                            <m:t>𝜕</m:t>
                          </m:r>
                          <m:r>
                            <a:rPr lang="en-US" b="0" i="1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b="0" i="1">
                              <a:latin typeface="Cambria Math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m:rPr>
                          <m:lit/>
                        </m:rPr>
                        <a:rPr lang="en-US" b="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5334000"/>
                <a:ext cx="2971800" cy="990599"/>
              </a:xfr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39CA-D5E7-4C31-AD2E-BA2B3BB7BD8F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Hardware implementation </a:t>
            </a:r>
            <a:r>
              <a:rPr lang="en-US" smtClean="0"/>
              <a:t>papers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LUT for activation function, DSP</a:t>
            </a:r>
          </a:p>
          <a:p>
            <a:r>
              <a:rPr lang="en-US" smtClean="0"/>
              <a:t>Using PE direction, includes: control, pattern, architecture block</a:t>
            </a:r>
            <a:endParaRPr lang="en-US"/>
          </a:p>
          <a:p>
            <a:r>
              <a:rPr lang="en-US" smtClean="0"/>
              <a:t>Using math algorithm direction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701C-A10E-48E8-815B-11573E5869AA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Design direction:</a:t>
            </a:r>
          </a:p>
          <a:p>
            <a:pPr lvl="1"/>
            <a:r>
              <a:rPr lang="en-US" smtClean="0"/>
              <a:t>area, energy, performance</a:t>
            </a:r>
          </a:p>
          <a:p>
            <a:pPr lvl="1"/>
            <a:r>
              <a:rPr lang="en-US" smtClean="0"/>
              <a:t>PE or folow math</a:t>
            </a:r>
          </a:p>
          <a:p>
            <a:pPr lvl="1"/>
            <a:r>
              <a:rPr lang="en-US" smtClean="0"/>
              <a:t>Memory?</a:t>
            </a:r>
          </a:p>
          <a:p>
            <a:r>
              <a:rPr lang="en-US"/>
              <a:t>Division </a:t>
            </a:r>
            <a:r>
              <a:rPr lang="en-US" smtClean="0"/>
              <a:t>jobs, global rules…</a:t>
            </a:r>
          </a:p>
          <a:p>
            <a:r>
              <a:rPr lang="en-US"/>
              <a:t>Available:</a:t>
            </a:r>
          </a:p>
          <a:p>
            <a:pPr lvl="1"/>
            <a:r>
              <a:rPr lang="en-US"/>
              <a:t>SW: C++ src</a:t>
            </a:r>
          </a:p>
          <a:p>
            <a:pPr lvl="1"/>
            <a:r>
              <a:rPr lang="en-US"/>
              <a:t>HW: Verilog from LSI contest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ANN is the matrix </a:t>
            </a:r>
            <a:r>
              <a:rPr lang="en-US" smtClean="0"/>
              <a:t>multipliers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mtClean="0"/>
              <a:t>ANN is the matrix multipliers (??)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8547-7E8C-43F8-BBC8-E4C6166EC798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44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smtClean="0"/>
              <a:t>The end</a:t>
            </a:r>
            <a:endParaRPr lang="en-US" sz="72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A43-7DCD-42B2-B4AC-112FFF9CC98D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signmoid function?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smtClean="0"/>
              <a:t>Sigmoid </a:t>
            </a:r>
            <a:r>
              <a:rPr lang="en-US" sz="2800" b="1"/>
              <a:t>function </a:t>
            </a:r>
            <a:r>
              <a:rPr lang="en-US" sz="2800"/>
              <a:t>is easy to </a:t>
            </a:r>
            <a:r>
              <a:rPr lang="en-US" sz="2800" b="1" smtClean="0"/>
              <a:t>differentiate </a:t>
            </a:r>
            <a:r>
              <a:rPr lang="en-US" sz="2800" smtClean="0"/>
              <a:t>and </a:t>
            </a:r>
            <a:r>
              <a:rPr lang="en-US" sz="2800"/>
              <a:t>easy to compute forward (</a:t>
            </a:r>
            <a:r>
              <a:rPr lang="en-US" sz="2800" smtClean="0"/>
              <a:t>derivative)</a:t>
            </a:r>
          </a:p>
          <a:p>
            <a:r>
              <a:rPr lang="en-US" sz="2800"/>
              <a:t> </a:t>
            </a:r>
            <a:r>
              <a:rPr lang="en-US" sz="2800" b="1"/>
              <a:t>Smoothness</a:t>
            </a:r>
            <a:r>
              <a:rPr lang="en-US" sz="2800"/>
              <a:t> (</a:t>
            </a:r>
            <a:r>
              <a:rPr lang="en-US" sz="2000"/>
              <a:t>Δoutput is a </a:t>
            </a:r>
            <a:r>
              <a:rPr lang="en-US" sz="2000" b="1"/>
              <a:t>linear function </a:t>
            </a:r>
            <a:r>
              <a:rPr lang="en-US" sz="2000"/>
              <a:t>of the changes Δw j </a:t>
            </a:r>
            <a:r>
              <a:rPr lang="en-US" sz="2000" smtClean="0"/>
              <a:t>and Δb </a:t>
            </a:r>
            <a:r>
              <a:rPr lang="en-US" sz="2000"/>
              <a:t>in the weights and </a:t>
            </a:r>
            <a:r>
              <a:rPr lang="en-US" sz="2000" smtClean="0"/>
              <a:t>bias</a:t>
            </a:r>
            <a:r>
              <a:rPr lang="en-US" sz="2800" smtClean="0"/>
              <a:t>):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17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12990"/>
            <a:ext cx="3528545" cy="238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582781" cy="242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803" y="2783646"/>
            <a:ext cx="4364735" cy="78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E10-4B7A-456D-9733-3C1621166946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Introduction LSI Contest</a:t>
            </a:r>
          </a:p>
          <a:p>
            <a:r>
              <a:rPr lang="en-US" smtClean="0"/>
              <a:t>Artificial neural network</a:t>
            </a:r>
          </a:p>
          <a:p>
            <a:r>
              <a:rPr lang="en-US" smtClean="0"/>
              <a:t>Backpropagation algorithm</a:t>
            </a:r>
          </a:p>
          <a:p>
            <a:r>
              <a:rPr lang="en-US" smtClean="0"/>
              <a:t>Conclusion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DE8-297B-4279-AF12-646F024ECA3D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LSI Contest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</a:t>
            </a:r>
            <a:r>
              <a:rPr lang="en-US" sz="2800" smtClean="0"/>
              <a:t>hallenge: "Neural Network(Backpropagation)“</a:t>
            </a:r>
          </a:p>
          <a:p>
            <a:r>
              <a:rPr lang="en-US" sz="2800" smtClean="0"/>
              <a:t>Deadline: 31</a:t>
            </a:r>
            <a:r>
              <a:rPr lang="en-US" sz="2800" baseline="30000" smtClean="0"/>
              <a:t>st</a:t>
            </a:r>
            <a:r>
              <a:rPr lang="en-US" sz="2800" smtClean="0"/>
              <a:t> Jan, 2018</a:t>
            </a:r>
          </a:p>
          <a:p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9644-230F-4DFC-8A3A-26AC4029B208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Artificial neural network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8159"/>
            <a:ext cx="3929063" cy="451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08159"/>
            <a:ext cx="4033973" cy="451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8655-FACA-4AE3-AA53-330973D4279E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Neuron (perceptron)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52" y="1463421"/>
            <a:ext cx="3063542" cy="185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52" y="3946525"/>
            <a:ext cx="4439248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5421429" y="1474051"/>
            <a:ext cx="2274771" cy="1828800"/>
            <a:chOff x="411678" y="1622491"/>
            <a:chExt cx="2274771" cy="1828800"/>
          </a:xfrm>
        </p:grpSpPr>
        <p:sp>
          <p:nvSpPr>
            <p:cNvPr id="6" name="Oval 5"/>
            <p:cNvSpPr/>
            <p:nvPr/>
          </p:nvSpPr>
          <p:spPr>
            <a:xfrm>
              <a:off x="443346" y="1622491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x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11678" y="2841691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y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507776" y="2232091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6" idx="6"/>
              <a:endCxn id="10" idx="1"/>
            </p:cNvCxnSpPr>
            <p:nvPr/>
          </p:nvCxnSpPr>
          <p:spPr>
            <a:xfrm>
              <a:off x="1052946" y="1927291"/>
              <a:ext cx="54410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6"/>
              <a:endCxn id="10" idx="3"/>
            </p:cNvCxnSpPr>
            <p:nvPr/>
          </p:nvCxnSpPr>
          <p:spPr>
            <a:xfrm flipV="1">
              <a:off x="1021278" y="2752417"/>
              <a:ext cx="575772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6"/>
            </p:cNvCxnSpPr>
            <p:nvPr/>
          </p:nvCxnSpPr>
          <p:spPr>
            <a:xfrm>
              <a:off x="2117376" y="2536891"/>
              <a:ext cx="5690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70709" y="1676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)</a:t>
                </a:r>
                <a:endParaRPr lang="en-US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09" y="1676400"/>
                <a:ext cx="1066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5421429" y="4068762"/>
            <a:ext cx="2274771" cy="1828800"/>
            <a:chOff x="650773" y="4160836"/>
            <a:chExt cx="2274771" cy="1828800"/>
          </a:xfrm>
        </p:grpSpPr>
        <p:sp>
          <p:nvSpPr>
            <p:cNvPr id="29" name="Oval 28"/>
            <p:cNvSpPr/>
            <p:nvPr/>
          </p:nvSpPr>
          <p:spPr>
            <a:xfrm>
              <a:off x="682441" y="4160836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x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50773" y="5380036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y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746871" y="4770436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9" idx="6"/>
              <a:endCxn id="31" idx="1"/>
            </p:cNvCxnSpPr>
            <p:nvPr/>
          </p:nvCxnSpPr>
          <p:spPr>
            <a:xfrm>
              <a:off x="1292041" y="4465636"/>
              <a:ext cx="54410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0" idx="6"/>
              <a:endCxn id="31" idx="3"/>
            </p:cNvCxnSpPr>
            <p:nvPr/>
          </p:nvCxnSpPr>
          <p:spPr>
            <a:xfrm flipV="1">
              <a:off x="1260373" y="5290762"/>
              <a:ext cx="575772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6"/>
            </p:cNvCxnSpPr>
            <p:nvPr/>
          </p:nvCxnSpPr>
          <p:spPr>
            <a:xfrm flipV="1">
              <a:off x="2356471" y="5064453"/>
              <a:ext cx="569073" cy="10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547687" y="432948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47687" y="550017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96200" y="4787713"/>
            <a:ext cx="1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2x + 7y - 4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CE15-B6A9-4F60-92E3-0B8E82374181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3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Non-linear regions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4999"/>
            <a:ext cx="5105400" cy="331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7000" y="1904999"/>
            <a:ext cx="2209800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aseline="-25000" smtClean="0">
                <a:solidFill>
                  <a:srgbClr val="FF0000"/>
                </a:solidFill>
                <a:latin typeface="Asana Math" pitchFamily="2" charset="0"/>
                <a:ea typeface="Asana Math" pitchFamily="2" charset="0"/>
              </a:rPr>
              <a:t>?</a:t>
            </a:r>
            <a:endParaRPr lang="en-US" sz="23900" baseline="-25000">
              <a:solidFill>
                <a:srgbClr val="FF0000"/>
              </a:solidFill>
              <a:latin typeface="Asana Math" pitchFamily="2" charset="0"/>
              <a:ea typeface="Asana Math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AC84-B875-482D-BE10-CB96B8A6DEE7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Regions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89" y="1524000"/>
            <a:ext cx="385311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460425" y="1066800"/>
            <a:ext cx="3607375" cy="3362015"/>
            <a:chOff x="4537829" y="1066800"/>
            <a:chExt cx="4491854" cy="4047331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798" y="1600200"/>
              <a:ext cx="2628885" cy="2828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29" y="1066800"/>
              <a:ext cx="1768958" cy="4047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62" y="4216400"/>
            <a:ext cx="36517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 rot="2400000">
            <a:off x="4784181" y="4131777"/>
            <a:ext cx="499431" cy="575647"/>
          </a:xfrm>
          <a:prstGeom prst="downArrow">
            <a:avLst>
              <a:gd name="adj1" fmla="val 360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Down Arrow 14"/>
          <p:cNvSpPr/>
          <p:nvPr/>
        </p:nvSpPr>
        <p:spPr>
          <a:xfrm rot="16200000">
            <a:off x="4569729" y="2417517"/>
            <a:ext cx="433879" cy="674685"/>
          </a:xfrm>
          <a:prstGeom prst="downArrow">
            <a:avLst>
              <a:gd name="adj1" fmla="val 360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D66-B946-428B-9728-6C1CCC0BC89E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Logistic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6200" y="1066800"/>
            <a:ext cx="2274771" cy="1828800"/>
            <a:chOff x="650773" y="4160836"/>
            <a:chExt cx="2274771" cy="1828800"/>
          </a:xfrm>
        </p:grpSpPr>
        <p:sp>
          <p:nvSpPr>
            <p:cNvPr id="29" name="Oval 28"/>
            <p:cNvSpPr/>
            <p:nvPr/>
          </p:nvSpPr>
          <p:spPr>
            <a:xfrm>
              <a:off x="682441" y="4160836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x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50773" y="5380036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y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746871" y="4770436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9" idx="6"/>
              <a:endCxn id="31" idx="1"/>
            </p:cNvCxnSpPr>
            <p:nvPr/>
          </p:nvCxnSpPr>
          <p:spPr>
            <a:xfrm>
              <a:off x="1292041" y="4465636"/>
              <a:ext cx="54410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0" idx="6"/>
              <a:endCxn id="31" idx="3"/>
            </p:cNvCxnSpPr>
            <p:nvPr/>
          </p:nvCxnSpPr>
          <p:spPr>
            <a:xfrm flipV="1">
              <a:off x="1260373" y="5290762"/>
              <a:ext cx="575772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6"/>
            </p:cNvCxnSpPr>
            <p:nvPr/>
          </p:nvCxnSpPr>
          <p:spPr>
            <a:xfrm flipV="1">
              <a:off x="2356471" y="5064453"/>
              <a:ext cx="569073" cy="10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547687" y="432948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47687" y="550017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219200" y="3023108"/>
            <a:ext cx="1705698" cy="1828800"/>
            <a:chOff x="650773" y="4160836"/>
            <a:chExt cx="1705698" cy="1828800"/>
          </a:xfrm>
        </p:grpSpPr>
        <p:sp>
          <p:nvSpPr>
            <p:cNvPr id="36" name="Oval 35"/>
            <p:cNvSpPr/>
            <p:nvPr/>
          </p:nvSpPr>
          <p:spPr>
            <a:xfrm>
              <a:off x="682441" y="4160836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x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50773" y="5380036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y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746871" y="4770436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6" idx="6"/>
              <a:endCxn id="39" idx="1"/>
            </p:cNvCxnSpPr>
            <p:nvPr/>
          </p:nvCxnSpPr>
          <p:spPr>
            <a:xfrm>
              <a:off x="1292041" y="4465636"/>
              <a:ext cx="54410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  <a:endCxn id="39" idx="3"/>
            </p:cNvCxnSpPr>
            <p:nvPr/>
          </p:nvCxnSpPr>
          <p:spPr>
            <a:xfrm flipV="1">
              <a:off x="1260373" y="5290762"/>
              <a:ext cx="575772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47687" y="432948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47687" y="550017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3296835" y="3632708"/>
            <a:ext cx="609600" cy="585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F(.)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39" idx="6"/>
          </p:cNvCxnSpPr>
          <p:nvPr/>
        </p:nvCxnSpPr>
        <p:spPr>
          <a:xfrm>
            <a:off x="2924898" y="3937508"/>
            <a:ext cx="3719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906435" y="3941911"/>
            <a:ext cx="5690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12297" y="4535269"/>
            <a:ext cx="118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Activation funcion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35485" y="5361507"/>
            <a:ext cx="4976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smtClean="0"/>
              <a:t>Small </a:t>
            </a:r>
            <a:r>
              <a:rPr lang="en-US" sz="2000"/>
              <a:t>changes in the weights and biases to achieve any desired small change in the </a:t>
            </a:r>
            <a:r>
              <a:rPr lang="en-US" sz="2000" smtClean="0"/>
              <a:t>output =&gt; </a:t>
            </a:r>
            <a:r>
              <a:rPr lang="en-US" sz="2400" b="1" smtClean="0"/>
              <a:t>for</a:t>
            </a:r>
            <a:r>
              <a:rPr lang="en-US" sz="2400" smtClean="0"/>
              <a:t> </a:t>
            </a:r>
            <a:r>
              <a:rPr lang="en-US" sz="2400" b="1" smtClean="0"/>
              <a:t>learning</a:t>
            </a:r>
            <a:endParaRPr lang="en-US" sz="2000" b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691" y="3505200"/>
            <a:ext cx="3257709" cy="1786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066" y="1454217"/>
            <a:ext cx="3391534" cy="189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7DC-A570-46B9-9BC8-3B37CF41B386}" type="datetime1">
              <a:rPr lang="en-US" smtClean="0"/>
              <a:t>11/4/2017</a:t>
            </a:fld>
            <a:endParaRPr lang="en-US"/>
          </a:p>
        </p:txBody>
      </p:sp>
      <p:sp>
        <p:nvSpPr>
          <p:cNvPr id="6" name="Bent-Up Arrow 5"/>
          <p:cNvSpPr/>
          <p:nvPr/>
        </p:nvSpPr>
        <p:spPr>
          <a:xfrm rot="5400000">
            <a:off x="291489" y="3376419"/>
            <a:ext cx="592114" cy="56549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 the math matrix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9</a:t>
            </a:fld>
            <a:endParaRPr lang="en-US"/>
          </a:p>
        </p:txBody>
      </p:sp>
      <p:grpSp>
        <p:nvGrpSpPr>
          <p:cNvPr id="5137" name="Group 5136"/>
          <p:cNvGrpSpPr/>
          <p:nvPr/>
        </p:nvGrpSpPr>
        <p:grpSpPr>
          <a:xfrm>
            <a:off x="2103412" y="1757546"/>
            <a:ext cx="3429000" cy="3048000"/>
            <a:chOff x="3810000" y="1084199"/>
            <a:chExt cx="3429000" cy="304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3810000" y="1693799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1693799"/>
                  <a:ext cx="609600" cy="609600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3810000" y="29129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5245168" y="2303399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168" y="2303399"/>
                  <a:ext cx="609600" cy="6096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>
              <a:stCxn id="12" idx="6"/>
              <a:endCxn id="14" idx="1"/>
            </p:cNvCxnSpPr>
            <p:nvPr/>
          </p:nvCxnSpPr>
          <p:spPr>
            <a:xfrm>
              <a:off x="4419600" y="1998599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6"/>
              <a:endCxn id="14" idx="3"/>
            </p:cNvCxnSpPr>
            <p:nvPr/>
          </p:nvCxnSpPr>
          <p:spPr>
            <a:xfrm flipV="1">
              <a:off x="4419600" y="2823725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245168" y="10841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245168" y="35225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12" idx="7"/>
              <a:endCxn id="20" idx="2"/>
            </p:cNvCxnSpPr>
            <p:nvPr/>
          </p:nvCxnSpPr>
          <p:spPr>
            <a:xfrm flipV="1">
              <a:off x="4330326" y="1388999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5"/>
              <a:endCxn id="21" idx="2"/>
            </p:cNvCxnSpPr>
            <p:nvPr/>
          </p:nvCxnSpPr>
          <p:spPr>
            <a:xfrm>
              <a:off x="4330326" y="3433325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6629400" y="1693799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1693799"/>
                  <a:ext cx="609600" cy="6096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6629400" y="29129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2" idx="5"/>
              <a:endCxn id="21" idx="1"/>
            </p:cNvCxnSpPr>
            <p:nvPr/>
          </p:nvCxnSpPr>
          <p:spPr>
            <a:xfrm>
              <a:off x="4330326" y="2214125"/>
              <a:ext cx="1004116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7"/>
              <a:endCxn id="20" idx="3"/>
            </p:cNvCxnSpPr>
            <p:nvPr/>
          </p:nvCxnSpPr>
          <p:spPr>
            <a:xfrm flipV="1">
              <a:off x="4330326" y="1604525"/>
              <a:ext cx="1004116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2" name="Straight Arrow Connector 5121"/>
            <p:cNvCxnSpPr>
              <a:stCxn id="20" idx="6"/>
              <a:endCxn id="26" idx="1"/>
            </p:cNvCxnSpPr>
            <p:nvPr/>
          </p:nvCxnSpPr>
          <p:spPr>
            <a:xfrm>
              <a:off x="5854768" y="1388999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6" name="Straight Arrow Connector 5125"/>
            <p:cNvCxnSpPr>
              <a:stCxn id="21" idx="7"/>
              <a:endCxn id="26" idx="3"/>
            </p:cNvCxnSpPr>
            <p:nvPr/>
          </p:nvCxnSpPr>
          <p:spPr>
            <a:xfrm flipV="1">
              <a:off x="5765494" y="2214125"/>
              <a:ext cx="953180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8" name="Straight Arrow Connector 5127"/>
            <p:cNvCxnSpPr>
              <a:stCxn id="20" idx="5"/>
              <a:endCxn id="27" idx="1"/>
            </p:cNvCxnSpPr>
            <p:nvPr/>
          </p:nvCxnSpPr>
          <p:spPr>
            <a:xfrm>
              <a:off x="5765494" y="1604525"/>
              <a:ext cx="953180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2" name="Straight Arrow Connector 5131"/>
            <p:cNvCxnSpPr>
              <a:stCxn id="21" idx="6"/>
              <a:endCxn id="27" idx="3"/>
            </p:cNvCxnSpPr>
            <p:nvPr/>
          </p:nvCxnSpPr>
          <p:spPr>
            <a:xfrm flipV="1">
              <a:off x="5854768" y="3433325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4" name="Straight Arrow Connector 5133"/>
            <p:cNvCxnSpPr>
              <a:stCxn id="14" idx="5"/>
              <a:endCxn id="27" idx="2"/>
            </p:cNvCxnSpPr>
            <p:nvPr/>
          </p:nvCxnSpPr>
          <p:spPr>
            <a:xfrm>
              <a:off x="5765494" y="2823725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6" name="Straight Arrow Connector 5135"/>
            <p:cNvCxnSpPr>
              <a:stCxn id="14" idx="7"/>
              <a:endCxn id="26" idx="2"/>
            </p:cNvCxnSpPr>
            <p:nvPr/>
          </p:nvCxnSpPr>
          <p:spPr>
            <a:xfrm flipV="1">
              <a:off x="5765494" y="1998599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38" name="TextBox 5137"/>
          <p:cNvSpPr txBox="1"/>
          <p:nvPr/>
        </p:nvSpPr>
        <p:spPr>
          <a:xfrm>
            <a:off x="1874812" y="103798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Input </a:t>
            </a:r>
            <a:r>
              <a:rPr lang="en-US" smtClean="0"/>
              <a:t>layer (1) 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348190" y="1032921"/>
            <a:ext cx="99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Hidden layer (2) 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694212" y="1035015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Ouput layer (3)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9" name="TextBox 5138"/>
              <p:cNvSpPr txBox="1"/>
              <p:nvPr/>
            </p:nvSpPr>
            <p:spPr>
              <a:xfrm>
                <a:off x="4389412" y="2367146"/>
                <a:ext cx="38100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 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39" name="TextBox 5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12" y="2367146"/>
                <a:ext cx="381000" cy="373885"/>
              </a:xfrm>
              <a:prstGeom prst="rect">
                <a:avLst/>
              </a:prstGeom>
              <a:blipFill rotWithShape="1">
                <a:blip r:embed="rId5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22812" y="1993261"/>
                <a:ext cx="381000" cy="373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812" y="1993261"/>
                <a:ext cx="381000" cy="373949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0" name="TextBox 5139"/>
          <p:cNvSpPr txBox="1"/>
          <p:nvPr/>
        </p:nvSpPr>
        <p:spPr>
          <a:xfrm>
            <a:off x="228600" y="510093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smtClean="0"/>
              <a:t>Activation output:</a:t>
            </a:r>
            <a:endParaRPr lang="en-US" sz="240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23323"/>
            <a:ext cx="3022435" cy="44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42" name="Straight Arrow Connector 5141"/>
          <p:cNvCxnSpPr>
            <a:stCxn id="26" idx="6"/>
          </p:cNvCxnSpPr>
          <p:nvPr/>
        </p:nvCxnSpPr>
        <p:spPr>
          <a:xfrm>
            <a:off x="5532412" y="2671946"/>
            <a:ext cx="102078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4" name="Straight Arrow Connector 5143"/>
          <p:cNvCxnSpPr>
            <a:stCxn id="27" idx="6"/>
          </p:cNvCxnSpPr>
          <p:nvPr/>
        </p:nvCxnSpPr>
        <p:spPr>
          <a:xfrm flipV="1">
            <a:off x="5532412" y="3586346"/>
            <a:ext cx="102078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043796" y="245642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796" y="2456420"/>
                <a:ext cx="381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055671" y="3738746"/>
                <a:ext cx="381000" cy="37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671" y="3738746"/>
                <a:ext cx="381000" cy="3731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9" name="TextBox 5148"/>
              <p:cNvSpPr txBox="1"/>
              <p:nvPr/>
            </p:nvSpPr>
            <p:spPr>
              <a:xfrm>
                <a:off x="6652161" y="3096880"/>
                <a:ext cx="1569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𝐶𝑜𝑠𝑡</m:t>
                      </m:r>
                      <m:r>
                        <a:rPr lang="en-US" b="0" i="1" smtClean="0">
                          <a:latin typeface="Cambria Math"/>
                        </a:rPr>
                        <m:t> =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49" name="TextBox 5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161" y="3096880"/>
                <a:ext cx="1569288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55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236" y="5578658"/>
            <a:ext cx="4297164" cy="89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4419600" y="5105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smtClean="0"/>
              <a:t>Square error:</a:t>
            </a:r>
            <a:endParaRPr lang="en-US" sz="2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7D2C-490D-43B2-8E85-A0FBE2CB1C16}" type="datetime1">
              <a:rPr lang="en-US" smtClean="0"/>
              <a:t>11/4/2017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531</Words>
  <Application>Microsoft Office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2014-SISLAB template</vt:lpstr>
      <vt:lpstr>LSI Design Contest 2018 Neural Network (Backpropagation)</vt:lpstr>
      <vt:lpstr>Outline</vt:lpstr>
      <vt:lpstr>Introduction LSI Contest</vt:lpstr>
      <vt:lpstr>Artificial neural network</vt:lpstr>
      <vt:lpstr>Neuron (perceptron)</vt:lpstr>
      <vt:lpstr>Non-linear regions</vt:lpstr>
      <vt:lpstr>Combining Regions</vt:lpstr>
      <vt:lpstr> Logistic Regression</vt:lpstr>
      <vt:lpstr>Return the math matrix</vt:lpstr>
      <vt:lpstr>Gradient Decent</vt:lpstr>
      <vt:lpstr>Outline</vt:lpstr>
      <vt:lpstr>Backpropagation algorithm</vt:lpstr>
      <vt:lpstr>Backpropagation algorithm</vt:lpstr>
      <vt:lpstr>Hardware implementation papers</vt:lpstr>
      <vt:lpstr>Discussion</vt:lpstr>
      <vt:lpstr>PowerPoint Presentation</vt:lpstr>
      <vt:lpstr>Why signmoid function?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TXT</dc:creator>
  <cp:lastModifiedBy>Ngoc-Sinh Nguyen</cp:lastModifiedBy>
  <cp:revision>50</cp:revision>
  <dcterms:created xsi:type="dcterms:W3CDTF">2014-04-07T08:20:53Z</dcterms:created>
  <dcterms:modified xsi:type="dcterms:W3CDTF">2017-11-04T02:01:16Z</dcterms:modified>
</cp:coreProperties>
</file>