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6" r:id="rId5"/>
    <p:sldId id="284" r:id="rId6"/>
    <p:sldId id="285" r:id="rId7"/>
    <p:sldId id="271" r:id="rId8"/>
    <p:sldId id="281" r:id="rId9"/>
    <p:sldId id="261" r:id="rId10"/>
    <p:sldId id="264" r:id="rId11"/>
    <p:sldId id="280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4A789-C536-4B2B-9AD7-F1ED5FA431C3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3A927-A377-40E4-8D21-9A9EAF62C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3A927-A377-40E4-8D21-9A9EAF62CE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CDB6-DBAB-42CE-BF40-DA8F45467A2F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6D3F-61E7-4E12-B6BA-023C4420AB40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4DF1-A5A7-40DC-B03A-0352B1F666E2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A6AE-AF20-48FB-8937-B58EC3E4CA9F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0464-4428-4D47-BFEE-01C866A6FA9F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864-C2B9-4094-9FAD-8372DBA9D6E5}" type="datetime5">
              <a:rPr lang="en-US" smtClean="0"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8477-5D9C-4F6E-80B6-C32C8D14B41D}" type="datetime5">
              <a:rPr lang="en-US" smtClean="0"/>
              <a:t>18-Nov-17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C8F0-35FA-41DB-9A4F-0B048AC59AAC}" type="datetime5">
              <a:rPr lang="en-US" smtClean="0"/>
              <a:t>18-Nov-17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1D9-1C75-4EF1-AB7A-4CCEF1E813EA}" type="datetime5">
              <a:rPr lang="en-US" smtClean="0"/>
              <a:t>18-Nov-17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6F4FC-2365-4528-8100-53180DA1DBAD}" type="datetime5">
              <a:rPr lang="en-US" smtClean="0"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5126-999C-4128-A5BD-2EAB45D9D4CD}" type="datetime5">
              <a:rPr lang="en-US" smtClean="0"/>
              <a:t>18-Nov-17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3099-04D5-4142-9F94-BDE17ECD9209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42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chemeClr val="tx2"/>
                </a:solidFill>
              </a:rPr>
              <a:t>LSI Design Contest 2018</a:t>
            </a:r>
            <a:r>
              <a:rPr lang="en-US">
                <a:solidFill>
                  <a:schemeClr val="tx2"/>
                </a:solidFill>
              </a:rPr>
              <a:t/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Neural </a:t>
            </a:r>
            <a:r>
              <a:rPr lang="en-US" smtClean="0">
                <a:solidFill>
                  <a:schemeClr val="tx2"/>
                </a:solidFill>
              </a:rPr>
              <a:t>Network (</a:t>
            </a:r>
            <a:r>
              <a:rPr lang="en-US">
                <a:solidFill>
                  <a:schemeClr val="tx2"/>
                </a:solidFill>
              </a:rPr>
              <a:t>Backpropagation)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Ho, Van-Thuat Nguyen,</a:t>
            </a:r>
          </a:p>
          <a:p>
            <a:r>
              <a:rPr lang="en-US" smtClean="0">
                <a:solidFill>
                  <a:schemeClr val="tx1"/>
                </a:solidFill>
              </a:rPr>
              <a:t>Xuan-Thuan Nguyen, Van-Dung Nguyen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</a:t>
            </a:r>
            <a:r>
              <a:rPr lang="en-US">
                <a:solidFill>
                  <a:schemeClr val="tx1"/>
                </a:solidFill>
              </a:rPr>
              <a:t>Smart </a:t>
            </a:r>
            <a:r>
              <a:rPr lang="en-US" smtClean="0">
                <a:solidFill>
                  <a:schemeClr val="tx1"/>
                </a:solidFill>
              </a:rPr>
              <a:t>Integrated </a:t>
            </a:r>
            <a:r>
              <a:rPr lang="en-US" dirty="0">
                <a:solidFill>
                  <a:schemeClr val="tx1"/>
                </a:solidFill>
              </a:rPr>
              <a:t>Systems (</a:t>
            </a:r>
            <a:r>
              <a:rPr lang="en-US">
                <a:solidFill>
                  <a:schemeClr val="tx1"/>
                </a:solidFill>
              </a:rPr>
              <a:t>SISLAB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605F-F921-409F-83A4-2F58D4D035AF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matrix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grpSp>
        <p:nvGrpSpPr>
          <p:cNvPr id="5137" name="Group 5136"/>
          <p:cNvGrpSpPr/>
          <p:nvPr/>
        </p:nvGrpSpPr>
        <p:grpSpPr>
          <a:xfrm>
            <a:off x="2103412" y="1757546"/>
            <a:ext cx="3429000" cy="3048000"/>
            <a:chOff x="3810000" y="1084199"/>
            <a:chExt cx="3429000" cy="304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38100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8100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5245168" y="23033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168" y="2303399"/>
                  <a:ext cx="609600" cy="609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2" idx="6"/>
              <a:endCxn id="14" idx="1"/>
            </p:cNvCxnSpPr>
            <p:nvPr/>
          </p:nvCxnSpPr>
          <p:spPr>
            <a:xfrm>
              <a:off x="4419600" y="19985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6"/>
              <a:endCxn id="14" idx="3"/>
            </p:cNvCxnSpPr>
            <p:nvPr/>
          </p:nvCxnSpPr>
          <p:spPr>
            <a:xfrm flipV="1">
              <a:off x="4419600" y="28237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245168" y="10841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245168" y="35225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2" idx="7"/>
              <a:endCxn id="20" idx="2"/>
            </p:cNvCxnSpPr>
            <p:nvPr/>
          </p:nvCxnSpPr>
          <p:spPr>
            <a:xfrm flipV="1">
              <a:off x="4330326" y="13889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5"/>
              <a:endCxn id="21" idx="2"/>
            </p:cNvCxnSpPr>
            <p:nvPr/>
          </p:nvCxnSpPr>
          <p:spPr>
            <a:xfrm>
              <a:off x="4330326" y="34333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66294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12" idx="5"/>
              <a:endCxn id="21" idx="1"/>
            </p:cNvCxnSpPr>
            <p:nvPr/>
          </p:nvCxnSpPr>
          <p:spPr>
            <a:xfrm>
              <a:off x="4330326" y="22141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3" idx="7"/>
              <a:endCxn id="20" idx="3"/>
            </p:cNvCxnSpPr>
            <p:nvPr/>
          </p:nvCxnSpPr>
          <p:spPr>
            <a:xfrm flipV="1">
              <a:off x="4330326" y="16045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2" name="Straight Arrow Connector 5121"/>
            <p:cNvCxnSpPr>
              <a:stCxn id="20" idx="6"/>
              <a:endCxn id="26" idx="1"/>
            </p:cNvCxnSpPr>
            <p:nvPr/>
          </p:nvCxnSpPr>
          <p:spPr>
            <a:xfrm>
              <a:off x="5854768" y="13889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6" name="Straight Arrow Connector 5125"/>
            <p:cNvCxnSpPr>
              <a:stCxn id="21" idx="7"/>
              <a:endCxn id="26" idx="3"/>
            </p:cNvCxnSpPr>
            <p:nvPr/>
          </p:nvCxnSpPr>
          <p:spPr>
            <a:xfrm flipV="1">
              <a:off x="5765494" y="22141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8" name="Straight Arrow Connector 5127"/>
            <p:cNvCxnSpPr>
              <a:stCxn id="20" idx="5"/>
              <a:endCxn id="27" idx="1"/>
            </p:cNvCxnSpPr>
            <p:nvPr/>
          </p:nvCxnSpPr>
          <p:spPr>
            <a:xfrm>
              <a:off x="5765494" y="16045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2" name="Straight Arrow Connector 5131"/>
            <p:cNvCxnSpPr>
              <a:stCxn id="21" idx="6"/>
              <a:endCxn id="27" idx="3"/>
            </p:cNvCxnSpPr>
            <p:nvPr/>
          </p:nvCxnSpPr>
          <p:spPr>
            <a:xfrm flipV="1">
              <a:off x="5854768" y="34333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4" name="Straight Arrow Connector 5133"/>
            <p:cNvCxnSpPr>
              <a:stCxn id="14" idx="5"/>
              <a:endCxn id="27" idx="2"/>
            </p:cNvCxnSpPr>
            <p:nvPr/>
          </p:nvCxnSpPr>
          <p:spPr>
            <a:xfrm>
              <a:off x="5765494" y="28237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6" name="Straight Arrow Connector 5135"/>
            <p:cNvCxnSpPr>
              <a:stCxn id="14" idx="7"/>
              <a:endCxn id="26" idx="2"/>
            </p:cNvCxnSpPr>
            <p:nvPr/>
          </p:nvCxnSpPr>
          <p:spPr>
            <a:xfrm flipV="1">
              <a:off x="5765494" y="19985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8" name="TextBox 5137"/>
          <p:cNvSpPr txBox="1"/>
          <p:nvPr/>
        </p:nvSpPr>
        <p:spPr>
          <a:xfrm>
            <a:off x="1874812" y="103798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Input </a:t>
            </a:r>
            <a:r>
              <a:rPr lang="en-US" smtClean="0"/>
              <a:t>layer (1) 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348190" y="1032921"/>
            <a:ext cx="99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Hidden layer (2) 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694212" y="103501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Ouput layer (3)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9" name="TextBox 5138"/>
              <p:cNvSpPr txBox="1"/>
              <p:nvPr/>
            </p:nvSpPr>
            <p:spPr>
              <a:xfrm>
                <a:off x="4389412" y="2367146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39" name="TextBox 5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12" y="2367146"/>
                <a:ext cx="381000" cy="373885"/>
              </a:xfrm>
              <a:prstGeom prst="rect">
                <a:avLst/>
              </a:prstGeom>
              <a:blipFill rotWithShape="1">
                <a:blip r:embed="rId5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22812" y="1993261"/>
                <a:ext cx="381000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12" y="1993261"/>
                <a:ext cx="381000" cy="373949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0" name="TextBox 5139"/>
          <p:cNvSpPr txBox="1"/>
          <p:nvPr/>
        </p:nvSpPr>
        <p:spPr>
          <a:xfrm>
            <a:off x="228600" y="51009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smtClean="0"/>
              <a:t>Activation output:</a:t>
            </a:r>
            <a:endParaRPr lang="en-US" sz="24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23323"/>
            <a:ext cx="3022435" cy="44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42" name="Straight Arrow Connector 5141"/>
          <p:cNvCxnSpPr>
            <a:stCxn id="26" idx="6"/>
          </p:cNvCxnSpPr>
          <p:nvPr/>
        </p:nvCxnSpPr>
        <p:spPr>
          <a:xfrm>
            <a:off x="5532412" y="2671946"/>
            <a:ext cx="10207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4" name="Straight Arrow Connector 5143"/>
          <p:cNvCxnSpPr>
            <a:stCxn id="27" idx="6"/>
          </p:cNvCxnSpPr>
          <p:nvPr/>
        </p:nvCxnSpPr>
        <p:spPr>
          <a:xfrm flipV="1">
            <a:off x="5532412" y="3586346"/>
            <a:ext cx="10207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43796" y="24564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96" y="2456420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055671" y="3738746"/>
                <a:ext cx="381000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671" y="3738746"/>
                <a:ext cx="381000" cy="3731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9" name="TextBox 5148"/>
              <p:cNvSpPr txBox="1"/>
              <p:nvPr/>
            </p:nvSpPr>
            <p:spPr>
              <a:xfrm>
                <a:off x="6652161" y="3096880"/>
                <a:ext cx="156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r>
                        <a:rPr lang="en-US" b="0" i="1" smtClean="0">
                          <a:latin typeface="Cambria Math"/>
                        </a:rPr>
                        <m:t> =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49" name="TextBox 5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61" y="3096880"/>
                <a:ext cx="1569288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55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36" y="5578658"/>
            <a:ext cx="4297164" cy="89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4419600" y="5105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smtClean="0"/>
              <a:t>Square error:</a:t>
            </a:r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FD2-CB56-42B1-865E-5DD5EE23B164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Gradient Decent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229600" cy="533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smtClean="0"/>
              <a:t>Cost </a:t>
            </a:r>
            <a:r>
              <a:rPr lang="en-US" sz="2400"/>
              <a:t>Function (mean squared </a:t>
            </a:r>
            <a:r>
              <a:rPr lang="en-US" sz="2400" smtClean="0"/>
              <a:t>error – MSE)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5407612"/>
            <a:ext cx="3886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Gradient Decent</a:t>
            </a:r>
            <a:endParaRPr lang="en-US" sz="3200" b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70649"/>
            <a:ext cx="3706469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2" y="1524000"/>
            <a:ext cx="3335978" cy="86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2438400"/>
                <a:ext cx="5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400"/>
                  <a:t>R</a:t>
                </a:r>
                <a:r>
                  <a:rPr lang="en-US" sz="2400" smtClean="0"/>
                  <a:t>eplace </a:t>
                </a:r>
                <a:r>
                  <a:rPr lang="en-US" sz="2400"/>
                  <a:t>the w and b notation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38400"/>
                <a:ext cx="5029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4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0065"/>
            <a:ext cx="3714750" cy="93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4114800"/>
                <a:ext cx="2667000" cy="982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𝝁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</a:rPr>
                            <m:t>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lit/>
                        </m:rPr>
                        <a:rPr lang="en-US" sz="2800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2667000" cy="9820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76200" y="4461968"/>
            <a:ext cx="541875" cy="338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EC31-7225-4A85-8A9D-4CA31DB1AAA0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Backpropagation </a:t>
            </a:r>
            <a:r>
              <a:rPr lang="en-US" smtClean="0"/>
              <a:t>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1"/>
                <a:ext cx="3124200" cy="9905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∆</m:t>
                    </m:r>
                    <m:r>
                      <a:rPr lang="en-US" i="1" smtClean="0">
                        <a:latin typeface="Cambria Math"/>
                      </a:rPr>
                      <m:t>𝑣</m:t>
                    </m:r>
                    <m:r>
                      <a:rPr lang="en-US" b="0" i="1">
                        <a:latin typeface="Cambria Math"/>
                      </a:rPr>
                      <m:t>=−</m:t>
                    </m:r>
                    <m:r>
                      <a:rPr lang="en-US" b="0" i="1">
                        <a:latin typeface="Cambria Math"/>
                      </a:rPr>
                      <m:t>𝜇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/>
                          </a:rPr>
                          <m:t>𝜕</m:t>
                        </m:r>
                        <m:r>
                          <a:rPr lang="en-US" b="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b="0" i="1">
                            <a:latin typeface="Cambria Math"/>
                          </a:rPr>
                          <m:t>𝜕</m:t>
                        </m:r>
                        <m:r>
                          <a:rPr lang="en-US" i="1" smtClean="0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m:rPr>
                        <m:lit/>
                      </m:rPr>
                      <a:rPr lang="en-US" b="0" i="1">
                        <a:latin typeface="Cambria Math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1"/>
                <a:ext cx="3124200" cy="9905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97825" y="990600"/>
            <a:ext cx="609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14596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smtClean="0"/>
              <a:t>How quickly the cost change when we change the weights and biases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1585" y="426587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Error of neuron: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457260" y="22841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Weighted input:</a:t>
            </a:r>
            <a:endParaRPr lang="en-US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26498"/>
            <a:ext cx="3200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90980"/>
            <a:ext cx="2009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914400" y="3730897"/>
            <a:ext cx="577438" cy="221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7540"/>
            <a:ext cx="1752600" cy="135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4876800" y="2605155"/>
            <a:ext cx="3429000" cy="3048000"/>
            <a:chOff x="3810000" y="1084199"/>
            <a:chExt cx="3429000" cy="3048000"/>
          </a:xfrm>
        </p:grpSpPr>
        <p:sp>
          <p:nvSpPr>
            <p:cNvPr id="37" name="Oval 36"/>
            <p:cNvSpPr/>
            <p:nvPr/>
          </p:nvSpPr>
          <p:spPr>
            <a:xfrm>
              <a:off x="3810000" y="16937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245168" y="23033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7" idx="6"/>
              <a:endCxn id="39" idx="1"/>
            </p:cNvCxnSpPr>
            <p:nvPr/>
          </p:nvCxnSpPr>
          <p:spPr>
            <a:xfrm>
              <a:off x="4419600" y="19985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6"/>
              <a:endCxn id="39" idx="3"/>
            </p:cNvCxnSpPr>
            <p:nvPr/>
          </p:nvCxnSpPr>
          <p:spPr>
            <a:xfrm flipV="1">
              <a:off x="4419600" y="28237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245168" y="10841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245168" y="35225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7" idx="7"/>
              <a:endCxn id="42" idx="2"/>
            </p:cNvCxnSpPr>
            <p:nvPr/>
          </p:nvCxnSpPr>
          <p:spPr>
            <a:xfrm flipV="1">
              <a:off x="4330326" y="13889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5"/>
              <a:endCxn id="43" idx="2"/>
            </p:cNvCxnSpPr>
            <p:nvPr/>
          </p:nvCxnSpPr>
          <p:spPr>
            <a:xfrm>
              <a:off x="4330326" y="34333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/>
            <p:nvPr/>
          </p:nvSpPr>
          <p:spPr>
            <a:xfrm>
              <a:off x="66294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37" idx="5"/>
              <a:endCxn id="43" idx="1"/>
            </p:cNvCxnSpPr>
            <p:nvPr/>
          </p:nvCxnSpPr>
          <p:spPr>
            <a:xfrm>
              <a:off x="4330326" y="22141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7"/>
              <a:endCxn id="42" idx="3"/>
            </p:cNvCxnSpPr>
            <p:nvPr/>
          </p:nvCxnSpPr>
          <p:spPr>
            <a:xfrm flipV="1">
              <a:off x="4330326" y="16045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2" idx="6"/>
              <a:endCxn id="46" idx="1"/>
            </p:cNvCxnSpPr>
            <p:nvPr/>
          </p:nvCxnSpPr>
          <p:spPr>
            <a:xfrm>
              <a:off x="5854768" y="13889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3" idx="7"/>
              <a:endCxn id="46" idx="3"/>
            </p:cNvCxnSpPr>
            <p:nvPr/>
          </p:nvCxnSpPr>
          <p:spPr>
            <a:xfrm flipV="1">
              <a:off x="5765494" y="22141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2" idx="5"/>
              <a:endCxn id="47" idx="1"/>
            </p:cNvCxnSpPr>
            <p:nvPr/>
          </p:nvCxnSpPr>
          <p:spPr>
            <a:xfrm>
              <a:off x="5765494" y="16045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6"/>
              <a:endCxn id="47" idx="3"/>
            </p:cNvCxnSpPr>
            <p:nvPr/>
          </p:nvCxnSpPr>
          <p:spPr>
            <a:xfrm flipV="1">
              <a:off x="5854768" y="34333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5"/>
              <a:endCxn id="47" idx="2"/>
            </p:cNvCxnSpPr>
            <p:nvPr/>
          </p:nvCxnSpPr>
          <p:spPr>
            <a:xfrm>
              <a:off x="5765494" y="28237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9" idx="7"/>
              <a:endCxn id="46" idx="2"/>
            </p:cNvCxnSpPr>
            <p:nvPr/>
          </p:nvCxnSpPr>
          <p:spPr>
            <a:xfrm flipV="1">
              <a:off x="5765494" y="19985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225345" y="3200400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345" y="3200400"/>
                <a:ext cx="381000" cy="373885"/>
              </a:xfrm>
              <a:prstGeom prst="rect">
                <a:avLst/>
              </a:prstGeom>
              <a:blipFill rotWithShape="1">
                <a:blip r:embed="rId7"/>
                <a:stretch>
                  <a:fillRect r="-1587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758745" y="2826451"/>
                <a:ext cx="381000" cy="3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745" y="2826451"/>
                <a:ext cx="381000" cy="373949"/>
              </a:xfrm>
              <a:prstGeom prst="rect">
                <a:avLst/>
              </a:prstGeom>
              <a:blipFill rotWithShape="1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686800" y="3304029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304029"/>
                <a:ext cx="381000" cy="373885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04950" y="3519555"/>
            <a:ext cx="334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39474" y="5715000"/>
                <a:ext cx="56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474" y="5715000"/>
                <a:ext cx="566326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42675" y="5679875"/>
                <a:ext cx="56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75" y="5679875"/>
                <a:ext cx="566326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55242" y="5715000"/>
                <a:ext cx="5663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42" y="5715000"/>
                <a:ext cx="566326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41794" y="3502485"/>
                <a:ext cx="381000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794" y="3502485"/>
                <a:ext cx="381000" cy="373885"/>
              </a:xfrm>
              <a:prstGeom prst="rect">
                <a:avLst/>
              </a:prstGeom>
              <a:blipFill rotWithShape="1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5BA3-894C-4EAB-BA7A-1A50B4D111A0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Backpropagation </a:t>
            </a:r>
            <a:r>
              <a:rPr lang="en-US" smtClean="0"/>
              <a:t>algorithm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876800" y="2605155"/>
            <a:ext cx="3429000" cy="3048000"/>
            <a:chOff x="3810000" y="1084199"/>
            <a:chExt cx="3429000" cy="3048000"/>
          </a:xfrm>
        </p:grpSpPr>
        <p:sp>
          <p:nvSpPr>
            <p:cNvPr id="37" name="Oval 36"/>
            <p:cNvSpPr/>
            <p:nvPr/>
          </p:nvSpPr>
          <p:spPr>
            <a:xfrm>
              <a:off x="3810000" y="16937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245168" y="23033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7" idx="6"/>
              <a:endCxn id="39" idx="1"/>
            </p:cNvCxnSpPr>
            <p:nvPr/>
          </p:nvCxnSpPr>
          <p:spPr>
            <a:xfrm>
              <a:off x="4419600" y="19985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6"/>
              <a:endCxn id="39" idx="3"/>
            </p:cNvCxnSpPr>
            <p:nvPr/>
          </p:nvCxnSpPr>
          <p:spPr>
            <a:xfrm flipV="1">
              <a:off x="4419600" y="28237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5245168" y="10841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168" y="1084199"/>
                  <a:ext cx="609600" cy="6096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/>
            <p:cNvSpPr/>
            <p:nvPr/>
          </p:nvSpPr>
          <p:spPr>
            <a:xfrm>
              <a:off x="5245168" y="35225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37" idx="7"/>
              <a:endCxn id="42" idx="2"/>
            </p:cNvCxnSpPr>
            <p:nvPr/>
          </p:nvCxnSpPr>
          <p:spPr>
            <a:xfrm flipV="1">
              <a:off x="4330326" y="1388999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5"/>
              <a:endCxn id="43" idx="2"/>
            </p:cNvCxnSpPr>
            <p:nvPr/>
          </p:nvCxnSpPr>
          <p:spPr>
            <a:xfrm>
              <a:off x="4330326" y="3433325"/>
              <a:ext cx="914842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693799"/>
                  <a:ext cx="609600" cy="6096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/>
            <p:nvPr/>
          </p:nvSpPr>
          <p:spPr>
            <a:xfrm>
              <a:off x="6629400" y="2912999"/>
              <a:ext cx="6096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37" idx="5"/>
              <a:endCxn id="43" idx="1"/>
            </p:cNvCxnSpPr>
            <p:nvPr/>
          </p:nvCxnSpPr>
          <p:spPr>
            <a:xfrm>
              <a:off x="4330326" y="22141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8" idx="7"/>
              <a:endCxn id="42" idx="3"/>
            </p:cNvCxnSpPr>
            <p:nvPr/>
          </p:nvCxnSpPr>
          <p:spPr>
            <a:xfrm flipV="1">
              <a:off x="4330326" y="1604525"/>
              <a:ext cx="1004116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2" idx="6"/>
              <a:endCxn id="46" idx="1"/>
            </p:cNvCxnSpPr>
            <p:nvPr/>
          </p:nvCxnSpPr>
          <p:spPr>
            <a:xfrm>
              <a:off x="5854768" y="13889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3" idx="7"/>
              <a:endCxn id="46" idx="3"/>
            </p:cNvCxnSpPr>
            <p:nvPr/>
          </p:nvCxnSpPr>
          <p:spPr>
            <a:xfrm flipV="1">
              <a:off x="5765494" y="22141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2" idx="5"/>
              <a:endCxn id="47" idx="1"/>
            </p:cNvCxnSpPr>
            <p:nvPr/>
          </p:nvCxnSpPr>
          <p:spPr>
            <a:xfrm>
              <a:off x="5765494" y="1604525"/>
              <a:ext cx="953180" cy="1397748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6"/>
              <a:endCxn id="47" idx="3"/>
            </p:cNvCxnSpPr>
            <p:nvPr/>
          </p:nvCxnSpPr>
          <p:spPr>
            <a:xfrm flipV="1">
              <a:off x="5854768" y="34333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9" idx="5"/>
              <a:endCxn id="47" idx="2"/>
            </p:cNvCxnSpPr>
            <p:nvPr/>
          </p:nvCxnSpPr>
          <p:spPr>
            <a:xfrm>
              <a:off x="5765494" y="2823725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9" idx="7"/>
              <a:endCxn id="46" idx="2"/>
            </p:cNvCxnSpPr>
            <p:nvPr/>
          </p:nvCxnSpPr>
          <p:spPr>
            <a:xfrm flipV="1">
              <a:off x="5765494" y="1998599"/>
              <a:ext cx="863906" cy="39407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686800" y="3304029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304029"/>
                <a:ext cx="381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304950" y="3519555"/>
            <a:ext cx="3346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52548" y="2738735"/>
                <a:ext cx="477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48" y="2738735"/>
                <a:ext cx="47705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33605" y="2079443"/>
                <a:ext cx="56632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605" y="2079443"/>
                <a:ext cx="566326" cy="4682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191000" cy="63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81200"/>
            <a:ext cx="48958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16573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26193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5334000"/>
                <a:ext cx="2971800" cy="9905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 ∆</m:t>
                      </m:r>
                      <m:r>
                        <a:rPr lang="en-US" i="1" smtClean="0">
                          <a:latin typeface="Cambria Math"/>
                        </a:rPr>
                        <m:t>𝑣</m:t>
                      </m:r>
                      <m:r>
                        <a:rPr lang="en-US" b="0" i="1">
                          <a:latin typeface="Cambria Math"/>
                        </a:rPr>
                        <m:t>=−</m:t>
                      </m:r>
                      <m:r>
                        <a:rPr lang="en-US" b="0" i="1">
                          <a:latin typeface="Cambria Math"/>
                        </a:rPr>
                        <m:t>𝜇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/>
                            </a:rPr>
                            <m:t>𝜕</m:t>
                          </m:r>
                          <m:r>
                            <a:rPr lang="en-US" b="0" i="1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b="0" i="1">
                              <a:latin typeface="Cambria Math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m:rPr>
                          <m:lit/>
                        </m:rPr>
                        <a:rPr lang="en-US" b="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5334000"/>
                <a:ext cx="2971800" cy="990599"/>
              </a:xfr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6595-A40D-4C3F-AC40-722671ED039E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LSI </a:t>
            </a:r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smtClean="0">
                <a:solidFill>
                  <a:srgbClr val="FF0000"/>
                </a:solidFill>
              </a:rPr>
              <a:t>ontest</a:t>
            </a:r>
            <a:endParaRPr lang="en-US" b="1" smtClean="0">
              <a:solidFill>
                <a:srgbClr val="FF0000"/>
              </a:solidFill>
            </a:endParaRPr>
          </a:p>
          <a:p>
            <a:r>
              <a:rPr lang="en-US" smtClean="0"/>
              <a:t>Hardware implementation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673-DE69-4BB4-AFEC-9632E76E5D8D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LSI </a:t>
            </a:r>
            <a:r>
              <a:rPr lang="en-US" smtClean="0">
                <a:solidFill>
                  <a:schemeClr val="bg1"/>
                </a:solidFill>
              </a:rPr>
              <a:t>Contest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905000" y="1219200"/>
            <a:ext cx="228600" cy="5257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1219200"/>
            <a:ext cx="38100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" y="1078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8</a:t>
            </a:r>
            <a:r>
              <a:rPr lang="en-US" baseline="30000" smtClean="0"/>
              <a:t>th</a:t>
            </a:r>
            <a:r>
              <a:rPr lang="en-US" smtClean="0"/>
              <a:t> Oct. 2017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28800" y="2819400"/>
            <a:ext cx="381000" cy="457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8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18</a:t>
            </a:r>
            <a:r>
              <a:rPr lang="en-US" baseline="30000" smtClean="0">
                <a:solidFill>
                  <a:srgbClr val="00B050"/>
                </a:solidFill>
              </a:rPr>
              <a:t>th</a:t>
            </a:r>
            <a:r>
              <a:rPr lang="en-US" smtClean="0">
                <a:solidFill>
                  <a:srgbClr val="00B050"/>
                </a:solidFill>
              </a:rPr>
              <a:t> Nov. 2017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28701" y="5322332"/>
            <a:ext cx="55419" cy="8498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8800" y="6208067"/>
            <a:ext cx="38100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6062422"/>
            <a:ext cx="151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31</a:t>
            </a:r>
            <a:r>
              <a:rPr lang="en-US" baseline="30000" smtClean="0"/>
              <a:t>st</a:t>
            </a:r>
            <a:r>
              <a:rPr lang="en-US" smtClean="0"/>
              <a:t> </a:t>
            </a:r>
            <a:r>
              <a:rPr lang="en-US" smtClean="0"/>
              <a:t> Jan.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" y="511706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18</a:t>
            </a:r>
            <a:r>
              <a:rPr lang="en-US" baseline="30000" smtClean="0"/>
              <a:t>th</a:t>
            </a:r>
            <a:r>
              <a:rPr lang="en-US" smtClean="0"/>
              <a:t> Jan.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28702" y="2895600"/>
            <a:ext cx="55418" cy="2312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00200" y="1371600"/>
            <a:ext cx="0" cy="12308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170796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6 weeks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143" y="3882413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 weeks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87335" y="3047357"/>
            <a:ext cx="3216" cy="19818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95600" y="2873514"/>
            <a:ext cx="6016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rgbClr val="7030A0"/>
                </a:solidFill>
              </a:rPr>
              <a:t>Optimized sub-part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smtClean="0">
                <a:solidFill>
                  <a:srgbClr val="7030A0"/>
                </a:solidFill>
              </a:rPr>
              <a:t>Insert momentum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smtClean="0">
                <a:solidFill>
                  <a:srgbClr val="7030A0"/>
                </a:solidFill>
              </a:rPr>
              <a:t>2 state: offline, online</a:t>
            </a:r>
            <a:endParaRPr lang="en-US" sz="2000" smtClean="0">
              <a:solidFill>
                <a:srgbClr val="7030A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smtClean="0">
              <a:solidFill>
                <a:srgbClr val="7030A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28701" y="1264918"/>
            <a:ext cx="45719" cy="15544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1219200"/>
            <a:ext cx="6016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 smtClean="0">
                <a:solidFill>
                  <a:srgbClr val="FF0000"/>
                </a:solidFill>
              </a:rPr>
              <a:t>ackpropagation algorithm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smtClean="0">
                <a:solidFill>
                  <a:srgbClr val="FF0000"/>
                </a:solidFill>
              </a:rPr>
              <a:t>Reading software optimization </a:t>
            </a:r>
          </a:p>
          <a:p>
            <a:pPr marL="0" lvl="1" indent="457200">
              <a:buFont typeface="Arial" pitchFamily="34" charset="0"/>
              <a:buChar char="•"/>
            </a:pPr>
            <a:r>
              <a:rPr lang="en-US" sz="2000" smtClean="0">
                <a:solidFill>
                  <a:srgbClr val="FF0000"/>
                </a:solidFill>
              </a:rPr>
              <a:t>Convert verilog code to vhdl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8800" y="5257800"/>
            <a:ext cx="381000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0200" y="5486400"/>
            <a:ext cx="0" cy="5760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56050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 weeks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95600" y="5257800"/>
            <a:ext cx="6016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rgbClr val="FFC000"/>
                </a:solidFill>
              </a:rPr>
              <a:t>Writing document, report and s</a:t>
            </a:r>
            <a:r>
              <a:rPr lang="en-US" sz="2000" smtClean="0">
                <a:solidFill>
                  <a:srgbClr val="FFC000"/>
                </a:solidFill>
              </a:rPr>
              <a:t>end to LSI contest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86000" y="2895600"/>
            <a:ext cx="55418" cy="23121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895600" y="4063251"/>
            <a:ext cx="601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rgbClr val="0070C0"/>
                </a:solidFill>
              </a:rPr>
              <a:t>Synthesis vhdl, evaluation speed, area (use Vivado)</a:t>
            </a:r>
          </a:p>
          <a:p>
            <a:endParaRPr lang="en-US" sz="2000" smtClean="0">
              <a:solidFill>
                <a:srgbClr val="0070C0"/>
              </a:solidFill>
            </a:endParaRPr>
          </a:p>
        </p:txBody>
      </p:sp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A4A7-EABD-44E3-BDEF-8FCBFF956CDF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9" grpId="0"/>
      <p:bldP spid="31" grpId="0"/>
      <p:bldP spid="38" grpId="0"/>
      <p:bldP spid="40" grpId="0"/>
      <p:bldP spid="46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LSI </a:t>
            </a:r>
            <a:r>
              <a:rPr lang="en-US"/>
              <a:t>c</a:t>
            </a:r>
            <a:r>
              <a:rPr lang="en-US" smtClean="0"/>
              <a:t>ontest</a:t>
            </a:r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Hardware implementation</a:t>
            </a:r>
            <a:endParaRPr lang="en-US" b="1" smtClean="0">
              <a:solidFill>
                <a:srgbClr val="FF0000"/>
              </a:solidFill>
            </a:endParaRP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43E9-0024-43A0-A410-E4F5895CBFC7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290-F8D7-46DF-A492-F866ABF26D42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Hardware example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" y="2376552"/>
            <a:ext cx="8971808" cy="402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32" y="0"/>
            <a:ext cx="4799968" cy="23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6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07F1-630A-4824-9682-BBC0FB9B299C}" type="datetime5">
              <a:rPr lang="en-US" smtClean="0"/>
              <a:t>18-Nov-17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Hardware example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73146"/>
            <a:ext cx="3825053" cy="248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52" y="3352800"/>
            <a:ext cx="4612248" cy="316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86" y="0"/>
            <a:ext cx="4672514" cy="309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429000" y="4191000"/>
            <a:ext cx="1042486" cy="22860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9000" y="2209800"/>
            <a:ext cx="914400" cy="121920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1295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12 cycle /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smtClean="0">
                <a:solidFill>
                  <a:srgbClr val="FF0000"/>
                </a:solidFill>
              </a:rPr>
              <a:t>The end</a:t>
            </a:r>
            <a:endParaRPr lang="en-US" sz="7200" b="1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25CD-328C-42AF-886E-5940C642A47C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LSI Contest</a:t>
            </a:r>
          </a:p>
          <a:p>
            <a:r>
              <a:rPr lang="en-US" smtClean="0"/>
              <a:t>Artificial neural network</a:t>
            </a:r>
          </a:p>
          <a:p>
            <a:r>
              <a:rPr lang="en-US" b="1" smtClean="0">
                <a:solidFill>
                  <a:srgbClr val="FF0000"/>
                </a:solidFill>
              </a:rPr>
              <a:t>Backpropagation algorithm</a:t>
            </a:r>
          </a:p>
          <a:p>
            <a:r>
              <a:rPr lang="en-US" smtClean="0"/>
              <a:t>Conclusion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F970-810D-4966-8D64-A89ECEE7D215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Artificial neural network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8159"/>
            <a:ext cx="3929063" cy="451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08159"/>
            <a:ext cx="4033973" cy="451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1E86-213C-46C5-97FF-76CD1CBF3835}" type="datetime5">
              <a:rPr lang="en-US" smtClean="0"/>
              <a:t>18-Nov-17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399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2014-SISLAB template</vt:lpstr>
      <vt:lpstr>LSI Design Contest 2018 Neural Network (Backpropagation)</vt:lpstr>
      <vt:lpstr>Outline</vt:lpstr>
      <vt:lpstr>LSI Contest</vt:lpstr>
      <vt:lpstr>Outline</vt:lpstr>
      <vt:lpstr>PowerPoint Presentation</vt:lpstr>
      <vt:lpstr>PowerPoint Presentation</vt:lpstr>
      <vt:lpstr>PowerPoint Presentation</vt:lpstr>
      <vt:lpstr>Backup</vt:lpstr>
      <vt:lpstr>Artificial neural network</vt:lpstr>
      <vt:lpstr>The matrix</vt:lpstr>
      <vt:lpstr>Gradient Decent</vt:lpstr>
      <vt:lpstr>Backpropagation algorithm</vt:lpstr>
      <vt:lpstr>Backpropagation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63</cp:revision>
  <dcterms:created xsi:type="dcterms:W3CDTF">2014-04-07T08:20:53Z</dcterms:created>
  <dcterms:modified xsi:type="dcterms:W3CDTF">2017-11-18T04:50:06Z</dcterms:modified>
</cp:coreProperties>
</file>