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62" r:id="rId5"/>
    <p:sldId id="260" r:id="rId6"/>
    <p:sldId id="261"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p:cViewPr varScale="1">
        <p:scale>
          <a:sx n="69" d="100"/>
          <a:sy n="69" d="100"/>
        </p:scale>
        <p:origin x="144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E4C5DD-EB08-4D00-BCE3-154D39282D21}" type="datetimeFigureOut">
              <a:rPr lang="en-US" smtClean="0"/>
              <a:t>11/4/2017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1D085F-2EF2-4AD9-96E7-F325436A0162}" type="slidenum">
              <a:rPr lang="en-US" smtClean="0"/>
              <a:t>‹#›</a:t>
            </a:fld>
            <a:endParaRPr lang="en-US"/>
          </a:p>
        </p:txBody>
      </p:sp>
    </p:spTree>
    <p:extLst>
      <p:ext uri="{BB962C8B-B14F-4D97-AF65-F5344CB8AC3E}">
        <p14:creationId xmlns:p14="http://schemas.microsoft.com/office/powerpoint/2010/main" val="4190251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Hàm</a:t>
            </a:r>
            <a:r>
              <a:rPr lang="en-US" dirty="0"/>
              <a:t> cost function </a:t>
            </a:r>
            <a:r>
              <a:rPr lang="en-US" dirty="0" err="1"/>
              <a:t>bằng</a:t>
            </a:r>
            <a:r>
              <a:rPr lang="en-US" dirty="0"/>
              <a:t> </a:t>
            </a:r>
            <a:r>
              <a:rPr lang="en-US" dirty="0" err="1"/>
              <a:t>tổng</a:t>
            </a:r>
            <a:r>
              <a:rPr lang="en-US" dirty="0"/>
              <a:t> </a:t>
            </a:r>
            <a:r>
              <a:rPr lang="en-US" dirty="0" err="1"/>
              <a:t>bình</a:t>
            </a:r>
            <a:r>
              <a:rPr lang="en-US" dirty="0"/>
              <a:t> </a:t>
            </a:r>
            <a:r>
              <a:rPr lang="en-US" dirty="0" err="1"/>
              <a:t>ph</a:t>
            </a:r>
            <a:r>
              <a:rPr lang="vi-VN" dirty="0"/>
              <a:t>ư</a:t>
            </a:r>
            <a:r>
              <a:rPr lang="en-US" dirty="0" err="1"/>
              <a:t>ơng</a:t>
            </a:r>
            <a:r>
              <a:rPr lang="en-US" dirty="0"/>
              <a:t> </a:t>
            </a:r>
            <a:r>
              <a:rPr lang="en-US" dirty="0" err="1"/>
              <a:t>sự</a:t>
            </a:r>
            <a:r>
              <a:rPr lang="en-US" dirty="0"/>
              <a:t> </a:t>
            </a:r>
            <a:r>
              <a:rPr lang="en-US" dirty="0" err="1"/>
              <a:t>sai</a:t>
            </a:r>
            <a:r>
              <a:rPr lang="en-US" dirty="0"/>
              <a:t> </a:t>
            </a:r>
            <a:r>
              <a:rPr lang="en-US" dirty="0" err="1"/>
              <a:t>khác</a:t>
            </a:r>
            <a:r>
              <a:rPr lang="en-US" dirty="0"/>
              <a:t> </a:t>
            </a:r>
            <a:r>
              <a:rPr lang="en-US" dirty="0" err="1"/>
              <a:t>giữa</a:t>
            </a:r>
            <a:r>
              <a:rPr lang="en-US" dirty="0"/>
              <a:t> </a:t>
            </a:r>
            <a:r>
              <a:rPr lang="en-US" dirty="0" err="1"/>
              <a:t>đầu</a:t>
            </a:r>
            <a:r>
              <a:rPr lang="en-US" dirty="0"/>
              <a:t> </a:t>
            </a:r>
            <a:r>
              <a:rPr lang="en-US" dirty="0" err="1"/>
              <a:t>ra</a:t>
            </a:r>
            <a:r>
              <a:rPr lang="en-US" dirty="0"/>
              <a:t> </a:t>
            </a:r>
            <a:r>
              <a:rPr lang="en-US" dirty="0" err="1"/>
              <a:t>mong</a:t>
            </a:r>
            <a:r>
              <a:rPr lang="en-US" dirty="0"/>
              <a:t> </a:t>
            </a:r>
            <a:r>
              <a:rPr lang="en-US" dirty="0" err="1"/>
              <a:t>muốn</a:t>
            </a:r>
            <a:r>
              <a:rPr lang="en-US" dirty="0"/>
              <a:t> (là t) </a:t>
            </a:r>
            <a:r>
              <a:rPr lang="en-US" dirty="0" err="1"/>
              <a:t>và</a:t>
            </a:r>
            <a:r>
              <a:rPr lang="en-US" dirty="0"/>
              <a:t> </a:t>
            </a:r>
            <a:r>
              <a:rPr lang="en-US" dirty="0" err="1"/>
              <a:t>đầu</a:t>
            </a:r>
            <a:r>
              <a:rPr lang="en-US" dirty="0"/>
              <a:t> </a:t>
            </a:r>
            <a:r>
              <a:rPr lang="en-US" dirty="0" err="1"/>
              <a:t>ra</a:t>
            </a:r>
            <a:r>
              <a:rPr lang="en-US" dirty="0"/>
              <a:t> </a:t>
            </a:r>
            <a:r>
              <a:rPr lang="en-US" dirty="0" err="1"/>
              <a:t>tính</a:t>
            </a:r>
            <a:r>
              <a:rPr lang="en-US" dirty="0"/>
              <a:t> </a:t>
            </a:r>
            <a:r>
              <a:rPr lang="en-US" dirty="0" err="1"/>
              <a:t>toán</a:t>
            </a:r>
            <a:r>
              <a:rPr lang="en-US" dirty="0"/>
              <a:t> đ</a:t>
            </a:r>
            <a:r>
              <a:rPr lang="vi-VN" dirty="0"/>
              <a:t>ư</a:t>
            </a:r>
            <a:r>
              <a:rPr lang="en-US" dirty="0" err="1"/>
              <a:t>ợc</a:t>
            </a:r>
            <a:r>
              <a:rPr lang="en-US" dirty="0"/>
              <a:t> (y)</a:t>
            </a:r>
          </a:p>
          <a:p>
            <a:r>
              <a:rPr lang="en-US" dirty="0" err="1"/>
              <a:t>Trong</a:t>
            </a:r>
            <a:r>
              <a:rPr lang="en-US" dirty="0"/>
              <a:t> </a:t>
            </a:r>
            <a:r>
              <a:rPr lang="en-US" dirty="0" err="1"/>
              <a:t>đó</a:t>
            </a:r>
            <a:r>
              <a:rPr lang="en-US" dirty="0"/>
              <a:t> y là </a:t>
            </a:r>
            <a:r>
              <a:rPr lang="en-US" dirty="0" err="1"/>
              <a:t>một</a:t>
            </a:r>
            <a:r>
              <a:rPr lang="en-US" dirty="0"/>
              <a:t> </a:t>
            </a:r>
            <a:r>
              <a:rPr lang="en-US" dirty="0" err="1"/>
              <a:t>hàm</a:t>
            </a:r>
            <a:r>
              <a:rPr lang="en-US" dirty="0"/>
              <a:t> </a:t>
            </a:r>
            <a:r>
              <a:rPr lang="en-US" dirty="0" err="1"/>
              <a:t>phụ</a:t>
            </a:r>
            <a:r>
              <a:rPr lang="en-US" dirty="0"/>
              <a:t> </a:t>
            </a:r>
            <a:r>
              <a:rPr lang="en-US" dirty="0" err="1"/>
              <a:t>thuộc</a:t>
            </a:r>
            <a:r>
              <a:rPr lang="en-US" dirty="0"/>
              <a:t> </a:t>
            </a:r>
            <a:r>
              <a:rPr lang="en-US" dirty="0" err="1"/>
              <a:t>vào</a:t>
            </a:r>
            <a:r>
              <a:rPr lang="en-US" dirty="0"/>
              <a:t> w là </a:t>
            </a:r>
            <a:r>
              <a:rPr lang="en-US" dirty="0" err="1"/>
              <a:t>các</a:t>
            </a:r>
            <a:r>
              <a:rPr lang="en-US" dirty="0"/>
              <a:t> </a:t>
            </a:r>
            <a:r>
              <a:rPr lang="en-US" dirty="0" err="1"/>
              <a:t>trọng</a:t>
            </a:r>
            <a:r>
              <a:rPr lang="en-US" dirty="0"/>
              <a:t> </a:t>
            </a:r>
            <a:r>
              <a:rPr lang="en-US" dirty="0" err="1"/>
              <a:t>số</a:t>
            </a:r>
            <a:r>
              <a:rPr lang="en-US" dirty="0"/>
              <a:t> </a:t>
            </a:r>
            <a:r>
              <a:rPr lang="en-US" dirty="0" err="1"/>
              <a:t>lối</a:t>
            </a:r>
            <a:r>
              <a:rPr lang="en-US" dirty="0"/>
              <a:t> </a:t>
            </a:r>
            <a:r>
              <a:rPr lang="en-US" dirty="0" err="1"/>
              <a:t>vào</a:t>
            </a:r>
            <a:r>
              <a:rPr lang="en-US" dirty="0"/>
              <a:t>.</a:t>
            </a:r>
          </a:p>
          <a:p>
            <a:endParaRPr lang="en-US" dirty="0"/>
          </a:p>
          <a:p>
            <a:r>
              <a:rPr lang="en-US" dirty="0" err="1"/>
              <a:t>Chúng</a:t>
            </a:r>
            <a:r>
              <a:rPr lang="en-US" dirty="0"/>
              <a:t> ta </a:t>
            </a:r>
            <a:r>
              <a:rPr lang="en-US" dirty="0" err="1"/>
              <a:t>luôn</a:t>
            </a:r>
            <a:r>
              <a:rPr lang="en-US" dirty="0"/>
              <a:t> </a:t>
            </a:r>
            <a:r>
              <a:rPr lang="en-US" dirty="0" err="1"/>
              <a:t>muôn</a:t>
            </a:r>
            <a:r>
              <a:rPr lang="en-US" dirty="0"/>
              <a:t> </a:t>
            </a:r>
            <a:r>
              <a:rPr lang="en-US" dirty="0" err="1"/>
              <a:t>muốn</a:t>
            </a:r>
            <a:r>
              <a:rPr lang="en-US" dirty="0"/>
              <a:t> </a:t>
            </a:r>
            <a:r>
              <a:rPr lang="en-US" dirty="0" err="1"/>
              <a:t>sự</a:t>
            </a:r>
            <a:r>
              <a:rPr lang="en-US" dirty="0"/>
              <a:t> </a:t>
            </a:r>
            <a:r>
              <a:rPr lang="en-US" dirty="0" err="1"/>
              <a:t>sai</a:t>
            </a:r>
            <a:r>
              <a:rPr lang="en-US" dirty="0"/>
              <a:t> </a:t>
            </a:r>
            <a:r>
              <a:rPr lang="en-US" dirty="0" err="1"/>
              <a:t>khác</a:t>
            </a:r>
            <a:r>
              <a:rPr lang="en-US" dirty="0"/>
              <a:t> </a:t>
            </a:r>
            <a:r>
              <a:rPr lang="en-US" dirty="0" err="1"/>
              <a:t>giữa</a:t>
            </a:r>
            <a:r>
              <a:rPr lang="en-US" dirty="0"/>
              <a:t> </a:t>
            </a:r>
            <a:r>
              <a:rPr lang="en-US" dirty="0" err="1"/>
              <a:t>đầu</a:t>
            </a:r>
            <a:r>
              <a:rPr lang="en-US" dirty="0"/>
              <a:t> </a:t>
            </a:r>
            <a:r>
              <a:rPr lang="en-US" dirty="0" err="1"/>
              <a:t>vào</a:t>
            </a:r>
            <a:r>
              <a:rPr lang="en-US" dirty="0"/>
              <a:t> </a:t>
            </a:r>
            <a:r>
              <a:rPr lang="en-US" dirty="0" err="1"/>
              <a:t>và</a:t>
            </a:r>
            <a:r>
              <a:rPr lang="en-US" dirty="0"/>
              <a:t> </a:t>
            </a:r>
            <a:r>
              <a:rPr lang="en-US" dirty="0" err="1"/>
              <a:t>đầu</a:t>
            </a:r>
            <a:r>
              <a:rPr lang="en-US" dirty="0"/>
              <a:t> </a:t>
            </a:r>
            <a:r>
              <a:rPr lang="en-US" dirty="0" err="1"/>
              <a:t>ra</a:t>
            </a:r>
            <a:r>
              <a:rPr lang="en-US" dirty="0"/>
              <a:t> là </a:t>
            </a:r>
            <a:r>
              <a:rPr lang="en-US" dirty="0" err="1"/>
              <a:t>nhỏ</a:t>
            </a:r>
            <a:r>
              <a:rPr lang="en-US" dirty="0"/>
              <a:t> </a:t>
            </a:r>
            <a:r>
              <a:rPr lang="en-US" dirty="0" err="1"/>
              <a:t>nhất</a:t>
            </a:r>
            <a:r>
              <a:rPr lang="en-US" dirty="0"/>
              <a:t>. </a:t>
            </a:r>
            <a:r>
              <a:rPr lang="en-US" dirty="0" err="1"/>
              <a:t>Nên</a:t>
            </a:r>
            <a:r>
              <a:rPr lang="en-US" dirty="0"/>
              <a:t> ta </a:t>
            </a:r>
            <a:r>
              <a:rPr lang="en-US" dirty="0" err="1"/>
              <a:t>cần</a:t>
            </a:r>
            <a:r>
              <a:rPr lang="en-US" dirty="0"/>
              <a:t> </a:t>
            </a:r>
            <a:r>
              <a:rPr lang="en-US" dirty="0" err="1"/>
              <a:t>tìm</a:t>
            </a:r>
            <a:r>
              <a:rPr lang="en-US" dirty="0"/>
              <a:t> </a:t>
            </a:r>
            <a:r>
              <a:rPr lang="en-US" dirty="0" err="1"/>
              <a:t>giá</a:t>
            </a:r>
            <a:r>
              <a:rPr lang="en-US" dirty="0"/>
              <a:t> </a:t>
            </a:r>
            <a:r>
              <a:rPr lang="en-US" dirty="0" err="1"/>
              <a:t>trị</a:t>
            </a:r>
            <a:r>
              <a:rPr lang="en-US" dirty="0"/>
              <a:t> w </a:t>
            </a:r>
            <a:r>
              <a:rPr lang="en-US" dirty="0" err="1"/>
              <a:t>để</a:t>
            </a:r>
            <a:r>
              <a:rPr lang="en-US" dirty="0"/>
              <a:t> </a:t>
            </a:r>
            <a:r>
              <a:rPr lang="en-US" dirty="0" err="1"/>
              <a:t>hàm</a:t>
            </a:r>
            <a:r>
              <a:rPr lang="en-US" dirty="0"/>
              <a:t> </a:t>
            </a:r>
            <a:r>
              <a:rPr lang="en-US" dirty="0" err="1"/>
              <a:t>số</a:t>
            </a:r>
            <a:r>
              <a:rPr lang="en-US" dirty="0"/>
              <a:t> này là </a:t>
            </a:r>
            <a:r>
              <a:rPr lang="en-US" dirty="0" err="1"/>
              <a:t>nhỏ</a:t>
            </a:r>
            <a:r>
              <a:rPr lang="en-US" dirty="0"/>
              <a:t> </a:t>
            </a:r>
            <a:r>
              <a:rPr lang="en-US" dirty="0" err="1"/>
              <a:t>nhất</a:t>
            </a:r>
            <a:r>
              <a:rPr lang="en-US" dirty="0"/>
              <a:t>.</a:t>
            </a:r>
          </a:p>
          <a:p>
            <a:endParaRPr lang="en-US" dirty="0"/>
          </a:p>
          <a:p>
            <a:r>
              <a:rPr lang="en-US" dirty="0" err="1"/>
              <a:t>Việc</a:t>
            </a:r>
            <a:r>
              <a:rPr lang="en-US" dirty="0"/>
              <a:t> </a:t>
            </a:r>
            <a:r>
              <a:rPr lang="en-US" dirty="0" err="1"/>
              <a:t>tìm</a:t>
            </a:r>
            <a:r>
              <a:rPr lang="en-US" dirty="0"/>
              <a:t> </a:t>
            </a:r>
            <a:r>
              <a:rPr lang="en-US" dirty="0" err="1"/>
              <a:t>điểm</a:t>
            </a:r>
            <a:r>
              <a:rPr lang="en-US" dirty="0"/>
              <a:t> global minimum là </a:t>
            </a:r>
            <a:r>
              <a:rPr lang="en-US" dirty="0" err="1"/>
              <a:t>rất</a:t>
            </a:r>
            <a:r>
              <a:rPr lang="en-US" dirty="0"/>
              <a:t> </a:t>
            </a:r>
            <a:r>
              <a:rPr lang="en-US" dirty="0" err="1"/>
              <a:t>phức</a:t>
            </a:r>
            <a:r>
              <a:rPr lang="en-US" dirty="0"/>
              <a:t> </a:t>
            </a:r>
            <a:r>
              <a:rPr lang="en-US" dirty="0" err="1"/>
              <a:t>tạp</a:t>
            </a:r>
            <a:r>
              <a:rPr lang="en-US" dirty="0"/>
              <a:t>. </a:t>
            </a:r>
            <a:r>
              <a:rPr lang="en-US" dirty="0" err="1"/>
              <a:t>Nên</a:t>
            </a:r>
            <a:r>
              <a:rPr lang="en-US" dirty="0"/>
              <a:t> ng</a:t>
            </a:r>
            <a:r>
              <a:rPr lang="vi-VN" dirty="0"/>
              <a:t>ư</a:t>
            </a:r>
            <a:r>
              <a:rPr lang="en-US" dirty="0" err="1"/>
              <a:t>ời</a:t>
            </a:r>
            <a:r>
              <a:rPr lang="en-US" dirty="0"/>
              <a:t> ta </a:t>
            </a:r>
            <a:r>
              <a:rPr lang="en-US" dirty="0" err="1"/>
              <a:t>th</a:t>
            </a:r>
            <a:r>
              <a:rPr lang="vi-VN" dirty="0"/>
              <a:t>ư</a:t>
            </a:r>
            <a:r>
              <a:rPr lang="en-US" dirty="0" err="1"/>
              <a:t>ờng</a:t>
            </a:r>
            <a:r>
              <a:rPr lang="en-US" dirty="0"/>
              <a:t> </a:t>
            </a:r>
            <a:r>
              <a:rPr lang="en-US" dirty="0" err="1"/>
              <a:t>tìm</a:t>
            </a:r>
            <a:r>
              <a:rPr lang="en-US" dirty="0"/>
              <a:t> </a:t>
            </a:r>
            <a:r>
              <a:rPr lang="en-US" dirty="0" err="1"/>
              <a:t>điểm</a:t>
            </a:r>
            <a:r>
              <a:rPr lang="en-US" dirty="0"/>
              <a:t> local minimum </a:t>
            </a:r>
            <a:r>
              <a:rPr lang="en-US" dirty="0" err="1"/>
              <a:t>và</a:t>
            </a:r>
            <a:r>
              <a:rPr lang="en-US" dirty="0"/>
              <a:t> ở </a:t>
            </a:r>
            <a:r>
              <a:rPr lang="en-US" dirty="0" err="1"/>
              <a:t>một</a:t>
            </a:r>
            <a:r>
              <a:rPr lang="en-US" dirty="0"/>
              <a:t> </a:t>
            </a:r>
            <a:r>
              <a:rPr lang="en-US" dirty="0" err="1"/>
              <a:t>mức</a:t>
            </a:r>
            <a:r>
              <a:rPr lang="en-US" dirty="0"/>
              <a:t> </a:t>
            </a:r>
            <a:r>
              <a:rPr lang="en-US" dirty="0" err="1"/>
              <a:t>độ</a:t>
            </a:r>
            <a:r>
              <a:rPr lang="en-US" dirty="0"/>
              <a:t> </a:t>
            </a:r>
            <a:r>
              <a:rPr lang="en-US" dirty="0" err="1"/>
              <a:t>sai</a:t>
            </a:r>
            <a:r>
              <a:rPr lang="en-US" dirty="0"/>
              <a:t> </a:t>
            </a:r>
            <a:r>
              <a:rPr lang="en-US" dirty="0" err="1"/>
              <a:t>số</a:t>
            </a:r>
            <a:r>
              <a:rPr lang="en-US" dirty="0"/>
              <a:t> nào </a:t>
            </a:r>
            <a:r>
              <a:rPr lang="en-US" dirty="0" err="1"/>
              <a:t>đó</a:t>
            </a:r>
            <a:r>
              <a:rPr lang="en-US" dirty="0"/>
              <a:t> ta </a:t>
            </a:r>
            <a:r>
              <a:rPr lang="en-US" dirty="0" err="1"/>
              <a:t>coi</a:t>
            </a:r>
            <a:r>
              <a:rPr lang="en-US" dirty="0"/>
              <a:t> </a:t>
            </a:r>
            <a:r>
              <a:rPr lang="en-US" dirty="0" err="1"/>
              <a:t>đó</a:t>
            </a:r>
            <a:r>
              <a:rPr lang="en-US" dirty="0"/>
              <a:t> là </a:t>
            </a:r>
            <a:r>
              <a:rPr lang="en-US" dirty="0" err="1"/>
              <a:t>nghiệm</a:t>
            </a:r>
            <a:endParaRPr lang="en-US" dirty="0"/>
          </a:p>
          <a:p>
            <a:r>
              <a:rPr lang="en-US" dirty="0" err="1"/>
              <a:t>Một</a:t>
            </a:r>
            <a:r>
              <a:rPr lang="en-US" dirty="0"/>
              <a:t> </a:t>
            </a:r>
            <a:r>
              <a:rPr lang="en-US" dirty="0" err="1"/>
              <a:t>trong</a:t>
            </a:r>
            <a:r>
              <a:rPr lang="en-US" dirty="0"/>
              <a:t> </a:t>
            </a:r>
            <a:r>
              <a:rPr lang="en-US" dirty="0" err="1"/>
              <a:t>số</a:t>
            </a:r>
            <a:r>
              <a:rPr lang="en-US" dirty="0"/>
              <a:t> </a:t>
            </a:r>
            <a:r>
              <a:rPr lang="en-US" dirty="0" err="1"/>
              <a:t>các</a:t>
            </a:r>
            <a:r>
              <a:rPr lang="en-US" dirty="0"/>
              <a:t> </a:t>
            </a:r>
            <a:r>
              <a:rPr lang="en-US" dirty="0" err="1"/>
              <a:t>ph</a:t>
            </a:r>
            <a:r>
              <a:rPr lang="vi-VN" dirty="0"/>
              <a:t>ư</a:t>
            </a:r>
            <a:r>
              <a:rPr lang="en-US" dirty="0" err="1"/>
              <a:t>ơng</a:t>
            </a:r>
            <a:r>
              <a:rPr lang="en-US" dirty="0"/>
              <a:t> </a:t>
            </a:r>
            <a:r>
              <a:rPr lang="en-US" dirty="0" err="1"/>
              <a:t>pháp</a:t>
            </a:r>
            <a:r>
              <a:rPr lang="en-US" dirty="0"/>
              <a:t> đ</a:t>
            </a:r>
            <a:r>
              <a:rPr lang="vi-VN" dirty="0"/>
              <a:t>ư</a:t>
            </a:r>
            <a:r>
              <a:rPr lang="en-US" dirty="0" err="1"/>
              <a:t>ợc</a:t>
            </a:r>
            <a:r>
              <a:rPr lang="en-US" dirty="0"/>
              <a:t> </a:t>
            </a:r>
            <a:r>
              <a:rPr lang="en-US" dirty="0" err="1"/>
              <a:t>sử</a:t>
            </a:r>
            <a:r>
              <a:rPr lang="en-US" dirty="0"/>
              <a:t> </a:t>
            </a:r>
            <a:r>
              <a:rPr lang="en-US" dirty="0" err="1"/>
              <a:t>dụng</a:t>
            </a:r>
            <a:r>
              <a:rPr lang="en-US" dirty="0"/>
              <a:t> </a:t>
            </a:r>
            <a:r>
              <a:rPr lang="en-US" dirty="0" err="1"/>
              <a:t>nhiều</a:t>
            </a:r>
            <a:r>
              <a:rPr lang="en-US" dirty="0"/>
              <a:t> </a:t>
            </a:r>
            <a:r>
              <a:rPr lang="en-US" dirty="0" err="1"/>
              <a:t>đó</a:t>
            </a:r>
            <a:r>
              <a:rPr lang="en-US" dirty="0"/>
              <a:t> là Gradient Descent </a:t>
            </a:r>
          </a:p>
          <a:p>
            <a:r>
              <a:rPr lang="en-US" dirty="0"/>
              <a:t>H</a:t>
            </a:r>
            <a:r>
              <a:rPr lang="vi-VN" dirty="0"/>
              <a:t>ư</a:t>
            </a:r>
            <a:r>
              <a:rPr lang="en-US" dirty="0" err="1"/>
              <a:t>ớng</a:t>
            </a:r>
            <a:r>
              <a:rPr lang="en-US" dirty="0"/>
              <a:t> </a:t>
            </a:r>
            <a:r>
              <a:rPr lang="en-US" dirty="0" err="1"/>
              <a:t>tiếp</a:t>
            </a:r>
            <a:r>
              <a:rPr lang="en-US" dirty="0"/>
              <a:t> </a:t>
            </a:r>
            <a:r>
              <a:rPr lang="en-US" dirty="0" err="1"/>
              <a:t>cận</a:t>
            </a:r>
            <a:r>
              <a:rPr lang="en-US" dirty="0"/>
              <a:t> là ta </a:t>
            </a:r>
            <a:r>
              <a:rPr lang="en-US" dirty="0" err="1"/>
              <a:t>xuất</a:t>
            </a:r>
            <a:r>
              <a:rPr lang="en-US" dirty="0"/>
              <a:t> </a:t>
            </a:r>
            <a:r>
              <a:rPr lang="en-US" dirty="0" err="1"/>
              <a:t>phát</a:t>
            </a:r>
            <a:r>
              <a:rPr lang="en-US" dirty="0"/>
              <a:t> </a:t>
            </a:r>
            <a:r>
              <a:rPr lang="en-US" dirty="0" err="1"/>
              <a:t>từ</a:t>
            </a:r>
            <a:r>
              <a:rPr lang="en-US" dirty="0"/>
              <a:t> 1 </a:t>
            </a:r>
            <a:r>
              <a:rPr lang="en-US" dirty="0" err="1"/>
              <a:t>điểm</a:t>
            </a:r>
            <a:r>
              <a:rPr lang="en-US" dirty="0"/>
              <a:t> mà ta </a:t>
            </a:r>
            <a:r>
              <a:rPr lang="en-US" dirty="0" err="1"/>
              <a:t>coi</a:t>
            </a:r>
            <a:r>
              <a:rPr lang="en-US" dirty="0"/>
              <a:t> </a:t>
            </a:r>
            <a:r>
              <a:rPr lang="en-US" dirty="0" err="1"/>
              <a:t>đó</a:t>
            </a:r>
            <a:r>
              <a:rPr lang="en-US" dirty="0"/>
              <a:t> </a:t>
            </a:r>
            <a:r>
              <a:rPr lang="en-US" dirty="0" err="1"/>
              <a:t>gần</a:t>
            </a:r>
            <a:r>
              <a:rPr lang="en-US" dirty="0"/>
              <a:t> </a:t>
            </a:r>
            <a:r>
              <a:rPr lang="en-US" dirty="0" err="1"/>
              <a:t>với</a:t>
            </a:r>
            <a:r>
              <a:rPr lang="en-US" dirty="0"/>
              <a:t> </a:t>
            </a:r>
            <a:r>
              <a:rPr lang="en-US" dirty="0" err="1"/>
              <a:t>nghiệm</a:t>
            </a:r>
            <a:r>
              <a:rPr lang="en-US" dirty="0"/>
              <a:t>. Sau </a:t>
            </a:r>
            <a:r>
              <a:rPr lang="en-US" dirty="0" err="1"/>
              <a:t>đó</a:t>
            </a:r>
            <a:r>
              <a:rPr lang="en-US" dirty="0"/>
              <a:t> </a:t>
            </a:r>
            <a:r>
              <a:rPr lang="en-US" dirty="0" err="1"/>
              <a:t>dùng</a:t>
            </a:r>
            <a:r>
              <a:rPr lang="en-US" dirty="0"/>
              <a:t> </a:t>
            </a:r>
            <a:r>
              <a:rPr lang="en-US" dirty="0" err="1"/>
              <a:t>ph</a:t>
            </a:r>
            <a:r>
              <a:rPr lang="vi-VN" dirty="0"/>
              <a:t>ư</a:t>
            </a:r>
            <a:r>
              <a:rPr lang="en-US" dirty="0" err="1"/>
              <a:t>ơng</a:t>
            </a:r>
            <a:r>
              <a:rPr lang="en-US" dirty="0"/>
              <a:t> </a:t>
            </a:r>
            <a:r>
              <a:rPr lang="en-US" dirty="0" err="1"/>
              <a:t>pháp</a:t>
            </a:r>
            <a:r>
              <a:rPr lang="en-US" dirty="0"/>
              <a:t> </a:t>
            </a:r>
            <a:r>
              <a:rPr lang="en-US" dirty="0" err="1"/>
              <a:t>lặp</a:t>
            </a:r>
            <a:r>
              <a:rPr lang="en-US" dirty="0"/>
              <a:t> </a:t>
            </a:r>
            <a:r>
              <a:rPr lang="en-US" dirty="0" err="1"/>
              <a:t>để</a:t>
            </a:r>
            <a:r>
              <a:rPr lang="en-US" dirty="0"/>
              <a:t> </a:t>
            </a:r>
            <a:r>
              <a:rPr lang="en-US" dirty="0" err="1"/>
              <a:t>tiến</a:t>
            </a:r>
            <a:r>
              <a:rPr lang="en-US" dirty="0"/>
              <a:t> </a:t>
            </a:r>
            <a:r>
              <a:rPr lang="en-US" dirty="0" err="1"/>
              <a:t>gần</a:t>
            </a:r>
            <a:r>
              <a:rPr lang="en-US" dirty="0"/>
              <a:t> </a:t>
            </a:r>
            <a:r>
              <a:rPr lang="en-US" dirty="0" err="1"/>
              <a:t>tới</a:t>
            </a:r>
            <a:r>
              <a:rPr lang="en-US" dirty="0"/>
              <a:t> </a:t>
            </a:r>
            <a:r>
              <a:rPr lang="en-US" dirty="0" err="1"/>
              <a:t>nghiệm</a:t>
            </a:r>
            <a:r>
              <a:rPr lang="en-US" dirty="0"/>
              <a:t> </a:t>
            </a:r>
            <a:r>
              <a:rPr lang="en-US" dirty="0" err="1"/>
              <a:t>cần</a:t>
            </a:r>
            <a:r>
              <a:rPr lang="en-US" dirty="0"/>
              <a:t> </a:t>
            </a:r>
            <a:r>
              <a:rPr lang="en-US" dirty="0" err="1"/>
              <a:t>tìm</a:t>
            </a:r>
            <a:r>
              <a:rPr lang="en-US" dirty="0"/>
              <a:t> </a:t>
            </a:r>
          </a:p>
          <a:p>
            <a:endParaRPr lang="en-US" dirty="0"/>
          </a:p>
        </p:txBody>
      </p:sp>
      <p:sp>
        <p:nvSpPr>
          <p:cNvPr id="4" name="Slide Number Placeholder 3"/>
          <p:cNvSpPr>
            <a:spLocks noGrp="1"/>
          </p:cNvSpPr>
          <p:nvPr>
            <p:ph type="sldNum" sz="quarter" idx="10"/>
          </p:nvPr>
        </p:nvSpPr>
        <p:spPr/>
        <p:txBody>
          <a:bodyPr/>
          <a:lstStyle/>
          <a:p>
            <a:fld id="{AF1D085F-2EF2-4AD9-96E7-F325436A0162}" type="slidenum">
              <a:rPr lang="en-US" smtClean="0"/>
              <a:t>3</a:t>
            </a:fld>
            <a:endParaRPr lang="en-US"/>
          </a:p>
        </p:txBody>
      </p:sp>
    </p:spTree>
    <p:extLst>
      <p:ext uri="{BB962C8B-B14F-4D97-AF65-F5344CB8AC3E}">
        <p14:creationId xmlns:p14="http://schemas.microsoft.com/office/powerpoint/2010/main" val="375319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42"/>
          <p:cNvSpPr>
            <a:spLocks noChangeArrowheads="1"/>
          </p:cNvSpPr>
          <p:nvPr userDrawn="1"/>
        </p:nvSpPr>
        <p:spPr bwMode="auto">
          <a:xfrm>
            <a:off x="0" y="0"/>
            <a:ext cx="9144000" cy="1676400"/>
          </a:xfrm>
          <a:prstGeom prst="rect">
            <a:avLst/>
          </a:prstGeom>
          <a:gradFill rotWithShape="1">
            <a:gsLst>
              <a:gs pos="0">
                <a:srgbClr val="B00000">
                  <a:lumMod val="42000"/>
                  <a:lumOff val="58000"/>
                </a:srgbClr>
              </a:gs>
              <a:gs pos="44000">
                <a:srgbClr val="BE1212"/>
              </a:gs>
              <a:gs pos="100000">
                <a:srgbClr val="580000"/>
              </a:gs>
            </a:gsLst>
            <a:lin ang="0" scaled="1"/>
          </a:gradFill>
          <a:ln>
            <a:noFill/>
          </a:ln>
          <a:extLst/>
        </p:spPr>
        <p:txBody>
          <a:bodyPr vert="eaVert" wrap="none" lIns="91436" tIns="45718" rIns="91436" bIns="45718" anchor="ctr"/>
          <a:lstStyle/>
          <a:p>
            <a:pPr>
              <a:defRPr/>
            </a:pPr>
            <a:endParaRPr lang="fr-FR" sz="1800" dirty="0"/>
          </a:p>
        </p:txBody>
      </p:sp>
      <p:sp>
        <p:nvSpPr>
          <p:cNvPr id="2" name="Title 1"/>
          <p:cNvSpPr>
            <a:spLocks noGrp="1"/>
          </p:cNvSpPr>
          <p:nvPr>
            <p:ph type="ctrTitle"/>
          </p:nvPr>
        </p:nvSpPr>
        <p:spPr>
          <a:xfrm>
            <a:off x="685800" y="2130425"/>
            <a:ext cx="7772400" cy="1679575"/>
          </a:xfrm>
        </p:spPr>
        <p:txBody>
          <a:bodyPr>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371600" y="4191000"/>
            <a:ext cx="6400800" cy="1447800"/>
          </a:xfrm>
        </p:spPr>
        <p:txBody>
          <a:bodyPr>
            <a:normAutofit/>
          </a:bodyPr>
          <a:lstStyle>
            <a:lvl1pPr marL="0" indent="0" algn="ctr">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DCCB36-4EBA-4479-8256-79EFE8594BDE}" type="datetimeFigureOut">
              <a:rPr lang="en-US" smtClean="0"/>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5FFF0-460B-4A40-9034-F2BF1761D3ED}" type="slidenum">
              <a:rPr lang="en-US" smtClean="0"/>
              <a:t>‹#›</a:t>
            </a:fld>
            <a:endParaRPr lang="en-US"/>
          </a:p>
        </p:txBody>
      </p:sp>
      <p:pic>
        <p:nvPicPr>
          <p:cNvPr id="7" name="Picture 5"/>
          <p:cNvPicPr preferRelativeResize="0">
            <a:picLocks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28600" y="180976"/>
            <a:ext cx="1249327" cy="1246965"/>
          </a:xfrm>
          <a:prstGeom prst="rect">
            <a:avLst/>
          </a:prstGeom>
          <a:noFill/>
          <a:ln>
            <a:noFill/>
          </a:ln>
          <a:effectLst>
            <a:outerShdw dist="71842"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userDrawn="1"/>
        </p:nvSpPr>
        <p:spPr>
          <a:xfrm>
            <a:off x="1828800" y="370493"/>
            <a:ext cx="6730074" cy="867930"/>
          </a:xfrm>
          <a:prstGeom prst="rect">
            <a:avLst/>
          </a:prstGeom>
          <a:noFill/>
        </p:spPr>
        <p:txBody>
          <a:bodyPr wrap="square" rtlCol="0">
            <a:spAutoFit/>
          </a:bodyPr>
          <a:lstStyle/>
          <a:p>
            <a:pPr>
              <a:lnSpc>
                <a:spcPct val="120000"/>
              </a:lnSpc>
            </a:pPr>
            <a:r>
              <a:rPr lang="en-US" sz="2200" b="0" dirty="0">
                <a:solidFill>
                  <a:schemeClr val="bg1"/>
                </a:solidFill>
              </a:rPr>
              <a:t>VIETNAM</a:t>
            </a:r>
            <a:r>
              <a:rPr lang="en-US" sz="2200" b="0" baseline="0" dirty="0">
                <a:solidFill>
                  <a:schemeClr val="bg1"/>
                </a:solidFill>
              </a:rPr>
              <a:t> NATIONAL UNIVERSITY HANOI (VNU)</a:t>
            </a:r>
          </a:p>
          <a:p>
            <a:pPr>
              <a:lnSpc>
                <a:spcPct val="120000"/>
              </a:lnSpc>
            </a:pPr>
            <a:r>
              <a:rPr lang="en-US" sz="2000" b="1" baseline="0" dirty="0">
                <a:solidFill>
                  <a:schemeClr val="bg1"/>
                </a:solidFill>
              </a:rPr>
              <a:t>VNU UNIVERSITY OF ENGINEERING AND TECHNOLOGY</a:t>
            </a:r>
            <a:endParaRPr lang="en-US" sz="2000" b="1" dirty="0">
              <a:solidFill>
                <a:schemeClr val="bg1"/>
              </a:solidFill>
            </a:endParaRPr>
          </a:p>
        </p:txBody>
      </p:sp>
    </p:spTree>
    <p:extLst>
      <p:ext uri="{BB962C8B-B14F-4D97-AF65-F5344CB8AC3E}">
        <p14:creationId xmlns:p14="http://schemas.microsoft.com/office/powerpoint/2010/main" val="314602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lvl1pPr>
              <a:defRPr sz="24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DCCB36-4EBA-4479-8256-79EFE8594BDE}" type="datetimeFigureOut">
              <a:rPr lang="en-US" smtClean="0"/>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5FFF0-460B-4A40-9034-F2BF1761D3ED}" type="slidenum">
              <a:rPr lang="en-US" smtClean="0"/>
              <a:t>‹#›</a:t>
            </a:fld>
            <a:endParaRPr lang="en-US"/>
          </a:p>
        </p:txBody>
      </p:sp>
    </p:spTree>
    <p:extLst>
      <p:ext uri="{BB962C8B-B14F-4D97-AF65-F5344CB8AC3E}">
        <p14:creationId xmlns:p14="http://schemas.microsoft.com/office/powerpoint/2010/main" val="3576161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66800"/>
            <a:ext cx="2057400" cy="5059363"/>
          </a:xfrm>
        </p:spPr>
        <p:txBody>
          <a:bodyPr vert="eaVert">
            <a:normAutofit/>
          </a:bodyPr>
          <a:lstStyle>
            <a:lvl1pPr>
              <a:defRPr sz="2000"/>
            </a:lvl1pPr>
          </a:lstStyle>
          <a:p>
            <a:r>
              <a:rPr lang="en-US"/>
              <a:t>Click to edit Master title style</a:t>
            </a:r>
          </a:p>
        </p:txBody>
      </p:sp>
      <p:sp>
        <p:nvSpPr>
          <p:cNvPr id="3" name="Vertical Text Placeholder 2"/>
          <p:cNvSpPr>
            <a:spLocks noGrp="1"/>
          </p:cNvSpPr>
          <p:nvPr>
            <p:ph type="body" orient="vert" idx="1"/>
          </p:nvPr>
        </p:nvSpPr>
        <p:spPr>
          <a:xfrm>
            <a:off x="457200" y="1066800"/>
            <a:ext cx="6019800" cy="5059363"/>
          </a:xfrm>
        </p:spPr>
        <p:txBody>
          <a:bodyPr vert="eaVert"/>
          <a:lstStyle>
            <a:lvl1pPr>
              <a:defRPr sz="24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DCCB36-4EBA-4479-8256-79EFE8594BDE}" type="datetimeFigureOut">
              <a:rPr lang="en-US" smtClean="0"/>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5FFF0-460B-4A40-9034-F2BF1761D3ED}" type="slidenum">
              <a:rPr lang="en-US" smtClean="0"/>
              <a:t>‹#›</a:t>
            </a:fld>
            <a:endParaRPr lang="en-US"/>
          </a:p>
        </p:txBody>
      </p:sp>
    </p:spTree>
    <p:extLst>
      <p:ext uri="{BB962C8B-B14F-4D97-AF65-F5344CB8AC3E}">
        <p14:creationId xmlns:p14="http://schemas.microsoft.com/office/powerpoint/2010/main" val="2274665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696200" cy="715962"/>
          </a:xfrm>
        </p:spPr>
        <p:txBody>
          <a:bodyPr>
            <a:normAutofit/>
          </a:bodyPr>
          <a:lstStyle>
            <a:lvl1pPr>
              <a:defRPr sz="2800" b="1"/>
            </a:lvl1pPr>
          </a:lstStyle>
          <a:p>
            <a:r>
              <a:rPr lang="en-US"/>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DCCB36-4EBA-4479-8256-79EFE8594BDE}" type="datetimeFigureOut">
              <a:rPr lang="en-US" smtClean="0"/>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5FFF0-460B-4A40-9034-F2BF1761D3ED}" type="slidenum">
              <a:rPr lang="en-US" smtClean="0"/>
              <a:t>‹#›</a:t>
            </a:fld>
            <a:endParaRPr lang="en-US"/>
          </a:p>
        </p:txBody>
      </p:sp>
      <p:pic>
        <p:nvPicPr>
          <p:cNvPr id="8" name="Picture 5"/>
          <p:cNvPicPr preferRelativeResize="0">
            <a:picLocks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2400" y="152400"/>
            <a:ext cx="734812" cy="73342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3992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DCCB36-4EBA-4479-8256-79EFE8594BDE}" type="datetimeFigureOut">
              <a:rPr lang="en-US" smtClean="0"/>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5FFF0-460B-4A40-9034-F2BF1761D3ED}" type="slidenum">
              <a:rPr lang="en-US" smtClean="0"/>
              <a:t>‹#›</a:t>
            </a:fld>
            <a:endParaRPr lang="en-US"/>
          </a:p>
        </p:txBody>
      </p:sp>
    </p:spTree>
    <p:extLst>
      <p:ext uri="{BB962C8B-B14F-4D97-AF65-F5344CB8AC3E}">
        <p14:creationId xmlns:p14="http://schemas.microsoft.com/office/powerpoint/2010/main" val="1852166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DCCB36-4EBA-4479-8256-79EFE8594BDE}" type="datetimeFigureOut">
              <a:rPr lang="en-US" smtClean="0"/>
              <a:t>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A5FFF0-460B-4A40-9034-F2BF1761D3ED}" type="slidenum">
              <a:rPr lang="en-US" smtClean="0"/>
              <a:t>‹#›</a:t>
            </a:fld>
            <a:endParaRPr lang="en-US"/>
          </a:p>
        </p:txBody>
      </p:sp>
    </p:spTree>
    <p:extLst>
      <p:ext uri="{BB962C8B-B14F-4D97-AF65-F5344CB8AC3E}">
        <p14:creationId xmlns:p14="http://schemas.microsoft.com/office/powerpoint/2010/main" val="3379510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430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1828800"/>
            <a:ext cx="4040188" cy="4297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430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1828800"/>
            <a:ext cx="4041775" cy="4297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2DCCB36-4EBA-4479-8256-79EFE8594BDE}" type="datetimeFigureOut">
              <a:rPr lang="en-US" smtClean="0"/>
              <a:t>11/4/2017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A5FFF0-460B-4A40-9034-F2BF1761D3ED}" type="slidenum">
              <a:rPr lang="en-US" smtClean="0"/>
              <a:t>‹#›</a:t>
            </a:fld>
            <a:endParaRPr lang="en-US"/>
          </a:p>
        </p:txBody>
      </p:sp>
    </p:spTree>
    <p:extLst>
      <p:ext uri="{BB962C8B-B14F-4D97-AF65-F5344CB8AC3E}">
        <p14:creationId xmlns:p14="http://schemas.microsoft.com/office/powerpoint/2010/main" val="4232783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2DCCB36-4EBA-4479-8256-79EFE8594BDE}" type="datetimeFigureOut">
              <a:rPr lang="en-US" smtClean="0"/>
              <a:t>11/4/2017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A5FFF0-460B-4A40-9034-F2BF1761D3ED}" type="slidenum">
              <a:rPr lang="en-US" smtClean="0"/>
              <a:t>‹#›</a:t>
            </a:fld>
            <a:endParaRPr lang="en-US"/>
          </a:p>
        </p:txBody>
      </p:sp>
    </p:spTree>
    <p:extLst>
      <p:ext uri="{BB962C8B-B14F-4D97-AF65-F5344CB8AC3E}">
        <p14:creationId xmlns:p14="http://schemas.microsoft.com/office/powerpoint/2010/main" val="193826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DCCB36-4EBA-4479-8256-79EFE8594BDE}" type="datetimeFigureOut">
              <a:rPr lang="en-US" smtClean="0"/>
              <a:t>11/4/2017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A5FFF0-460B-4A40-9034-F2BF1761D3ED}" type="slidenum">
              <a:rPr lang="en-US" smtClean="0"/>
              <a:t>‹#›</a:t>
            </a:fld>
            <a:endParaRPr lang="en-US"/>
          </a:p>
        </p:txBody>
      </p:sp>
    </p:spTree>
    <p:extLst>
      <p:ext uri="{BB962C8B-B14F-4D97-AF65-F5344CB8AC3E}">
        <p14:creationId xmlns:p14="http://schemas.microsoft.com/office/powerpoint/2010/main" val="1890776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79500"/>
            <a:ext cx="3008313" cy="74930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1066800"/>
            <a:ext cx="5111750" cy="50593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905000"/>
            <a:ext cx="3008313" cy="4221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2DCCB36-4EBA-4479-8256-79EFE8594BDE}" type="datetimeFigureOut">
              <a:rPr lang="en-US" smtClean="0"/>
              <a:t>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A5FFF0-460B-4A40-9034-F2BF1761D3ED}" type="slidenum">
              <a:rPr lang="en-US" smtClean="0"/>
              <a:t>‹#›</a:t>
            </a:fld>
            <a:endParaRPr lang="en-US"/>
          </a:p>
        </p:txBody>
      </p:sp>
    </p:spTree>
    <p:extLst>
      <p:ext uri="{BB962C8B-B14F-4D97-AF65-F5344CB8AC3E}">
        <p14:creationId xmlns:p14="http://schemas.microsoft.com/office/powerpoint/2010/main" val="1724506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066799"/>
            <a:ext cx="5486400" cy="3660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2DCCB36-4EBA-4479-8256-79EFE8594BDE}" type="datetimeFigureOut">
              <a:rPr lang="en-US" smtClean="0"/>
              <a:t>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A5FFF0-460B-4A40-9034-F2BF1761D3ED}" type="slidenum">
              <a:rPr lang="en-US" smtClean="0"/>
              <a:t>‹#›</a:t>
            </a:fld>
            <a:endParaRPr lang="en-US"/>
          </a:p>
        </p:txBody>
      </p:sp>
    </p:spTree>
    <p:extLst>
      <p:ext uri="{BB962C8B-B14F-4D97-AF65-F5344CB8AC3E}">
        <p14:creationId xmlns:p14="http://schemas.microsoft.com/office/powerpoint/2010/main" val="3338291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42"/>
          <p:cNvSpPr>
            <a:spLocks noChangeArrowheads="1"/>
          </p:cNvSpPr>
          <p:nvPr/>
        </p:nvSpPr>
        <p:spPr bwMode="auto">
          <a:xfrm>
            <a:off x="0" y="0"/>
            <a:ext cx="9144000" cy="990600"/>
          </a:xfrm>
          <a:prstGeom prst="rect">
            <a:avLst/>
          </a:prstGeom>
          <a:gradFill rotWithShape="1">
            <a:gsLst>
              <a:gs pos="0">
                <a:srgbClr val="B00000">
                  <a:lumMod val="42000"/>
                  <a:lumOff val="58000"/>
                </a:srgbClr>
              </a:gs>
              <a:gs pos="44000">
                <a:srgbClr val="BE1212"/>
              </a:gs>
              <a:gs pos="100000">
                <a:srgbClr val="580000"/>
              </a:gs>
            </a:gsLst>
            <a:lin ang="0" scaled="1"/>
          </a:gradFill>
          <a:ln>
            <a:noFill/>
          </a:ln>
          <a:extLst/>
        </p:spPr>
        <p:txBody>
          <a:bodyPr vert="eaVert" wrap="none" lIns="91436" tIns="45718" rIns="91436" bIns="45718" anchor="ctr"/>
          <a:lstStyle/>
          <a:p>
            <a:pPr>
              <a:defRPr/>
            </a:pPr>
            <a:endParaRPr lang="fr-FR" sz="1800"/>
          </a:p>
        </p:txBody>
      </p:sp>
      <p:sp>
        <p:nvSpPr>
          <p:cNvPr id="2" name="Title Placeholder 1"/>
          <p:cNvSpPr>
            <a:spLocks noGrp="1"/>
          </p:cNvSpPr>
          <p:nvPr>
            <p:ph type="title"/>
          </p:nvPr>
        </p:nvSpPr>
        <p:spPr>
          <a:xfrm>
            <a:off x="990600" y="152400"/>
            <a:ext cx="7696200" cy="7159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DCCB36-4EBA-4479-8256-79EFE8594BDE}" type="datetimeFigureOut">
              <a:rPr lang="en-US" smtClean="0"/>
              <a:t>11/4/2017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A5FFF0-460B-4A40-9034-F2BF1761D3ED}" type="slidenum">
              <a:rPr lang="en-US" smtClean="0"/>
              <a:t>‹#›</a:t>
            </a:fld>
            <a:endParaRPr lang="en-US"/>
          </a:p>
        </p:txBody>
      </p:sp>
      <p:pic>
        <p:nvPicPr>
          <p:cNvPr id="8" name="Picture 5"/>
          <p:cNvPicPr preferRelativeResize="0">
            <a:picLocks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52400" y="152400"/>
            <a:ext cx="734812" cy="73342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0124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60848"/>
            <a:ext cx="7772400" cy="1679575"/>
          </a:xfrm>
        </p:spPr>
        <p:txBody>
          <a:bodyPr>
            <a:normAutofit/>
          </a:bodyPr>
          <a:lstStyle/>
          <a:p>
            <a:r>
              <a:rPr lang="en-US" sz="5400" dirty="0"/>
              <a:t>LSI Contest Design</a:t>
            </a:r>
          </a:p>
        </p:txBody>
      </p:sp>
      <p:sp>
        <p:nvSpPr>
          <p:cNvPr id="3" name="Subtitle 2"/>
          <p:cNvSpPr>
            <a:spLocks noGrp="1"/>
          </p:cNvSpPr>
          <p:nvPr>
            <p:ph type="subTitle" idx="1"/>
          </p:nvPr>
        </p:nvSpPr>
        <p:spPr/>
        <p:txBody>
          <a:bodyPr>
            <a:normAutofit/>
          </a:bodyPr>
          <a:lstStyle/>
          <a:p>
            <a:r>
              <a:rPr lang="en-US" sz="3600" b="1" dirty="0"/>
              <a:t>NEUROL NETWORK</a:t>
            </a:r>
          </a:p>
        </p:txBody>
      </p:sp>
    </p:spTree>
    <p:extLst>
      <p:ext uri="{BB962C8B-B14F-4D97-AF65-F5344CB8AC3E}">
        <p14:creationId xmlns:p14="http://schemas.microsoft.com/office/powerpoint/2010/main" val="1966355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OUTLINE</a:t>
            </a:r>
          </a:p>
        </p:txBody>
      </p:sp>
      <p:sp>
        <p:nvSpPr>
          <p:cNvPr id="3" name="Content Placeholder 2"/>
          <p:cNvSpPr>
            <a:spLocks noGrp="1"/>
          </p:cNvSpPr>
          <p:nvPr>
            <p:ph idx="1"/>
          </p:nvPr>
        </p:nvSpPr>
        <p:spPr/>
        <p:txBody>
          <a:bodyPr/>
          <a:lstStyle/>
          <a:p>
            <a:r>
              <a:rPr lang="en-US" dirty="0"/>
              <a:t>Thuật </a:t>
            </a:r>
            <a:r>
              <a:rPr lang="en-US" dirty="0" err="1"/>
              <a:t>toán</a:t>
            </a:r>
            <a:r>
              <a:rPr lang="en-US" dirty="0"/>
              <a:t> </a:t>
            </a:r>
            <a:r>
              <a:rPr lang="en-US" dirty="0" err="1"/>
              <a:t>BackPropagation</a:t>
            </a:r>
            <a:endParaRPr lang="en-US" dirty="0"/>
          </a:p>
          <a:p>
            <a:r>
              <a:rPr lang="en-US" dirty="0"/>
              <a:t>Thuật </a:t>
            </a:r>
            <a:r>
              <a:rPr lang="en-US" dirty="0" err="1"/>
              <a:t>toán</a:t>
            </a:r>
            <a:r>
              <a:rPr lang="en-US" dirty="0"/>
              <a:t> Gradient Descent</a:t>
            </a:r>
          </a:p>
          <a:p>
            <a:r>
              <a:rPr lang="en-US" dirty="0" err="1"/>
              <a:t>Một</a:t>
            </a:r>
            <a:r>
              <a:rPr lang="en-US" dirty="0"/>
              <a:t> </a:t>
            </a:r>
            <a:r>
              <a:rPr lang="en-US" dirty="0" err="1"/>
              <a:t>số</a:t>
            </a:r>
            <a:r>
              <a:rPr lang="en-US" dirty="0"/>
              <a:t> </a:t>
            </a:r>
            <a:r>
              <a:rPr lang="en-US" dirty="0" err="1"/>
              <a:t>mô</a:t>
            </a:r>
            <a:r>
              <a:rPr lang="en-US" dirty="0"/>
              <a:t> </a:t>
            </a:r>
            <a:r>
              <a:rPr lang="en-US" dirty="0" err="1"/>
              <a:t>hình</a:t>
            </a:r>
            <a:r>
              <a:rPr lang="en-US" dirty="0"/>
              <a:t> </a:t>
            </a:r>
            <a:r>
              <a:rPr lang="en-US" dirty="0" err="1"/>
              <a:t>cải</a:t>
            </a:r>
            <a:r>
              <a:rPr lang="en-US" dirty="0"/>
              <a:t> </a:t>
            </a:r>
            <a:r>
              <a:rPr lang="en-US" dirty="0" err="1"/>
              <a:t>tiến</a:t>
            </a:r>
            <a:r>
              <a:rPr lang="en-US" dirty="0"/>
              <a:t> </a:t>
            </a:r>
            <a:r>
              <a:rPr lang="en-US" dirty="0" err="1"/>
              <a:t>thuật</a:t>
            </a:r>
            <a:r>
              <a:rPr lang="en-US" dirty="0"/>
              <a:t> </a:t>
            </a:r>
            <a:r>
              <a:rPr lang="en-US" dirty="0" err="1"/>
              <a:t>toán</a:t>
            </a:r>
            <a:r>
              <a:rPr lang="en-US" dirty="0"/>
              <a:t> Gradient Descent </a:t>
            </a:r>
          </a:p>
          <a:p>
            <a:endParaRPr lang="en-US" dirty="0"/>
          </a:p>
          <a:p>
            <a:endParaRPr lang="en-US" dirty="0"/>
          </a:p>
        </p:txBody>
      </p:sp>
    </p:spTree>
    <p:extLst>
      <p:ext uri="{BB962C8B-B14F-4D97-AF65-F5344CB8AC3E}">
        <p14:creationId xmlns:p14="http://schemas.microsoft.com/office/powerpoint/2010/main" val="3118628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Thuật </a:t>
            </a:r>
            <a:r>
              <a:rPr lang="en-US" dirty="0" err="1"/>
              <a:t>toán</a:t>
            </a:r>
            <a:r>
              <a:rPr lang="en-US" dirty="0"/>
              <a:t> Gradient Descent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Hàm Cost Function:</a:t>
                </a:r>
              </a:p>
              <a:p>
                <a:pPr marL="914400" lvl="2" indent="0" algn="ctr">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𝐶</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𝑁</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 </m:t>
                          </m:r>
                        </m:e>
                      </m:nary>
                      <m:r>
                        <a:rPr lang="en-US" b="0" i="1" smtClean="0">
                          <a:latin typeface="Cambria Math" panose="02040503050406030204" pitchFamily="18" charset="0"/>
                        </a:rPr>
                        <m:t> </m:t>
                      </m:r>
                    </m:oMath>
                  </m:oMathPara>
                </a14:m>
                <a:endParaRPr lang="en-US" dirty="0"/>
              </a:p>
              <a:p>
                <a:r>
                  <a:rPr lang="en-US" dirty="0"/>
                  <a:t>Gradient Descent</a:t>
                </a:r>
              </a:p>
              <a:p>
                <a:pPr marL="0" indent="0">
                  <a:buNone/>
                </a:pPr>
                <a14:m>
                  <m:oMath xmlns:m="http://schemas.openxmlformats.org/officeDocument/2006/math">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r>
                      <a:rPr lang="en-US" b="0" i="1" smtClean="0">
                        <a:latin typeface="Cambria Math" panose="02040503050406030204" pitchFamily="18" charset="0"/>
                      </a:rPr>
                      <m:t> −</m:t>
                    </m:r>
                    <m:r>
                      <m:rPr>
                        <m:nor/>
                      </m:rPr>
                      <a:rPr lang="el-GR" dirty="0"/>
                      <m:t>η</m:t>
                    </m:r>
                  </m:oMath>
                </a14:m>
                <a:r>
                  <a:rPr lang="en-US" dirty="0"/>
                  <a:t>f’(</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sub>
                    </m:sSub>
                  </m:oMath>
                </a14:m>
                <a:r>
                  <a:rPr lang="en-US"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704" t="-159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41661E4-B823-4184-804D-C26A9928D68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51920" y="3299755"/>
            <a:ext cx="5040751" cy="3097370"/>
          </a:xfrm>
          <a:prstGeom prst="rect">
            <a:avLst/>
          </a:prstGeom>
        </p:spPr>
      </p:pic>
    </p:spTree>
    <p:extLst>
      <p:ext uri="{BB962C8B-B14F-4D97-AF65-F5344CB8AC3E}">
        <p14:creationId xmlns:p14="http://schemas.microsoft.com/office/powerpoint/2010/main" val="1132192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B736D-158B-4E21-B954-3F33D66F9B3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19A775E-CC30-4239-BE30-C4682CF185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628800"/>
            <a:ext cx="3810000" cy="3810000"/>
          </a:xfrm>
        </p:spPr>
      </p:pic>
      <p:pic>
        <p:nvPicPr>
          <p:cNvPr id="7" name="Picture 6">
            <a:extLst>
              <a:ext uri="{FF2B5EF4-FFF2-40B4-BE49-F238E27FC236}">
                <a16:creationId xmlns:a16="http://schemas.microsoft.com/office/drawing/2014/main" id="{079B2CF1-E72C-4D06-A830-41CB2854A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8523" y="1618959"/>
            <a:ext cx="3810000" cy="3810000"/>
          </a:xfrm>
          <a:prstGeom prst="rect">
            <a:avLst/>
          </a:prstGeom>
        </p:spPr>
      </p:pic>
    </p:spTree>
    <p:extLst>
      <p:ext uri="{BB962C8B-B14F-4D97-AF65-F5344CB8AC3E}">
        <p14:creationId xmlns:p14="http://schemas.microsoft.com/office/powerpoint/2010/main" val="3767844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Một</a:t>
            </a:r>
            <a:r>
              <a:rPr lang="en-US" dirty="0"/>
              <a:t> </a:t>
            </a:r>
            <a:r>
              <a:rPr lang="en-US" dirty="0" err="1"/>
              <a:t>số</a:t>
            </a:r>
            <a:r>
              <a:rPr lang="en-US" dirty="0"/>
              <a:t> </a:t>
            </a:r>
            <a:r>
              <a:rPr lang="en-US" dirty="0" err="1"/>
              <a:t>thuật</a:t>
            </a:r>
            <a:r>
              <a:rPr lang="en-US" dirty="0"/>
              <a:t> </a:t>
            </a:r>
            <a:r>
              <a:rPr lang="en-US" dirty="0" err="1"/>
              <a:t>toán</a:t>
            </a:r>
            <a:r>
              <a:rPr lang="en-US" dirty="0"/>
              <a:t> </a:t>
            </a:r>
            <a:r>
              <a:rPr lang="en-US" dirty="0" err="1"/>
              <a:t>cải</a:t>
            </a:r>
            <a:r>
              <a:rPr lang="en-US" dirty="0"/>
              <a:t> </a:t>
            </a:r>
            <a:r>
              <a:rPr lang="en-US" dirty="0" err="1"/>
              <a:t>tiến</a:t>
            </a:r>
            <a:r>
              <a:rPr lang="en-US" dirty="0"/>
              <a:t> Gradient Descent</a:t>
            </a:r>
          </a:p>
        </p:txBody>
      </p:sp>
      <p:sp>
        <p:nvSpPr>
          <p:cNvPr id="3" name="Content Placeholder 2"/>
          <p:cNvSpPr>
            <a:spLocks noGrp="1"/>
          </p:cNvSpPr>
          <p:nvPr>
            <p:ph idx="1"/>
          </p:nvPr>
        </p:nvSpPr>
        <p:spPr>
          <a:xfrm>
            <a:off x="457200" y="1143000"/>
            <a:ext cx="8229600" cy="4983163"/>
          </a:xfrm>
        </p:spPr>
        <p:txBody>
          <a:bodyPr>
            <a:normAutofit/>
          </a:bodyPr>
          <a:lstStyle/>
          <a:p>
            <a:r>
              <a:rPr lang="en-US" dirty="0"/>
              <a:t>Gradient Descent + Momentum</a:t>
            </a:r>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76678A65-AF35-4C1B-A9CD-AFF945E01E2D}"/>
              </a:ext>
            </a:extLst>
          </p:cNvPr>
          <p:cNvPicPr>
            <a:picLocks noChangeAspect="1"/>
          </p:cNvPicPr>
          <p:nvPr/>
        </p:nvPicPr>
        <p:blipFill>
          <a:blip r:embed="rId2"/>
          <a:stretch>
            <a:fillRect/>
          </a:stretch>
        </p:blipFill>
        <p:spPr>
          <a:xfrm>
            <a:off x="1504950" y="3284984"/>
            <a:ext cx="6134100" cy="2600325"/>
          </a:xfrm>
          <a:prstGeom prst="rect">
            <a:avLst/>
          </a:prstGeom>
        </p:spPr>
      </p:pic>
      <p:pic>
        <p:nvPicPr>
          <p:cNvPr id="6" name="Picture 5">
            <a:extLst>
              <a:ext uri="{FF2B5EF4-FFF2-40B4-BE49-F238E27FC236}">
                <a16:creationId xmlns:a16="http://schemas.microsoft.com/office/drawing/2014/main" id="{7504F5BF-06BC-4F59-B532-55AD5CBCD5ED}"/>
              </a:ext>
            </a:extLst>
          </p:cNvPr>
          <p:cNvPicPr>
            <a:picLocks noChangeAspect="1"/>
          </p:cNvPicPr>
          <p:nvPr/>
        </p:nvPicPr>
        <p:blipFill>
          <a:blip r:embed="rId3"/>
          <a:stretch>
            <a:fillRect/>
          </a:stretch>
        </p:blipFill>
        <p:spPr>
          <a:xfrm>
            <a:off x="1115616" y="1844824"/>
            <a:ext cx="3548355" cy="738386"/>
          </a:xfrm>
          <a:prstGeom prst="rect">
            <a:avLst/>
          </a:prstGeom>
        </p:spPr>
      </p:pic>
      <p:pic>
        <p:nvPicPr>
          <p:cNvPr id="7" name="Picture 6">
            <a:extLst>
              <a:ext uri="{FF2B5EF4-FFF2-40B4-BE49-F238E27FC236}">
                <a16:creationId xmlns:a16="http://schemas.microsoft.com/office/drawing/2014/main" id="{EC704826-87FC-49B7-AA30-E1E025E38A4E}"/>
              </a:ext>
            </a:extLst>
          </p:cNvPr>
          <p:cNvPicPr>
            <a:picLocks noChangeAspect="1"/>
          </p:cNvPicPr>
          <p:nvPr/>
        </p:nvPicPr>
        <p:blipFill>
          <a:blip r:embed="rId4"/>
          <a:stretch>
            <a:fillRect/>
          </a:stretch>
        </p:blipFill>
        <p:spPr>
          <a:xfrm>
            <a:off x="1259632" y="2447868"/>
            <a:ext cx="1656184" cy="562478"/>
          </a:xfrm>
          <a:prstGeom prst="rect">
            <a:avLst/>
          </a:prstGeom>
        </p:spPr>
      </p:pic>
    </p:spTree>
    <p:extLst>
      <p:ext uri="{BB962C8B-B14F-4D97-AF65-F5344CB8AC3E}">
        <p14:creationId xmlns:p14="http://schemas.microsoft.com/office/powerpoint/2010/main" val="1638783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p>
        </p:txBody>
      </p:sp>
      <p:sp>
        <p:nvSpPr>
          <p:cNvPr id="3" name="Content Placeholder 2"/>
          <p:cNvSpPr>
            <a:spLocks noGrp="1"/>
          </p:cNvSpPr>
          <p:nvPr>
            <p:ph idx="1"/>
          </p:nvPr>
        </p:nvSpPr>
        <p:spPr/>
        <p:txBody>
          <a:bodyPr/>
          <a:lstStyle/>
          <a:p>
            <a:pPr marL="457200" lvl="1" indent="0">
              <a:buNone/>
            </a:pPr>
            <a:r>
              <a:rPr lang="en-US" dirty="0"/>
              <a:t>Thuật </a:t>
            </a:r>
            <a:r>
              <a:rPr lang="en-US" dirty="0" err="1"/>
              <a:t>toán</a:t>
            </a:r>
            <a:r>
              <a:rPr lang="en-US" dirty="0"/>
              <a:t> </a:t>
            </a:r>
            <a:r>
              <a:rPr lang="en-US" dirty="0" err="1"/>
              <a:t>Nesterov</a:t>
            </a:r>
            <a:r>
              <a:rPr lang="en-US" dirty="0"/>
              <a:t> accelerated gradient (NAG)</a:t>
            </a:r>
          </a:p>
          <a:p>
            <a:pPr lvl="1"/>
            <a:endParaRPr lang="en-US" dirty="0"/>
          </a:p>
        </p:txBody>
      </p:sp>
      <p:pic>
        <p:nvPicPr>
          <p:cNvPr id="4" name="Picture 3">
            <a:extLst>
              <a:ext uri="{FF2B5EF4-FFF2-40B4-BE49-F238E27FC236}">
                <a16:creationId xmlns:a16="http://schemas.microsoft.com/office/drawing/2014/main" id="{2A512596-DEFE-4C8C-8908-2361CE4CBBFB}"/>
              </a:ext>
            </a:extLst>
          </p:cNvPr>
          <p:cNvPicPr>
            <a:picLocks noChangeAspect="1"/>
          </p:cNvPicPr>
          <p:nvPr/>
        </p:nvPicPr>
        <p:blipFill>
          <a:blip r:embed="rId2"/>
          <a:stretch>
            <a:fillRect/>
          </a:stretch>
        </p:blipFill>
        <p:spPr>
          <a:xfrm>
            <a:off x="201344" y="3410642"/>
            <a:ext cx="8741312" cy="2736303"/>
          </a:xfrm>
          <a:prstGeom prst="rect">
            <a:avLst/>
          </a:prstGeom>
        </p:spPr>
      </p:pic>
      <p:pic>
        <p:nvPicPr>
          <p:cNvPr id="5" name="Picture 4">
            <a:extLst>
              <a:ext uri="{FF2B5EF4-FFF2-40B4-BE49-F238E27FC236}">
                <a16:creationId xmlns:a16="http://schemas.microsoft.com/office/drawing/2014/main" id="{36B785E4-C9CA-4A6A-A66E-74254173AB7D}"/>
              </a:ext>
            </a:extLst>
          </p:cNvPr>
          <p:cNvPicPr>
            <a:picLocks noChangeAspect="1"/>
          </p:cNvPicPr>
          <p:nvPr/>
        </p:nvPicPr>
        <p:blipFill>
          <a:blip r:embed="rId3"/>
          <a:stretch>
            <a:fillRect/>
          </a:stretch>
        </p:blipFill>
        <p:spPr>
          <a:xfrm>
            <a:off x="1331640" y="1825920"/>
            <a:ext cx="5953028" cy="1447403"/>
          </a:xfrm>
          <a:prstGeom prst="rect">
            <a:avLst/>
          </a:prstGeom>
        </p:spPr>
      </p:pic>
    </p:spTree>
    <p:extLst>
      <p:ext uri="{BB962C8B-B14F-4D97-AF65-F5344CB8AC3E}">
        <p14:creationId xmlns:p14="http://schemas.microsoft.com/office/powerpoint/2010/main" val="2990080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06069-86A8-4D9A-9E3A-64C1461A59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A951B3-16E2-4D55-8E92-29755EB37DF4}"/>
              </a:ext>
            </a:extLst>
          </p:cNvPr>
          <p:cNvSpPr>
            <a:spLocks noGrp="1"/>
          </p:cNvSpPr>
          <p:nvPr>
            <p:ph idx="1"/>
          </p:nvPr>
        </p:nvSpPr>
        <p:spPr/>
        <p:txBody>
          <a:bodyPr>
            <a:normAutofit fontScale="55000" lnSpcReduction="20000"/>
          </a:bodyPr>
          <a:lstStyle/>
          <a:p>
            <a:r>
              <a:rPr lang="vi-VN" dirty="0"/>
              <a:t>Trong thực nghiệm, có một vài phương pháp như dưới đây:</a:t>
            </a:r>
          </a:p>
          <a:p>
            <a:r>
              <a:rPr lang="vi-VN" dirty="0"/>
              <a:t>Giới hạn số vòng lặp: đây là phương pháp phổ biến nhất và cũng để đảm bảo rằng chương trình chạy không quá lâu. Tuy nhiên, một nhược điểm của cách làm này là có thể thuật toán dừng lại trước khi đủ gần với nghiệm.</a:t>
            </a:r>
          </a:p>
          <a:p>
            <a:r>
              <a:rPr lang="vi-VN" dirty="0"/>
              <a:t>So sánh gradient của nghiệm tại hai lần cập nhật liên tiếp, khi nào giá trị này đủ nhỏ thì dừng lại. Phương pháp này cũng có một nhược điểm lớn là việc tính đạo hàm đôi khi trở nên quá phức tạp (ví dụ như khi có quá nhiều dữ liệu), nếu áp dụng phương pháp này thì coi như ta không được lợi khi sử dụng SGD và mini-batch GD.</a:t>
            </a:r>
          </a:p>
          <a:p>
            <a:r>
              <a:rPr lang="vi-VN" dirty="0"/>
              <a:t>So sánh giá trị của hàm mất mát của nghiệm tại hai lần cập nhật liên tiếp, khi nào giá trị này đủ nhỏ thì dừng lại. Nhược điểm của phương pháp này là nếu tại một thời điểm, đồ thị hàm số có dạng </a:t>
            </a:r>
            <a:r>
              <a:rPr lang="vi-VN" i="1" dirty="0"/>
              <a:t>bẳng phẳng</a:t>
            </a:r>
            <a:r>
              <a:rPr lang="vi-VN" dirty="0"/>
              <a:t> tại một khu vực nhưng khu vực đó không chứa điểm local minimum (khu vực này thường được gọi là saddle points), thuật toán cũng dừng lại trước khi đạt giá trị mong muốn.</a:t>
            </a:r>
          </a:p>
          <a:p>
            <a:r>
              <a:rPr lang="vi-VN" dirty="0"/>
              <a:t>Trong SGD và mini-batch GD, cách thường dùng là so sánh nghiệm sau một vài lần cập nhật. Trong đoạn code Python phía trên về SGD, tôi áp dụng việc so sánh này mỗi khi nghiệm được cập nhật 10 lần. Việc làm này cũng tỏ ra khá hiệu quả.</a:t>
            </a:r>
          </a:p>
          <a:p>
            <a:endParaRPr lang="en-US" dirty="0"/>
          </a:p>
        </p:txBody>
      </p:sp>
    </p:spTree>
    <p:extLst>
      <p:ext uri="{BB962C8B-B14F-4D97-AF65-F5344CB8AC3E}">
        <p14:creationId xmlns:p14="http://schemas.microsoft.com/office/powerpoint/2010/main" val="157987524"/>
      </p:ext>
    </p:extLst>
  </p:cSld>
  <p:clrMapOvr>
    <a:masterClrMapping/>
  </p:clrMapOvr>
</p:sld>
</file>

<file path=ppt/theme/theme1.xml><?xml version="1.0" encoding="utf-8"?>
<a:theme xmlns:a="http://schemas.openxmlformats.org/drawingml/2006/main" name="2014-SISLAB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2014-SISLAB template</Template>
  <TotalTime>287</TotalTime>
  <Words>429</Words>
  <Application>Microsoft Office PowerPoint</Application>
  <PresentationFormat>On-screen Show (4:3)</PresentationFormat>
  <Paragraphs>31</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Cambria Math</vt:lpstr>
      <vt:lpstr>2014-SISLAB template</vt:lpstr>
      <vt:lpstr>LSI Contest Design</vt:lpstr>
      <vt:lpstr>OUTLINE</vt:lpstr>
      <vt:lpstr>Thuật toán Gradient Descent</vt:lpstr>
      <vt:lpstr>PowerPoint Presentation</vt:lpstr>
      <vt:lpstr>Một số thuật toán cải tiến Gradient Descent</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LSI Contest Design</dc:title>
  <dc:creator>Thuật Nguyễn</dc:creator>
  <cp:lastModifiedBy>Thuật Nguyễn</cp:lastModifiedBy>
  <cp:revision>12</cp:revision>
  <dcterms:created xsi:type="dcterms:W3CDTF">2017-11-03T18:31:41Z</dcterms:created>
  <dcterms:modified xsi:type="dcterms:W3CDTF">2017-11-04T05:05:59Z</dcterms:modified>
</cp:coreProperties>
</file>