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62" r:id="rId6"/>
    <p:sldId id="261" r:id="rId7"/>
    <p:sldId id="259" r:id="rId8"/>
    <p:sldId id="260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2" autoAdjust="0"/>
    <p:restoredTop sz="94660"/>
  </p:normalViewPr>
  <p:slideViewPr>
    <p:cSldViewPr>
      <p:cViewPr>
        <p:scale>
          <a:sx n="100" d="100"/>
          <a:sy n="100" d="100"/>
        </p:scale>
        <p:origin x="534" y="-7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2"/>
          <p:cNvSpPr>
            <a:spLocks noChangeArrowheads="1"/>
          </p:cNvSpPr>
          <p:nvPr userDrawn="1"/>
        </p:nvSpPr>
        <p:spPr bwMode="auto">
          <a:xfrm>
            <a:off x="0" y="0"/>
            <a:ext cx="9144000" cy="1676400"/>
          </a:xfrm>
          <a:prstGeom prst="rect">
            <a:avLst/>
          </a:prstGeom>
          <a:gradFill rotWithShape="1">
            <a:gsLst>
              <a:gs pos="0">
                <a:srgbClr val="B00000">
                  <a:lumMod val="42000"/>
                  <a:lumOff val="58000"/>
                </a:srgbClr>
              </a:gs>
              <a:gs pos="44000">
                <a:srgbClr val="BE1212"/>
              </a:gs>
              <a:gs pos="100000">
                <a:srgbClr val="580000"/>
              </a:gs>
            </a:gsLst>
            <a:lin ang="0" scaled="1"/>
          </a:gradFill>
          <a:ln>
            <a:noFill/>
          </a:ln>
          <a:extLst/>
        </p:spPr>
        <p:txBody>
          <a:bodyPr vert="eaVert" wrap="none" lIns="91436" tIns="45718" rIns="91436" bIns="45718" anchor="ctr"/>
          <a:lstStyle/>
          <a:p>
            <a:pPr>
              <a:defRPr/>
            </a:pPr>
            <a:endParaRPr lang="fr-FR" sz="180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679575"/>
          </a:xfrm>
        </p:spPr>
        <p:txBody>
          <a:bodyPr>
            <a:norm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191000"/>
            <a:ext cx="6400800" cy="14478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CCB36-4EBA-4479-8256-79EFE8594BDE}" type="datetimeFigureOut">
              <a:rPr lang="en-US" smtClean="0"/>
              <a:t>11/18/2017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5"/>
          <p:cNvPicPr preferRelativeResize="0">
            <a:picLocks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80976"/>
            <a:ext cx="1249327" cy="1246965"/>
          </a:xfrm>
          <a:prstGeom prst="rect">
            <a:avLst/>
          </a:prstGeom>
          <a:noFill/>
          <a:ln>
            <a:noFill/>
          </a:ln>
          <a:effectLst>
            <a:outerShdw dist="71842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1828800" y="370493"/>
            <a:ext cx="6730074" cy="86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200" b="0" dirty="0" smtClean="0">
                <a:solidFill>
                  <a:schemeClr val="bg1"/>
                </a:solidFill>
              </a:rPr>
              <a:t>VIETNAM</a:t>
            </a:r>
            <a:r>
              <a:rPr lang="en-US" sz="2200" b="0" baseline="0" dirty="0" smtClean="0">
                <a:solidFill>
                  <a:schemeClr val="bg1"/>
                </a:solidFill>
              </a:rPr>
              <a:t> NATIONAL UNIVERSITY HANOI (VNU)</a:t>
            </a:r>
          </a:p>
          <a:p>
            <a:pPr>
              <a:lnSpc>
                <a:spcPct val="120000"/>
              </a:lnSpc>
            </a:pPr>
            <a:r>
              <a:rPr lang="en-US" sz="2000" b="1" baseline="0" dirty="0" smtClean="0">
                <a:solidFill>
                  <a:schemeClr val="bg1"/>
                </a:solidFill>
              </a:rPr>
              <a:t>VNU UNIVERSITY OF ENGINEERING AND TECHNOLOGY</a:t>
            </a:r>
            <a:endParaRPr 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6028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CCB36-4EBA-4479-8256-79EFE8594BDE}" type="datetimeFigureOut">
              <a:rPr lang="en-US" smtClean="0"/>
              <a:t>11/18/2017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1614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66800"/>
            <a:ext cx="2057400" cy="5059363"/>
          </a:xfrm>
        </p:spPr>
        <p:txBody>
          <a:bodyPr vert="eaVert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066800"/>
            <a:ext cx="6019800" cy="5059363"/>
          </a:xfrm>
        </p:spPr>
        <p:txBody>
          <a:bodyPr vert="eaVer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CCB36-4EBA-4479-8256-79EFE8594BDE}" type="datetimeFigureOut">
              <a:rPr lang="en-US" smtClean="0"/>
              <a:t>11/18/2017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6658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52400"/>
            <a:ext cx="7696200" cy="715962"/>
          </a:xfrm>
        </p:spPr>
        <p:txBody>
          <a:bodyPr>
            <a:normAutofit/>
          </a:bodyPr>
          <a:lstStyle>
            <a:lvl1pPr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CCB36-4EBA-4479-8256-79EFE8594BDE}" type="datetimeFigureOut">
              <a:rPr lang="en-US" smtClean="0"/>
              <a:t>11/18/2017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5"/>
          <p:cNvPicPr preferRelativeResize="0">
            <a:picLocks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734812" cy="733423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339920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CCB36-4EBA-4479-8256-79EFE8594BDE}" type="datetimeFigureOut">
              <a:rPr lang="en-US" smtClean="0"/>
              <a:t>11/18/2017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1666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31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31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CCB36-4EBA-4479-8256-79EFE8594BDE}" type="datetimeFigureOut">
              <a:rPr lang="en-US" smtClean="0"/>
              <a:t>11/18/2017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5103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28800"/>
            <a:ext cx="4040188" cy="42973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4300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828800"/>
            <a:ext cx="4041775" cy="42973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CCB36-4EBA-4479-8256-79EFE8594BDE}" type="datetimeFigureOut">
              <a:rPr lang="en-US" smtClean="0"/>
              <a:t>11/18/2017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7830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CCB36-4EBA-4479-8256-79EFE8594BDE}" type="datetimeFigureOut">
              <a:rPr lang="en-US" smtClean="0"/>
              <a:t>11/18/2017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269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CCB36-4EBA-4479-8256-79EFE8594BDE}" type="datetimeFigureOut">
              <a:rPr lang="en-US" smtClean="0"/>
              <a:t>11/18/2017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7762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79500"/>
            <a:ext cx="3008313" cy="7493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066800"/>
            <a:ext cx="5111750" cy="50593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905000"/>
            <a:ext cx="3008313" cy="42211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CCB36-4EBA-4479-8256-79EFE8594BDE}" type="datetimeFigureOut">
              <a:rPr lang="en-US" smtClean="0"/>
              <a:t>11/18/2017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5064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066799"/>
            <a:ext cx="5486400" cy="36607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CCB36-4EBA-4479-8256-79EFE8594BDE}" type="datetimeFigureOut">
              <a:rPr lang="en-US" smtClean="0"/>
              <a:t>11/18/2017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2913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2"/>
          <p:cNvSpPr>
            <a:spLocks noChangeArrowheads="1"/>
          </p:cNvSpPr>
          <p:nvPr/>
        </p:nvSpPr>
        <p:spPr bwMode="auto">
          <a:xfrm>
            <a:off x="0" y="0"/>
            <a:ext cx="9144000" cy="990600"/>
          </a:xfrm>
          <a:prstGeom prst="rect">
            <a:avLst/>
          </a:prstGeom>
          <a:gradFill rotWithShape="1">
            <a:gsLst>
              <a:gs pos="0">
                <a:srgbClr val="B00000">
                  <a:lumMod val="42000"/>
                  <a:lumOff val="58000"/>
                </a:srgbClr>
              </a:gs>
              <a:gs pos="44000">
                <a:srgbClr val="BE1212"/>
              </a:gs>
              <a:gs pos="100000">
                <a:srgbClr val="580000"/>
              </a:gs>
            </a:gsLst>
            <a:lin ang="0" scaled="1"/>
          </a:gradFill>
          <a:ln>
            <a:noFill/>
          </a:ln>
          <a:extLst/>
        </p:spPr>
        <p:txBody>
          <a:bodyPr vert="eaVert" wrap="none" lIns="91436" tIns="45718" rIns="91436" bIns="45718" anchor="ctr"/>
          <a:lstStyle/>
          <a:p>
            <a:pPr>
              <a:defRPr/>
            </a:pPr>
            <a:endParaRPr lang="fr-FR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0600" y="152400"/>
            <a:ext cx="7696200" cy="7159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8229600" cy="4983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CCB36-4EBA-4479-8256-79EFE8594BDE}" type="datetimeFigureOut">
              <a:rPr lang="en-US" smtClean="0"/>
              <a:t>11/18/2017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A5FFF0-460B-4A40-9034-F2BF1761D3ED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5"/>
          <p:cNvPicPr preferRelativeResize="0">
            <a:picLocks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734812" cy="733423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60124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3505200"/>
            <a:ext cx="8229600" cy="1752600"/>
          </a:xfrm>
        </p:spPr>
        <p:txBody>
          <a:bodyPr>
            <a:noAutofit/>
          </a:bodyPr>
          <a:lstStyle/>
          <a:p>
            <a:r>
              <a:rPr lang="en-US" sz="4000" dirty="0"/>
              <a:t>Neural Network and </a:t>
            </a:r>
            <a:r>
              <a:rPr lang="en-US" sz="4000" dirty="0" smtClean="0"/>
              <a:t>hardware </a:t>
            </a:r>
            <a:r>
              <a:rPr lang="en-US" sz="4000" dirty="0"/>
              <a:t>design</a:t>
            </a:r>
            <a:br>
              <a:rPr lang="en-US" sz="4000" dirty="0"/>
            </a:b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2819400"/>
            <a:ext cx="6400800" cy="685800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chemeClr val="tx1"/>
                </a:solidFill>
              </a:rPr>
              <a:t>LSI Design Contest </a:t>
            </a:r>
            <a:r>
              <a:rPr lang="en-US" sz="2800" b="1" dirty="0" smtClean="0">
                <a:solidFill>
                  <a:schemeClr val="tx1"/>
                </a:solidFill>
              </a:rPr>
              <a:t>2018</a:t>
            </a:r>
            <a:endParaRPr lang="en-US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6355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41" y="1295400"/>
            <a:ext cx="9117106" cy="4878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628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371600"/>
            <a:ext cx="9213340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266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1500" dirty="0" smtClean="0"/>
          </a:p>
          <a:p>
            <a:r>
              <a:rPr lang="en-US" sz="1500" dirty="0" err="1" smtClean="0">
                <a:solidFill>
                  <a:srgbClr val="FF0000"/>
                </a:solidFill>
              </a:rPr>
              <a:t>k,t</a:t>
            </a:r>
            <a:r>
              <a:rPr lang="en-US" sz="1500" dirty="0" smtClean="0">
                <a:solidFill>
                  <a:srgbClr val="FF0000"/>
                </a:solidFill>
              </a:rPr>
              <a:t>:</a:t>
            </a:r>
            <a:endParaRPr lang="en-US" sz="15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1500" dirty="0" smtClean="0"/>
          </a:p>
          <a:p>
            <a:pPr marL="0" indent="0">
              <a:buNone/>
            </a:pPr>
            <a:r>
              <a:rPr lang="en-US" sz="1500" dirty="0" smtClean="0"/>
              <a:t>-- Description     	: 4 </a:t>
            </a:r>
            <a:r>
              <a:rPr lang="en-US" sz="1500" dirty="0"/>
              <a:t>bits memory to store value of </a:t>
            </a:r>
            <a:r>
              <a:rPr lang="en-US" sz="1500" dirty="0" err="1" smtClean="0"/>
              <a:t>k,t</a:t>
            </a:r>
            <a:endParaRPr lang="en-US" sz="1500" dirty="0"/>
          </a:p>
          <a:p>
            <a:pPr marL="0" indent="0">
              <a:buNone/>
            </a:pPr>
            <a:r>
              <a:rPr lang="en-US" sz="1500" dirty="0"/>
              <a:t>-- Input:</a:t>
            </a:r>
          </a:p>
          <a:p>
            <a:pPr marL="0" indent="0">
              <a:buNone/>
            </a:pPr>
            <a:r>
              <a:rPr lang="en-US" sz="1500" dirty="0"/>
              <a:t>--	</a:t>
            </a:r>
            <a:r>
              <a:rPr lang="en-US" sz="1500" dirty="0" err="1"/>
              <a:t>clk</a:t>
            </a:r>
            <a:r>
              <a:rPr lang="en-US" sz="1500" dirty="0"/>
              <a:t> 	: 1 bit</a:t>
            </a:r>
          </a:p>
          <a:p>
            <a:pPr marL="0" indent="0">
              <a:buNone/>
            </a:pPr>
            <a:r>
              <a:rPr lang="en-US" sz="1500" dirty="0"/>
              <a:t>--	din 	: 1 bit </a:t>
            </a:r>
            <a:r>
              <a:rPr lang="en-US" sz="1500" dirty="0" smtClean="0"/>
              <a:t>	: </a:t>
            </a:r>
            <a:r>
              <a:rPr lang="en-US" sz="1500" dirty="0"/>
              <a:t>read enable</a:t>
            </a:r>
          </a:p>
          <a:p>
            <a:pPr marL="0" indent="0">
              <a:buNone/>
            </a:pPr>
            <a:r>
              <a:rPr lang="en-US" sz="1500" dirty="0"/>
              <a:t>--	</a:t>
            </a:r>
            <a:r>
              <a:rPr lang="en-US" sz="1500" dirty="0" err="1"/>
              <a:t>addr</a:t>
            </a:r>
            <a:r>
              <a:rPr lang="en-US" sz="1500" dirty="0"/>
              <a:t>	: </a:t>
            </a:r>
            <a:r>
              <a:rPr lang="en-US" sz="1500" dirty="0" smtClean="0"/>
              <a:t>4 bits	: </a:t>
            </a:r>
            <a:r>
              <a:rPr lang="en-US" sz="1500" dirty="0"/>
              <a:t>count number of clock with input from 0 to 15 </a:t>
            </a:r>
          </a:p>
          <a:p>
            <a:pPr marL="0" indent="0">
              <a:buNone/>
            </a:pPr>
            <a:r>
              <a:rPr lang="en-US" sz="1500" dirty="0"/>
              <a:t>-- Output: 		</a:t>
            </a:r>
          </a:p>
          <a:p>
            <a:pPr marL="0" indent="0">
              <a:buNone/>
            </a:pPr>
            <a:r>
              <a:rPr lang="en-US" sz="1500" dirty="0"/>
              <a:t>--	</a:t>
            </a:r>
            <a:r>
              <a:rPr lang="en-US" sz="1500" dirty="0" err="1" smtClean="0"/>
              <a:t>k,t</a:t>
            </a:r>
            <a:r>
              <a:rPr lang="en-US" sz="1500" dirty="0"/>
              <a:t>	: 32 bits 	</a:t>
            </a:r>
            <a:r>
              <a:rPr lang="en-US" sz="1500" dirty="0" smtClean="0"/>
              <a:t>: </a:t>
            </a:r>
            <a:r>
              <a:rPr lang="en-US" sz="1500" dirty="0"/>
              <a:t>output value for </a:t>
            </a:r>
            <a:r>
              <a:rPr lang="en-US" sz="1500" dirty="0" err="1" smtClean="0"/>
              <a:t>k,t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2930232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endParaRPr lang="en-US" sz="1400" dirty="0">
              <a:solidFill>
                <a:srgbClr val="FF0000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rgbClr val="FF0000"/>
                </a:solidFill>
              </a:rPr>
              <a:t>w</a:t>
            </a:r>
            <a:r>
              <a:rPr lang="en-US" sz="1900" dirty="0" smtClean="0">
                <a:solidFill>
                  <a:srgbClr val="FF0000"/>
                </a:solidFill>
              </a:rPr>
              <a:t>: </a:t>
            </a:r>
            <a:r>
              <a:rPr lang="en-US" sz="1900" dirty="0">
                <a:solidFill>
                  <a:srgbClr val="FF0000"/>
                </a:solidFill>
              </a:rPr>
              <a:t>	</a:t>
            </a:r>
            <a:r>
              <a:rPr lang="en-US" sz="1900" dirty="0" smtClean="0">
                <a:solidFill>
                  <a:srgbClr val="FF0000"/>
                </a:solidFill>
              </a:rPr>
              <a:t>weight</a:t>
            </a:r>
            <a:r>
              <a:rPr lang="en-US" sz="1400" i="1" dirty="0" smtClean="0">
                <a:solidFill>
                  <a:srgbClr val="FF0000"/>
                </a:solidFill>
              </a:rPr>
              <a:t>(new</a:t>
            </a:r>
            <a:r>
              <a:rPr lang="en-US" sz="1400" i="1" dirty="0">
                <a:solidFill>
                  <a:srgbClr val="FF0000"/>
                </a:solidFill>
              </a:rPr>
              <a:t>)</a:t>
            </a:r>
            <a:r>
              <a:rPr lang="en-US" sz="1900" dirty="0">
                <a:solidFill>
                  <a:srgbClr val="FF0000"/>
                </a:solidFill>
              </a:rPr>
              <a:t> = </a:t>
            </a:r>
            <a:r>
              <a:rPr lang="en-US" sz="1900" dirty="0" smtClean="0">
                <a:solidFill>
                  <a:srgbClr val="FF0000"/>
                </a:solidFill>
              </a:rPr>
              <a:t>weight</a:t>
            </a:r>
            <a:r>
              <a:rPr lang="en-US" sz="1400" i="1" dirty="0" smtClean="0">
                <a:solidFill>
                  <a:srgbClr val="FF0000"/>
                </a:solidFill>
              </a:rPr>
              <a:t>(old</a:t>
            </a:r>
            <a:r>
              <a:rPr lang="en-US" sz="1400" i="1" dirty="0">
                <a:solidFill>
                  <a:srgbClr val="FF0000"/>
                </a:solidFill>
              </a:rPr>
              <a:t>)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900" dirty="0">
                <a:solidFill>
                  <a:srgbClr val="FF0000"/>
                </a:solidFill>
              </a:rPr>
              <a:t>+ </a:t>
            </a:r>
            <a:r>
              <a:rPr lang="en-US" sz="1900" dirty="0" smtClean="0">
                <a:solidFill>
                  <a:srgbClr val="FF0000"/>
                </a:solidFill>
              </a:rPr>
              <a:t>∆weight</a:t>
            </a:r>
            <a:endParaRPr lang="en-US" sz="1900" dirty="0">
              <a:solidFill>
                <a:srgbClr val="FF0000"/>
              </a:solidFill>
            </a:endParaRPr>
          </a:p>
          <a:p>
            <a:pPr lvl="1"/>
            <a:endParaRPr lang="en-US" sz="1500" dirty="0"/>
          </a:p>
          <a:p>
            <a:pPr lvl="1"/>
            <a:r>
              <a:rPr lang="en-US" sz="1500" dirty="0"/>
              <a:t>Description: </a:t>
            </a:r>
          </a:p>
          <a:p>
            <a:pPr marL="457200" lvl="1" indent="0">
              <a:buNone/>
            </a:pPr>
            <a:r>
              <a:rPr lang="en-US" sz="1500" dirty="0"/>
              <a:t>	Calculation of </a:t>
            </a:r>
            <a:r>
              <a:rPr lang="en-US" sz="1500" dirty="0" err="1"/>
              <a:t>w</a:t>
            </a:r>
            <a:r>
              <a:rPr lang="en-US" sz="1500" dirty="0" err="1" smtClean="0"/>
              <a:t>i</a:t>
            </a:r>
            <a:r>
              <a:rPr lang="en-US" sz="1500" dirty="0"/>
              <a:t>, when the select initial signal is </a:t>
            </a:r>
            <a:r>
              <a:rPr lang="en-US" sz="1500" dirty="0" err="1"/>
              <a:t>actived</a:t>
            </a:r>
            <a:r>
              <a:rPr lang="en-US" sz="1500" dirty="0"/>
              <a:t>, the output will the initial value of 	</a:t>
            </a:r>
            <a:r>
              <a:rPr lang="en-US" sz="1500" dirty="0" err="1"/>
              <a:t>w</a:t>
            </a:r>
            <a:r>
              <a:rPr lang="en-US" sz="1500" dirty="0" err="1" smtClean="0"/>
              <a:t>i</a:t>
            </a:r>
            <a:r>
              <a:rPr lang="en-US" sz="1500" dirty="0"/>
              <a:t>, and when the select update signal is </a:t>
            </a:r>
            <a:r>
              <a:rPr lang="en-US" sz="1500" dirty="0" err="1"/>
              <a:t>actived</a:t>
            </a:r>
            <a:r>
              <a:rPr lang="en-US" sz="1500" dirty="0"/>
              <a:t>, the output will be the </a:t>
            </a:r>
            <a:r>
              <a:rPr lang="en-US" sz="1500" dirty="0" smtClean="0"/>
              <a:t>new </a:t>
            </a:r>
            <a:r>
              <a:rPr lang="en-US" sz="1500" dirty="0"/>
              <a:t>value of </a:t>
            </a:r>
            <a:r>
              <a:rPr lang="en-US" sz="1500" dirty="0" err="1" smtClean="0"/>
              <a:t>wi</a:t>
            </a:r>
            <a:endParaRPr lang="en-US" sz="1500" dirty="0"/>
          </a:p>
          <a:p>
            <a:pPr lvl="1"/>
            <a:r>
              <a:rPr lang="en-US" sz="1500" dirty="0"/>
              <a:t>	Input: </a:t>
            </a:r>
          </a:p>
          <a:p>
            <a:pPr marL="457200" lvl="1" indent="0">
              <a:buNone/>
            </a:pPr>
            <a:r>
              <a:rPr lang="en-US" sz="1500" dirty="0"/>
              <a:t>		</a:t>
            </a:r>
            <a:r>
              <a:rPr lang="en-US" sz="1500" dirty="0" err="1" smtClean="0"/>
              <a:t>dw_i</a:t>
            </a:r>
            <a:r>
              <a:rPr lang="en-US" sz="1500" dirty="0"/>
              <a:t>		: 32 bits signed	--delta </a:t>
            </a:r>
            <a:r>
              <a:rPr lang="en-US" sz="1500" dirty="0" smtClean="0"/>
              <a:t>weight</a:t>
            </a:r>
            <a:endParaRPr lang="en-US" sz="1500" dirty="0"/>
          </a:p>
          <a:p>
            <a:pPr marL="457200" lvl="1" indent="0">
              <a:buNone/>
            </a:pPr>
            <a:r>
              <a:rPr lang="en-US" sz="1500" dirty="0"/>
              <a:t>		</a:t>
            </a:r>
            <a:r>
              <a:rPr lang="en-US" sz="1500" dirty="0" err="1"/>
              <a:t>clk</a:t>
            </a:r>
            <a:r>
              <a:rPr lang="en-US" sz="1500" dirty="0"/>
              <a:t>		: 1 bit</a:t>
            </a:r>
          </a:p>
          <a:p>
            <a:pPr marL="457200" lvl="1" indent="0">
              <a:buNone/>
            </a:pPr>
            <a:r>
              <a:rPr lang="en-US" sz="1500" dirty="0"/>
              <a:t>		</a:t>
            </a:r>
            <a:r>
              <a:rPr lang="en-US" sz="1500" dirty="0" err="1"/>
              <a:t>areset</a:t>
            </a:r>
            <a:r>
              <a:rPr lang="en-US" sz="1500" dirty="0"/>
              <a:t>		: 1 bit 		--high active</a:t>
            </a:r>
          </a:p>
          <a:p>
            <a:pPr marL="457200" lvl="1" indent="0">
              <a:buNone/>
            </a:pPr>
            <a:r>
              <a:rPr lang="en-US" sz="1500" dirty="0"/>
              <a:t>		</a:t>
            </a:r>
            <a:r>
              <a:rPr lang="en-US" sz="1500" dirty="0" err="1"/>
              <a:t>select_initial</a:t>
            </a:r>
            <a:r>
              <a:rPr lang="en-US" sz="1500" dirty="0"/>
              <a:t>	: 1 bit		--high active</a:t>
            </a:r>
          </a:p>
          <a:p>
            <a:pPr marL="457200" lvl="1" indent="0">
              <a:buNone/>
            </a:pPr>
            <a:r>
              <a:rPr lang="en-US" sz="1500" dirty="0"/>
              <a:t>		</a:t>
            </a:r>
            <a:r>
              <a:rPr lang="en-US" sz="1500" dirty="0" err="1"/>
              <a:t>select_update</a:t>
            </a:r>
            <a:r>
              <a:rPr lang="en-US" sz="1500" dirty="0"/>
              <a:t>	: 1 bit		--high active</a:t>
            </a:r>
          </a:p>
          <a:p>
            <a:pPr lvl="1"/>
            <a:r>
              <a:rPr lang="en-US" sz="1500" dirty="0"/>
              <a:t>	Output:</a:t>
            </a:r>
          </a:p>
          <a:p>
            <a:pPr marL="457200" lvl="1" indent="0">
              <a:buNone/>
            </a:pPr>
            <a:r>
              <a:rPr lang="en-US" sz="1500" dirty="0"/>
              <a:t>		</a:t>
            </a:r>
            <a:r>
              <a:rPr lang="en-US" sz="1500" dirty="0" err="1"/>
              <a:t>w</a:t>
            </a:r>
            <a:r>
              <a:rPr lang="en-US" sz="1500" dirty="0" err="1" smtClean="0"/>
              <a:t>i</a:t>
            </a:r>
            <a:r>
              <a:rPr lang="en-US" sz="1500" dirty="0"/>
              <a:t>		: 32 bits signed 	</a:t>
            </a:r>
            <a:r>
              <a:rPr lang="en-US" sz="1500" dirty="0" smtClean="0"/>
              <a:t>--weight</a:t>
            </a:r>
            <a:endParaRPr lang="en-US" sz="15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091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endParaRPr lang="en-US" sz="1400" dirty="0" smtClean="0">
              <a:solidFill>
                <a:srgbClr val="FF0000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rgbClr val="FF0000"/>
                </a:solidFill>
              </a:rPr>
              <a:t>b</a:t>
            </a:r>
            <a:r>
              <a:rPr lang="en-US" sz="1900" dirty="0" smtClean="0">
                <a:solidFill>
                  <a:srgbClr val="FF0000"/>
                </a:solidFill>
              </a:rPr>
              <a:t>: 	bias</a:t>
            </a:r>
            <a:r>
              <a:rPr lang="en-US" sz="1400" i="1" dirty="0" smtClean="0">
                <a:solidFill>
                  <a:srgbClr val="FF0000"/>
                </a:solidFill>
              </a:rPr>
              <a:t>(new)</a:t>
            </a:r>
            <a:r>
              <a:rPr lang="en-US" sz="1900" dirty="0" smtClean="0">
                <a:solidFill>
                  <a:srgbClr val="FF0000"/>
                </a:solidFill>
              </a:rPr>
              <a:t> = bias</a:t>
            </a:r>
            <a:r>
              <a:rPr lang="en-US" sz="1400" i="1" dirty="0" smtClean="0">
                <a:solidFill>
                  <a:srgbClr val="FF0000"/>
                </a:solidFill>
              </a:rPr>
              <a:t>(old)</a:t>
            </a:r>
            <a:r>
              <a:rPr lang="en-US" sz="1900" dirty="0" smtClean="0">
                <a:solidFill>
                  <a:srgbClr val="FF0000"/>
                </a:solidFill>
              </a:rPr>
              <a:t> + ∆bias</a:t>
            </a:r>
            <a:endParaRPr lang="en-US" sz="1900" dirty="0">
              <a:solidFill>
                <a:srgbClr val="FF0000"/>
              </a:solidFill>
            </a:endParaRPr>
          </a:p>
          <a:p>
            <a:pPr lvl="1"/>
            <a:endParaRPr lang="en-US" sz="1500" dirty="0" smtClean="0"/>
          </a:p>
          <a:p>
            <a:pPr lvl="1"/>
            <a:r>
              <a:rPr lang="en-US" sz="1500" dirty="0" smtClean="0"/>
              <a:t>Description</a:t>
            </a:r>
            <a:r>
              <a:rPr lang="en-US" sz="1500" dirty="0"/>
              <a:t>: </a:t>
            </a:r>
          </a:p>
          <a:p>
            <a:pPr marL="457200" lvl="1" indent="0">
              <a:buNone/>
            </a:pPr>
            <a:r>
              <a:rPr lang="en-US" sz="1500" dirty="0" smtClean="0"/>
              <a:t>	Calculation </a:t>
            </a:r>
            <a:r>
              <a:rPr lang="en-US" sz="1500" dirty="0"/>
              <a:t>of </a:t>
            </a:r>
            <a:r>
              <a:rPr lang="en-US" sz="1500" dirty="0" smtClean="0"/>
              <a:t>bi, </a:t>
            </a:r>
            <a:r>
              <a:rPr lang="en-US" sz="1500" dirty="0"/>
              <a:t>when the select initial signal </a:t>
            </a:r>
            <a:r>
              <a:rPr lang="en-US" sz="1500" dirty="0" smtClean="0"/>
              <a:t>is </a:t>
            </a:r>
            <a:r>
              <a:rPr lang="en-US" sz="1500" dirty="0" err="1" smtClean="0"/>
              <a:t>actived</a:t>
            </a:r>
            <a:r>
              <a:rPr lang="en-US" sz="1500" dirty="0" smtClean="0"/>
              <a:t>, the </a:t>
            </a:r>
            <a:r>
              <a:rPr lang="en-US" sz="1500" dirty="0"/>
              <a:t>output will the initial </a:t>
            </a:r>
            <a:r>
              <a:rPr lang="en-US" sz="1500" dirty="0" smtClean="0"/>
              <a:t>value </a:t>
            </a:r>
            <a:r>
              <a:rPr lang="en-US" sz="1500" dirty="0"/>
              <a:t>of </a:t>
            </a:r>
            <a:r>
              <a:rPr lang="en-US" sz="1500" dirty="0" smtClean="0"/>
              <a:t>	bi, </a:t>
            </a:r>
            <a:r>
              <a:rPr lang="en-US" sz="1500" dirty="0"/>
              <a:t>and when </a:t>
            </a:r>
            <a:r>
              <a:rPr lang="en-US" sz="1500" dirty="0" smtClean="0"/>
              <a:t>the </a:t>
            </a:r>
            <a:r>
              <a:rPr lang="en-US" sz="1500" dirty="0"/>
              <a:t>select update </a:t>
            </a:r>
            <a:r>
              <a:rPr lang="en-US" sz="1500" dirty="0" smtClean="0"/>
              <a:t>signal </a:t>
            </a:r>
            <a:r>
              <a:rPr lang="en-US" sz="1500" dirty="0"/>
              <a:t>is </a:t>
            </a:r>
            <a:r>
              <a:rPr lang="en-US" sz="1500" dirty="0" err="1" smtClean="0"/>
              <a:t>actived</a:t>
            </a:r>
            <a:r>
              <a:rPr lang="en-US" sz="1500" dirty="0" smtClean="0"/>
              <a:t>, </a:t>
            </a:r>
            <a:r>
              <a:rPr lang="en-US" sz="1500" dirty="0"/>
              <a:t>the output will </a:t>
            </a:r>
            <a:r>
              <a:rPr lang="en-US" sz="1500" dirty="0" smtClean="0"/>
              <a:t>be the 	new value </a:t>
            </a:r>
            <a:r>
              <a:rPr lang="en-US" sz="1500" dirty="0"/>
              <a:t>of </a:t>
            </a:r>
            <a:r>
              <a:rPr lang="en-US" sz="1500" dirty="0" smtClean="0"/>
              <a:t>	bi</a:t>
            </a:r>
            <a:endParaRPr lang="en-US" sz="1500" dirty="0"/>
          </a:p>
          <a:p>
            <a:pPr lvl="1"/>
            <a:r>
              <a:rPr lang="en-US" sz="1500" dirty="0"/>
              <a:t>	Input: </a:t>
            </a:r>
          </a:p>
          <a:p>
            <a:pPr marL="457200" lvl="1" indent="0">
              <a:buNone/>
            </a:pPr>
            <a:r>
              <a:rPr lang="en-US" sz="1500" dirty="0"/>
              <a:t>		</a:t>
            </a:r>
            <a:r>
              <a:rPr lang="en-US" sz="1500" dirty="0" err="1" smtClean="0"/>
              <a:t>db_i</a:t>
            </a:r>
            <a:r>
              <a:rPr lang="en-US" sz="1500" dirty="0"/>
              <a:t>	</a:t>
            </a:r>
            <a:r>
              <a:rPr lang="en-US" sz="1500" dirty="0" smtClean="0"/>
              <a:t>	: </a:t>
            </a:r>
            <a:r>
              <a:rPr lang="en-US" sz="1500" dirty="0"/>
              <a:t>32 </a:t>
            </a:r>
            <a:r>
              <a:rPr lang="en-US" sz="1500" dirty="0" smtClean="0"/>
              <a:t>bits signed	--delta bias</a:t>
            </a:r>
            <a:endParaRPr lang="en-US" sz="1500" dirty="0"/>
          </a:p>
          <a:p>
            <a:pPr marL="457200" lvl="1" indent="0">
              <a:buNone/>
            </a:pPr>
            <a:r>
              <a:rPr lang="en-US" sz="1500" dirty="0"/>
              <a:t>		</a:t>
            </a:r>
            <a:r>
              <a:rPr lang="en-US" sz="1500" dirty="0" err="1"/>
              <a:t>clk</a:t>
            </a:r>
            <a:r>
              <a:rPr lang="en-US" sz="1500" dirty="0"/>
              <a:t>		: 1 bit</a:t>
            </a:r>
          </a:p>
          <a:p>
            <a:pPr marL="457200" lvl="1" indent="0">
              <a:buNone/>
            </a:pPr>
            <a:r>
              <a:rPr lang="en-US" sz="1500" dirty="0"/>
              <a:t>		</a:t>
            </a:r>
            <a:r>
              <a:rPr lang="en-US" sz="1500" dirty="0" err="1"/>
              <a:t>areset</a:t>
            </a:r>
            <a:r>
              <a:rPr lang="en-US" sz="1500" dirty="0"/>
              <a:t>		: 1 bit </a:t>
            </a:r>
            <a:r>
              <a:rPr lang="en-US" sz="1500" dirty="0" smtClean="0"/>
              <a:t>		--high </a:t>
            </a:r>
            <a:r>
              <a:rPr lang="en-US" sz="1500" dirty="0"/>
              <a:t>active</a:t>
            </a:r>
          </a:p>
          <a:p>
            <a:pPr marL="457200" lvl="1" indent="0">
              <a:buNone/>
            </a:pPr>
            <a:r>
              <a:rPr lang="en-US" sz="1500" dirty="0"/>
              <a:t>		</a:t>
            </a:r>
            <a:r>
              <a:rPr lang="en-US" sz="1500" dirty="0" err="1"/>
              <a:t>select_initial</a:t>
            </a:r>
            <a:r>
              <a:rPr lang="en-US" sz="1500" dirty="0"/>
              <a:t>	: 1 bit	</a:t>
            </a:r>
            <a:r>
              <a:rPr lang="en-US" sz="1500" dirty="0" smtClean="0"/>
              <a:t>	--high </a:t>
            </a:r>
            <a:r>
              <a:rPr lang="en-US" sz="1500" dirty="0"/>
              <a:t>active</a:t>
            </a:r>
          </a:p>
          <a:p>
            <a:pPr marL="457200" lvl="1" indent="0">
              <a:buNone/>
            </a:pPr>
            <a:r>
              <a:rPr lang="en-US" sz="1500" dirty="0"/>
              <a:t>		</a:t>
            </a:r>
            <a:r>
              <a:rPr lang="en-US" sz="1500" dirty="0" err="1"/>
              <a:t>select_update</a:t>
            </a:r>
            <a:r>
              <a:rPr lang="en-US" sz="1500" dirty="0"/>
              <a:t>	: 1 bit	</a:t>
            </a:r>
            <a:r>
              <a:rPr lang="en-US" sz="1500" dirty="0" smtClean="0"/>
              <a:t>	--high </a:t>
            </a:r>
            <a:r>
              <a:rPr lang="en-US" sz="1500" dirty="0"/>
              <a:t>active</a:t>
            </a:r>
          </a:p>
          <a:p>
            <a:pPr lvl="1"/>
            <a:r>
              <a:rPr lang="en-US" sz="1500" dirty="0"/>
              <a:t>	Output:</a:t>
            </a:r>
          </a:p>
          <a:p>
            <a:pPr marL="457200" lvl="1" indent="0">
              <a:buNone/>
            </a:pPr>
            <a:r>
              <a:rPr lang="en-US" sz="1500" dirty="0"/>
              <a:t>		</a:t>
            </a:r>
            <a:r>
              <a:rPr lang="en-US" sz="1500" dirty="0" smtClean="0"/>
              <a:t>bi</a:t>
            </a:r>
            <a:r>
              <a:rPr lang="en-US" sz="1500" dirty="0"/>
              <a:t>	</a:t>
            </a:r>
            <a:r>
              <a:rPr lang="en-US" sz="1500" dirty="0" smtClean="0"/>
              <a:t>	: </a:t>
            </a:r>
            <a:r>
              <a:rPr lang="en-US" sz="1500" dirty="0"/>
              <a:t>32 bits </a:t>
            </a:r>
            <a:r>
              <a:rPr lang="en-US" sz="1500" dirty="0" smtClean="0"/>
              <a:t>signed 	--bias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2990080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2:</a:t>
            </a:r>
          </a:p>
          <a:p>
            <a:pPr marL="0" indent="0">
              <a:buNone/>
            </a:pPr>
            <a:r>
              <a:rPr lang="en-US" sz="1600" dirty="0"/>
              <a:t>-- Input: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err="1"/>
              <a:t>ki</a:t>
            </a:r>
            <a:r>
              <a:rPr lang="en-US" sz="1600" dirty="0"/>
              <a:t>	: 32 bits signed 	: input data (</a:t>
            </a:r>
            <a:r>
              <a:rPr lang="en-US" sz="1600" dirty="0" err="1"/>
              <a:t>i</a:t>
            </a:r>
            <a:r>
              <a:rPr lang="en-US" sz="1600" dirty="0"/>
              <a:t>=1,2)</a:t>
            </a:r>
          </a:p>
          <a:p>
            <a:pPr marL="0" indent="0">
              <a:buNone/>
            </a:pPr>
            <a:r>
              <a:rPr lang="en-US" sz="1600" dirty="0"/>
              <a:t>	b2	: 32 bits signed 	: bias value</a:t>
            </a:r>
          </a:p>
          <a:p>
            <a:pPr marL="0" indent="0">
              <a:buNone/>
            </a:pPr>
            <a:r>
              <a:rPr lang="en-US" sz="1600" dirty="0"/>
              <a:t>	w2_i	: 32 bits signed 	: weight value(</a:t>
            </a:r>
            <a:r>
              <a:rPr lang="en-US" sz="1600" dirty="0" err="1"/>
              <a:t>i</a:t>
            </a:r>
            <a:r>
              <a:rPr lang="en-US" sz="1600" dirty="0"/>
              <a:t>=1,2)	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err="1"/>
              <a:t>clk</a:t>
            </a:r>
            <a:r>
              <a:rPr lang="en-US" sz="1600" dirty="0"/>
              <a:t>	: 1 bit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err="1" smtClean="0"/>
              <a:t>areset</a:t>
            </a:r>
            <a:r>
              <a:rPr lang="en-US" sz="1600" dirty="0" smtClean="0"/>
              <a:t>	: </a:t>
            </a:r>
            <a:r>
              <a:rPr lang="en-US" sz="1600" dirty="0"/>
              <a:t>1 </a:t>
            </a:r>
            <a:r>
              <a:rPr lang="en-US" sz="1600" dirty="0" smtClean="0"/>
              <a:t>bit		 </a:t>
            </a:r>
            <a:r>
              <a:rPr lang="en-US" sz="1600" dirty="0"/>
              <a:t>: high active</a:t>
            </a:r>
          </a:p>
          <a:p>
            <a:pPr marL="0" indent="0">
              <a:buNone/>
            </a:pPr>
            <a:r>
              <a:rPr lang="en-US" sz="1600" dirty="0"/>
              <a:t>-- Output: </a:t>
            </a:r>
          </a:p>
          <a:p>
            <a:pPr marL="0" indent="0">
              <a:buNone/>
            </a:pPr>
            <a:r>
              <a:rPr lang="en-US" sz="1600" dirty="0"/>
              <a:t>	z2	: 8 bits: output </a:t>
            </a:r>
            <a:r>
              <a:rPr lang="en-US" sz="1600" dirty="0" smtClean="0"/>
              <a:t>value</a:t>
            </a:r>
          </a:p>
          <a:p>
            <a:pPr marL="0" indent="0">
              <a:buNone/>
            </a:pPr>
            <a:endParaRPr lang="en-US" sz="16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3: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dirty="0" smtClean="0">
                <a:cs typeface="Times New Roman" panose="02020603050405020304" pitchFamily="18" charset="0"/>
              </a:rPr>
              <a:t>--Input:</a:t>
            </a:r>
          </a:p>
          <a:p>
            <a:pPr marL="0" indent="0">
              <a:buNone/>
            </a:pPr>
            <a:r>
              <a:rPr lang="en-US" sz="1600" dirty="0" smtClean="0"/>
              <a:t>	a2_i</a:t>
            </a:r>
            <a:r>
              <a:rPr lang="en-US" sz="1600" dirty="0"/>
              <a:t>	</a:t>
            </a:r>
            <a:r>
              <a:rPr lang="en-US" sz="1600" dirty="0" smtClean="0"/>
              <a:t>: </a:t>
            </a:r>
            <a:r>
              <a:rPr lang="en-US" sz="1600" dirty="0"/>
              <a:t>32 bits </a:t>
            </a:r>
            <a:r>
              <a:rPr lang="en-US" sz="1600" dirty="0" smtClean="0"/>
              <a:t>: 		: input </a:t>
            </a:r>
            <a:r>
              <a:rPr lang="en-US" sz="1600" dirty="0"/>
              <a:t>data (</a:t>
            </a:r>
            <a:r>
              <a:rPr lang="en-US" sz="1600" dirty="0" err="1"/>
              <a:t>i</a:t>
            </a:r>
            <a:r>
              <a:rPr lang="en-US" sz="1600" dirty="0"/>
              <a:t>=1,2,3)</a:t>
            </a:r>
          </a:p>
          <a:p>
            <a:pPr marL="0" indent="0">
              <a:buNone/>
            </a:pPr>
            <a:r>
              <a:rPr lang="en-US" sz="1600" dirty="0" smtClean="0"/>
              <a:t>	b3</a:t>
            </a:r>
            <a:r>
              <a:rPr lang="en-US" sz="1600" dirty="0"/>
              <a:t>	</a:t>
            </a:r>
            <a:r>
              <a:rPr lang="en-US" sz="1600" dirty="0" smtClean="0"/>
              <a:t>: </a:t>
            </a:r>
            <a:r>
              <a:rPr lang="en-US" sz="1600" dirty="0"/>
              <a:t>32 bits </a:t>
            </a:r>
            <a:r>
              <a:rPr lang="en-US" sz="1600" dirty="0" smtClean="0"/>
              <a:t>: signed 	: </a:t>
            </a:r>
            <a:r>
              <a:rPr lang="en-US" sz="1600" dirty="0"/>
              <a:t>bias value</a:t>
            </a:r>
          </a:p>
          <a:p>
            <a:pPr marL="0" indent="0">
              <a:buNone/>
            </a:pPr>
            <a:r>
              <a:rPr lang="en-US" sz="1600" dirty="0" smtClean="0"/>
              <a:t>	w3_i</a:t>
            </a:r>
            <a:r>
              <a:rPr lang="en-US" sz="1600" dirty="0"/>
              <a:t>	</a:t>
            </a:r>
            <a:r>
              <a:rPr lang="en-US" sz="1600" dirty="0" smtClean="0"/>
              <a:t>: </a:t>
            </a:r>
            <a:r>
              <a:rPr lang="en-US" sz="1600" dirty="0"/>
              <a:t>32 </a:t>
            </a:r>
            <a:r>
              <a:rPr lang="en-US" sz="1600" dirty="0" smtClean="0"/>
              <a:t>bits:  </a:t>
            </a:r>
            <a:r>
              <a:rPr lang="en-US" sz="1600" dirty="0"/>
              <a:t>signed 	: weight value (</a:t>
            </a:r>
            <a:r>
              <a:rPr lang="en-US" sz="1600" dirty="0" err="1"/>
              <a:t>i</a:t>
            </a:r>
            <a:r>
              <a:rPr lang="en-US" sz="1600" dirty="0"/>
              <a:t>=1,2,3)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err="1"/>
              <a:t>clk</a:t>
            </a:r>
            <a:r>
              <a:rPr lang="en-US" sz="1600" dirty="0"/>
              <a:t>	</a:t>
            </a:r>
            <a:r>
              <a:rPr lang="en-US" sz="1600" dirty="0" smtClean="0"/>
              <a:t>: </a:t>
            </a:r>
            <a:r>
              <a:rPr lang="en-US" sz="1600" dirty="0"/>
              <a:t>1 bit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err="1"/>
              <a:t>areset</a:t>
            </a:r>
            <a:r>
              <a:rPr lang="en-US" sz="1600" dirty="0"/>
              <a:t>	</a:t>
            </a:r>
            <a:r>
              <a:rPr lang="en-US" sz="1600" dirty="0" smtClean="0"/>
              <a:t>: </a:t>
            </a:r>
            <a:r>
              <a:rPr lang="en-US" sz="1600" dirty="0"/>
              <a:t>1 bit </a:t>
            </a:r>
            <a:r>
              <a:rPr lang="en-US" sz="1600" dirty="0" smtClean="0"/>
              <a:t>		: </a:t>
            </a:r>
            <a:r>
              <a:rPr lang="en-US" sz="1600" dirty="0"/>
              <a:t>high active</a:t>
            </a:r>
          </a:p>
          <a:p>
            <a:pPr marL="0" indent="0">
              <a:buNone/>
            </a:pPr>
            <a:r>
              <a:rPr lang="en-US" sz="1600" dirty="0" smtClean="0"/>
              <a:t>Output</a:t>
            </a:r>
            <a:r>
              <a:rPr lang="en-US" sz="1600" dirty="0"/>
              <a:t>: </a:t>
            </a:r>
          </a:p>
          <a:p>
            <a:pPr marL="0" indent="0">
              <a:buNone/>
            </a:pPr>
            <a:r>
              <a:rPr lang="en-US" sz="1600" dirty="0"/>
              <a:t>	z3	</a:t>
            </a:r>
            <a:r>
              <a:rPr lang="en-US" sz="1600" dirty="0" smtClean="0"/>
              <a:t>: </a:t>
            </a:r>
            <a:r>
              <a:rPr lang="en-US" sz="1600" dirty="0"/>
              <a:t>8 bits 0000.0000 </a:t>
            </a:r>
            <a:r>
              <a:rPr lang="en-US" sz="1600" dirty="0" smtClean="0"/>
              <a:t>	: </a:t>
            </a:r>
            <a:r>
              <a:rPr lang="en-US" sz="1600" dirty="0"/>
              <a:t>output value</a:t>
            </a:r>
            <a:endParaRPr lang="en-US" sz="1600" dirty="0" smtClean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3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1143000"/>
            <a:ext cx="3209925" cy="4381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400" y="3733800"/>
            <a:ext cx="3800475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192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900" dirty="0" smtClean="0">
                <a:solidFill>
                  <a:srgbClr val="FF0000"/>
                </a:solidFill>
              </a:rPr>
              <a:t>a</a:t>
            </a:r>
            <a:r>
              <a:rPr lang="en-US" sz="1900" dirty="0" smtClean="0">
                <a:solidFill>
                  <a:srgbClr val="FF0000"/>
                </a:solidFill>
              </a:rPr>
              <a:t>2,a3: sigmoid function</a:t>
            </a:r>
          </a:p>
          <a:p>
            <a:pPr lvl="1"/>
            <a:endParaRPr lang="en-US" sz="1200" dirty="0" smtClean="0">
              <a:solidFill>
                <a:srgbClr val="FF0000"/>
              </a:solidFill>
            </a:endParaRPr>
          </a:p>
          <a:p>
            <a:pPr lvl="1"/>
            <a:endParaRPr lang="en-US" sz="1200" dirty="0">
              <a:solidFill>
                <a:srgbClr val="FF0000"/>
              </a:solidFill>
            </a:endParaRPr>
          </a:p>
          <a:p>
            <a:pPr lvl="1"/>
            <a:endParaRPr lang="en-US" sz="1200" dirty="0" smtClean="0">
              <a:solidFill>
                <a:srgbClr val="FF0000"/>
              </a:solidFill>
            </a:endParaRPr>
          </a:p>
          <a:p>
            <a:pPr lvl="1"/>
            <a:endParaRPr lang="en-US" sz="1200" dirty="0">
              <a:solidFill>
                <a:srgbClr val="FF0000"/>
              </a:solidFill>
            </a:endParaRPr>
          </a:p>
          <a:p>
            <a:pPr lvl="1"/>
            <a:endParaRPr lang="en-US" sz="1200" dirty="0" smtClean="0">
              <a:solidFill>
                <a:srgbClr val="FF0000"/>
              </a:solidFill>
            </a:endParaRPr>
          </a:p>
          <a:p>
            <a:pPr lvl="1"/>
            <a:endParaRPr lang="en-US" sz="1200" dirty="0">
              <a:solidFill>
                <a:srgbClr val="FF0000"/>
              </a:solidFill>
            </a:endParaRPr>
          </a:p>
          <a:p>
            <a:pPr lvl="1"/>
            <a:endParaRPr lang="en-US" sz="1200" dirty="0" smtClean="0">
              <a:solidFill>
                <a:srgbClr val="FF0000"/>
              </a:solidFill>
            </a:endParaRPr>
          </a:p>
          <a:p>
            <a:pPr lvl="1"/>
            <a:endParaRPr lang="en-US" sz="1200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en-US" sz="1500" dirty="0" smtClean="0"/>
              <a:t>-- Description     </a:t>
            </a:r>
            <a:r>
              <a:rPr lang="en-US" sz="1500" dirty="0"/>
              <a:t>: 8 bits memory to store value of sigmoid calculation</a:t>
            </a:r>
            <a:r>
              <a:rPr lang="en-US" sz="1500" dirty="0" smtClean="0"/>
              <a:t>.</a:t>
            </a:r>
          </a:p>
          <a:p>
            <a:pPr marL="457200" lvl="1" indent="0">
              <a:buNone/>
            </a:pPr>
            <a:r>
              <a:rPr lang="en-US" sz="1500" dirty="0"/>
              <a:t>-- Input</a:t>
            </a:r>
            <a:r>
              <a:rPr lang="en-US" sz="1500" dirty="0" smtClean="0"/>
              <a:t>:	</a:t>
            </a:r>
          </a:p>
          <a:p>
            <a:pPr marL="457200" lvl="1" indent="0">
              <a:buNone/>
            </a:pPr>
            <a:r>
              <a:rPr lang="en-US" sz="1500" dirty="0"/>
              <a:t>	</a:t>
            </a:r>
            <a:r>
              <a:rPr lang="en-US" sz="1500" dirty="0" err="1" smtClean="0"/>
              <a:t>clk</a:t>
            </a:r>
            <a:r>
              <a:rPr lang="en-US" sz="1500" dirty="0"/>
              <a:t>	: 1 </a:t>
            </a:r>
            <a:r>
              <a:rPr lang="en-US" sz="1500" dirty="0" smtClean="0"/>
              <a:t>bit</a:t>
            </a:r>
          </a:p>
          <a:p>
            <a:pPr marL="457200" lvl="1" indent="0">
              <a:buNone/>
            </a:pPr>
            <a:r>
              <a:rPr lang="en-US" sz="1500" dirty="0" smtClean="0"/>
              <a:t>	din </a:t>
            </a:r>
            <a:r>
              <a:rPr lang="en-US" sz="1500" dirty="0"/>
              <a:t>	: 1 bit </a:t>
            </a:r>
            <a:r>
              <a:rPr lang="en-US" sz="1500" dirty="0" smtClean="0"/>
              <a:t>	: </a:t>
            </a:r>
            <a:r>
              <a:rPr lang="en-US" sz="1500" dirty="0"/>
              <a:t>read </a:t>
            </a:r>
            <a:r>
              <a:rPr lang="en-US" sz="1500" dirty="0" smtClean="0"/>
              <a:t>enable</a:t>
            </a:r>
          </a:p>
          <a:p>
            <a:pPr marL="457200" lvl="1" indent="0">
              <a:buNone/>
            </a:pPr>
            <a:r>
              <a:rPr lang="en-US" sz="1500" dirty="0" smtClean="0"/>
              <a:t>	</a:t>
            </a:r>
            <a:r>
              <a:rPr lang="en-US" sz="1500" dirty="0" err="1" smtClean="0"/>
              <a:t>addr</a:t>
            </a:r>
            <a:r>
              <a:rPr lang="en-US" sz="1500" dirty="0" smtClean="0"/>
              <a:t> </a:t>
            </a:r>
            <a:r>
              <a:rPr lang="en-US" sz="1500" dirty="0"/>
              <a:t>	: 8 bits </a:t>
            </a:r>
            <a:r>
              <a:rPr lang="en-US" sz="1500" dirty="0" smtClean="0"/>
              <a:t>	:</a:t>
            </a:r>
            <a:r>
              <a:rPr lang="en-US" sz="1500" dirty="0"/>
              <a:t> count number of clock with input from 0 to </a:t>
            </a:r>
            <a:r>
              <a:rPr lang="en-US" sz="1500" dirty="0" smtClean="0"/>
              <a:t>255 </a:t>
            </a:r>
            <a:endParaRPr lang="en-US" sz="1500" dirty="0"/>
          </a:p>
          <a:p>
            <a:pPr marL="457200" lvl="1" indent="0">
              <a:buNone/>
            </a:pPr>
            <a:r>
              <a:rPr lang="en-US" sz="1500" dirty="0" smtClean="0"/>
              <a:t>-- Output:</a:t>
            </a:r>
          </a:p>
          <a:p>
            <a:pPr marL="457200" lvl="1" indent="0">
              <a:buNone/>
            </a:pPr>
            <a:r>
              <a:rPr lang="en-US" sz="1500" dirty="0" smtClean="0"/>
              <a:t>	</a:t>
            </a:r>
            <a:r>
              <a:rPr lang="en-US" sz="1500" dirty="0" err="1" smtClean="0"/>
              <a:t>dout</a:t>
            </a:r>
            <a:r>
              <a:rPr lang="en-US" sz="1500" dirty="0"/>
              <a:t>	: 32 bits 	: output value for sigmoid </a:t>
            </a:r>
            <a:r>
              <a:rPr lang="en-US" sz="1500" dirty="0" err="1"/>
              <a:t>func</a:t>
            </a:r>
            <a:r>
              <a:rPr lang="en-US" sz="1500" dirty="0"/>
              <a:t>.</a:t>
            </a:r>
            <a:endParaRPr lang="en-US" sz="15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7312" y="2162969"/>
            <a:ext cx="3228975" cy="6572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7312" y="1524794"/>
            <a:ext cx="3105150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783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014-SISLAB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2014-SISLAB template</Template>
  <TotalTime>247</TotalTime>
  <Words>42</Words>
  <Application>Microsoft Office PowerPoint</Application>
  <PresentationFormat>On-screen Show (4:3)</PresentationFormat>
  <Paragraphs>73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Times New Roman</vt:lpstr>
      <vt:lpstr>2014-SISLAB template</vt:lpstr>
      <vt:lpstr>Neural Network and hardware design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Neural Network and hardware design</dc:title>
  <dc:creator>Nguyen Xuan Thuan</dc:creator>
  <cp:lastModifiedBy>Nguyen Xuan Thuan</cp:lastModifiedBy>
  <cp:revision>17</cp:revision>
  <dcterms:created xsi:type="dcterms:W3CDTF">2017-11-18T03:10:15Z</dcterms:created>
  <dcterms:modified xsi:type="dcterms:W3CDTF">2017-11-18T07:17:48Z</dcterms:modified>
</cp:coreProperties>
</file>