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A816-3313-4E5E-BF2B-21787856F87B}" type="datetimeFigureOut">
              <a:rPr lang="en-US" smtClean="0"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84B4-9492-4A6A-9898-732AAE42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84B4-9492-4A6A-9898-732AAE4258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28E-F781-4619-B3BC-19E2C934A4E1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2E-06C7-49B4-86A2-5842B64C520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24CD-BE62-43F7-BAB8-D9B3F51A2EF6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7EDD-C052-4B2F-9E2D-A8BE624478FD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73-91F1-431D-91B4-1512FBB99617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84E-E5A5-441A-B183-AD03E09B12C8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CA43-ABFA-4352-95D2-F5DC41AC9025}" type="datetime1">
              <a:rPr lang="en-US" smtClean="0"/>
              <a:t>8/2/2017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9E-C4E2-4048-A6C9-352EDD51E595}" type="datetime1">
              <a:rPr lang="en-US" smtClean="0"/>
              <a:t>8/2/2017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2F69-FA73-4094-AB39-E3E62649072E}" type="datetime1">
              <a:rPr lang="en-US" smtClean="0"/>
              <a:t>8/2/2017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CBD-DFD4-46B6-B574-5F0D4BC62149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685-F375-4AB3-BAD0-D52CB4256BF7}" type="datetime1">
              <a:rPr lang="en-US" smtClean="0"/>
              <a:t>8/2/2017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C686-257E-4052-9D6A-02D0C6E8A1FB}" type="datetime1">
              <a:rPr lang="en-US" smtClean="0"/>
              <a:t>8/2/2017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29600" cy="2822575"/>
          </a:xfrm>
        </p:spPr>
        <p:txBody>
          <a:bodyPr>
            <a:normAutofit fontScale="90000"/>
          </a:bodyPr>
          <a:lstStyle/>
          <a:p>
            <a:r>
              <a:rPr lang="en-US" dirty="0"/>
              <a:t>On-chip Detection Methodology for Break-Even</a:t>
            </a:r>
            <a:br>
              <a:rPr lang="en-US" dirty="0"/>
            </a:br>
            <a:r>
              <a:rPr lang="en-US" dirty="0"/>
              <a:t>Time of Power Gated Function Units </a:t>
            </a:r>
            <a:br>
              <a:rPr lang="en-US" dirty="0"/>
            </a:br>
            <a:r>
              <a:rPr lang="en-US" sz="2700" b="0" dirty="0" err="1"/>
              <a:t>Kimiyoshi</a:t>
            </a:r>
            <a:r>
              <a:rPr lang="en-US" sz="2700" b="0" dirty="0"/>
              <a:t> </a:t>
            </a:r>
            <a:r>
              <a:rPr lang="en-US" sz="2700" b="0" dirty="0" err="1"/>
              <a:t>Usami</a:t>
            </a:r>
            <a:r>
              <a:rPr lang="en-US" sz="2700" b="0" dirty="0"/>
              <a:t>, </a:t>
            </a:r>
            <a:r>
              <a:rPr lang="en-US" sz="2700" b="0" dirty="0" err="1"/>
              <a:t>Yuya</a:t>
            </a:r>
            <a:r>
              <a:rPr lang="en-US" sz="2700" b="0" dirty="0"/>
              <a:t> </a:t>
            </a:r>
            <a:r>
              <a:rPr lang="en-US" sz="2700" b="0" dirty="0" err="1" smtClean="0"/>
              <a:t>Goto</a:t>
            </a:r>
            <a:r>
              <a:rPr lang="en-US" sz="2700" b="0" dirty="0" smtClean="0"/>
              <a:t>, </a:t>
            </a:r>
            <a:r>
              <a:rPr lang="en-US" sz="2700" b="0" dirty="0" err="1" smtClean="0"/>
              <a:t>Kensaku</a:t>
            </a:r>
            <a:r>
              <a:rPr lang="en-US" sz="2700" b="0" dirty="0" smtClean="0"/>
              <a:t> </a:t>
            </a:r>
            <a:r>
              <a:rPr lang="en-US" sz="2700" b="0" dirty="0"/>
              <a:t>Matsunaga</a:t>
            </a:r>
            <a:r>
              <a:rPr lang="en-US" sz="2700" b="0" dirty="0" smtClean="0"/>
              <a:t>,</a:t>
            </a:r>
            <a:br>
              <a:rPr lang="en-US" sz="2700" b="0" dirty="0" smtClean="0"/>
            </a:br>
            <a:r>
              <a:rPr lang="en-US" sz="2700" b="0" dirty="0" smtClean="0"/>
              <a:t> Satoshi Koyama</a:t>
            </a:r>
            <a:r>
              <a:rPr lang="en-US" sz="2700" b="0" dirty="0"/>
              <a:t> </a:t>
            </a:r>
            <a:r>
              <a:rPr lang="en-US" sz="2700" b="0" dirty="0" smtClean="0"/>
              <a:t>Shibaura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Instructor: Xuan-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Tran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Student: Kim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Manh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Cuong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3900" y="1676400"/>
            <a:ext cx="7277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NewRoman"/>
              </a:rPr>
              <a:t>Use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the weighted responses of </a:t>
            </a:r>
            <a:r>
              <a:rPr lang="en-US" dirty="0" err="1" smtClean="0">
                <a:solidFill>
                  <a:srgbClr val="000000"/>
                </a:solidFill>
                <a:latin typeface="TimesNewRoman"/>
              </a:rPr>
              <a:t>pMOS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TimesNewRoman"/>
              </a:rPr>
              <a:t>nMOS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 leakage monitors as a parameter to reflect the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entire leakage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of a function unit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98006"/>
            <a:ext cx="4152900" cy="1028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6000" y="2599730"/>
            <a:ext cx="683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"/>
              </a:rPr>
              <a:t>leakage current flowing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through turned-off </a:t>
            </a:r>
            <a:r>
              <a:rPr lang="en-US" dirty="0" err="1">
                <a:solidFill>
                  <a:srgbClr val="000000"/>
                </a:solidFill>
                <a:latin typeface="TimesNewRoman"/>
              </a:rPr>
              <a:t>pMOS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 at the room</a:t>
            </a:r>
          </a:p>
          <a:p>
            <a:r>
              <a:rPr lang="en-US" dirty="0">
                <a:solidFill>
                  <a:srgbClr val="000000"/>
                </a:solidFill>
                <a:latin typeface="TimesNewRoman"/>
              </a:rPr>
              <a:t>temperature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6000" y="4301816"/>
            <a:ext cx="698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NewRoman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detection time of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a leakage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monitor at the room temperature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0" y="4905462"/>
            <a:ext cx="2473325" cy="5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3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imesNewRoman"/>
              </a:rPr>
              <a:t>BET</a:t>
            </a:r>
            <a:r>
              <a:rPr lang="en-US" sz="800" dirty="0" err="1">
                <a:solidFill>
                  <a:srgbClr val="000000"/>
                </a:solidFill>
                <a:latin typeface="TimesNewRoman"/>
              </a:rPr>
              <a:t>norm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can be computed from the weighed response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75" y="2640231"/>
            <a:ext cx="5273450" cy="1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7526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NewRoman"/>
              </a:rPr>
              <a:t>III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. METHODOLOGY FOR BET DETECTION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311400"/>
            <a:ext cx="5281613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Results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447800"/>
            <a:ext cx="6324600" cy="4699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5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Results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429338" cy="45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8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000" b="1" dirty="0" smtClean="0"/>
          </a:p>
          <a:p>
            <a:pPr marL="0" indent="0">
              <a:buNone/>
            </a:pPr>
            <a:endParaRPr lang="en-US" sz="5000" b="1" dirty="0"/>
          </a:p>
          <a:p>
            <a:pPr marL="0" indent="0">
              <a:buNone/>
            </a:pPr>
            <a:r>
              <a:rPr lang="en-US" sz="5000" b="1" smtClean="0"/>
              <a:t>          Thanks </a:t>
            </a:r>
            <a:r>
              <a:rPr lang="en-US" sz="5000" b="1" dirty="0" smtClean="0"/>
              <a:t>for attention</a:t>
            </a:r>
            <a:endParaRPr lang="en-US" sz="5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2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Content</a:t>
            </a:r>
            <a:r>
              <a:rPr lang="en-US" b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b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Methodology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esults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</a:t>
            </a:r>
          </a:p>
          <a:p>
            <a:r>
              <a:rPr lang="en-US" dirty="0" smtClean="0"/>
              <a:t>Analytical </a:t>
            </a:r>
            <a:r>
              <a:rPr lang="en-US" dirty="0"/>
              <a:t>models for the response of </a:t>
            </a:r>
            <a:r>
              <a:rPr lang="en-US" dirty="0" smtClean="0"/>
              <a:t>a leakage </a:t>
            </a:r>
            <a:r>
              <a:rPr lang="en-US" dirty="0"/>
              <a:t>monitor and investigated </a:t>
            </a:r>
            <a:r>
              <a:rPr lang="en-US" dirty="0" smtClean="0"/>
              <a:t>the relationship to BET </a:t>
            </a:r>
          </a:p>
          <a:p>
            <a:r>
              <a:rPr lang="en-US" dirty="0"/>
              <a:t>BET of power-gated function units by using a</a:t>
            </a:r>
            <a:br>
              <a:rPr lang="en-US" dirty="0"/>
            </a:br>
            <a:r>
              <a:rPr lang="en-US" dirty="0"/>
              <a:t>leakage monitor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0"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en-US" dirty="0" smtClean="0"/>
              <a:t>MTCMOS </a:t>
            </a:r>
            <a:r>
              <a:rPr lang="en-US" dirty="0"/>
              <a:t>LEAKAGE </a:t>
            </a:r>
            <a:r>
              <a:rPr lang="en-US" dirty="0" smtClean="0"/>
              <a:t>MONITOR</a:t>
            </a:r>
          </a:p>
          <a:p>
            <a:r>
              <a:rPr lang="en-US" dirty="0"/>
              <a:t>Analytical </a:t>
            </a:r>
            <a:r>
              <a:rPr lang="en-US" dirty="0" smtClean="0"/>
              <a:t>Model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36" y="2667000"/>
            <a:ext cx="592212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009001"/>
            <a:ext cx="3392129" cy="45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00" y="1591270"/>
            <a:ext cx="576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NewRoman"/>
              </a:rPr>
              <a:t>Q stored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into the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capacitance C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VGND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within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delta 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27432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NewRoman"/>
              </a:rPr>
              <a:t>time t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d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as the time at which V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reaches V</a:t>
            </a:r>
            <a:r>
              <a:rPr lang="en-US" sz="800" dirty="0" smtClean="0">
                <a:solidFill>
                  <a:srgbClr val="000000"/>
                </a:solidFill>
                <a:latin typeface="TimesNewRoman"/>
              </a:rPr>
              <a:t>REF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209538"/>
            <a:ext cx="6000750" cy="10483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9200" y="4341039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"/>
              </a:rPr>
              <a:t>Detection Time Ratio (</a:t>
            </a:r>
            <a:r>
              <a:rPr lang="en-US" i="1" dirty="0">
                <a:solidFill>
                  <a:srgbClr val="000000"/>
                </a:solidFill>
                <a:latin typeface="TimesNewRoman"/>
              </a:rPr>
              <a:t>DTR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) as the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ratio of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t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d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at the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absolute temperature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T over t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d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at the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room temperature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T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RT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1" y="5209391"/>
            <a:ext cx="4419600" cy="6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8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60020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NewRoman"/>
              </a:rPr>
              <a:t>Break-even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time ratio </a:t>
            </a:r>
            <a:r>
              <a:rPr lang="en-US" i="1" dirty="0">
                <a:solidFill>
                  <a:srgbClr val="000000"/>
                </a:solidFill>
                <a:latin typeface="TimesNewRoman"/>
              </a:rPr>
              <a:t>BETR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as the ratio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of BET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at T over BET at T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RT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65" y="2286000"/>
            <a:ext cx="5615070" cy="6895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297557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TimesNewRoman"/>
              </a:rPr>
              <a:t>BETR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increases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almost linearly with </a:t>
            </a:r>
            <a:r>
              <a:rPr lang="en-US" i="1" dirty="0">
                <a:solidFill>
                  <a:srgbClr val="000000"/>
                </a:solidFill>
                <a:latin typeface="TimesNewRoman"/>
              </a:rPr>
              <a:t>DTR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for the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temperature range of 25</a:t>
            </a:r>
            <a:r>
              <a:rPr lang="en-US" dirty="0" smtClean="0">
                <a:solidFill>
                  <a:srgbClr val="000000"/>
                </a:solidFill>
                <a:latin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C to 85</a:t>
            </a:r>
            <a:r>
              <a:rPr lang="en-US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4" y="3661370"/>
            <a:ext cx="6374566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8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nMOS</a:t>
            </a:r>
            <a:r>
              <a:rPr lang="en-US" dirty="0"/>
              <a:t> Leakage 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286000"/>
            <a:ext cx="7161355" cy="32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9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</a:t>
            </a:r>
            <a:r>
              <a:rPr lang="en-US" dirty="0"/>
              <a:t>. Weighted Response of </a:t>
            </a:r>
            <a:r>
              <a:rPr lang="en-US" dirty="0" err="1"/>
              <a:t>pMOS</a:t>
            </a:r>
            <a:r>
              <a:rPr lang="en-US" dirty="0"/>
              <a:t> and </a:t>
            </a:r>
            <a:r>
              <a:rPr lang="en-US" dirty="0" err="1"/>
              <a:t>nMOS</a:t>
            </a:r>
            <a:r>
              <a:rPr lang="en-US" dirty="0"/>
              <a:t> Leakage Monitors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The shares </a:t>
            </a:r>
            <a:r>
              <a:rPr lang="en-US" dirty="0" smtClean="0"/>
              <a:t>of </a:t>
            </a:r>
            <a:r>
              <a:rPr lang="en-US" dirty="0" err="1" smtClean="0"/>
              <a:t>pMOS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nMOS</a:t>
            </a:r>
            <a:r>
              <a:rPr lang="en-US" dirty="0"/>
              <a:t> leakage can be estimated by simulations </a:t>
            </a:r>
            <a:r>
              <a:rPr lang="en-US" dirty="0" smtClean="0"/>
              <a:t>for two </a:t>
            </a:r>
            <a:r>
              <a:rPr lang="en-US" dirty="0"/>
              <a:t>process corners (FS and TT)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9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03310"/>
            <a:ext cx="4495800" cy="8474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1792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NewRoman"/>
              </a:rPr>
              <a:t>leakage current for the FS corner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43587"/>
            <a:ext cx="4495800" cy="10925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358714"/>
            <a:ext cx="4838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"/>
              </a:rPr>
              <a:t>Solving these simultaneous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equations, given: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49231"/>
      </p:ext>
    </p:extLst>
  </p:cSld>
  <p:clrMapOvr>
    <a:masterClrMapping/>
  </p:clrMapOvr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243</Words>
  <Application>Microsoft Office PowerPoint</Application>
  <PresentationFormat>On-screen Show (4:3)</PresentationFormat>
  <Paragraphs>58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TimesNewRoman</vt:lpstr>
      <vt:lpstr>2014-SISLAB template</vt:lpstr>
      <vt:lpstr>On-chip Detection Methodology for Break-Even Time of Power Gated Function Units  Kimiyoshi Usami, Yuya Goto, Kensaku Matsunaga,  Satoshi Koyama Shibaura  </vt:lpstr>
      <vt:lpstr> Content </vt:lpstr>
      <vt:lpstr> Introduction </vt:lpstr>
      <vt:lpstr> Proposal Methodology  </vt:lpstr>
      <vt:lpstr> Proposal Methodology  </vt:lpstr>
      <vt:lpstr> Proposal Methodology  </vt:lpstr>
      <vt:lpstr> Proposal Methodology  </vt:lpstr>
      <vt:lpstr> Proposal Methodology  </vt:lpstr>
      <vt:lpstr> Proposal Methodology  </vt:lpstr>
      <vt:lpstr> Proposal Methodology  </vt:lpstr>
      <vt:lpstr> Proposal Methodology  </vt:lpstr>
      <vt:lpstr> Proposal Methodology  </vt:lpstr>
      <vt:lpstr> Results </vt:lpstr>
      <vt:lpstr> Results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Kim Mạnh Cường </cp:lastModifiedBy>
  <cp:revision>38</cp:revision>
  <dcterms:created xsi:type="dcterms:W3CDTF">2014-04-07T08:20:53Z</dcterms:created>
  <dcterms:modified xsi:type="dcterms:W3CDTF">2017-08-01T19:59:54Z</dcterms:modified>
</cp:coreProperties>
</file>