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  <p:cmAuthor id="4" name="D" initials="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CC"/>
    <a:srgbClr val="00CC00"/>
    <a:srgbClr val="00FF00"/>
    <a:srgbClr val="F3F5FA"/>
    <a:srgbClr val="790A26"/>
    <a:srgbClr val="F1AB1F"/>
    <a:srgbClr val="6E2337"/>
    <a:srgbClr val="990000"/>
    <a:srgbClr val="CDD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93949" autoAdjust="0"/>
  </p:normalViewPr>
  <p:slideViewPr>
    <p:cSldViewPr snapToObjects="1" showGuides="1">
      <p:cViewPr>
        <p:scale>
          <a:sx n="20" d="100"/>
          <a:sy n="20" d="100"/>
        </p:scale>
        <p:origin x="-516" y="1050"/>
      </p:cViewPr>
      <p:guideLst>
        <p:guide orient="horz" pos="3126"/>
        <p:guide orient="horz" pos="288"/>
        <p:guide orient="horz" pos="20160"/>
        <p:guide orient="horz"/>
        <p:guide pos="581"/>
        <p:guide pos="23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0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37848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548750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4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6378482"/>
            <a:ext cx="10048875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7" y="5548750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378482"/>
            <a:ext cx="10048875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548751"/>
            <a:ext cx="10058400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14027" y="5548751"/>
            <a:ext cx="1004701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14027" y="6378482"/>
            <a:ext cx="1004701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4027" y="14272739"/>
            <a:ext cx="1004701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7" y="15011403"/>
            <a:ext cx="1005205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14027" y="25679402"/>
            <a:ext cx="1004701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7"/>
            <a:ext cx="1005205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3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4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7" y="6295353"/>
            <a:ext cx="13591277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431997"/>
            <a:ext cx="1357312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9" y="18240478"/>
            <a:ext cx="1359286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409230"/>
            <a:ext cx="1357312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7" y="21595083"/>
            <a:ext cx="13571535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7" y="20739665"/>
            <a:ext cx="1357153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295353"/>
            <a:ext cx="13571535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431997"/>
            <a:ext cx="1357947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2" y="5431997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2" y="6295353"/>
            <a:ext cx="13576029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2" y="17377124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1" y="18157350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2" y="25845659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3" y="26625887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3930311" y="20388301"/>
            <a:ext cx="13578840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6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10917140" y="25063837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3906858" y="17032208"/>
            <a:ext cx="13555387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3906859" y="17032208"/>
            <a:ext cx="13569696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4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21222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348868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7" y="15043763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4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6204288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348869"/>
            <a:ext cx="20720051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96539"/>
            <a:ext cx="2072005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1" y="21074747"/>
            <a:ext cx="20720051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05536" y="5348869"/>
            <a:ext cx="1004701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05536" y="6212226"/>
            <a:ext cx="1004701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05536" y="14272739"/>
            <a:ext cx="1004701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05536" y="15011403"/>
            <a:ext cx="1005205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05536" y="25669877"/>
            <a:ext cx="1004701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5"/>
            <a:ext cx="1005205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4" y="18288002"/>
            <a:ext cx="10050463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4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rgbClr val="F1AB1F"/>
            </a:gs>
            <a:gs pos="100000">
              <a:schemeClr val="bg1"/>
            </a:gs>
            <a:gs pos="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 userDrawn="1"/>
        </p:nvSpPr>
        <p:spPr>
          <a:xfrm>
            <a:off x="11587692" y="5475146"/>
            <a:ext cx="20723755" cy="26736675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222126" y="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790A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200" y="4800601"/>
            <a:ext cx="43799760" cy="45719"/>
          </a:xfrm>
          <a:prstGeom prst="rect">
            <a:avLst/>
          </a:prstGeom>
          <a:solidFill>
            <a:srgbClr val="F1AB1F"/>
          </a:solidFill>
          <a:ln w="152400">
            <a:solidFill>
              <a:srgbClr val="F1AB1F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370487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7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1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7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22"/>
            <a:ext cx="9771399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9" y="28154090"/>
              <a:ext cx="86711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3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7" y="11582401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 userDrawn="1"/>
        </p:nvSpPr>
        <p:spPr>
          <a:xfrm>
            <a:off x="922339" y="5475146"/>
            <a:ext cx="10058400" cy="26736675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2918400" y="5475146"/>
            <a:ext cx="10058400" cy="26736675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2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3946601" y="-77485"/>
            <a:ext cx="13577436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3946600" y="17054234"/>
            <a:ext cx="13534339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7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1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7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3686138" y="31638626"/>
            <a:ext cx="13200441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3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-13946601" y="11526118"/>
            <a:ext cx="13577436" cy="81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922338" y="5392018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5154505" y="5392018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9386671" y="5392018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3892846" y="20466669"/>
            <a:ext cx="13534339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2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7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7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1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7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22"/>
            <a:ext cx="9771399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9" y="28154090"/>
              <a:ext cx="867118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3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7" y="11582401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922338" y="5257801"/>
            <a:ext cx="10050463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2918401" y="5257801"/>
            <a:ext cx="10050463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3195" y="5267326"/>
            <a:ext cx="20724813" cy="26736675"/>
          </a:xfrm>
          <a:prstGeom prst="roundRect">
            <a:avLst>
              <a:gd name="adj" fmla="val 2853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emf"/><Relationship Id="rId18" Type="http://schemas.openxmlformats.org/officeDocument/2006/relationships/image" Target="../media/image1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png"/><Relationship Id="rId10" Type="http://schemas.openxmlformats.org/officeDocument/2006/relationships/image" Target="../media/image11.w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598873" y="15633627"/>
            <a:ext cx="20721635" cy="6464373"/>
          </a:xfrm>
        </p:spPr>
        <p:txBody>
          <a:bodyPr numCol="2"/>
          <a:lstStyle/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Routing: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Based on </a:t>
            </a:r>
            <a:r>
              <a:rPr lang="en-US" b="1" dirty="0" err="1">
                <a:solidFill>
                  <a:srgbClr val="000000"/>
                </a:solidFill>
              </a:rPr>
              <a:t>Duato’s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Protocol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- Escape </a:t>
            </a:r>
            <a:r>
              <a:rPr lang="en-US" b="1" dirty="0">
                <a:solidFill>
                  <a:srgbClr val="000000"/>
                </a:solidFill>
              </a:rPr>
              <a:t>resources are comprised of escape VCs of the bypass ring formed by (Bypass Inport, Bypass Outport) pairs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- Other </a:t>
            </a:r>
            <a:r>
              <a:rPr lang="en-US" b="1" dirty="0">
                <a:solidFill>
                  <a:srgbClr val="000000"/>
                </a:solidFill>
              </a:rPr>
              <a:t>VCs are adaptive resources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CC00"/>
                </a:solidFill>
              </a:rPr>
              <a:t>Packets on adaptive VCs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- First </a:t>
            </a:r>
            <a:r>
              <a:rPr lang="en-US" b="1" dirty="0">
                <a:solidFill>
                  <a:srgbClr val="000000"/>
                </a:solidFill>
              </a:rPr>
              <a:t>routed minimally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- If </a:t>
            </a:r>
            <a:r>
              <a:rPr lang="en-US" b="1" dirty="0">
                <a:solidFill>
                  <a:srgbClr val="000000"/>
                </a:solidFill>
              </a:rPr>
              <a:t>not possible, detoured by </a:t>
            </a:r>
            <a:r>
              <a:rPr lang="en-US" b="1" dirty="0" smtClean="0">
                <a:solidFill>
                  <a:srgbClr val="000000"/>
                </a:solidFill>
              </a:rPr>
              <a:t>one</a:t>
            </a:r>
          </a:p>
          <a:p>
            <a:r>
              <a:rPr lang="en-US" b="1" i="1" dirty="0" smtClean="0">
                <a:solidFill>
                  <a:schemeClr val="tx1"/>
                </a:solidFill>
              </a:rPr>
              <a:t>          May </a:t>
            </a:r>
            <a:r>
              <a:rPr lang="en-US" b="1" i="1" dirty="0">
                <a:solidFill>
                  <a:schemeClr val="tx1"/>
                </a:solidFill>
              </a:rPr>
              <a:t>still routed on adaptive VCs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- If </a:t>
            </a:r>
            <a:r>
              <a:rPr lang="en-US" b="1" dirty="0">
                <a:solidFill>
                  <a:srgbClr val="000000"/>
                </a:solidFill>
              </a:rPr>
              <a:t>misrouted hops reach threshold</a:t>
            </a:r>
          </a:p>
          <a:p>
            <a:r>
              <a:rPr lang="en-US" b="1" i="1" dirty="0" smtClean="0">
                <a:solidFill>
                  <a:srgbClr val="000000"/>
                </a:solidFill>
              </a:rPr>
              <a:t>         Forced </a:t>
            </a:r>
            <a:r>
              <a:rPr lang="en-US" b="1" i="1" dirty="0">
                <a:solidFill>
                  <a:srgbClr val="000000"/>
                </a:solidFill>
              </a:rPr>
              <a:t>to enter escape VCs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Packets on escape VCs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- Confined </a:t>
            </a:r>
            <a:r>
              <a:rPr lang="en-US" b="1" dirty="0">
                <a:solidFill>
                  <a:srgbClr val="000000"/>
                </a:solidFill>
              </a:rPr>
              <a:t>to bypass ring until destination</a:t>
            </a:r>
          </a:p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Increasing NoRD Efficiency</a:t>
            </a:r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Routers have different impact on performance based on their </a:t>
            </a:r>
            <a:r>
              <a:rPr lang="en-US" b="1" dirty="0" smtClean="0">
                <a:solidFill>
                  <a:srgbClr val="000000"/>
                </a:solidFill>
              </a:rPr>
              <a:t>location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Classify routers in to </a:t>
            </a:r>
            <a:r>
              <a:rPr lang="en-US" b="1" dirty="0" smtClean="0">
                <a:solidFill>
                  <a:srgbClr val="FF0000"/>
                </a:solidFill>
              </a:rPr>
              <a:t>performance-centric</a:t>
            </a:r>
            <a:r>
              <a:rPr lang="en-US" b="1" dirty="0" smtClean="0">
                <a:solidFill>
                  <a:srgbClr val="000000"/>
                </a:solidFill>
              </a:rPr>
              <a:t> class  and </a:t>
            </a:r>
            <a:r>
              <a:rPr lang="en-US" b="1" dirty="0" smtClean="0">
                <a:solidFill>
                  <a:srgbClr val="0000CC"/>
                </a:solidFill>
              </a:rPr>
              <a:t>power-centric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class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Wake up early a few performance-critical routers to </a:t>
            </a:r>
            <a:r>
              <a:rPr lang="en-US" b="1" dirty="0" smtClean="0">
                <a:solidFill>
                  <a:srgbClr val="000000"/>
                </a:solidFill>
              </a:rPr>
              <a:t>improve performance by adding </a:t>
            </a:r>
            <a:r>
              <a:rPr lang="en-US" b="1" dirty="0">
                <a:solidFill>
                  <a:srgbClr val="000000"/>
                </a:solidFill>
              </a:rPr>
              <a:t>“shortcuts” in routing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Wake up late the rest (majority) of the routers to save more static power by allowing </a:t>
            </a:r>
            <a:r>
              <a:rPr lang="en-US" b="1" dirty="0" smtClean="0">
                <a:solidFill>
                  <a:srgbClr val="000000"/>
                </a:solidFill>
              </a:rPr>
              <a:t>those </a:t>
            </a:r>
            <a:r>
              <a:rPr lang="en-US" b="1" dirty="0">
                <a:solidFill>
                  <a:srgbClr val="000000"/>
                </a:solidFill>
              </a:rPr>
              <a:t>routers to stay in </a:t>
            </a:r>
            <a:r>
              <a:rPr lang="en-US" b="1" dirty="0" smtClean="0">
                <a:solidFill>
                  <a:srgbClr val="000000"/>
                </a:solidFill>
              </a:rPr>
              <a:t>gated-off </a:t>
            </a:r>
            <a:r>
              <a:rPr lang="en-US" b="1" dirty="0">
                <a:solidFill>
                  <a:srgbClr val="000000"/>
                </a:solidFill>
              </a:rPr>
              <a:t>state for a longer time 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Use an </a:t>
            </a:r>
            <a:r>
              <a:rPr lang="en-US" b="1" dirty="0" smtClean="0">
                <a:solidFill>
                  <a:srgbClr val="000000"/>
                </a:solidFill>
              </a:rPr>
              <a:t>off-line </a:t>
            </a:r>
            <a:r>
              <a:rPr lang="en-US" b="1" dirty="0">
                <a:solidFill>
                  <a:srgbClr val="000000"/>
                </a:solidFill>
              </a:rPr>
              <a:t>program based on </a:t>
            </a:r>
            <a:r>
              <a:rPr lang="en-US" b="1" dirty="0" smtClean="0">
                <a:solidFill>
                  <a:srgbClr val="000000"/>
                </a:solidFill>
              </a:rPr>
              <a:t>Floyd-</a:t>
            </a:r>
            <a:r>
              <a:rPr lang="en-US" b="1" dirty="0" err="1" smtClean="0">
                <a:solidFill>
                  <a:srgbClr val="000000"/>
                </a:solidFill>
              </a:rPr>
              <a:t>Warshall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all-pair shortest path algorithm </a:t>
            </a:r>
            <a:r>
              <a:rPr lang="en-US" b="1" dirty="0" smtClean="0">
                <a:solidFill>
                  <a:srgbClr val="000000"/>
                </a:solidFill>
              </a:rPr>
              <a:t>to classify routers in this work</a:t>
            </a:r>
            <a:r>
              <a:rPr lang="en-US" b="1" dirty="0">
                <a:solidFill>
                  <a:srgbClr val="000000"/>
                </a:solidFill>
              </a:rPr>
              <a:t>; further </a:t>
            </a:r>
            <a:r>
              <a:rPr lang="en-US" b="1" dirty="0" smtClean="0">
                <a:solidFill>
                  <a:srgbClr val="000000"/>
                </a:solidFill>
              </a:rPr>
              <a:t>exploration can be done </a:t>
            </a:r>
            <a:r>
              <a:rPr lang="en-US" b="1" dirty="0">
                <a:solidFill>
                  <a:srgbClr val="000000"/>
                </a:solidFill>
              </a:rPr>
              <a:t>for future </a:t>
            </a:r>
            <a:r>
              <a:rPr lang="en-US" b="1" dirty="0" smtClean="0">
                <a:solidFill>
                  <a:srgbClr val="000000"/>
                </a:solidFill>
              </a:rPr>
              <a:t>work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1553827" y="26159988"/>
            <a:ext cx="20721636" cy="5463012"/>
          </a:xfrm>
        </p:spPr>
        <p:txBody>
          <a:bodyPr/>
          <a:lstStyle/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Platform:</a:t>
            </a:r>
            <a:endParaRPr lang="en-US" b="1" u="sng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Platform: Simics + Gems (Garnet+Orion2.0)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Workloads: PARSEC 2.0 + Synthetic 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traffic</a:t>
            </a:r>
          </a:p>
          <a:p>
            <a:endParaRPr lang="en-US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Schemes Under </a:t>
            </a:r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Comparison:</a:t>
            </a:r>
            <a:endParaRPr lang="en-US" b="1" u="sng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No power-gating (No_PG)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Conventional power-gating (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Conv_PG)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- Apply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power-gating technique conventionally to routers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Optimized conventional power-gating (Conv_PG_OPT)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- Conv_PG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+ early wakeup (hide some wakeup latency)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Node-router decoupling (NoRD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>
          <a:xfrm>
            <a:off x="904188" y="15925800"/>
            <a:ext cx="10056813" cy="16389080"/>
          </a:xfrm>
          <a:ln>
            <a:noFill/>
          </a:ln>
        </p:spPr>
        <p:txBody>
          <a:bodyPr/>
          <a:lstStyle/>
          <a:p>
            <a:endParaRPr lang="en-US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Issue of high NoC power consumption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The increasing </a:t>
            </a:r>
            <a:r>
              <a:rPr lang="en-US" b="1" dirty="0">
                <a:solidFill>
                  <a:schemeClr val="tx1"/>
                </a:solidFill>
              </a:rPr>
              <a:t>static power of on-chip </a:t>
            </a:r>
            <a:r>
              <a:rPr lang="en-US" b="1" dirty="0" smtClean="0">
                <a:solidFill>
                  <a:schemeClr val="tx1"/>
                </a:solidFill>
              </a:rPr>
              <a:t>routers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/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Two Concerns: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Breakeven-time </a:t>
            </a:r>
            <a:r>
              <a:rPr lang="en-US" b="1" dirty="0">
                <a:solidFill>
                  <a:schemeClr val="tx1"/>
                </a:solidFill>
              </a:rPr>
              <a:t>(BET</a:t>
            </a:r>
            <a:r>
              <a:rPr lang="en-US" b="1" dirty="0" smtClean="0">
                <a:solidFill>
                  <a:schemeClr val="tx1"/>
                </a:solidFill>
              </a:rPr>
              <a:t>): the </a:t>
            </a:r>
            <a:r>
              <a:rPr lang="en-US" b="1" dirty="0">
                <a:solidFill>
                  <a:schemeClr val="tx1"/>
                </a:solidFill>
              </a:rPr>
              <a:t>minimum number of </a:t>
            </a:r>
            <a:r>
              <a:rPr lang="en-US" b="1" dirty="0" smtClean="0">
                <a:solidFill>
                  <a:schemeClr val="tx1"/>
                </a:solidFill>
              </a:rPr>
              <a:t>gated-off </a:t>
            </a:r>
            <a:r>
              <a:rPr lang="en-US" b="1" dirty="0">
                <a:solidFill>
                  <a:schemeClr val="tx1"/>
                </a:solidFill>
              </a:rPr>
              <a:t>idle cycles to offset power-gating energy </a:t>
            </a:r>
            <a:r>
              <a:rPr lang="en-US" b="1" dirty="0" smtClean="0">
                <a:solidFill>
                  <a:schemeClr val="tx1"/>
                </a:solidFill>
              </a:rPr>
              <a:t>overhead (~10 </a:t>
            </a:r>
            <a:r>
              <a:rPr lang="en-US" b="1" dirty="0">
                <a:solidFill>
                  <a:schemeClr val="tx1"/>
                </a:solidFill>
              </a:rPr>
              <a:t>cycles for </a:t>
            </a:r>
            <a:r>
              <a:rPr lang="en-US" b="1" dirty="0" smtClean="0">
                <a:solidFill>
                  <a:schemeClr val="tx1"/>
                </a:solidFill>
              </a:rPr>
              <a:t>router)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Wakeup </a:t>
            </a:r>
            <a:r>
              <a:rPr lang="en-US" b="1" dirty="0" smtClean="0">
                <a:solidFill>
                  <a:schemeClr val="tx1"/>
                </a:solidFill>
              </a:rPr>
              <a:t>latency: around 10 to 15 </a:t>
            </a:r>
            <a:r>
              <a:rPr lang="en-US" b="1" dirty="0">
                <a:solidFill>
                  <a:schemeClr val="tx1"/>
                </a:solidFill>
              </a:rPr>
              <a:t>cycles for router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Problems in </a:t>
            </a:r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Applying Power-gating to Routers:</a:t>
            </a:r>
            <a:endParaRPr lang="en-US" b="1" u="sng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Intensified </a:t>
            </a:r>
            <a:r>
              <a:rPr lang="en-US" b="1" dirty="0">
                <a:solidFill>
                  <a:schemeClr val="tx1"/>
                </a:solidFill>
              </a:rPr>
              <a:t>BET limitation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- Intermittent </a:t>
            </a:r>
            <a:r>
              <a:rPr lang="en-US" b="1" dirty="0">
                <a:solidFill>
                  <a:schemeClr val="tx1"/>
                </a:solidFill>
              </a:rPr>
              <a:t>packet arrivals </a:t>
            </a:r>
            <a:r>
              <a:rPr lang="en-US" b="1" dirty="0" smtClean="0">
                <a:solidFill>
                  <a:schemeClr val="tx1"/>
                </a:solidFill>
              </a:rPr>
              <a:t>break long idle periods into fragments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- </a:t>
            </a:r>
            <a:r>
              <a:rPr lang="en-US" b="1" dirty="0" smtClean="0">
                <a:solidFill>
                  <a:schemeClr val="tx1"/>
                </a:solidFill>
              </a:rPr>
              <a:t>For PARSEC, 61</a:t>
            </a:r>
            <a:r>
              <a:rPr lang="en-US" b="1" dirty="0">
                <a:solidFill>
                  <a:schemeClr val="tx1"/>
                </a:solidFill>
              </a:rPr>
              <a:t>% of </a:t>
            </a:r>
            <a:r>
              <a:rPr lang="en-US" b="1" dirty="0" smtClean="0">
                <a:solidFill>
                  <a:schemeClr val="tx1"/>
                </a:solidFill>
              </a:rPr>
              <a:t>total </a:t>
            </a:r>
            <a:r>
              <a:rPr lang="en-US" b="1" dirty="0">
                <a:solidFill>
                  <a:schemeClr val="tx1"/>
                </a:solidFill>
              </a:rPr>
              <a:t>number of idle periods </a:t>
            </a:r>
            <a:r>
              <a:rPr lang="en-US" b="1" dirty="0" smtClean="0">
                <a:solidFill>
                  <a:schemeClr val="tx1"/>
                </a:solidFill>
              </a:rPr>
              <a:t>is below BET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Cumulative wakeup latency in multi-hop NoCs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- Worse </a:t>
            </a:r>
            <a:r>
              <a:rPr lang="en-US" b="1" dirty="0">
                <a:solidFill>
                  <a:schemeClr val="tx1"/>
                </a:solidFill>
              </a:rPr>
              <a:t>for larger networks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Disconnection problem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- Idle </a:t>
            </a:r>
            <a:r>
              <a:rPr lang="en-US" b="1" dirty="0">
                <a:solidFill>
                  <a:schemeClr val="tx1"/>
                </a:solidFill>
              </a:rPr>
              <a:t>period is upper bounded by </a:t>
            </a:r>
          </a:p>
          <a:p>
            <a:r>
              <a:rPr lang="en-US" b="1" dirty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local node’s traffic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- Disconnected </a:t>
            </a:r>
            <a:r>
              <a:rPr lang="en-US" b="1" dirty="0">
                <a:solidFill>
                  <a:schemeClr val="tx1"/>
                </a:solidFill>
              </a:rPr>
              <a:t>network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587165" y="6378482"/>
            <a:ext cx="20721635" cy="1363428"/>
          </a:xfrm>
        </p:spPr>
        <p:txBody>
          <a:bodyPr/>
          <a:lstStyle/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Basic </a:t>
            </a:r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Idea:</a:t>
            </a:r>
            <a:endParaRPr lang="en-US" b="1" u="sng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Breaks the node-router dependence via decoupling bypass </a:t>
            </a:r>
            <a:r>
              <a:rPr lang="en-US" sz="2800" b="1" dirty="0" smtClean="0">
                <a:solidFill>
                  <a:srgbClr val="FF0000"/>
                </a:solidFill>
              </a:rPr>
              <a:t>paths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>
          <a:xfrm>
            <a:off x="5257800" y="533400"/>
            <a:ext cx="37936877" cy="4198294"/>
          </a:xfrm>
        </p:spPr>
        <p:txBody>
          <a:bodyPr>
            <a:normAutofit/>
          </a:bodyPr>
          <a:lstStyle/>
          <a:p>
            <a:pPr algn="l"/>
            <a:r>
              <a:rPr lang="en-US" sz="8600" b="1" dirty="0" smtClean="0"/>
              <a:t>NoRD</a:t>
            </a:r>
            <a:r>
              <a:rPr lang="en-US" sz="8600" b="1" dirty="0"/>
              <a:t>: Node-Router Decoupling for Effective Power-gating of On-Chip Routers</a:t>
            </a:r>
          </a:p>
          <a:p>
            <a:pPr algn="l"/>
            <a:r>
              <a:rPr lang="en-US" sz="6500" b="1" dirty="0" smtClean="0"/>
              <a:t>Lizhong Chen, Timothy </a:t>
            </a:r>
            <a:r>
              <a:rPr lang="en-US" sz="6500" b="1" dirty="0"/>
              <a:t>M. </a:t>
            </a:r>
            <a:r>
              <a:rPr lang="en-US" sz="6500" b="1" dirty="0" smtClean="0"/>
              <a:t>Pinkston</a:t>
            </a:r>
            <a:endParaRPr lang="en-US" sz="5000" b="1" dirty="0" smtClean="0"/>
          </a:p>
          <a:p>
            <a:pPr algn="l"/>
            <a:r>
              <a:rPr lang="en-US" sz="5400" b="1" dirty="0" smtClean="0"/>
              <a:t>University of </a:t>
            </a:r>
            <a:r>
              <a:rPr lang="en-US" sz="5400" b="1" dirty="0"/>
              <a:t>Southern California</a:t>
            </a:r>
            <a:r>
              <a:rPr lang="en-US" sz="6600" b="1" dirty="0"/>
              <a:t>		</a:t>
            </a:r>
            <a:r>
              <a:rPr lang="en-US" sz="6600" b="1" dirty="0" smtClean="0"/>
              <a:t>	    </a:t>
            </a:r>
            <a:r>
              <a:rPr lang="en-US" sz="5400" b="1" dirty="0" smtClean="0"/>
              <a:t>{</a:t>
            </a:r>
            <a:r>
              <a:rPr lang="en-US" sz="5400" b="1" dirty="0" err="1" smtClean="0"/>
              <a:t>lizhongc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tpink</a:t>
            </a:r>
            <a:r>
              <a:rPr lang="en-US" sz="5400" b="1" dirty="0" smtClean="0"/>
              <a:t>}@</a:t>
            </a:r>
            <a:r>
              <a:rPr lang="en-US" sz="5400" b="1" dirty="0"/>
              <a:t>usc.edu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04188" y="6378481"/>
            <a:ext cx="10056813" cy="9310219"/>
          </a:xfrm>
        </p:spPr>
        <p:txBody>
          <a:bodyPr/>
          <a:lstStyle/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While </a:t>
            </a:r>
            <a:r>
              <a:rPr lang="en-US" b="1" i="1" dirty="0">
                <a:solidFill>
                  <a:srgbClr val="FF0000"/>
                </a:solidFill>
              </a:rPr>
              <a:t>power-gating is a promising technique to mitigate the increasing static power of a chip, a fundamental requirement is for the idle periods to be sufficiently long to compensate for the power-gating and performance overhead. </a:t>
            </a:r>
            <a:r>
              <a:rPr lang="en-US" b="1" i="1" dirty="0">
                <a:solidFill>
                  <a:srgbClr val="000000"/>
                </a:solidFill>
              </a:rPr>
              <a:t>On-chip routers are potentially good targets for power optimizations, but </a:t>
            </a:r>
            <a:r>
              <a:rPr lang="en-US" b="1" i="1" dirty="0">
                <a:solidFill>
                  <a:schemeClr val="tx1"/>
                </a:solidFill>
              </a:rPr>
              <a:t>few works have explored effective ways of power-gating them due to the intrinsic dependence between the node and router – any packet (sent, received </a:t>
            </a:r>
            <a:r>
              <a:rPr lang="en-US" b="1" i="1" dirty="0">
                <a:solidFill>
                  <a:srgbClr val="000000"/>
                </a:solidFill>
              </a:rPr>
              <a:t>or forwarded) must wakeup the router before being transferred, thus breaking the potentially long idle period into fragmented intervals. Simulation shows that directly applying conventional power-gating techniques would cause frequent state-transitions and significant energy and performance </a:t>
            </a:r>
            <a:r>
              <a:rPr lang="en-US" b="1" i="1" dirty="0" smtClean="0">
                <a:solidFill>
                  <a:srgbClr val="000000"/>
                </a:solidFill>
              </a:rPr>
              <a:t>overhead. In </a:t>
            </a:r>
            <a:r>
              <a:rPr lang="en-US" b="1" i="1" dirty="0">
                <a:solidFill>
                  <a:srgbClr val="000000"/>
                </a:solidFill>
              </a:rPr>
              <a:t>this </a:t>
            </a:r>
            <a:r>
              <a:rPr lang="en-US" b="1" i="1" dirty="0" smtClean="0">
                <a:solidFill>
                  <a:srgbClr val="000000"/>
                </a:solidFill>
              </a:rPr>
              <a:t>work, </a:t>
            </a:r>
            <a:r>
              <a:rPr lang="en-US" b="1" i="1" dirty="0">
                <a:solidFill>
                  <a:srgbClr val="FF0000"/>
                </a:solidFill>
              </a:rPr>
              <a:t>we propose NoRD (Node-Router Decoupling), a novel power-aware on-chip network approach that provides for power-gating bypass to decouple the node’s ability for transferring packets from the powered-on/off status of the associated router, thereby maximizing the length of router idle periods. </a:t>
            </a:r>
            <a:r>
              <a:rPr lang="en-US" b="1" i="1" dirty="0">
                <a:solidFill>
                  <a:srgbClr val="000000"/>
                </a:solidFill>
              </a:rPr>
              <a:t>Full system evaluation using PARSEC benchmarks shows that the proposed approach can substantially reduce the number of state-transitions, completely hide wakeup latency from the critical path of packet transport and eliminate node-network disconnection problems. Compared to an optimized conventional power-gating technique applied to on-chip routers, NoRD can further reduce the router static energy by 29.9% and improve the average packet latency by 26.3%, with only 3% additional area overhead.</a:t>
            </a:r>
            <a:endParaRPr lang="en-US" b="1" i="1" dirty="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341" y="5494891"/>
            <a:ext cx="10048875" cy="861766"/>
          </a:xfrm>
        </p:spPr>
        <p:txBody>
          <a:bodyPr/>
          <a:lstStyle/>
          <a:p>
            <a:r>
              <a:rPr lang="en-US" sz="4400" dirty="0" smtClean="0">
                <a:solidFill>
                  <a:srgbClr val="790A26"/>
                </a:solidFill>
              </a:rPr>
              <a:t>Abstract</a:t>
            </a:r>
            <a:endParaRPr lang="en-US" dirty="0">
              <a:solidFill>
                <a:srgbClr val="790A26"/>
              </a:solidFill>
            </a:endParaRPr>
          </a:p>
        </p:txBody>
      </p:sp>
      <p:pic>
        <p:nvPicPr>
          <p:cNvPr id="61" name="Picture Placeholder 60" descr="PrimShield-Word_SmallUse_CardOnGold.eps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537" b="-47537"/>
          <a:stretch>
            <a:fillRect/>
          </a:stretch>
        </p:blipFill>
        <p:spPr>
          <a:xfrm>
            <a:off x="36499800" y="1461301"/>
            <a:ext cx="7162800" cy="4075386"/>
          </a:xfrm>
        </p:spPr>
      </p:pic>
      <p:pic>
        <p:nvPicPr>
          <p:cNvPr id="60" name="Picture Placeholder 59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67418"/>
            <a:ext cx="4149323" cy="319178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922339" y="15567140"/>
            <a:ext cx="10050463" cy="861766"/>
          </a:xfrm>
        </p:spPr>
        <p:txBody>
          <a:bodyPr/>
          <a:lstStyle/>
          <a:p>
            <a:r>
              <a:rPr lang="en-US" sz="4400" dirty="0" smtClean="0">
                <a:solidFill>
                  <a:srgbClr val="790A26"/>
                </a:solidFill>
              </a:rPr>
              <a:t>NoC </a:t>
            </a:r>
            <a:r>
              <a:rPr lang="en-US" sz="4400" dirty="0">
                <a:solidFill>
                  <a:srgbClr val="790A26"/>
                </a:solidFill>
              </a:rPr>
              <a:t>Power Consumption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1587167" y="5494891"/>
            <a:ext cx="20721637" cy="861766"/>
          </a:xfrm>
        </p:spPr>
        <p:txBody>
          <a:bodyPr/>
          <a:lstStyle/>
          <a:p>
            <a:r>
              <a:rPr lang="en-US" sz="4400" dirty="0" smtClean="0">
                <a:solidFill>
                  <a:srgbClr val="790A26"/>
                </a:solidFill>
              </a:rPr>
              <a:t>Node-Router </a:t>
            </a:r>
            <a:r>
              <a:rPr lang="en-US" sz="4400" dirty="0">
                <a:solidFill>
                  <a:srgbClr val="790A26"/>
                </a:solidFill>
              </a:rPr>
              <a:t>Decoupling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11579229" y="25323007"/>
            <a:ext cx="20741279" cy="861766"/>
          </a:xfrm>
        </p:spPr>
        <p:txBody>
          <a:bodyPr/>
          <a:lstStyle/>
          <a:p>
            <a:r>
              <a:rPr lang="en-US" sz="4400" dirty="0" smtClean="0">
                <a:solidFill>
                  <a:srgbClr val="790A26"/>
                </a:solidFill>
              </a:rPr>
              <a:t>Evaluation </a:t>
            </a:r>
            <a:r>
              <a:rPr lang="en-US" sz="4400" dirty="0">
                <a:solidFill>
                  <a:srgbClr val="790A26"/>
                </a:solidFill>
              </a:rPr>
              <a:t>Methodology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32914027" y="5494891"/>
            <a:ext cx="10047019" cy="861766"/>
          </a:xfrm>
        </p:spPr>
        <p:txBody>
          <a:bodyPr/>
          <a:lstStyle/>
          <a:p>
            <a:r>
              <a:rPr lang="en-US" sz="4400" dirty="0" smtClean="0">
                <a:solidFill>
                  <a:srgbClr val="790A26"/>
                </a:solidFill>
              </a:rPr>
              <a:t>Results</a:t>
            </a:r>
            <a:endParaRPr lang="en-US" dirty="0">
              <a:solidFill>
                <a:srgbClr val="790A26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2914027" y="6378482"/>
            <a:ext cx="10047019" cy="21639748"/>
          </a:xfrm>
        </p:spPr>
        <p:txBody>
          <a:bodyPr/>
          <a:lstStyle/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Static </a:t>
            </a:r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Energy Savings:</a:t>
            </a:r>
            <a:endParaRPr lang="en-US" b="1" u="sng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Conv_PG</a:t>
            </a:r>
            <a:r>
              <a:rPr lang="en-US" b="1" dirty="0">
                <a:solidFill>
                  <a:schemeClr val="tx1"/>
                </a:solidFill>
              </a:rPr>
              <a:t>: 51.2%, Conv_PG_OPT : 47.0%, </a:t>
            </a:r>
            <a:r>
              <a:rPr lang="en-US" b="1" dirty="0" smtClean="0">
                <a:solidFill>
                  <a:srgbClr val="FF0000"/>
                </a:solidFill>
              </a:rPr>
              <a:t>NoRD</a:t>
            </a:r>
            <a:r>
              <a:rPr lang="en-US" b="1" dirty="0">
                <a:solidFill>
                  <a:srgbClr val="FF0000"/>
                </a:solidFill>
              </a:rPr>
              <a:t>: 62.9%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Relative </a:t>
            </a:r>
            <a:r>
              <a:rPr lang="en-US" b="1" dirty="0">
                <a:solidFill>
                  <a:schemeClr val="tx1"/>
                </a:solidFill>
              </a:rPr>
              <a:t>improvement of NoRD: 23.9% and 29.9%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sz="1600" b="1" dirty="0" smtClean="0"/>
          </a:p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Power-gating Overhead </a:t>
            </a:r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Reduction:</a:t>
            </a:r>
            <a:endParaRPr lang="en-US" b="1" u="sng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NoRD reduces power-gating </a:t>
            </a:r>
            <a:r>
              <a:rPr lang="en-US" b="1" dirty="0" smtClean="0">
                <a:solidFill>
                  <a:srgbClr val="000000"/>
                </a:solidFill>
              </a:rPr>
              <a:t>overhead </a:t>
            </a:r>
            <a:r>
              <a:rPr lang="en-US" b="1" dirty="0">
                <a:solidFill>
                  <a:srgbClr val="000000"/>
                </a:solidFill>
              </a:rPr>
              <a:t>by </a:t>
            </a:r>
            <a:r>
              <a:rPr lang="en-US" b="1" dirty="0">
                <a:solidFill>
                  <a:srgbClr val="FF0000"/>
                </a:solidFill>
              </a:rPr>
              <a:t>over 80</a:t>
            </a:r>
            <a:r>
              <a:rPr lang="en-US" b="1" dirty="0" smtClean="0">
                <a:solidFill>
                  <a:srgbClr val="FF0000"/>
                </a:solidFill>
              </a:rPr>
              <a:t>%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Overall NoC Energy </a:t>
            </a:r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Savings:</a:t>
            </a:r>
            <a:endParaRPr lang="en-US" b="1" u="sng" dirty="0" smtClean="0">
              <a:solidFill>
                <a:srgbClr val="0000CC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Conv_PG: 9.1%, Conv_PG_OPT: 9.4%, </a:t>
            </a:r>
            <a:r>
              <a:rPr lang="en-US" b="1" dirty="0">
                <a:solidFill>
                  <a:srgbClr val="FF0000"/>
                </a:solidFill>
              </a:rPr>
              <a:t>NoRD: 20.6%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Static energy savings vs. dynamic energy </a:t>
            </a:r>
            <a:r>
              <a:rPr lang="en-US" b="1" dirty="0" smtClean="0">
                <a:solidFill>
                  <a:schemeClr val="tx1"/>
                </a:solidFill>
              </a:rPr>
              <a:t>losses</a:t>
            </a:r>
          </a:p>
          <a:p>
            <a:pPr marL="342900" indent="-342900">
              <a:buFont typeface="Arial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Performance:</a:t>
            </a:r>
            <a:endParaRPr lang="en-US" b="1" u="sng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Average packet latency penalty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- Conv_PG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 63.8%, Conv_PG_OPT: 41.5%,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NoRD: 15.2%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Execution time penalty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- Conv_PG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 11.7%, Conv_PG_OPT: 8.1%,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NoRD: 3.9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endParaRPr lang="en-US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000" b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18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18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32914027" y="28620423"/>
            <a:ext cx="10047019" cy="861766"/>
          </a:xfrm>
        </p:spPr>
        <p:txBody>
          <a:bodyPr/>
          <a:lstStyle/>
          <a:p>
            <a:r>
              <a:rPr lang="en-US" sz="4400" dirty="0" smtClean="0">
                <a:solidFill>
                  <a:srgbClr val="790A26"/>
                </a:solidFill>
              </a:rPr>
              <a:t>Acknowledgements</a:t>
            </a:r>
            <a:endParaRPr lang="en-US" sz="4000" dirty="0">
              <a:solidFill>
                <a:srgbClr val="790A2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33070800" y="29538833"/>
            <a:ext cx="10052051" cy="2769967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We thank the </a:t>
            </a:r>
            <a:r>
              <a:rPr lang="en-US" b="1" dirty="0">
                <a:solidFill>
                  <a:srgbClr val="000000"/>
                </a:solidFill>
              </a:rPr>
              <a:t>anonymous reviewers for their helpful comments and suggestions. We especially acknowledge the efforts of </a:t>
            </a:r>
            <a:r>
              <a:rPr lang="en-US" b="1" dirty="0" err="1">
                <a:solidFill>
                  <a:srgbClr val="000000"/>
                </a:solidFill>
              </a:rPr>
              <a:t>Yuho</a:t>
            </a:r>
            <a:r>
              <a:rPr lang="en-US" b="1" dirty="0">
                <a:solidFill>
                  <a:srgbClr val="000000"/>
                </a:solidFill>
              </a:rPr>
              <a:t> Jin in creating Simics checkpoints prior to this </a:t>
            </a:r>
            <a:r>
              <a:rPr lang="en-US" b="1" dirty="0" smtClean="0">
                <a:solidFill>
                  <a:srgbClr val="000000"/>
                </a:solidFill>
              </a:rPr>
              <a:t>work. We also thank Li-</a:t>
            </a:r>
            <a:r>
              <a:rPr lang="en-US" b="1" dirty="0" err="1" smtClean="0">
                <a:solidFill>
                  <a:srgbClr val="000000"/>
                </a:solidFill>
              </a:rPr>
              <a:t>Shiuan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Peh’s</a:t>
            </a:r>
            <a:r>
              <a:rPr lang="en-US" b="1" dirty="0" smtClean="0">
                <a:solidFill>
                  <a:srgbClr val="000000"/>
                </a:solidFill>
              </a:rPr>
              <a:t> research group for their assistance in Orion 2.0. This </a:t>
            </a:r>
            <a:r>
              <a:rPr lang="en-US" b="1" dirty="0">
                <a:solidFill>
                  <a:srgbClr val="000000"/>
                </a:solidFill>
              </a:rPr>
              <a:t>research was supported, in part, by the National Science Foundation (NSF), grant CCF-0946388.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7"/>
          </p:nvPr>
        </p:nvSpPr>
        <p:spPr/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5"/>
          <a:srcRect l="3771" t="3150" r="2355"/>
          <a:stretch/>
        </p:blipFill>
        <p:spPr bwMode="auto">
          <a:xfrm>
            <a:off x="1461534" y="17754600"/>
            <a:ext cx="4634466" cy="3474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/>
          <a:srcRect l="22487" t="9055" r="6266" b="6143"/>
          <a:stretch/>
        </p:blipFill>
        <p:spPr bwMode="auto">
          <a:xfrm>
            <a:off x="6396860" y="17754600"/>
            <a:ext cx="4194940" cy="3108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477000" y="208788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Canonical router at 45nm and 1.0V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9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904188" y="21823495"/>
            <a:ext cx="10050463" cy="861766"/>
          </a:xfrm>
        </p:spPr>
        <p:txBody>
          <a:bodyPr/>
          <a:lstStyle/>
          <a:p>
            <a:r>
              <a:rPr lang="en-US" sz="4400" dirty="0" smtClean="0">
                <a:solidFill>
                  <a:srgbClr val="790A26"/>
                </a:solidFill>
              </a:rPr>
              <a:t>Power-gating Challenges</a:t>
            </a:r>
            <a:endParaRPr lang="en-US" sz="4400" dirty="0">
              <a:solidFill>
                <a:srgbClr val="790A26"/>
              </a:solidFill>
            </a:endParaRPr>
          </a:p>
        </p:txBody>
      </p:sp>
      <p:pic>
        <p:nvPicPr>
          <p:cNvPr id="1137" name="Picture 1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364428"/>
            <a:ext cx="3931920" cy="379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8" name="Picture 1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517600"/>
            <a:ext cx="717829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Picture Placeholder 34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0" name="Picture Placeholder 39"/>
          <p:cNvSpPr>
            <a:spLocks noGrp="1"/>
          </p:cNvSpPr>
          <p:nvPr>
            <p:ph type="pic" sz="quarter" idx="135"/>
          </p:nvPr>
        </p:nvSpPr>
        <p:spPr/>
      </p:sp>
      <p:pic>
        <p:nvPicPr>
          <p:cNvPr id="498" name="Picture 497"/>
          <p:cNvPicPr>
            <a:picLocks noChangeAspect="1"/>
          </p:cNvPicPr>
          <p:nvPr/>
        </p:nvPicPr>
        <p:blipFill rotWithShape="1">
          <a:blip r:embed="rId9"/>
          <a:srcRect t="2575" b="2575"/>
          <a:stretch/>
        </p:blipFill>
        <p:spPr bwMode="auto">
          <a:xfrm>
            <a:off x="34213800" y="8001002"/>
            <a:ext cx="7315200" cy="41871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9" name="Picture 49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"/>
          <a:stretch/>
        </p:blipFill>
        <p:spPr bwMode="auto">
          <a:xfrm>
            <a:off x="33009840" y="18966619"/>
            <a:ext cx="9875520" cy="3588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0" name="Picture 499"/>
          <p:cNvPicPr>
            <a:picLocks noChangeAspect="1"/>
          </p:cNvPicPr>
          <p:nvPr/>
        </p:nvPicPr>
        <p:blipFill rotWithShape="1">
          <a:blip r:embed="rId11"/>
          <a:srcRect t="4286"/>
          <a:stretch/>
        </p:blipFill>
        <p:spPr bwMode="auto">
          <a:xfrm>
            <a:off x="33070800" y="25222201"/>
            <a:ext cx="4937760" cy="30109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1" name="Picture 500"/>
          <p:cNvPicPr>
            <a:picLocks noChangeAspect="1"/>
          </p:cNvPicPr>
          <p:nvPr/>
        </p:nvPicPr>
        <p:blipFill rotWithShape="1">
          <a:blip r:embed="rId12"/>
          <a:srcRect t="4286"/>
          <a:stretch/>
        </p:blipFill>
        <p:spPr bwMode="auto">
          <a:xfrm>
            <a:off x="37947600" y="25222201"/>
            <a:ext cx="4937760" cy="30109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2" name="Picture 501"/>
          <p:cNvPicPr>
            <a:picLocks/>
          </p:cNvPicPr>
          <p:nvPr/>
        </p:nvPicPr>
        <p:blipFill rotWithShape="1">
          <a:blip r:embed="rId13"/>
          <a:srcRect t="4074" b="3166"/>
          <a:stretch/>
        </p:blipFill>
        <p:spPr bwMode="auto">
          <a:xfrm>
            <a:off x="34579560" y="13335000"/>
            <a:ext cx="6492240" cy="38951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41" name="Picture 1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714" y="10820400"/>
            <a:ext cx="905791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2" name="Picture 1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0" y="11292840"/>
            <a:ext cx="10468407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4" name="Picture 12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632" y="17617440"/>
            <a:ext cx="3794168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587165" y="7772400"/>
            <a:ext cx="20721635" cy="3200400"/>
          </a:xfrm>
        </p:spPr>
        <p:txBody>
          <a:bodyPr numCol="2"/>
          <a:lstStyle/>
          <a:p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Chip-level</a:t>
            </a:r>
            <a:r>
              <a:rPr lang="en-US" b="1" u="sng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A bypass </a:t>
            </a:r>
            <a:r>
              <a:rPr lang="en-US" b="1" dirty="0" smtClean="0">
                <a:solidFill>
                  <a:srgbClr val="000000"/>
                </a:solidFill>
              </a:rPr>
              <a:t>ring connecting </a:t>
            </a:r>
            <a:r>
              <a:rPr lang="en-US" b="1" dirty="0">
                <a:solidFill>
                  <a:srgbClr val="000000"/>
                </a:solidFill>
              </a:rPr>
              <a:t>all </a:t>
            </a:r>
            <a:r>
              <a:rPr lang="en-US" b="1" dirty="0" smtClean="0">
                <a:solidFill>
                  <a:srgbClr val="000000"/>
                </a:solidFill>
              </a:rPr>
              <a:t>nodes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Receiving </a:t>
            </a:r>
            <a:r>
              <a:rPr lang="en-US" b="1" dirty="0" smtClean="0">
                <a:solidFill>
                  <a:srgbClr val="000000"/>
                </a:solidFill>
              </a:rPr>
              <a:t>: add a bypass </a:t>
            </a:r>
            <a:r>
              <a:rPr lang="en-US" b="1" dirty="0">
                <a:solidFill>
                  <a:srgbClr val="000000"/>
                </a:solidFill>
              </a:rPr>
              <a:t>path from Bypass Inport to the NI ejection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Sending: add a bypass </a:t>
            </a:r>
            <a:r>
              <a:rPr lang="en-US" b="1" dirty="0">
                <a:solidFill>
                  <a:srgbClr val="000000"/>
                </a:solidFill>
              </a:rPr>
              <a:t>path from the NI injection to Bypass </a:t>
            </a:r>
            <a:r>
              <a:rPr lang="en-US" b="1" dirty="0" smtClean="0">
                <a:solidFill>
                  <a:srgbClr val="000000"/>
                </a:solidFill>
              </a:rPr>
              <a:t>Outport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Forwarding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 smtClean="0">
                <a:solidFill>
                  <a:srgbClr val="000000"/>
                </a:solidFill>
              </a:rPr>
              <a:t>packets bypass a gated-off router by using the above two bypass paths together</a:t>
            </a:r>
          </a:p>
          <a:p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Router/NI-level: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Two bypass paths and control logic are added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Router is power-gated off </a:t>
            </a:r>
            <a:r>
              <a:rPr lang="en-US" b="1" dirty="0">
                <a:solidFill>
                  <a:srgbClr val="000000"/>
                </a:solidFill>
              </a:rPr>
              <a:t>when </a:t>
            </a:r>
            <a:r>
              <a:rPr lang="en-US" b="1" dirty="0" smtClean="0">
                <a:solidFill>
                  <a:srgbClr val="000000"/>
                </a:solidFill>
              </a:rPr>
              <a:t>its datapath is </a:t>
            </a:r>
            <a:r>
              <a:rPr lang="en-US" b="1" dirty="0">
                <a:solidFill>
                  <a:srgbClr val="000000"/>
                </a:solidFill>
              </a:rPr>
              <a:t>empty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Router is turned on when </a:t>
            </a:r>
            <a:r>
              <a:rPr lang="en-US" b="1" dirty="0">
                <a:solidFill>
                  <a:srgbClr val="000000"/>
                </a:solidFill>
              </a:rPr>
              <a:t>the wakeup metric exceeds a </a:t>
            </a:r>
            <a:r>
              <a:rPr lang="en-US" b="1" dirty="0" smtClean="0">
                <a:solidFill>
                  <a:srgbClr val="000000"/>
                </a:solidFill>
              </a:rPr>
              <a:t>threshold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- VC request </a:t>
            </a:r>
            <a:r>
              <a:rPr lang="en-US" b="1" dirty="0">
                <a:solidFill>
                  <a:srgbClr val="000000"/>
                </a:solidFill>
              </a:rPr>
              <a:t>rate at the local </a:t>
            </a:r>
            <a:r>
              <a:rPr lang="en-US" b="1" dirty="0" smtClean="0">
                <a:solidFill>
                  <a:srgbClr val="000000"/>
                </a:solidFill>
              </a:rPr>
              <a:t>NI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Low implementation cost (3.1% of router area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145" name="Picture 12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600" y="26377434"/>
            <a:ext cx="9347886" cy="516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9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582400" y="22631400"/>
            <a:ext cx="20721635" cy="2231358"/>
          </a:xfrm>
        </p:spPr>
        <p:txBody>
          <a:bodyPr numCol="2"/>
          <a:lstStyle/>
          <a:p>
            <a:r>
              <a:rPr lang="en-US" b="1" u="sng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Advantages of NoRD: Solving All Three Problems: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Mitigate </a:t>
            </a:r>
            <a:r>
              <a:rPr lang="en-US" b="1" dirty="0">
                <a:solidFill>
                  <a:srgbClr val="000000"/>
                </a:solidFill>
              </a:rPr>
              <a:t>BET </a:t>
            </a:r>
            <a:r>
              <a:rPr lang="en-US" b="1" dirty="0" smtClean="0">
                <a:solidFill>
                  <a:srgbClr val="000000"/>
                </a:solidFill>
              </a:rPr>
              <a:t>limitation: use </a:t>
            </a:r>
            <a:r>
              <a:rPr lang="en-US" b="1" dirty="0">
                <a:solidFill>
                  <a:srgbClr val="000000"/>
                </a:solidFill>
              </a:rPr>
              <a:t>bypass paths instead of waking up routers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Hide </a:t>
            </a:r>
            <a:r>
              <a:rPr lang="en-US" b="1" dirty="0">
                <a:solidFill>
                  <a:srgbClr val="000000"/>
                </a:solidFill>
              </a:rPr>
              <a:t>wakeup </a:t>
            </a:r>
            <a:r>
              <a:rPr lang="en-US" b="1" dirty="0" smtClean="0">
                <a:solidFill>
                  <a:srgbClr val="000000"/>
                </a:solidFill>
              </a:rPr>
              <a:t>latency: use </a:t>
            </a:r>
            <a:r>
              <a:rPr lang="en-US" b="1" dirty="0">
                <a:solidFill>
                  <a:srgbClr val="000000"/>
                </a:solidFill>
              </a:rPr>
              <a:t>bypass paths while routers are waking up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Eliminate </a:t>
            </a:r>
            <a:r>
              <a:rPr lang="en-US" b="1" dirty="0" smtClean="0">
                <a:solidFill>
                  <a:srgbClr val="000000"/>
                </a:solidFill>
              </a:rPr>
              <a:t>disconnection: all nodes </a:t>
            </a:r>
            <a:r>
              <a:rPr lang="en-US" b="1" dirty="0">
                <a:solidFill>
                  <a:srgbClr val="000000"/>
                </a:solidFill>
              </a:rPr>
              <a:t>are always </a:t>
            </a:r>
            <a:r>
              <a:rPr lang="en-US" b="1" dirty="0" smtClean="0">
                <a:solidFill>
                  <a:srgbClr val="000000"/>
                </a:solidFill>
              </a:rPr>
              <a:t>connected by bypass ring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0" y="20360640"/>
            <a:ext cx="4007088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26867088" y="20383016"/>
            <a:ext cx="5289312" cy="321316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left figures shows the classification of routers: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The red ones are performance-centric routers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00CC"/>
                </a:solidFill>
              </a:rPr>
              <a:t>The blue ones are 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 </a:t>
            </a:r>
            <a:r>
              <a:rPr lang="en-US" sz="2800" b="1" dirty="0" smtClean="0">
                <a:solidFill>
                  <a:srgbClr val="0000CC"/>
                </a:solidFill>
              </a:rPr>
              <a:t>   power-centric routers</a:t>
            </a:r>
          </a:p>
        </p:txBody>
      </p:sp>
    </p:spTree>
    <p:extLst>
      <p:ext uri="{BB962C8B-B14F-4D97-AF65-F5344CB8AC3E}">
        <p14:creationId xmlns:p14="http://schemas.microsoft.com/office/powerpoint/2010/main" val="3425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x48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756</TotalTime>
  <Words>975</Words>
  <Application>Microsoft Office PowerPoint</Application>
  <PresentationFormat>Custom</PresentationFormat>
  <Paragraphs>141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36x48-Template-V2b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Lizhong Chen</cp:lastModifiedBy>
  <cp:revision>90</cp:revision>
  <dcterms:created xsi:type="dcterms:W3CDTF">2012-02-03T19:11:35Z</dcterms:created>
  <dcterms:modified xsi:type="dcterms:W3CDTF">2012-11-30T10:40:36Z</dcterms:modified>
</cp:coreProperties>
</file>