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2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31" autoAdjust="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2A816-3313-4E5E-BF2B-21787856F87B}" type="datetimeFigureOut">
              <a:rPr lang="en-US" smtClean="0"/>
              <a:t>8/9/2017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F84B4-9492-4A6A-9898-732AAE425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36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84B4-9492-4A6A-9898-732AAE4258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6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BF84B4-9492-4A6A-9898-732AAE4258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104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2"/>
          <p:cNvSpPr>
            <a:spLocks noChangeArrowheads="1"/>
          </p:cNvSpPr>
          <p:nvPr userDrawn="1"/>
        </p:nvSpPr>
        <p:spPr bwMode="auto">
          <a:xfrm>
            <a:off x="0" y="0"/>
            <a:ext cx="9144000" cy="16764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679575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E928E-F781-4619-B3BC-19E2C934A4E1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976"/>
            <a:ext cx="1249327" cy="1246965"/>
          </a:xfrm>
          <a:prstGeom prst="rect">
            <a:avLst/>
          </a:prstGeom>
          <a:noFill/>
          <a:ln>
            <a:noFill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 userDrawn="1"/>
        </p:nvSpPr>
        <p:spPr>
          <a:xfrm>
            <a:off x="1828800" y="370493"/>
            <a:ext cx="6730074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0" dirty="0" smtClean="0">
                <a:solidFill>
                  <a:schemeClr val="bg1"/>
                </a:solidFill>
              </a:rPr>
              <a:t>VIETNAM</a:t>
            </a:r>
            <a:r>
              <a:rPr lang="en-US" sz="2200" b="0" baseline="0" dirty="0" smtClean="0">
                <a:solidFill>
                  <a:schemeClr val="bg1"/>
                </a:solidFill>
              </a:rPr>
              <a:t> NATIONAL UNIVERSITY HANOI (VNU)</a:t>
            </a:r>
          </a:p>
          <a:p>
            <a:pPr>
              <a:lnSpc>
                <a:spcPct val="120000"/>
              </a:lnSpc>
            </a:pPr>
            <a:r>
              <a:rPr lang="en-US" sz="2000" b="1" baseline="0" dirty="0" smtClean="0">
                <a:solidFill>
                  <a:schemeClr val="bg1"/>
                </a:solidFill>
              </a:rPr>
              <a:t>VNU UNIVERSITY OF ENGINEERING AND TECHNOLOGY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2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162E-06C7-49B4-86A2-5842B64C520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66800"/>
            <a:ext cx="2057400" cy="5059363"/>
          </a:xfrm>
        </p:spPr>
        <p:txBody>
          <a:bodyPr vert="eaVert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66800"/>
            <a:ext cx="6019800" cy="5059363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24CD-BE62-43F7-BAB8-D9B3F51A2EF6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7EDD-C052-4B2F-9E2D-A8BE624478FD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3992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8D973-91F1-431D-91B4-1512FBB99617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166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284E-E5A5-441A-B183-AD03E09B12C8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5103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4040188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28800"/>
            <a:ext cx="4041775" cy="4297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BCA43-ABFA-4352-95D2-F5DC41AC9025}" type="datetime1">
              <a:rPr lang="en-US" smtClean="0"/>
              <a:t>8/9/2017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3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479E-C4E2-4048-A6C9-352EDD51E595}" type="datetime1">
              <a:rPr lang="en-US" smtClean="0"/>
              <a:t>8/9/2017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6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22F69-FA73-4094-AB39-E3E62649072E}" type="datetime1">
              <a:rPr lang="en-US" smtClean="0"/>
              <a:t>8/9/2017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62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79500"/>
            <a:ext cx="3008313" cy="7493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66800"/>
            <a:ext cx="5111750" cy="5059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05000"/>
            <a:ext cx="3008313" cy="42211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E1CBD-DFD4-46B6-B574-5F0D4BC62149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06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D0685-F375-4AB3-BAD0-D52CB4256BF7}" type="datetime1">
              <a:rPr lang="en-US" smtClean="0"/>
              <a:t>8/9/2017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13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1">
            <a:gsLst>
              <a:gs pos="0">
                <a:srgbClr val="B00000">
                  <a:lumMod val="42000"/>
                  <a:lumOff val="58000"/>
                </a:srgbClr>
              </a:gs>
              <a:gs pos="44000">
                <a:srgbClr val="BE1212"/>
              </a:gs>
              <a:gs pos="100000">
                <a:srgbClr val="580000"/>
              </a:gs>
            </a:gsLst>
            <a:lin ang="0" scaled="1"/>
          </a:gradFill>
          <a:ln>
            <a:noFill/>
          </a:ln>
          <a:extLst/>
        </p:spPr>
        <p:txBody>
          <a:bodyPr vert="eaVert" wrap="none" lIns="91436" tIns="45718" rIns="91436" bIns="45718" anchor="ctr"/>
          <a:lstStyle/>
          <a:p>
            <a:pPr>
              <a:defRPr/>
            </a:pPr>
            <a:endParaRPr lang="fr-FR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9C686-257E-4052-9D6A-02D0C6E8A1FB}" type="datetime1">
              <a:rPr lang="en-US" smtClean="0"/>
              <a:t>8/9/2017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5FFF0-460B-4A40-9034-F2BF1761D3E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5"/>
          <p:cNvPicPr preferRelativeResize="0">
            <a:picLocks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734812" cy="73342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012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29600" cy="2822575"/>
          </a:xfrm>
        </p:spPr>
        <p:txBody>
          <a:bodyPr>
            <a:normAutofit fontScale="90000"/>
          </a:bodyPr>
          <a:lstStyle/>
          <a:p>
            <a:r>
              <a:rPr lang="en-US" dirty="0"/>
              <a:t>On-chip Detection Methodology for Break-Even</a:t>
            </a:r>
            <a:br>
              <a:rPr lang="en-US" dirty="0"/>
            </a:br>
            <a:r>
              <a:rPr lang="en-US" dirty="0"/>
              <a:t>Time of Power Gated Function Units </a:t>
            </a:r>
            <a:br>
              <a:rPr lang="en-US" dirty="0"/>
            </a:br>
            <a:r>
              <a:rPr lang="en-US" sz="2700" b="0" dirty="0" err="1"/>
              <a:t>Kimiyoshi</a:t>
            </a:r>
            <a:r>
              <a:rPr lang="en-US" sz="2700" b="0" dirty="0"/>
              <a:t> </a:t>
            </a:r>
            <a:r>
              <a:rPr lang="en-US" sz="2700" b="0" dirty="0" err="1"/>
              <a:t>Usami</a:t>
            </a:r>
            <a:r>
              <a:rPr lang="en-US" sz="2700" b="0" dirty="0"/>
              <a:t>, </a:t>
            </a:r>
            <a:r>
              <a:rPr lang="en-US" sz="2700" b="0" dirty="0" err="1"/>
              <a:t>Yuya</a:t>
            </a:r>
            <a:r>
              <a:rPr lang="en-US" sz="2700" b="0" dirty="0"/>
              <a:t> </a:t>
            </a:r>
            <a:r>
              <a:rPr lang="en-US" sz="2700" b="0" dirty="0" err="1" smtClean="0"/>
              <a:t>Goto</a:t>
            </a:r>
            <a:r>
              <a:rPr lang="en-US" sz="2700" b="0" dirty="0" smtClean="0"/>
              <a:t>, </a:t>
            </a:r>
            <a:r>
              <a:rPr lang="en-US" sz="2700" b="0" dirty="0" err="1" smtClean="0"/>
              <a:t>Kensaku</a:t>
            </a:r>
            <a:r>
              <a:rPr lang="en-US" sz="2700" b="0" dirty="0" smtClean="0"/>
              <a:t> </a:t>
            </a:r>
            <a:r>
              <a:rPr lang="en-US" sz="2700" b="0" dirty="0"/>
              <a:t>Matsunaga</a:t>
            </a:r>
            <a:r>
              <a:rPr lang="en-US" sz="2700" b="0" dirty="0" smtClean="0"/>
              <a:t>,</a:t>
            </a:r>
            <a:br>
              <a:rPr lang="en-US" sz="2700" b="0" dirty="0" smtClean="0"/>
            </a:br>
            <a:r>
              <a:rPr lang="en-US" sz="2700" b="0" dirty="0" smtClean="0"/>
              <a:t> Satoshi Koyama</a:t>
            </a:r>
            <a:r>
              <a:rPr lang="en-US" sz="2700" b="0" dirty="0"/>
              <a:t> </a:t>
            </a:r>
            <a:r>
              <a:rPr lang="en-US" sz="2700" b="0" dirty="0" smtClean="0"/>
              <a:t>Shibaura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72000"/>
            <a:ext cx="6400800" cy="1066800"/>
          </a:xfrm>
        </p:spPr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Instructor: Xuan-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Tu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Tran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Student: Kim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Manh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Cuong</a:t>
            </a: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5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723900" y="1676400"/>
            <a:ext cx="7277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Use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the weighted responses of </a:t>
            </a:r>
            <a:r>
              <a:rPr lang="en-US" dirty="0" err="1" smtClean="0">
                <a:solidFill>
                  <a:srgbClr val="000000"/>
                </a:solidFill>
                <a:latin typeface="TimesNewRoman"/>
              </a:rPr>
              <a:t>pMOS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 and </a:t>
            </a:r>
            <a:r>
              <a:rPr lang="en-US" dirty="0" err="1">
                <a:solidFill>
                  <a:srgbClr val="000000"/>
                </a:solidFill>
                <a:latin typeface="TimesNewRoman"/>
              </a:rPr>
              <a:t>nMOS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 leakage monitors as a parameter to reflect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entire leakage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of a function unit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098006"/>
            <a:ext cx="4152900" cy="1028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16000" y="2599730"/>
            <a:ext cx="6832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leakage current flowing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through turned-off </a:t>
            </a:r>
            <a:r>
              <a:rPr lang="en-US" dirty="0" err="1">
                <a:solidFill>
                  <a:srgbClr val="000000"/>
                </a:solidFill>
                <a:latin typeface="TimesNewRoman"/>
              </a:rPr>
              <a:t>pMOS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 at the room</a:t>
            </a:r>
          </a:p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temperature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16000" y="4301816"/>
            <a:ext cx="6985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NewRoman"/>
              </a:rPr>
              <a:t>The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detection time of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a leakage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monitor at the room temperature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950" y="4905462"/>
            <a:ext cx="2473325" cy="57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33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1981200"/>
            <a:ext cx="624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latin typeface="TimesNewRoman"/>
              </a:rPr>
              <a:t>BET</a:t>
            </a:r>
            <a:r>
              <a:rPr lang="en-US" sz="800" dirty="0" err="1">
                <a:solidFill>
                  <a:srgbClr val="000000"/>
                </a:solidFill>
                <a:latin typeface="TimesNewRoman"/>
              </a:rPr>
              <a:t>norm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can be computed from the weighed response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75" y="2640231"/>
            <a:ext cx="5273450" cy="12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1752600"/>
            <a:ext cx="739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NewRoman"/>
              </a:rPr>
              <a:t>III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. METHODOLOGY FOR BET DETECTION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75766"/>
            <a:ext cx="6095999" cy="46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7429338" cy="456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8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77" y="1752600"/>
            <a:ext cx="8411823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0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Results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42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77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5000" b="1" dirty="0" smtClean="0"/>
          </a:p>
          <a:p>
            <a:pPr marL="0" indent="0">
              <a:buNone/>
            </a:pPr>
            <a:endParaRPr lang="en-US" sz="5000" b="1" dirty="0"/>
          </a:p>
          <a:p>
            <a:pPr marL="0" indent="0">
              <a:buNone/>
            </a:pPr>
            <a:r>
              <a:rPr lang="en-US" sz="5000" b="1" smtClean="0"/>
              <a:t>          Thanks </a:t>
            </a:r>
            <a:r>
              <a:rPr lang="en-US" sz="5000" b="1" dirty="0" smtClean="0"/>
              <a:t>for attention</a:t>
            </a:r>
            <a:endParaRPr lang="en-US" sz="5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Content</a:t>
            </a:r>
            <a:r>
              <a:rPr lang="en-US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b="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Methodology</a:t>
            </a:r>
          </a:p>
          <a:p>
            <a:pPr marL="343080" indent="-342720"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esults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2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Introduction</a:t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BET</a:t>
            </a:r>
          </a:p>
          <a:p>
            <a:r>
              <a:rPr lang="en-US" dirty="0" smtClean="0"/>
              <a:t>Analytical </a:t>
            </a:r>
            <a:r>
              <a:rPr lang="en-US" dirty="0"/>
              <a:t>models for the response of </a:t>
            </a:r>
            <a:r>
              <a:rPr lang="en-US" dirty="0" smtClean="0"/>
              <a:t>a leakage </a:t>
            </a:r>
            <a:r>
              <a:rPr lang="en-US" dirty="0"/>
              <a:t>monitor and investigated </a:t>
            </a:r>
            <a:r>
              <a:rPr lang="en-US" dirty="0" smtClean="0"/>
              <a:t>the relationship to BET </a:t>
            </a:r>
          </a:p>
          <a:p>
            <a:r>
              <a:rPr lang="en-US" dirty="0"/>
              <a:t>BET of power-gated function units by using a</a:t>
            </a:r>
            <a:br>
              <a:rPr lang="en-US" dirty="0"/>
            </a:br>
            <a:r>
              <a:rPr lang="en-US" dirty="0"/>
              <a:t>leakage monitor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66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60">
              <a:buClr>
                <a:srgbClr val="000000"/>
              </a:buClr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AutoNum type="romanUcPeriod"/>
            </a:pPr>
            <a:r>
              <a:rPr lang="en-US" dirty="0" smtClean="0"/>
              <a:t>MTCMOS </a:t>
            </a:r>
            <a:r>
              <a:rPr lang="en-US" dirty="0"/>
              <a:t>LEAKAGE </a:t>
            </a:r>
            <a:r>
              <a:rPr lang="en-US" dirty="0" smtClean="0"/>
              <a:t>MONITOR</a:t>
            </a:r>
          </a:p>
          <a:p>
            <a:r>
              <a:rPr lang="en-US" dirty="0"/>
              <a:t>Analytical </a:t>
            </a:r>
            <a:r>
              <a:rPr lang="en-US" dirty="0" smtClean="0"/>
              <a:t>Model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936" y="2667000"/>
            <a:ext cx="5922128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92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009001"/>
            <a:ext cx="3392129" cy="457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16000" y="1591270"/>
            <a:ext cx="576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Q stored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into the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capacitance C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VGND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within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delta 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16000" y="2743200"/>
            <a:ext cx="594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time 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as the time at which V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reaches V</a:t>
            </a:r>
            <a:r>
              <a:rPr lang="en-US" sz="800" dirty="0" smtClean="0">
                <a:solidFill>
                  <a:srgbClr val="000000"/>
                </a:solidFill>
                <a:latin typeface="TimesNewRoman"/>
              </a:rPr>
              <a:t>REF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3209538"/>
            <a:ext cx="6000750" cy="104834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19200" y="4341039"/>
            <a:ext cx="685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Detection Time Ratio (</a:t>
            </a:r>
            <a:r>
              <a:rPr lang="en-US" i="1" dirty="0">
                <a:solidFill>
                  <a:srgbClr val="000000"/>
                </a:solidFill>
                <a:latin typeface="TimesNewRoman"/>
              </a:rPr>
              <a:t>DTR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) as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ratio of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at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absolute temperature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 over 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d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at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room temperature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RT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1" y="5209391"/>
            <a:ext cx="4419600" cy="6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8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38200" y="1600200"/>
            <a:ext cx="7086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NewRoman"/>
              </a:rPr>
              <a:t>Break-even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time ratio </a:t>
            </a:r>
            <a:r>
              <a:rPr lang="en-US" i="1" dirty="0">
                <a:solidFill>
                  <a:srgbClr val="000000"/>
                </a:solidFill>
                <a:latin typeface="TimesNewRoman"/>
              </a:rPr>
              <a:t>BETR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as the ratio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of BET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at T over BET at T</a:t>
            </a:r>
            <a:r>
              <a:rPr lang="en-US" sz="800" dirty="0">
                <a:solidFill>
                  <a:srgbClr val="000000"/>
                </a:solidFill>
                <a:latin typeface="TimesNewRoman"/>
              </a:rPr>
              <a:t>RT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65" y="2286000"/>
            <a:ext cx="5615070" cy="6895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400" y="297557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rgbClr val="000000"/>
                </a:solidFill>
                <a:latin typeface="TimesNewRoman"/>
              </a:rPr>
              <a:t>BETR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increases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almost linearly with </a:t>
            </a:r>
            <a:r>
              <a:rPr lang="en-US" i="1" dirty="0">
                <a:solidFill>
                  <a:srgbClr val="000000"/>
                </a:solidFill>
                <a:latin typeface="TimesNewRoman"/>
              </a:rPr>
              <a:t>DTR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for the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temperature range of 25</a:t>
            </a:r>
            <a:r>
              <a:rPr lang="en-US" dirty="0" smtClean="0">
                <a:solidFill>
                  <a:srgbClr val="000000"/>
                </a:solidFill>
                <a:latin typeface="Symbol" panose="05050102010706020507" pitchFamily="18" charset="2"/>
              </a:rPr>
              <a:t>q </a:t>
            </a:r>
            <a:r>
              <a:rPr lang="en-US" dirty="0">
                <a:solidFill>
                  <a:srgbClr val="000000"/>
                </a:solidFill>
                <a:latin typeface="TimesNewRoman"/>
              </a:rPr>
              <a:t>C to 85</a:t>
            </a:r>
            <a:r>
              <a:rPr lang="en-US" dirty="0">
                <a:solidFill>
                  <a:srgbClr val="000000"/>
                </a:solidFill>
                <a:latin typeface="Symbol" panose="05050102010706020507" pitchFamily="18" charset="2"/>
              </a:rPr>
              <a:t>q</a:t>
            </a:r>
            <a:r>
              <a:rPr lang="en-US" dirty="0"/>
              <a:t> </a:t>
            </a:r>
            <a:r>
              <a:rPr lang="en-US" dirty="0" smtClean="0"/>
              <a:t>C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234" y="3661370"/>
            <a:ext cx="6374566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8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nMOS</a:t>
            </a:r>
            <a:r>
              <a:rPr lang="en-US" dirty="0"/>
              <a:t> Leakage 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286000"/>
            <a:ext cx="7161355" cy="323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09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II</a:t>
            </a:r>
            <a:r>
              <a:rPr lang="en-US" dirty="0"/>
              <a:t>. Weighted Response of </a:t>
            </a:r>
            <a:r>
              <a:rPr lang="en-US" dirty="0" err="1"/>
              <a:t>pMOS</a:t>
            </a:r>
            <a:r>
              <a:rPr lang="en-US" dirty="0"/>
              <a:t> and </a:t>
            </a:r>
            <a:r>
              <a:rPr lang="en-US" dirty="0" err="1"/>
              <a:t>nMOS</a:t>
            </a:r>
            <a:r>
              <a:rPr lang="en-US" dirty="0"/>
              <a:t> Leakage Monitors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The shares </a:t>
            </a:r>
            <a:r>
              <a:rPr lang="en-US" dirty="0" smtClean="0"/>
              <a:t>of </a:t>
            </a:r>
            <a:r>
              <a:rPr lang="en-US" dirty="0" err="1" smtClean="0"/>
              <a:t>pMOS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nMOS</a:t>
            </a:r>
            <a:r>
              <a:rPr lang="en-US" dirty="0"/>
              <a:t> leakage can be estimated by simulations </a:t>
            </a:r>
            <a:r>
              <a:rPr lang="en-US" dirty="0" smtClean="0"/>
              <a:t>for two </a:t>
            </a:r>
            <a:r>
              <a:rPr lang="en-US" dirty="0"/>
              <a:t>process corners (FS and TT)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/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Proposal </a:t>
            </a:r>
            <a:r>
              <a:rPr lang="en-US" dirty="0"/>
              <a:t>Methodology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5FFF0-460B-4A40-9034-F2BF1761D3E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403310"/>
            <a:ext cx="4495800" cy="8474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9200" y="17920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leakage current for the FS corner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843587"/>
            <a:ext cx="4495800" cy="109258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71600" y="3358714"/>
            <a:ext cx="48387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NewRoman"/>
              </a:rPr>
              <a:t>Solving these simultaneous </a:t>
            </a:r>
            <a:r>
              <a:rPr lang="en-US" dirty="0" smtClean="0">
                <a:solidFill>
                  <a:srgbClr val="000000"/>
                </a:solidFill>
                <a:latin typeface="TimesNewRoman"/>
              </a:rPr>
              <a:t>equations, given: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349231"/>
      </p:ext>
    </p:extLst>
  </p:cSld>
  <p:clrMapOvr>
    <a:masterClrMapping/>
  </p:clrMapOvr>
</p:sld>
</file>

<file path=ppt/theme/theme1.xml><?xml version="1.0" encoding="utf-8"?>
<a:theme xmlns:a="http://schemas.openxmlformats.org/drawingml/2006/main" name="2014-SISLAB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245</Words>
  <Application>Microsoft Office PowerPoint</Application>
  <PresentationFormat>On-screen Show (4:3)</PresentationFormat>
  <Paragraphs>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Symbol</vt:lpstr>
      <vt:lpstr>TimesNewRoman</vt:lpstr>
      <vt:lpstr>2014-SISLAB template</vt:lpstr>
      <vt:lpstr>On-chip Detection Methodology for Break-Even Time of Power Gated Function Units  Kimiyoshi Usami, Yuya Goto, Kensaku Matsunaga,  Satoshi Koyama Shibaura  </vt:lpstr>
      <vt:lpstr> Content </vt:lpstr>
      <vt:lpstr> Introduction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Proposal Methodology  </vt:lpstr>
      <vt:lpstr> Results </vt:lpstr>
      <vt:lpstr> Results </vt:lpstr>
      <vt:lpstr> Results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TXT</dc:creator>
  <cp:lastModifiedBy>Kim Mạnh Cường </cp:lastModifiedBy>
  <cp:revision>42</cp:revision>
  <dcterms:created xsi:type="dcterms:W3CDTF">2014-04-07T08:20:53Z</dcterms:created>
  <dcterms:modified xsi:type="dcterms:W3CDTF">2017-08-09T01:36:41Z</dcterms:modified>
</cp:coreProperties>
</file>