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7" r:id="rId13"/>
    <p:sldId id="271" r:id="rId14"/>
    <p:sldId id="266" r:id="rId15"/>
    <p:sldId id="268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69" autoAdjust="0"/>
  </p:normalViewPr>
  <p:slideViewPr>
    <p:cSldViewPr>
      <p:cViewPr varScale="1">
        <p:scale>
          <a:sx n="80" d="100"/>
          <a:sy n="80" d="100"/>
        </p:scale>
        <p:origin x="-165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8126E-F0BD-4C53-A3C6-9DEEC67EC90B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C249C-6820-4FDF-B583-186C8B0CA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56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smtClean="0"/>
              <a:t>Intermittent packet arrivals =&gt; fragmented idle intervals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mtClean="0"/>
              <a:t>any packet (sent, received or forwarded) must wake up the router before being transfer red, thus breaking the potentially long idle period into fragmented intervals. 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C249C-6820-4FDF-B583-186C8B0CAC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36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0" y="0"/>
            <a:ext cx="9144000" cy="1676400"/>
          </a:xfrm>
          <a:prstGeom prst="rect">
            <a:avLst/>
          </a:prstGeom>
          <a:gradFill rotWithShape="1">
            <a:gsLst>
              <a:gs pos="0">
                <a:srgbClr val="B00000">
                  <a:lumMod val="42000"/>
                  <a:lumOff val="58000"/>
                </a:srgbClr>
              </a:gs>
              <a:gs pos="44000">
                <a:srgbClr val="BE1212"/>
              </a:gs>
              <a:gs pos="100000">
                <a:srgbClr val="580000"/>
              </a:gs>
            </a:gsLst>
            <a:lin ang="0" scaled="1"/>
          </a:gradFill>
          <a:ln>
            <a:noFill/>
          </a:ln>
          <a:extLst/>
        </p:spPr>
        <p:txBody>
          <a:bodyPr vert="eaVert" wrap="none" lIns="91436" tIns="45718" rIns="91436" bIns="45718" anchor="ctr"/>
          <a:lstStyle/>
          <a:p>
            <a:pPr>
              <a:defRPr/>
            </a:pPr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67957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4C08-3158-49BE-A460-9299324DBE5F}" type="datetime1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5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0976"/>
            <a:ext cx="1249327" cy="1246965"/>
          </a:xfrm>
          <a:prstGeom prst="rect">
            <a:avLst/>
          </a:prstGeom>
          <a:noFill/>
          <a:ln>
            <a:noFill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828800" y="370493"/>
            <a:ext cx="6730074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0" dirty="0" smtClean="0">
                <a:solidFill>
                  <a:schemeClr val="bg1"/>
                </a:solidFill>
              </a:rPr>
              <a:t>VIETNAM</a:t>
            </a:r>
            <a:r>
              <a:rPr lang="en-US" sz="2200" b="0" baseline="0" dirty="0" smtClean="0">
                <a:solidFill>
                  <a:schemeClr val="bg1"/>
                </a:solidFill>
              </a:rPr>
              <a:t> NATIONAL UNIVERSITY HANOI (VNU)</a:t>
            </a:r>
          </a:p>
          <a:p>
            <a:pPr>
              <a:lnSpc>
                <a:spcPct val="120000"/>
              </a:lnSpc>
            </a:pPr>
            <a:r>
              <a:rPr lang="en-US" sz="2000" b="1" baseline="0" dirty="0" smtClean="0">
                <a:solidFill>
                  <a:schemeClr val="bg1"/>
                </a:solidFill>
              </a:rPr>
              <a:t>VNU UNIVERSITY OF ENGINEERING AND TECHNOLOGY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02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D39F-0C10-4168-864A-0C92F4ED8BC2}" type="datetime1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1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</p:spPr>
        <p:txBody>
          <a:bodyPr vert="eaVert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66800"/>
            <a:ext cx="6019800" cy="5059363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07DEE-D118-44E3-A701-4A1B9068DFEA}" type="datetime1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65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15962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0F4B-FA5C-466E-801B-098120C3A98D}" type="datetime1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5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34812" cy="733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992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0DC1-6B59-4D9E-B319-D9C5BA045C93}" type="datetime1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66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5293-FB02-43AA-8E4C-1F13ACC582DE}" type="datetime1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1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041775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A5112-7D82-4708-8416-C48BBB2E21A0}" type="datetime1">
              <a:rPr lang="en-US" smtClean="0"/>
              <a:t>8/10/2017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83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35226-781E-4DF6-9BFB-B2C4FBC1ACEB}" type="datetime1">
              <a:rPr lang="en-US" smtClean="0"/>
              <a:t>8/10/2017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6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C1C3-BFBF-4FBE-8CDE-04C6DB2C396B}" type="datetime1">
              <a:rPr lang="en-US" smtClean="0"/>
              <a:t>8/10/2017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76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9500"/>
            <a:ext cx="3008313" cy="749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66800"/>
            <a:ext cx="5111750" cy="5059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05000"/>
            <a:ext cx="3008313" cy="4221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54C4F-454C-4806-8D16-C954ECB0C586}" type="datetime1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06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C9CA-1761-4AC9-95A9-A05B56D15BFD}" type="datetime1">
              <a:rPr lang="en-US" smtClean="0"/>
              <a:t>8/10/2017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91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1">
            <a:gsLst>
              <a:gs pos="0">
                <a:srgbClr val="B00000">
                  <a:lumMod val="42000"/>
                  <a:lumOff val="58000"/>
                </a:srgbClr>
              </a:gs>
              <a:gs pos="44000">
                <a:srgbClr val="BE1212"/>
              </a:gs>
              <a:gs pos="100000">
                <a:srgbClr val="580000"/>
              </a:gs>
            </a:gsLst>
            <a:lin ang="0" scaled="1"/>
          </a:gradFill>
          <a:ln>
            <a:noFill/>
          </a:ln>
          <a:extLst/>
        </p:spPr>
        <p:txBody>
          <a:bodyPr vert="eaVert" wrap="none" lIns="91436" tIns="45718" rIns="91436" bIns="45718" anchor="ctr"/>
          <a:lstStyle/>
          <a:p>
            <a:pPr>
              <a:defRPr/>
            </a:pPr>
            <a:endParaRPr lang="fr-FR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94B98-64E1-46BA-B042-8990D6D34668}" type="datetime1">
              <a:rPr lang="en-US" smtClean="0"/>
              <a:t>8/10/2017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5"/>
          <p:cNvPicPr preferRelativeResize="0"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34812" cy="733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12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NoRD: Node-Router Decoupling for Effective Power-gating of On-Chip Routers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400800" cy="1447800"/>
          </a:xfrm>
        </p:spPr>
        <p:txBody>
          <a:bodyPr>
            <a:normAutofit/>
          </a:bodyPr>
          <a:lstStyle/>
          <a:p>
            <a:r>
              <a:rPr lang="en-US"/>
              <a:t>Lizhong Chen </a:t>
            </a:r>
            <a:r>
              <a:rPr lang="en-US" smtClean="0"/>
              <a:t>- Timothy </a:t>
            </a:r>
            <a:r>
              <a:rPr lang="en-US"/>
              <a:t>M. Pinkston - 2012</a:t>
            </a:r>
          </a:p>
          <a:p>
            <a:r>
              <a:rPr lang="en-US"/>
              <a:t> Ming Hsieh Department of Electrical Engineering</a:t>
            </a:r>
          </a:p>
          <a:p>
            <a:r>
              <a:rPr lang="en-US"/>
              <a:t>University of Southern </a:t>
            </a:r>
            <a:r>
              <a:rPr lang="en-US" smtClean="0"/>
              <a:t>California Los Angeles, CA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5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Increasing NoRD Efficiency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2734" y="1139867"/>
            <a:ext cx="8893480" cy="4956133"/>
          </a:xfrm>
        </p:spPr>
        <p:txBody>
          <a:bodyPr/>
          <a:lstStyle/>
          <a:p>
            <a:r>
              <a:rPr lang="en-US" sz="2400" dirty="0" smtClean="0"/>
              <a:t>Differentiate routers</a:t>
            </a:r>
          </a:p>
          <a:p>
            <a:pPr lvl="1"/>
            <a:r>
              <a:rPr lang="en-US" sz="2000" dirty="0" smtClean="0"/>
              <a:t>Routers have different impact </a:t>
            </a:r>
            <a:r>
              <a:rPr lang="en-US" sz="2000" dirty="0"/>
              <a:t>on performance </a:t>
            </a:r>
            <a:r>
              <a:rPr lang="en-US" sz="2000" dirty="0" smtClean="0"/>
              <a:t>based </a:t>
            </a:r>
            <a:r>
              <a:rPr lang="en-US" sz="2000" dirty="0"/>
              <a:t>on their </a:t>
            </a:r>
            <a:r>
              <a:rPr lang="en-US" sz="2000" dirty="0" smtClean="0"/>
              <a:t>locations in </a:t>
            </a:r>
            <a:r>
              <a:rPr lang="en-US" sz="2000" dirty="0"/>
              <a:t>the NoC</a:t>
            </a:r>
            <a:endParaRPr lang="en-US" sz="20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Performance-centric class </a:t>
            </a:r>
            <a:r>
              <a:rPr lang="en-US" sz="2400" dirty="0" smtClean="0"/>
              <a:t>vs. </a:t>
            </a:r>
            <a:r>
              <a:rPr lang="en-US" sz="2400" dirty="0" smtClean="0">
                <a:solidFill>
                  <a:srgbClr val="00B050"/>
                </a:solidFill>
              </a:rPr>
              <a:t>Power-centric class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Wake </a:t>
            </a:r>
            <a:r>
              <a:rPr lang="en-US" sz="2000" dirty="0">
                <a:solidFill>
                  <a:schemeClr val="tx1"/>
                </a:solidFill>
              </a:rPr>
              <a:t>up early a few </a:t>
            </a:r>
            <a:r>
              <a:rPr lang="en-US" sz="2000" dirty="0" smtClean="0">
                <a:solidFill>
                  <a:schemeClr val="tx1"/>
                </a:solidFill>
              </a:rPr>
              <a:t>performance-critical 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solidFill>
                  <a:schemeClr val="tx1"/>
                </a:solidFill>
              </a:rPr>
              <a:t>routers to add “shortcuts” in routing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Wake up </a:t>
            </a:r>
            <a:r>
              <a:rPr lang="en-US" sz="2000" dirty="0">
                <a:solidFill>
                  <a:schemeClr val="tx1"/>
                </a:solidFill>
              </a:rPr>
              <a:t>late the rest (majority</a:t>
            </a:r>
            <a:r>
              <a:rPr lang="en-US" sz="2000" dirty="0" smtClean="0">
                <a:solidFill>
                  <a:schemeClr val="tx1"/>
                </a:solidFill>
              </a:rPr>
              <a:t>) </a:t>
            </a:r>
            <a:r>
              <a:rPr lang="en-US" sz="2000" dirty="0">
                <a:solidFill>
                  <a:schemeClr val="tx1"/>
                </a:solidFill>
              </a:rPr>
              <a:t>of </a:t>
            </a:r>
            <a:r>
              <a:rPr lang="en-US" sz="2000" dirty="0" smtClean="0">
                <a:solidFill>
                  <a:schemeClr val="tx1"/>
                </a:solidFill>
              </a:rPr>
              <a:t>the 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smtClean="0">
                <a:solidFill>
                  <a:schemeClr val="tx1"/>
                </a:solidFill>
              </a:rPr>
              <a:t>routers to save </a:t>
            </a:r>
            <a:r>
              <a:rPr lang="en-US" sz="2000" dirty="0">
                <a:solidFill>
                  <a:schemeClr val="tx1"/>
                </a:solidFill>
              </a:rPr>
              <a:t>more static power 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000" dirty="0"/>
              <a:t>Use an off-line program to </a:t>
            </a:r>
            <a:r>
              <a:rPr lang="en-US" sz="2000" dirty="0" smtClean="0"/>
              <a:t>classify 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the </a:t>
            </a:r>
            <a:r>
              <a:rPr lang="en-US" sz="2000" dirty="0"/>
              <a:t>routers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686518" y="3055924"/>
            <a:ext cx="3079559" cy="3113574"/>
            <a:chOff x="5200680" y="3252519"/>
            <a:chExt cx="3079559" cy="3113574"/>
          </a:xfrm>
        </p:grpSpPr>
        <p:sp>
          <p:nvSpPr>
            <p:cNvPr id="9" name="Rectangle 8"/>
            <p:cNvSpPr/>
            <p:nvPr/>
          </p:nvSpPr>
          <p:spPr bwMode="auto">
            <a:xfrm>
              <a:off x="5207855" y="3275421"/>
              <a:ext cx="3072384" cy="30906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200680" y="3252519"/>
              <a:ext cx="3074169" cy="3089425"/>
              <a:chOff x="5436215" y="3016984"/>
              <a:chExt cx="3074169" cy="3089425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5436215" y="3016984"/>
                <a:ext cx="3074169" cy="3089425"/>
                <a:chOff x="5214145" y="3452887"/>
                <a:chExt cx="3074169" cy="3089425"/>
              </a:xfrm>
              <a:noFill/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6869467" y="3452887"/>
                  <a:ext cx="587372" cy="589806"/>
                  <a:chOff x="6869467" y="3452887"/>
                  <a:chExt cx="587372" cy="589806"/>
                </a:xfrm>
                <a:grpFill/>
              </p:grpSpPr>
              <p:sp>
                <p:nvSpPr>
                  <p:cNvPr id="99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6869467" y="3452887"/>
                    <a:ext cx="236474" cy="238059"/>
                  </a:xfrm>
                  <a:prstGeom prst="rect">
                    <a:avLst/>
                  </a:prstGeom>
                  <a:solidFill>
                    <a:srgbClr val="00CC00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Times New Roman" pitchFamily="18" charset="0"/>
                      </a:rPr>
                      <a:t>2</a:t>
                    </a:r>
                    <a:endParaRPr kumimoji="0" lang="en-US" sz="18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00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7224179" y="3809975"/>
                    <a:ext cx="232660" cy="232718"/>
                  </a:xfrm>
                  <a:prstGeom prst="ellipse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01" name="AutoShape 56"/>
                  <p:cNvSpPr>
                    <a:spLocks noChangeShapeType="1"/>
                  </p:cNvSpPr>
                  <p:nvPr/>
                </p:nvSpPr>
                <p:spPr bwMode="auto">
                  <a:xfrm>
                    <a:off x="7105941" y="3690946"/>
                    <a:ext cx="152564" cy="153365"/>
                  </a:xfrm>
                  <a:prstGeom prst="straightConnector1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 type="triangle" w="sm" len="sm"/>
                    <a:tailEnd type="triangle" w="sm" len="sm"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5214145" y="3452887"/>
                  <a:ext cx="3074169" cy="3089425"/>
                  <a:chOff x="5214145" y="3452887"/>
                  <a:chExt cx="3074169" cy="3089425"/>
                </a:xfrm>
                <a:grpFill/>
              </p:grpSpPr>
              <p:grpSp>
                <p:nvGrpSpPr>
                  <p:cNvPr id="15" name="Group 87"/>
                  <p:cNvGrpSpPr>
                    <a:grpSpLocks/>
                  </p:cNvGrpSpPr>
                  <p:nvPr/>
                </p:nvGrpSpPr>
                <p:grpSpPr bwMode="auto">
                  <a:xfrm>
                    <a:off x="5214145" y="3452887"/>
                    <a:ext cx="587372" cy="589806"/>
                    <a:chOff x="6400" y="8446"/>
                    <a:chExt cx="770" cy="773"/>
                  </a:xfrm>
                  <a:grpFill/>
                </p:grpSpPr>
                <p:sp>
                  <p:nvSpPr>
                    <p:cNvPr id="96" name="Rectangl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00" y="8446"/>
                      <a:ext cx="310" cy="312"/>
                    </a:xfrm>
                    <a:prstGeom prst="rect">
                      <a:avLst/>
                    </a:prstGeom>
                    <a:solidFill>
                      <a:srgbClr val="00CC0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97" name="Oval 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865" y="8914"/>
                      <a:ext cx="305" cy="305"/>
                    </a:xfrm>
                    <a:prstGeom prst="ellips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8" name="AutoShape 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10" y="8758"/>
                      <a:ext cx="200" cy="201"/>
                    </a:xfrm>
                    <a:prstGeom prst="straightConnector1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 type="triangle" w="sm" len="sm"/>
                      <a:tailEnd type="triangle" w="sm" len="sm"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" name="AutoShape 86"/>
                  <p:cNvSpPr>
                    <a:spLocks noChangeShapeType="1"/>
                  </p:cNvSpPr>
                  <p:nvPr/>
                </p:nvSpPr>
                <p:spPr bwMode="auto">
                  <a:xfrm>
                    <a:off x="5450620" y="3567339"/>
                    <a:ext cx="591186" cy="763"/>
                  </a:xfrm>
                  <a:prstGeom prst="straightConnector1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 type="triangle" w="sm" len="sm"/>
                    <a:tailEnd type="triangle" w="sm" len="sm"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7" name="AutoShape 85"/>
                  <p:cNvSpPr>
                    <a:spLocks noChangeShapeType="1"/>
                  </p:cNvSpPr>
                  <p:nvPr/>
                </p:nvSpPr>
                <p:spPr bwMode="auto">
                  <a:xfrm>
                    <a:off x="6278280" y="3565812"/>
                    <a:ext cx="591186" cy="763"/>
                  </a:xfrm>
                  <a:prstGeom prst="straightConnector1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 type="triangle" w="sm" len="sm"/>
                    <a:tailEnd type="triangle" w="sm" len="sm"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" name="AutoShape 84"/>
                  <p:cNvSpPr>
                    <a:spLocks noChangeShapeType="1"/>
                  </p:cNvSpPr>
                  <p:nvPr/>
                </p:nvSpPr>
                <p:spPr bwMode="auto">
                  <a:xfrm>
                    <a:off x="7105941" y="3568102"/>
                    <a:ext cx="591186" cy="763"/>
                  </a:xfrm>
                  <a:prstGeom prst="straightConnector1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 type="triangle" w="sm" len="sm"/>
                    <a:tailEnd type="triangle" w="sm" len="sm"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9" name="AutoShape 83"/>
                  <p:cNvSpPr>
                    <a:spLocks noChangeShapeType="1"/>
                  </p:cNvSpPr>
                  <p:nvPr/>
                </p:nvSpPr>
                <p:spPr bwMode="auto">
                  <a:xfrm>
                    <a:off x="5450620" y="4399782"/>
                    <a:ext cx="591186" cy="763"/>
                  </a:xfrm>
                  <a:prstGeom prst="straightConnector1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 type="triangle" w="sm" len="sm"/>
                    <a:tailEnd type="triangle" w="sm" len="sm"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" name="AutoShape 82"/>
                  <p:cNvSpPr>
                    <a:spLocks noChangeShapeType="1"/>
                  </p:cNvSpPr>
                  <p:nvPr/>
                </p:nvSpPr>
                <p:spPr bwMode="auto">
                  <a:xfrm>
                    <a:off x="6278280" y="4398255"/>
                    <a:ext cx="591186" cy="763"/>
                  </a:xfrm>
                  <a:prstGeom prst="straightConnector1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 type="triangle" w="sm" len="sm"/>
                    <a:tailEnd type="triangle" w="sm" len="sm"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" name="AutoShape 81"/>
                  <p:cNvSpPr>
                    <a:spLocks noChangeShapeType="1"/>
                  </p:cNvSpPr>
                  <p:nvPr/>
                </p:nvSpPr>
                <p:spPr bwMode="auto">
                  <a:xfrm>
                    <a:off x="7105941" y="4400545"/>
                    <a:ext cx="591186" cy="763"/>
                  </a:xfrm>
                  <a:prstGeom prst="straightConnector1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 type="triangle" w="sm" len="sm"/>
                    <a:tailEnd type="triangle" w="sm" len="sm"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2" name="AutoShape 80"/>
                  <p:cNvSpPr>
                    <a:spLocks noChangeShapeType="1"/>
                  </p:cNvSpPr>
                  <p:nvPr/>
                </p:nvSpPr>
                <p:spPr bwMode="auto">
                  <a:xfrm>
                    <a:off x="5450620" y="5232988"/>
                    <a:ext cx="591186" cy="763"/>
                  </a:xfrm>
                  <a:prstGeom prst="straightConnector1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 type="triangle" w="sm" len="sm"/>
                    <a:tailEnd type="triangle" w="sm" len="sm"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" name="AutoShape 79"/>
                  <p:cNvSpPr>
                    <a:spLocks noChangeShapeType="1"/>
                  </p:cNvSpPr>
                  <p:nvPr/>
                </p:nvSpPr>
                <p:spPr bwMode="auto">
                  <a:xfrm>
                    <a:off x="6278280" y="5231462"/>
                    <a:ext cx="591186" cy="763"/>
                  </a:xfrm>
                  <a:prstGeom prst="straightConnector1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 type="triangle" w="sm" len="sm"/>
                    <a:tailEnd type="triangle" w="sm" len="sm"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" name="AutoShape 78"/>
                  <p:cNvSpPr>
                    <a:spLocks noChangeShapeType="1"/>
                  </p:cNvSpPr>
                  <p:nvPr/>
                </p:nvSpPr>
                <p:spPr bwMode="auto">
                  <a:xfrm>
                    <a:off x="7105941" y="5233751"/>
                    <a:ext cx="591186" cy="763"/>
                  </a:xfrm>
                  <a:prstGeom prst="straightConnector1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 type="triangle" w="sm" len="sm"/>
                    <a:tailEnd type="triangle" w="sm" len="sm"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" name="AutoShape 77"/>
                  <p:cNvSpPr>
                    <a:spLocks noChangeShapeType="1"/>
                  </p:cNvSpPr>
                  <p:nvPr/>
                </p:nvSpPr>
                <p:spPr bwMode="auto">
                  <a:xfrm>
                    <a:off x="5450620" y="6066194"/>
                    <a:ext cx="591186" cy="763"/>
                  </a:xfrm>
                  <a:prstGeom prst="straightConnector1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 type="triangle" w="sm" len="sm"/>
                    <a:tailEnd type="triangle" w="sm" len="sm"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" name="AutoShape 76"/>
                  <p:cNvSpPr>
                    <a:spLocks noChangeShapeType="1"/>
                  </p:cNvSpPr>
                  <p:nvPr/>
                </p:nvSpPr>
                <p:spPr bwMode="auto">
                  <a:xfrm>
                    <a:off x="6278280" y="6064668"/>
                    <a:ext cx="591186" cy="763"/>
                  </a:xfrm>
                  <a:prstGeom prst="straightConnector1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 type="triangle" w="sm" len="sm"/>
                    <a:tailEnd type="triangle" w="sm" len="sm"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" name="AutoShape 75"/>
                  <p:cNvSpPr>
                    <a:spLocks noChangeShapeType="1"/>
                  </p:cNvSpPr>
                  <p:nvPr/>
                </p:nvSpPr>
                <p:spPr bwMode="auto">
                  <a:xfrm>
                    <a:off x="7105941" y="6066957"/>
                    <a:ext cx="591186" cy="763"/>
                  </a:xfrm>
                  <a:prstGeom prst="straightConnector1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 type="triangle" w="sm" len="sm"/>
                    <a:tailEnd type="triangle" w="sm" len="sm"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" name="AutoShape 7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5037097" y="3984704"/>
                    <a:ext cx="591333" cy="763"/>
                  </a:xfrm>
                  <a:prstGeom prst="straightConnector1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 type="triangle" w="sm" len="sm"/>
                    <a:tailEnd type="triangle" w="sm" len="sm"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" name="AutoShape 7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5036334" y="4814096"/>
                    <a:ext cx="591333" cy="763"/>
                  </a:xfrm>
                  <a:prstGeom prst="straightConnector1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 type="triangle" w="sm" len="sm"/>
                    <a:tailEnd type="triangle" w="sm" len="sm"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" name="AutoShape 7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5037097" y="5651117"/>
                    <a:ext cx="591333" cy="763"/>
                  </a:xfrm>
                  <a:prstGeom prst="straightConnector1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 type="triangle" w="sm" len="sm"/>
                    <a:tailEnd type="triangle" w="sm" len="sm"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" name="AutoShape 7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5864758" y="3984704"/>
                    <a:ext cx="591333" cy="763"/>
                  </a:xfrm>
                  <a:prstGeom prst="straightConnector1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 type="triangle" w="sm" len="sm"/>
                    <a:tailEnd type="triangle" w="sm" len="sm"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2" name="AutoShape 7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5863995" y="4814096"/>
                    <a:ext cx="591333" cy="763"/>
                  </a:xfrm>
                  <a:prstGeom prst="straightConnector1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 type="triangle" w="sm" len="sm"/>
                    <a:tailEnd type="triangle" w="sm" len="sm"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3" name="AutoShape 6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5864758" y="5651117"/>
                    <a:ext cx="591333" cy="763"/>
                  </a:xfrm>
                  <a:prstGeom prst="straightConnector1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 type="triangle" w="sm" len="sm"/>
                    <a:tailEnd type="triangle" w="sm" len="sm"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" name="AutoShape 6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6692419" y="3984704"/>
                    <a:ext cx="591333" cy="763"/>
                  </a:xfrm>
                  <a:prstGeom prst="straightConnector1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 type="triangle" w="sm" len="sm"/>
                    <a:tailEnd type="triangle" w="sm" len="sm"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5" name="AutoShape 6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6691656" y="4814096"/>
                    <a:ext cx="591333" cy="763"/>
                  </a:xfrm>
                  <a:prstGeom prst="straightConnector1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 type="triangle" w="sm" len="sm"/>
                    <a:tailEnd type="triangle" w="sm" len="sm"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" name="AutoShape 6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6692419" y="5651117"/>
                    <a:ext cx="591333" cy="763"/>
                  </a:xfrm>
                  <a:prstGeom prst="straightConnector1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 type="triangle" w="sm" len="sm"/>
                    <a:tailEnd type="triangle" w="sm" len="sm"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" name="AutoShape 6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520080" y="3980126"/>
                    <a:ext cx="591333" cy="763"/>
                  </a:xfrm>
                  <a:prstGeom prst="straightConnector1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 type="triangle" w="sm" len="sm"/>
                    <a:tailEnd type="triangle" w="sm" len="sm"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" name="AutoShape 6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519317" y="4809518"/>
                    <a:ext cx="591333" cy="763"/>
                  </a:xfrm>
                  <a:prstGeom prst="straightConnector1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 type="triangle" w="sm" len="sm"/>
                    <a:tailEnd type="triangle" w="sm" len="sm"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9" name="AutoShape 6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520080" y="5646539"/>
                    <a:ext cx="591333" cy="763"/>
                  </a:xfrm>
                  <a:prstGeom prst="straightConnector1">
                    <a:avLst/>
                  </a:prstGeom>
                  <a:grpFill/>
                  <a:ln w="9525">
                    <a:solidFill>
                      <a:srgbClr val="000000"/>
                    </a:solidFill>
                    <a:round/>
                    <a:headEnd type="triangle" w="sm" len="sm"/>
                    <a:tailEnd type="triangle" w="sm" len="sm"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40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6045620" y="3452887"/>
                    <a:ext cx="587372" cy="589806"/>
                    <a:chOff x="6400" y="8446"/>
                    <a:chExt cx="770" cy="773"/>
                  </a:xfrm>
                  <a:grpFill/>
                </p:grpSpPr>
                <p:sp>
                  <p:nvSpPr>
                    <p:cNvPr id="93" name="Rectangle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00" y="8446"/>
                      <a:ext cx="310" cy="312"/>
                    </a:xfrm>
                    <a:prstGeom prst="rect">
                      <a:avLst/>
                    </a:prstGeom>
                    <a:solidFill>
                      <a:srgbClr val="00CC0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94" name="Oval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865" y="8914"/>
                      <a:ext cx="305" cy="305"/>
                    </a:xfrm>
                    <a:prstGeom prst="ellips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5" name="AutoShape 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10" y="8758"/>
                      <a:ext cx="200" cy="201"/>
                    </a:xfrm>
                    <a:prstGeom prst="straightConnector1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 type="triangle" w="sm" len="sm"/>
                      <a:tailEnd type="triangle" w="sm" len="sm"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1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7700942" y="3452887"/>
                    <a:ext cx="587372" cy="589806"/>
                    <a:chOff x="6400" y="8446"/>
                    <a:chExt cx="770" cy="773"/>
                  </a:xfrm>
                  <a:grpFill/>
                </p:grpSpPr>
                <p:sp>
                  <p:nvSpPr>
                    <p:cNvPr id="90" name="Rectangle 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00" y="8446"/>
                      <a:ext cx="310" cy="312"/>
                    </a:xfrm>
                    <a:prstGeom prst="rect">
                      <a:avLst/>
                    </a:prstGeom>
                    <a:solidFill>
                      <a:srgbClr val="00CC0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91" name="Oval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865" y="8914"/>
                      <a:ext cx="305" cy="305"/>
                    </a:xfrm>
                    <a:prstGeom prst="ellips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" name="AutoShape 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10" y="8758"/>
                      <a:ext cx="200" cy="201"/>
                    </a:xfrm>
                    <a:prstGeom prst="straightConnector1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 type="triangle" w="sm" len="sm"/>
                      <a:tailEnd type="triangle" w="sm" len="sm"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2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5214145" y="4286093"/>
                    <a:ext cx="587372" cy="589806"/>
                    <a:chOff x="6400" y="8446"/>
                    <a:chExt cx="770" cy="773"/>
                  </a:xfrm>
                  <a:grpFill/>
                </p:grpSpPr>
                <p:sp>
                  <p:nvSpPr>
                    <p:cNvPr id="87" name="Rectangle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00" y="8446"/>
                      <a:ext cx="310" cy="312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88" name="Oval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865" y="8914"/>
                      <a:ext cx="305" cy="305"/>
                    </a:xfrm>
                    <a:prstGeom prst="ellips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" name="AutoShape 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10" y="8758"/>
                      <a:ext cx="200" cy="201"/>
                    </a:xfrm>
                    <a:prstGeom prst="straightConnector1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 type="triangle" w="sm" len="sm"/>
                      <a:tailEnd type="triangle" w="sm" len="sm"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3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6045620" y="4286093"/>
                    <a:ext cx="587372" cy="589806"/>
                    <a:chOff x="6400" y="8446"/>
                    <a:chExt cx="770" cy="773"/>
                  </a:xfrm>
                  <a:grpFill/>
                </p:grpSpPr>
                <p:sp>
                  <p:nvSpPr>
                    <p:cNvPr id="84" name="Rectangle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00" y="8446"/>
                      <a:ext cx="310" cy="312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85" name="Oval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865" y="8914"/>
                      <a:ext cx="305" cy="305"/>
                    </a:xfrm>
                    <a:prstGeom prst="ellips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" name="AutoShape 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10" y="8758"/>
                      <a:ext cx="200" cy="201"/>
                    </a:xfrm>
                    <a:prstGeom prst="straightConnector1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 type="triangle" w="sm" len="sm"/>
                      <a:tailEnd type="triangle" w="sm" len="sm"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4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6869467" y="4286093"/>
                    <a:ext cx="587372" cy="589806"/>
                    <a:chOff x="6400" y="8446"/>
                    <a:chExt cx="770" cy="773"/>
                  </a:xfrm>
                  <a:grpFill/>
                </p:grpSpPr>
                <p:sp>
                  <p:nvSpPr>
                    <p:cNvPr id="81" name="Rectangle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00" y="8446"/>
                      <a:ext cx="310" cy="312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82" name="Oval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865" y="8914"/>
                      <a:ext cx="305" cy="305"/>
                    </a:xfrm>
                    <a:prstGeom prst="ellips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3" name="AutoShape 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10" y="8758"/>
                      <a:ext cx="200" cy="201"/>
                    </a:xfrm>
                    <a:prstGeom prst="straightConnector1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 type="triangle" w="sm" len="sm"/>
                      <a:tailEnd type="triangle" w="sm" len="sm"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7700942" y="4286093"/>
                    <a:ext cx="587372" cy="589806"/>
                    <a:chOff x="6400" y="8446"/>
                    <a:chExt cx="770" cy="773"/>
                  </a:xfrm>
                  <a:grpFill/>
                </p:grpSpPr>
                <p:sp>
                  <p:nvSpPr>
                    <p:cNvPr id="78" name="Rectangle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00" y="8446"/>
                      <a:ext cx="310" cy="312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79" name="Oval 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865" y="8914"/>
                      <a:ext cx="305" cy="305"/>
                    </a:xfrm>
                    <a:prstGeom prst="ellips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0" name="AutoShape 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10" y="8758"/>
                      <a:ext cx="200" cy="201"/>
                    </a:xfrm>
                    <a:prstGeom prst="straightConnector1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 type="triangle" w="sm" len="sm"/>
                      <a:tailEnd type="triangle" w="sm" len="sm"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6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5214145" y="5119300"/>
                    <a:ext cx="587372" cy="589806"/>
                    <a:chOff x="6400" y="8446"/>
                    <a:chExt cx="770" cy="773"/>
                  </a:xfrm>
                  <a:grpFill/>
                </p:grpSpPr>
                <p:sp>
                  <p:nvSpPr>
                    <p:cNvPr id="75" name="Rectangl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00" y="8446"/>
                      <a:ext cx="310" cy="312"/>
                    </a:xfrm>
                    <a:prstGeom prst="rect">
                      <a:avLst/>
                    </a:prstGeom>
                    <a:solidFill>
                      <a:srgbClr val="00CC0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76" name="Oval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865" y="8914"/>
                      <a:ext cx="305" cy="305"/>
                    </a:xfrm>
                    <a:prstGeom prst="ellips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7" name="AutoShap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10" y="8758"/>
                      <a:ext cx="200" cy="201"/>
                    </a:xfrm>
                    <a:prstGeom prst="straightConnector1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 type="triangle" w="sm" len="sm"/>
                      <a:tailEnd type="triangle" w="sm" len="sm"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7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6045620" y="5119300"/>
                    <a:ext cx="587372" cy="589806"/>
                    <a:chOff x="6400" y="8446"/>
                    <a:chExt cx="770" cy="773"/>
                  </a:xfrm>
                  <a:grpFill/>
                </p:grpSpPr>
                <p:sp>
                  <p:nvSpPr>
                    <p:cNvPr id="72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00" y="8446"/>
                      <a:ext cx="310" cy="312"/>
                    </a:xfrm>
                    <a:prstGeom prst="rect">
                      <a:avLst/>
                    </a:prstGeom>
                    <a:solidFill>
                      <a:srgbClr val="00CC0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73" name="Oval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865" y="8914"/>
                      <a:ext cx="305" cy="305"/>
                    </a:xfrm>
                    <a:prstGeom prst="ellips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4" name="AutoShap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10" y="8758"/>
                      <a:ext cx="200" cy="201"/>
                    </a:xfrm>
                    <a:prstGeom prst="straightConnector1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 type="triangle" w="sm" len="sm"/>
                      <a:tailEnd type="triangle" w="sm" len="sm"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8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6869467" y="5119300"/>
                    <a:ext cx="587372" cy="589806"/>
                    <a:chOff x="6400" y="8446"/>
                    <a:chExt cx="770" cy="773"/>
                  </a:xfrm>
                  <a:grpFill/>
                </p:grpSpPr>
                <p:sp>
                  <p:nvSpPr>
                    <p:cNvPr id="69" name="Rectangl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00" y="8446"/>
                      <a:ext cx="310" cy="312"/>
                    </a:xfrm>
                    <a:prstGeom prst="rect">
                      <a:avLst/>
                    </a:prstGeom>
                    <a:solidFill>
                      <a:srgbClr val="00CC0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70" name="Oval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865" y="8914"/>
                      <a:ext cx="305" cy="305"/>
                    </a:xfrm>
                    <a:prstGeom prst="ellips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1" name="AutoShap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10" y="8758"/>
                      <a:ext cx="200" cy="201"/>
                    </a:xfrm>
                    <a:prstGeom prst="straightConnector1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 type="triangle" w="sm" len="sm"/>
                      <a:tailEnd type="triangle" w="sm" len="sm"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9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7700942" y="5119300"/>
                    <a:ext cx="587372" cy="589806"/>
                    <a:chOff x="6400" y="8446"/>
                    <a:chExt cx="770" cy="773"/>
                  </a:xfrm>
                  <a:grpFill/>
                </p:grpSpPr>
                <p:sp>
                  <p:nvSpPr>
                    <p:cNvPr id="66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00" y="8446"/>
                      <a:ext cx="310" cy="312"/>
                    </a:xfrm>
                    <a:prstGeom prst="rect">
                      <a:avLst/>
                    </a:prstGeom>
                    <a:solidFill>
                      <a:srgbClr val="00CC0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67" name="Oval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865" y="8914"/>
                      <a:ext cx="305" cy="305"/>
                    </a:xfrm>
                    <a:prstGeom prst="ellips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" name="AutoShap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10" y="8758"/>
                      <a:ext cx="200" cy="201"/>
                    </a:xfrm>
                    <a:prstGeom prst="straightConnector1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 type="triangle" w="sm" len="sm"/>
                      <a:tailEnd type="triangle" w="sm" len="sm"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0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5214145" y="5952506"/>
                    <a:ext cx="587372" cy="589806"/>
                    <a:chOff x="6400" y="8446"/>
                    <a:chExt cx="770" cy="773"/>
                  </a:xfrm>
                  <a:grpFill/>
                </p:grpSpPr>
                <p:sp>
                  <p:nvSpPr>
                    <p:cNvPr id="63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00" y="8446"/>
                      <a:ext cx="310" cy="312"/>
                    </a:xfrm>
                    <a:prstGeom prst="rect">
                      <a:avLst/>
                    </a:prstGeom>
                    <a:solidFill>
                      <a:srgbClr val="00CC0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64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865" y="8914"/>
                      <a:ext cx="305" cy="305"/>
                    </a:xfrm>
                    <a:prstGeom prst="ellips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" name="AutoShap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10" y="8758"/>
                      <a:ext cx="200" cy="201"/>
                    </a:xfrm>
                    <a:prstGeom prst="straightConnector1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 type="triangle" w="sm" len="sm"/>
                      <a:tailEnd type="triangle" w="sm" len="sm"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1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6045620" y="5952506"/>
                    <a:ext cx="587372" cy="589806"/>
                    <a:chOff x="6400" y="8446"/>
                    <a:chExt cx="770" cy="773"/>
                  </a:xfrm>
                  <a:grpFill/>
                </p:grpSpPr>
                <p:sp>
                  <p:nvSpPr>
                    <p:cNvPr id="60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00" y="8446"/>
                      <a:ext cx="310" cy="312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61" name="Oval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865" y="8914"/>
                      <a:ext cx="305" cy="305"/>
                    </a:xfrm>
                    <a:prstGeom prst="ellips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2" name="AutoShape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10" y="8758"/>
                      <a:ext cx="200" cy="201"/>
                    </a:xfrm>
                    <a:prstGeom prst="straightConnector1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 type="triangle" w="sm" len="sm"/>
                      <a:tailEnd type="triangle" w="sm" len="sm"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2" name="Group 7"/>
                  <p:cNvGrpSpPr>
                    <a:grpSpLocks/>
                  </p:cNvGrpSpPr>
                  <p:nvPr/>
                </p:nvGrpSpPr>
                <p:grpSpPr bwMode="auto">
                  <a:xfrm>
                    <a:off x="6869467" y="5952506"/>
                    <a:ext cx="587372" cy="589806"/>
                    <a:chOff x="6400" y="8446"/>
                    <a:chExt cx="770" cy="773"/>
                  </a:xfrm>
                  <a:grpFill/>
                </p:grpSpPr>
                <p:sp>
                  <p:nvSpPr>
                    <p:cNvPr id="57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00" y="8446"/>
                      <a:ext cx="310" cy="312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8" name="Oval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865" y="8914"/>
                      <a:ext cx="305" cy="305"/>
                    </a:xfrm>
                    <a:prstGeom prst="ellips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AutoShape 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10" y="8758"/>
                      <a:ext cx="200" cy="201"/>
                    </a:xfrm>
                    <a:prstGeom prst="straightConnector1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 type="triangle" w="sm" len="sm"/>
                      <a:tailEnd type="triangle" w="sm" len="sm"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3" name="Group 3"/>
                  <p:cNvGrpSpPr>
                    <a:grpSpLocks/>
                  </p:cNvGrpSpPr>
                  <p:nvPr/>
                </p:nvGrpSpPr>
                <p:grpSpPr bwMode="auto">
                  <a:xfrm>
                    <a:off x="7700942" y="5952506"/>
                    <a:ext cx="587372" cy="589806"/>
                    <a:chOff x="6400" y="8446"/>
                    <a:chExt cx="770" cy="773"/>
                  </a:xfrm>
                  <a:grpFill/>
                </p:grpSpPr>
                <p:sp>
                  <p:nvSpPr>
                    <p:cNvPr id="54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00" y="8446"/>
                      <a:ext cx="310" cy="312"/>
                    </a:xfrm>
                    <a:prstGeom prst="rect">
                      <a:avLst/>
                    </a:prstGeom>
                    <a:solidFill>
                      <a:srgbClr val="00CC00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vert="horz" wrap="square" lIns="0" tIns="0" rIns="0" bIns="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p:txBody>
                </p:sp>
                <p:sp>
                  <p:nvSpPr>
                    <p:cNvPr id="55" name="Oval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865" y="8914"/>
                      <a:ext cx="305" cy="305"/>
                    </a:xfrm>
                    <a:prstGeom prst="ellipse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" name="AutoShape 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10" y="8758"/>
                      <a:ext cx="200" cy="201"/>
                    </a:xfrm>
                    <a:prstGeom prst="straightConnector1">
                      <a:avLst/>
                    </a:prstGeom>
                    <a:grpFill/>
                    <a:ln w="9525">
                      <a:solidFill>
                        <a:srgbClr val="000000"/>
                      </a:solidFill>
                      <a:round/>
                      <a:headEnd type="triangle" w="sm" len="sm"/>
                      <a:tailEnd type="triangle" w="sm" len="sm"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12" name="Freeform 2"/>
              <p:cNvSpPr>
                <a:spLocks/>
              </p:cNvSpPr>
              <p:nvPr/>
            </p:nvSpPr>
            <p:spPr bwMode="auto">
              <a:xfrm>
                <a:off x="5637012" y="3212885"/>
                <a:ext cx="2483983" cy="2495284"/>
              </a:xfrm>
              <a:custGeom>
                <a:avLst/>
                <a:gdLst>
                  <a:gd name="T0" fmla="*/ 0 w 3255"/>
                  <a:gd name="T1" fmla="*/ 0 h 3269"/>
                  <a:gd name="T2" fmla="*/ 3255 w 3255"/>
                  <a:gd name="T3" fmla="*/ 0 h 3269"/>
                  <a:gd name="T4" fmla="*/ 3255 w 3255"/>
                  <a:gd name="T5" fmla="*/ 3263 h 3269"/>
                  <a:gd name="T6" fmla="*/ 2170 w 3255"/>
                  <a:gd name="T7" fmla="*/ 3269 h 3269"/>
                  <a:gd name="T8" fmla="*/ 2170 w 3255"/>
                  <a:gd name="T9" fmla="*/ 1079 h 3269"/>
                  <a:gd name="T10" fmla="*/ 1085 w 3255"/>
                  <a:gd name="T11" fmla="*/ 1079 h 3269"/>
                  <a:gd name="T12" fmla="*/ 1085 w 3255"/>
                  <a:gd name="T13" fmla="*/ 3269 h 3269"/>
                  <a:gd name="T14" fmla="*/ 0 w 3255"/>
                  <a:gd name="T15" fmla="*/ 3269 h 3269"/>
                  <a:gd name="T16" fmla="*/ 0 w 3255"/>
                  <a:gd name="T17" fmla="*/ 148 h 3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55" h="3269">
                    <a:moveTo>
                      <a:pt x="0" y="0"/>
                    </a:moveTo>
                    <a:lnTo>
                      <a:pt x="3255" y="0"/>
                    </a:lnTo>
                    <a:lnTo>
                      <a:pt x="3255" y="3263"/>
                    </a:lnTo>
                    <a:lnTo>
                      <a:pt x="2170" y="3269"/>
                    </a:lnTo>
                    <a:lnTo>
                      <a:pt x="2170" y="1079"/>
                    </a:lnTo>
                    <a:lnTo>
                      <a:pt x="1085" y="1079"/>
                    </a:lnTo>
                    <a:lnTo>
                      <a:pt x="1085" y="3269"/>
                    </a:lnTo>
                    <a:lnTo>
                      <a:pt x="0" y="3269"/>
                    </a:lnTo>
                    <a:lnTo>
                      <a:pt x="0" y="148"/>
                    </a:lnTo>
                  </a:path>
                </a:pathLst>
              </a:custGeom>
              <a:noFill/>
              <a:ln w="317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989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Router states transition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794" y="990600"/>
            <a:ext cx="3153624" cy="2632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1143000"/>
            <a:ext cx="5141614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smtClean="0"/>
              <a:t>Power-off router B</a:t>
            </a:r>
            <a:endParaRPr lang="en-US" sz="240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smtClean="0"/>
              <a:t>IC and WU are clear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 smtClean="0"/>
              <a:t>Routers C, D, E tag output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/>
              <a:t>Router A sets the credit of each VC in that output port to 1 as router B now has only one output buffer </a:t>
            </a:r>
            <a:r>
              <a:rPr lang="en-US" sz="2100" smtClean="0"/>
              <a:t>available</a:t>
            </a:r>
            <a:endParaRPr lang="en-US" sz="2100"/>
          </a:p>
        </p:txBody>
      </p:sp>
      <p:sp>
        <p:nvSpPr>
          <p:cNvPr id="7" name="TextBox 6"/>
          <p:cNvSpPr txBox="1"/>
          <p:nvPr/>
        </p:nvSpPr>
        <p:spPr>
          <a:xfrm>
            <a:off x="384958" y="3276600"/>
            <a:ext cx="51416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smtClean="0"/>
              <a:t>Power-on router B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/>
              <a:t>WU signal </a:t>
            </a:r>
            <a:r>
              <a:rPr lang="en-US" sz="2100" smtClean="0"/>
              <a:t>active: according to the  </a:t>
            </a:r>
            <a:r>
              <a:rPr lang="en-US" sz="2100" b="1" smtClean="0"/>
              <a:t>wake-up threshold </a:t>
            </a:r>
            <a:r>
              <a:rPr lang="en-US" sz="2100" smtClean="0"/>
              <a:t>(when the load is high)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100"/>
              <a:t>R</a:t>
            </a:r>
            <a:r>
              <a:rPr lang="en-US" sz="2100" smtClean="0"/>
              <a:t>outers </a:t>
            </a:r>
            <a:r>
              <a:rPr lang="en-US" sz="2100"/>
              <a:t>C, </a:t>
            </a:r>
            <a:r>
              <a:rPr lang="en-US" sz="2100" smtClean="0"/>
              <a:t>D, E </a:t>
            </a:r>
            <a:r>
              <a:rPr lang="en-US" sz="2100"/>
              <a:t>reset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5103674"/>
            <a:ext cx="514161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smtClean="0"/>
              <a:t>Wake-up threshold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/>
              <a:t>VC request rate</a:t>
            </a:r>
            <a:endParaRPr lang="en-US" sz="2000" smtClean="0"/>
          </a:p>
          <a:p>
            <a:pPr marL="800100" lvl="1" indent="-342900">
              <a:buFont typeface="Arial" pitchFamily="34" charset="0"/>
              <a:buChar char="•"/>
            </a:pPr>
            <a:endParaRPr lang="en-US" sz="210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529" y="3657600"/>
            <a:ext cx="3390154" cy="2708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4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Context and Motivation</a:t>
            </a:r>
          </a:p>
          <a:p>
            <a:r>
              <a:rPr lang="en-US" smtClean="0"/>
              <a:t>Proposed design</a:t>
            </a:r>
          </a:p>
          <a:p>
            <a:r>
              <a:rPr lang="en-US" b="1" smtClean="0">
                <a:solidFill>
                  <a:schemeClr val="accent2"/>
                </a:solidFill>
              </a:rPr>
              <a:t>Evaluation</a:t>
            </a:r>
          </a:p>
          <a:p>
            <a:pPr marL="857250" lvl="1" indent="-457200"/>
            <a:r>
              <a:rPr lang="en-US" sz="2400"/>
              <a:t>No_PG</a:t>
            </a:r>
            <a:r>
              <a:rPr lang="en-US" sz="2000"/>
              <a:t>  - No </a:t>
            </a:r>
            <a:r>
              <a:rPr lang="en-US" sz="2000" smtClean="0"/>
              <a:t>power-gating</a:t>
            </a:r>
            <a:endParaRPr lang="en-US" sz="2000"/>
          </a:p>
          <a:p>
            <a:pPr marL="857250" lvl="1" indent="-457200"/>
            <a:r>
              <a:rPr lang="en-US" sz="2400"/>
              <a:t>Conv_PG</a:t>
            </a:r>
            <a:r>
              <a:rPr lang="en-US" sz="2000"/>
              <a:t>  - Conventional </a:t>
            </a:r>
            <a:r>
              <a:rPr lang="en-US" sz="2000" smtClean="0"/>
              <a:t>power-gating</a:t>
            </a:r>
          </a:p>
          <a:p>
            <a:pPr marL="857250" lvl="1" indent="-457200"/>
            <a:r>
              <a:rPr lang="en-US" sz="2400" smtClean="0"/>
              <a:t>Conv_PG_OPT</a:t>
            </a:r>
            <a:r>
              <a:rPr lang="en-US" sz="2000" smtClean="0"/>
              <a:t>  </a:t>
            </a:r>
            <a:r>
              <a:rPr lang="en-US" sz="2000"/>
              <a:t>- E</a:t>
            </a:r>
            <a:r>
              <a:rPr lang="en-US" sz="2000" smtClean="0"/>
              <a:t>arly </a:t>
            </a:r>
            <a:r>
              <a:rPr lang="en-US" sz="2000"/>
              <a:t>wakeup </a:t>
            </a:r>
            <a:r>
              <a:rPr lang="en-US" sz="2000" smtClean="0"/>
              <a:t>optimization power-gating</a:t>
            </a:r>
            <a:endParaRPr lang="en-US" sz="2000"/>
          </a:p>
          <a:p>
            <a:pPr marL="857250" lvl="1" indent="-457200"/>
            <a:r>
              <a:rPr lang="en-US" sz="2400"/>
              <a:t>NoRD</a:t>
            </a:r>
            <a:r>
              <a:rPr lang="en-US" sz="2000"/>
              <a:t>  - Node-router </a:t>
            </a:r>
            <a:r>
              <a:rPr lang="en-US" sz="2000" smtClean="0"/>
              <a:t>decoupling</a:t>
            </a:r>
            <a:endParaRPr lang="en-US" sz="2000" b="1" smtClean="0">
              <a:solidFill>
                <a:schemeClr val="accent2"/>
              </a:solidFill>
            </a:endParaRPr>
          </a:p>
          <a:p>
            <a:r>
              <a:rPr lang="en-US" smtClean="0"/>
              <a:t>Conclusion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5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Environment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44" y="1066800"/>
            <a:ext cx="739140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0644" y="5937662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b="1" smtClean="0"/>
              <a:t>Core 90 mn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03546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Static energy saved</a:t>
            </a:r>
          </a:p>
          <a:p>
            <a:pPr lvl="1"/>
            <a:r>
              <a:rPr lang="en-US" sz="2000"/>
              <a:t>Conv_PG: </a:t>
            </a:r>
            <a:r>
              <a:rPr lang="en-US" sz="2000" smtClean="0"/>
              <a:t>51.2%, Conv_PG_OPT </a:t>
            </a:r>
            <a:r>
              <a:rPr lang="en-US" sz="2000"/>
              <a:t>: </a:t>
            </a:r>
            <a:r>
              <a:rPr lang="en-US" sz="2000" smtClean="0"/>
              <a:t>47.0%, </a:t>
            </a:r>
            <a:r>
              <a:rPr lang="en-US" sz="2000" smtClean="0">
                <a:solidFill>
                  <a:srgbClr val="00B050"/>
                </a:solidFill>
              </a:rPr>
              <a:t>NoRD</a:t>
            </a:r>
            <a:r>
              <a:rPr lang="en-US" sz="2000">
                <a:solidFill>
                  <a:srgbClr val="00B050"/>
                </a:solidFill>
              </a:rPr>
              <a:t>: 62.9%</a:t>
            </a:r>
          </a:p>
          <a:p>
            <a:pPr>
              <a:lnSpc>
                <a:spcPct val="150000"/>
              </a:lnSpc>
            </a:pPr>
            <a:r>
              <a:rPr lang="en-US" sz="2400"/>
              <a:t>NoRD reduces power-gating overhead and number of </a:t>
            </a:r>
            <a:r>
              <a:rPr lang="en-US" sz="2400" smtClean="0"/>
              <a:t>router wakeups </a:t>
            </a:r>
            <a:r>
              <a:rPr lang="en-US" sz="2400"/>
              <a:t>by over 80%</a:t>
            </a:r>
          </a:p>
          <a:p>
            <a:pPr>
              <a:lnSpc>
                <a:spcPct val="150000"/>
              </a:lnSpc>
            </a:pPr>
            <a:r>
              <a:rPr lang="en-US" sz="2400"/>
              <a:t>Overall NoC energy saved</a:t>
            </a:r>
          </a:p>
          <a:p>
            <a:pPr lvl="1"/>
            <a:r>
              <a:rPr lang="en-US" sz="2000"/>
              <a:t>Conv_PG: 9.4%, Conv_PG_OPT: 9.1%, </a:t>
            </a:r>
            <a:r>
              <a:rPr lang="en-US" sz="2000">
                <a:solidFill>
                  <a:srgbClr val="00B050"/>
                </a:solidFill>
              </a:rPr>
              <a:t>NoRD: 20.6%</a:t>
            </a:r>
          </a:p>
          <a:p>
            <a:pPr lvl="1"/>
            <a:r>
              <a:rPr lang="en-US" sz="2000"/>
              <a:t>Static energy savings exceed dynamic energy losses</a:t>
            </a:r>
          </a:p>
          <a:p>
            <a:pPr>
              <a:lnSpc>
                <a:spcPct val="150000"/>
              </a:lnSpc>
            </a:pPr>
            <a:r>
              <a:rPr lang="en-US" sz="2400"/>
              <a:t>Average packet </a:t>
            </a:r>
            <a:r>
              <a:rPr lang="en-US" sz="2400" smtClean="0"/>
              <a:t>latency </a:t>
            </a:r>
            <a:r>
              <a:rPr lang="en-US" sz="2400"/>
              <a:t>penalty</a:t>
            </a:r>
          </a:p>
          <a:p>
            <a:pPr lvl="1"/>
            <a:r>
              <a:rPr lang="en-US" sz="2000"/>
              <a:t>Conv_PG: 63.8%, Conv_PG_OPT: 41.5%, </a:t>
            </a:r>
            <a:r>
              <a:rPr lang="en-US" sz="2000">
                <a:solidFill>
                  <a:srgbClr val="FF0000"/>
                </a:solidFill>
              </a:rPr>
              <a:t>NoRD: 15.2%</a:t>
            </a:r>
            <a:endParaRPr lang="en-US" sz="2000"/>
          </a:p>
          <a:p>
            <a:pPr>
              <a:lnSpc>
                <a:spcPct val="150000"/>
              </a:lnSpc>
            </a:pPr>
            <a:r>
              <a:rPr lang="en-US" sz="2400"/>
              <a:t>Execution time penalty</a:t>
            </a:r>
          </a:p>
          <a:p>
            <a:pPr lvl="1"/>
            <a:r>
              <a:rPr lang="en-US" sz="2000"/>
              <a:t>Conv_PG: 11.7%, Conv_PG_OPT: 8.1%,</a:t>
            </a:r>
            <a:r>
              <a:rPr lang="en-US" sz="2000">
                <a:solidFill>
                  <a:srgbClr val="FF0000"/>
                </a:solidFill>
              </a:rPr>
              <a:t> NoRD: 3.9%</a:t>
            </a:r>
          </a:p>
          <a:p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Conclusion: NoRD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057400"/>
          </a:xfrm>
        </p:spPr>
        <p:txBody>
          <a:bodyPr>
            <a:normAutofit/>
          </a:bodyPr>
          <a:lstStyle/>
          <a:p>
            <a:r>
              <a:rPr lang="en-US" sz="2400" smtClean="0"/>
              <a:t>Optimization</a:t>
            </a:r>
            <a:endParaRPr lang="en-US" sz="2400"/>
          </a:p>
          <a:p>
            <a:pPr lvl="1"/>
            <a:r>
              <a:rPr lang="en-US" sz="2000"/>
              <a:t>Significantly reduces the number of power state transitions</a:t>
            </a:r>
          </a:p>
          <a:p>
            <a:pPr lvl="1"/>
            <a:r>
              <a:rPr lang="en-US" sz="2000"/>
              <a:t>Increases the length of idle periods</a:t>
            </a:r>
          </a:p>
          <a:p>
            <a:pPr lvl="1"/>
            <a:r>
              <a:rPr lang="en-US" sz="2000"/>
              <a:t>Completely hides the wakeup latency from the critical path</a:t>
            </a:r>
          </a:p>
          <a:p>
            <a:pPr lvl="1"/>
            <a:r>
              <a:rPr lang="en-US" sz="2000"/>
              <a:t>Eliminates network disconnection </a:t>
            </a:r>
            <a:r>
              <a:rPr lang="en-US" sz="2000" smtClean="0"/>
              <a:t>problems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2004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/>
              <a:t>Limitation</a:t>
            </a:r>
          </a:p>
          <a:p>
            <a:pPr lvl="1"/>
            <a:r>
              <a:rPr lang="en-US" sz="2000"/>
              <a:t>Maybe increases the packet latency by detouring it to a neighbour </a:t>
            </a:r>
            <a:r>
              <a:rPr lang="en-US" sz="2000" smtClean="0"/>
              <a:t>router</a:t>
            </a:r>
          </a:p>
          <a:p>
            <a:pPr lvl="1"/>
            <a:r>
              <a:rPr lang="en-US" sz="2000"/>
              <a:t>NoRD is not scalable for large </a:t>
            </a:r>
            <a:r>
              <a:rPr lang="en-US" sz="2000" smtClean="0"/>
              <a:t>NoC</a:t>
            </a:r>
            <a:endParaRPr lang="en-US" sz="20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 bwMode="auto">
          <a:xfrm>
            <a:off x="569592" y="5105400"/>
            <a:ext cx="8004816" cy="1295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22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2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educe </a:t>
            </a:r>
            <a:r>
              <a:rPr lang="en-US" sz="22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2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router static </a:t>
            </a:r>
            <a:r>
              <a:rPr lang="en-US" sz="22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energy by 29.9% and improve the average packet </a:t>
            </a:r>
            <a:r>
              <a:rPr lang="en-US" sz="22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latency </a:t>
            </a:r>
            <a:r>
              <a:rPr lang="en-US" sz="22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by 26.3</a:t>
            </a:r>
            <a:r>
              <a:rPr lang="en-US" sz="22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%, with only 3% additional area overhead. </a:t>
            </a:r>
            <a:endParaRPr lang="en-US" sz="2200" b="1" baseline="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51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00400"/>
            <a:ext cx="7696200" cy="715962"/>
          </a:xfrm>
        </p:spPr>
        <p:txBody>
          <a:bodyPr>
            <a:noAutofit/>
          </a:bodyPr>
          <a:lstStyle/>
          <a:p>
            <a:pPr algn="ctr"/>
            <a:r>
              <a:rPr lang="en-US" altLang="ja-JP" sz="4800"/>
              <a:t>Thank you for your attention</a:t>
            </a:r>
            <a:endParaRPr lang="en-US" sz="4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 descr="MCj04344110000[1]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267200"/>
            <a:ext cx="173736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801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accent2"/>
                </a:solidFill>
              </a:rPr>
              <a:t>Context and Motivation</a:t>
            </a:r>
          </a:p>
          <a:p>
            <a:r>
              <a:rPr lang="en-US" smtClean="0"/>
              <a:t>Proposed design</a:t>
            </a:r>
          </a:p>
          <a:p>
            <a:r>
              <a:rPr lang="en-US" smtClean="0"/>
              <a:t>Evaluation</a:t>
            </a:r>
          </a:p>
          <a:p>
            <a:r>
              <a:rPr lang="en-US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0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Context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2734" y="1066801"/>
            <a:ext cx="5067824" cy="5029200"/>
          </a:xfrm>
        </p:spPr>
        <p:txBody>
          <a:bodyPr/>
          <a:lstStyle/>
          <a:p>
            <a:r>
              <a:rPr lang="en-US" sz="2400" dirty="0" smtClean="0"/>
              <a:t>Power off the router</a:t>
            </a:r>
          </a:p>
          <a:p>
            <a:pPr lvl="1"/>
            <a:r>
              <a:rPr lang="en-US" sz="2000" smtClean="0"/>
              <a:t>Buffer empty and notifying all of neighbors by PG signal</a:t>
            </a:r>
            <a:endParaRPr lang="en-US" sz="2000" dirty="0" smtClean="0"/>
          </a:p>
          <a:p>
            <a:pPr>
              <a:spcBef>
                <a:spcPts val="1200"/>
              </a:spcBef>
            </a:pPr>
            <a:r>
              <a:rPr lang="en-US" sz="2400" dirty="0" smtClean="0"/>
              <a:t>Awake the router when</a:t>
            </a:r>
          </a:p>
          <a:p>
            <a:pPr lvl="1"/>
            <a:r>
              <a:rPr lang="en-US" sz="2000" dirty="0" smtClean="0"/>
              <a:t>Any neighbors assert WU signal</a:t>
            </a:r>
          </a:p>
          <a:p>
            <a:pPr lvl="1"/>
            <a:r>
              <a:rPr lang="en-US" sz="2000" dirty="0" smtClean="0"/>
              <a:t>Neighbors wait for PG signal to clear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Effectiveness subject to</a:t>
            </a:r>
          </a:p>
          <a:p>
            <a:pPr lvl="1"/>
            <a:r>
              <a:rPr lang="en-US" sz="2000" dirty="0" smtClean="0"/>
              <a:t>Wakeup latency (~12 </a:t>
            </a:r>
            <a:r>
              <a:rPr lang="en-US" sz="2000" dirty="0"/>
              <a:t>cycles for </a:t>
            </a:r>
            <a:r>
              <a:rPr lang="en-US" sz="2000" dirty="0" smtClean="0"/>
              <a:t>router)</a:t>
            </a:r>
          </a:p>
          <a:p>
            <a:pPr lvl="1"/>
            <a:r>
              <a:rPr lang="en-US" altLang="zh-CN" sz="2000" dirty="0" smtClean="0"/>
              <a:t>Breakeven-time </a:t>
            </a:r>
            <a:r>
              <a:rPr lang="en-US" altLang="zh-CN" sz="2000" dirty="0"/>
              <a:t>(BET)</a:t>
            </a:r>
          </a:p>
          <a:p>
            <a:pPr lvl="2"/>
            <a:r>
              <a:rPr lang="en-US" altLang="zh-CN" sz="1800" dirty="0"/>
              <a:t>The minimum number of consecutive gated-off idle cycles to offset power-gating energy overhead (~10 cycles for </a:t>
            </a:r>
            <a:r>
              <a:rPr lang="en-US" altLang="zh-CN" sz="1800"/>
              <a:t>router</a:t>
            </a:r>
            <a:r>
              <a:rPr lang="en-US" altLang="zh-CN" sz="1800" smtClean="0"/>
              <a:t>)</a:t>
            </a:r>
            <a:endParaRPr lang="en-US" altLang="zh-CN" sz="1800" dirty="0"/>
          </a:p>
        </p:txBody>
      </p:sp>
      <p:sp>
        <p:nvSpPr>
          <p:cNvPr id="7" name="AutoShape 107"/>
          <p:cNvSpPr>
            <a:spLocks noChangeShapeType="1"/>
          </p:cNvSpPr>
          <p:nvPr/>
        </p:nvSpPr>
        <p:spPr bwMode="auto">
          <a:xfrm>
            <a:off x="5910234" y="2712493"/>
            <a:ext cx="775408" cy="1016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/>
          </a:p>
        </p:txBody>
      </p:sp>
      <p:sp>
        <p:nvSpPr>
          <p:cNvPr id="8" name="AutoShape 106"/>
          <p:cNvSpPr>
            <a:spLocks noChangeShapeType="1"/>
          </p:cNvSpPr>
          <p:nvPr/>
        </p:nvSpPr>
        <p:spPr bwMode="auto">
          <a:xfrm flipH="1">
            <a:off x="5923937" y="2871005"/>
            <a:ext cx="761705" cy="1016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/>
          </a:p>
        </p:txBody>
      </p:sp>
      <p:sp>
        <p:nvSpPr>
          <p:cNvPr id="9" name="Rectangle 105"/>
          <p:cNvSpPr>
            <a:spLocks noChangeArrowheads="1"/>
          </p:cNvSpPr>
          <p:nvPr/>
        </p:nvSpPr>
        <p:spPr bwMode="auto">
          <a:xfrm>
            <a:off x="6008571" y="2395470"/>
            <a:ext cx="592438" cy="3180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WU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104"/>
          <p:cNvSpPr>
            <a:spLocks noChangeArrowheads="1"/>
          </p:cNvSpPr>
          <p:nvPr/>
        </p:nvSpPr>
        <p:spPr bwMode="auto">
          <a:xfrm>
            <a:off x="6008571" y="2872021"/>
            <a:ext cx="592438" cy="3180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PG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2"/>
          <p:cNvSpPr>
            <a:spLocks noChangeArrowheads="1"/>
          </p:cNvSpPr>
          <p:nvPr/>
        </p:nvSpPr>
        <p:spPr bwMode="auto">
          <a:xfrm>
            <a:off x="5180558" y="2456436"/>
            <a:ext cx="746953" cy="646239"/>
          </a:xfrm>
          <a:prstGeom prst="rect">
            <a:avLst/>
          </a:prstGeom>
          <a:solidFill>
            <a:srgbClr val="FFFFFF"/>
          </a:solidFill>
          <a:ln w="25400">
            <a:solidFill>
              <a:srgbClr val="3333CC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Router</a:t>
            </a: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A</a:t>
            </a: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01"/>
          <p:cNvSpPr>
            <a:spLocks noChangeArrowheads="1"/>
          </p:cNvSpPr>
          <p:nvPr/>
        </p:nvSpPr>
        <p:spPr bwMode="auto">
          <a:xfrm>
            <a:off x="6674463" y="2468629"/>
            <a:ext cx="746953" cy="634046"/>
          </a:xfrm>
          <a:prstGeom prst="rect">
            <a:avLst/>
          </a:prstGeom>
          <a:solidFill>
            <a:srgbClr val="FFFFFF"/>
          </a:solidFill>
          <a:ln w="25400">
            <a:solidFill>
              <a:srgbClr val="3333CC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Router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B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00"/>
          <p:cNvSpPr>
            <a:spLocks noChangeArrowheads="1"/>
          </p:cNvSpPr>
          <p:nvPr/>
        </p:nvSpPr>
        <p:spPr bwMode="auto">
          <a:xfrm>
            <a:off x="8168368" y="2456436"/>
            <a:ext cx="746953" cy="648271"/>
          </a:xfrm>
          <a:prstGeom prst="rect">
            <a:avLst/>
          </a:prstGeom>
          <a:solidFill>
            <a:srgbClr val="FFFFFF"/>
          </a:solidFill>
          <a:ln w="25400">
            <a:solidFill>
              <a:srgbClr val="3333CC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Router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D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AutoShape 99"/>
          <p:cNvSpPr>
            <a:spLocks noChangeShapeType="1"/>
          </p:cNvSpPr>
          <p:nvPr/>
        </p:nvSpPr>
        <p:spPr bwMode="auto">
          <a:xfrm>
            <a:off x="7421416" y="2710461"/>
            <a:ext cx="746953" cy="1016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 type="triangl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/>
          </a:p>
        </p:txBody>
      </p:sp>
      <p:sp>
        <p:nvSpPr>
          <p:cNvPr id="15" name="AutoShape 98"/>
          <p:cNvSpPr>
            <a:spLocks noChangeShapeType="1"/>
          </p:cNvSpPr>
          <p:nvPr/>
        </p:nvSpPr>
        <p:spPr bwMode="auto">
          <a:xfrm flipH="1">
            <a:off x="7434616" y="2868973"/>
            <a:ext cx="733753" cy="1016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 type="triangl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/>
          </a:p>
        </p:txBody>
      </p:sp>
      <p:sp>
        <p:nvSpPr>
          <p:cNvPr id="16" name="Rectangle 97"/>
          <p:cNvSpPr>
            <a:spLocks noChangeArrowheads="1"/>
          </p:cNvSpPr>
          <p:nvPr/>
        </p:nvSpPr>
        <p:spPr bwMode="auto">
          <a:xfrm>
            <a:off x="7516144" y="2393438"/>
            <a:ext cx="570697" cy="3180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WU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96"/>
          <p:cNvSpPr>
            <a:spLocks noChangeArrowheads="1"/>
          </p:cNvSpPr>
          <p:nvPr/>
        </p:nvSpPr>
        <p:spPr bwMode="auto">
          <a:xfrm>
            <a:off x="7516144" y="2869989"/>
            <a:ext cx="570697" cy="3180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PG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94"/>
          <p:cNvSpPr>
            <a:spLocks noChangeArrowheads="1"/>
          </p:cNvSpPr>
          <p:nvPr/>
        </p:nvSpPr>
        <p:spPr bwMode="auto">
          <a:xfrm>
            <a:off x="6674463" y="1202569"/>
            <a:ext cx="746953" cy="634046"/>
          </a:xfrm>
          <a:prstGeom prst="rect">
            <a:avLst/>
          </a:prstGeom>
          <a:solidFill>
            <a:srgbClr val="FFFFFF"/>
          </a:solidFill>
          <a:ln w="25400">
            <a:solidFill>
              <a:srgbClr val="3333CC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Router</a:t>
            </a: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C</a:t>
            </a: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93"/>
          <p:cNvSpPr>
            <a:spLocks noChangeShapeType="1"/>
          </p:cNvSpPr>
          <p:nvPr/>
        </p:nvSpPr>
        <p:spPr bwMode="auto">
          <a:xfrm rot="16200000">
            <a:off x="6674005" y="3420206"/>
            <a:ext cx="635062" cy="1016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/>
          </a:p>
        </p:txBody>
      </p:sp>
      <p:sp>
        <p:nvSpPr>
          <p:cNvPr id="20" name="AutoShape 92"/>
          <p:cNvSpPr>
            <a:spLocks noChangeShapeType="1"/>
          </p:cNvSpPr>
          <p:nvPr/>
        </p:nvSpPr>
        <p:spPr bwMode="auto">
          <a:xfrm rot="16200000" flipH="1">
            <a:off x="6838154" y="3414595"/>
            <a:ext cx="623839" cy="1016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/>
          </a:p>
        </p:txBody>
      </p:sp>
      <p:sp>
        <p:nvSpPr>
          <p:cNvPr id="21" name="Rectangle 91"/>
          <p:cNvSpPr>
            <a:spLocks noChangeArrowheads="1"/>
          </p:cNvSpPr>
          <p:nvPr/>
        </p:nvSpPr>
        <p:spPr bwMode="auto">
          <a:xfrm rot="16200000">
            <a:off x="6590395" y="3256058"/>
            <a:ext cx="485208" cy="31809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WU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90"/>
          <p:cNvSpPr>
            <a:spLocks noChangeArrowheads="1"/>
          </p:cNvSpPr>
          <p:nvPr/>
        </p:nvSpPr>
        <p:spPr bwMode="auto">
          <a:xfrm rot="16200000">
            <a:off x="7067022" y="3256058"/>
            <a:ext cx="485208" cy="31809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PG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88"/>
          <p:cNvSpPr>
            <a:spLocks noChangeArrowheads="1"/>
          </p:cNvSpPr>
          <p:nvPr/>
        </p:nvSpPr>
        <p:spPr bwMode="auto">
          <a:xfrm>
            <a:off x="6674463" y="3737737"/>
            <a:ext cx="746953" cy="633030"/>
          </a:xfrm>
          <a:prstGeom prst="rect">
            <a:avLst/>
          </a:prstGeom>
          <a:solidFill>
            <a:srgbClr val="FFFFFF"/>
          </a:solidFill>
          <a:ln w="25400">
            <a:solidFill>
              <a:srgbClr val="3333CC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Router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E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AutoShape 87"/>
          <p:cNvSpPr>
            <a:spLocks noChangeShapeType="1"/>
          </p:cNvSpPr>
          <p:nvPr/>
        </p:nvSpPr>
        <p:spPr bwMode="auto">
          <a:xfrm rot="16200000">
            <a:off x="6676546" y="2151606"/>
            <a:ext cx="632014" cy="1016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 type="triangl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/>
          </a:p>
        </p:txBody>
      </p:sp>
      <p:sp>
        <p:nvSpPr>
          <p:cNvPr id="25" name="AutoShape 86"/>
          <p:cNvSpPr>
            <a:spLocks noChangeShapeType="1"/>
          </p:cNvSpPr>
          <p:nvPr/>
        </p:nvSpPr>
        <p:spPr bwMode="auto">
          <a:xfrm rot="16200000" flipH="1">
            <a:off x="6840164" y="2145509"/>
            <a:ext cx="620837" cy="1016"/>
          </a:xfrm>
          <a:prstGeom prst="straightConnector1">
            <a:avLst/>
          </a:prstGeom>
          <a:noFill/>
          <a:ln w="25400">
            <a:solidFill>
              <a:srgbClr val="3333CC"/>
            </a:solidFill>
            <a:round/>
            <a:headEnd type="triangl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b="1"/>
          </a:p>
        </p:txBody>
      </p:sp>
      <p:sp>
        <p:nvSpPr>
          <p:cNvPr id="26" name="Rectangle 85"/>
          <p:cNvSpPr>
            <a:spLocks noChangeArrowheads="1"/>
          </p:cNvSpPr>
          <p:nvPr/>
        </p:nvSpPr>
        <p:spPr bwMode="auto">
          <a:xfrm rot="16200000">
            <a:off x="6592185" y="1986972"/>
            <a:ext cx="482647" cy="31809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WU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84"/>
          <p:cNvSpPr>
            <a:spLocks noChangeArrowheads="1"/>
          </p:cNvSpPr>
          <p:nvPr/>
        </p:nvSpPr>
        <p:spPr bwMode="auto">
          <a:xfrm rot="16200000">
            <a:off x="7068811" y="1986972"/>
            <a:ext cx="482647" cy="31809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PG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3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2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  <p:bldP spid="8" grpId="0" animBg="1"/>
      <p:bldP spid="8" grpId="1" animBg="1"/>
      <p:bldP spid="9" grpId="0"/>
      <p:bldP spid="10" grpId="0"/>
      <p:bldP spid="10" grpId="1"/>
      <p:bldP spid="14" grpId="0" animBg="1"/>
      <p:bldP spid="15" grpId="0" animBg="1"/>
      <p:bldP spid="15" grpId="1" animBg="1"/>
      <p:bldP spid="16" grpId="0"/>
      <p:bldP spid="17" grpId="0"/>
      <p:bldP spid="17" grpId="1"/>
      <p:bldP spid="19" grpId="0" animBg="1"/>
      <p:bldP spid="20" grpId="0" animBg="1"/>
      <p:bldP spid="20" grpId="1" animBg="1"/>
      <p:bldP spid="21" grpId="0"/>
      <p:bldP spid="22" grpId="0"/>
      <p:bldP spid="22" grpId="1"/>
      <p:bldP spid="24" grpId="0" animBg="1"/>
      <p:bldP spid="25" grpId="0" animBg="1"/>
      <p:bldP spid="25" grpId="1" animBg="1"/>
      <p:bldP spid="26" grpId="0"/>
      <p:bldP spid="27" grpId="0"/>
      <p:bldP spid="2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0860" y="1077682"/>
            <a:ext cx="5077044" cy="245871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BET </a:t>
            </a:r>
            <a:r>
              <a:rPr lang="en-US" sz="2400" dirty="0"/>
              <a:t>limitation is </a:t>
            </a:r>
            <a:r>
              <a:rPr lang="en-US" sz="2400" dirty="0" smtClean="0"/>
              <a:t>intensified </a:t>
            </a:r>
          </a:p>
          <a:p>
            <a:pPr lvl="1"/>
            <a:r>
              <a:rPr lang="en-US" sz="2100" smtClean="0">
                <a:latin typeface="+mj-lt"/>
                <a:cs typeface="Arial" pitchFamily="34" charset="0"/>
              </a:rPr>
              <a:t>61</a:t>
            </a:r>
            <a:r>
              <a:rPr lang="en-US" sz="2100">
                <a:latin typeface="+mj-lt"/>
                <a:cs typeface="Arial" pitchFamily="34" charset="0"/>
              </a:rPr>
              <a:t>% of the total number of idle periods has length less than BET</a:t>
            </a:r>
            <a:r>
              <a:rPr lang="en-US" sz="2100" smtClean="0">
                <a:latin typeface="+mj-lt"/>
                <a:cs typeface="Arial" pitchFamily="34" charset="0"/>
              </a:rPr>
              <a:t>!</a:t>
            </a:r>
          </a:p>
          <a:p>
            <a:pPr lvl="1"/>
            <a:r>
              <a:rPr lang="en-US" sz="2100"/>
              <a:t>Cumulative wakeup latency in multi-hop </a:t>
            </a:r>
            <a:r>
              <a:rPr lang="en-US" sz="2100" smtClean="0"/>
              <a:t>NoCs</a:t>
            </a:r>
          </a:p>
          <a:p>
            <a:pPr lvl="1"/>
            <a:r>
              <a:rPr lang="en-US" sz="2100" smtClean="0"/>
              <a:t>Disconnection problem</a:t>
            </a:r>
            <a:endParaRPr lang="en-US" sz="21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558" y="1184910"/>
            <a:ext cx="3422889" cy="1322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0" name="Group 209"/>
          <p:cNvGrpSpPr/>
          <p:nvPr/>
        </p:nvGrpSpPr>
        <p:grpSpPr>
          <a:xfrm>
            <a:off x="5679448" y="3240734"/>
            <a:ext cx="3074169" cy="3089425"/>
            <a:chOff x="5214145" y="3452887"/>
            <a:chExt cx="3074169" cy="3089425"/>
          </a:xfrm>
        </p:grpSpPr>
        <p:grpSp>
          <p:nvGrpSpPr>
            <p:cNvPr id="211" name="Group 210"/>
            <p:cNvGrpSpPr/>
            <p:nvPr/>
          </p:nvGrpSpPr>
          <p:grpSpPr>
            <a:xfrm>
              <a:off x="6869467" y="3452887"/>
              <a:ext cx="587372" cy="589806"/>
              <a:chOff x="6869467" y="3452887"/>
              <a:chExt cx="587372" cy="589806"/>
            </a:xfrm>
          </p:grpSpPr>
          <p:sp>
            <p:nvSpPr>
              <p:cNvPr id="297" name="Rectangle 58"/>
              <p:cNvSpPr>
                <a:spLocks noChangeArrowheads="1"/>
              </p:cNvSpPr>
              <p:nvPr/>
            </p:nvSpPr>
            <p:spPr bwMode="auto">
              <a:xfrm>
                <a:off x="6869467" y="3452887"/>
                <a:ext cx="236474" cy="23805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1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Times New Roman" pitchFamily="18" charset="0"/>
                  </a:rPr>
                  <a:t>2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8" name="Oval 57"/>
              <p:cNvSpPr>
                <a:spLocks noChangeArrowheads="1"/>
              </p:cNvSpPr>
              <p:nvPr/>
            </p:nvSpPr>
            <p:spPr bwMode="auto">
              <a:xfrm>
                <a:off x="7224179" y="3809975"/>
                <a:ext cx="232660" cy="2327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AutoShape 56"/>
              <p:cNvSpPr>
                <a:spLocks noChangeShapeType="1"/>
              </p:cNvSpPr>
              <p:nvPr/>
            </p:nvSpPr>
            <p:spPr bwMode="auto">
              <a:xfrm>
                <a:off x="7105941" y="3690946"/>
                <a:ext cx="152564" cy="15336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5214145" y="3452887"/>
              <a:ext cx="3074169" cy="3089425"/>
              <a:chOff x="5214145" y="3452887"/>
              <a:chExt cx="3074169" cy="3089425"/>
            </a:xfrm>
          </p:grpSpPr>
          <p:grpSp>
            <p:nvGrpSpPr>
              <p:cNvPr id="213" name="Group 87"/>
              <p:cNvGrpSpPr>
                <a:grpSpLocks/>
              </p:cNvGrpSpPr>
              <p:nvPr/>
            </p:nvGrpSpPr>
            <p:grpSpPr bwMode="auto">
              <a:xfrm>
                <a:off x="5214145" y="3452887"/>
                <a:ext cx="587372" cy="589806"/>
                <a:chOff x="6400" y="8446"/>
                <a:chExt cx="770" cy="773"/>
              </a:xfrm>
            </p:grpSpPr>
            <p:sp>
              <p:nvSpPr>
                <p:cNvPr id="294" name="Rectangle 90"/>
                <p:cNvSpPr>
                  <a:spLocks noChangeArrowheads="1"/>
                </p:cNvSpPr>
                <p:nvPr/>
              </p:nvSpPr>
              <p:spPr bwMode="auto">
                <a:xfrm>
                  <a:off x="6400" y="8446"/>
                  <a:ext cx="31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pitchFamily="2" charset="-122"/>
                      <a:cs typeface="Times New Roman" pitchFamily="18" charset="0"/>
                    </a:rPr>
                    <a:t>0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5" name="Oval 89"/>
                <p:cNvSpPr>
                  <a:spLocks noChangeArrowheads="1"/>
                </p:cNvSpPr>
                <p:nvPr/>
              </p:nvSpPr>
              <p:spPr bwMode="auto">
                <a:xfrm>
                  <a:off x="6865" y="8914"/>
                  <a:ext cx="305" cy="30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6" name="AutoShape 88"/>
                <p:cNvSpPr>
                  <a:spLocks noChangeShapeType="1"/>
                </p:cNvSpPr>
                <p:nvPr/>
              </p:nvSpPr>
              <p:spPr bwMode="auto">
                <a:xfrm>
                  <a:off x="6710" y="8758"/>
                  <a:ext cx="200" cy="20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4" name="AutoShape 86"/>
              <p:cNvSpPr>
                <a:spLocks noChangeShapeType="1"/>
              </p:cNvSpPr>
              <p:nvPr/>
            </p:nvSpPr>
            <p:spPr bwMode="auto">
              <a:xfrm>
                <a:off x="5450620" y="3567339"/>
                <a:ext cx="591186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AutoShape 85"/>
              <p:cNvSpPr>
                <a:spLocks noChangeShapeType="1"/>
              </p:cNvSpPr>
              <p:nvPr/>
            </p:nvSpPr>
            <p:spPr bwMode="auto">
              <a:xfrm>
                <a:off x="6278280" y="3565812"/>
                <a:ext cx="591186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AutoShape 84"/>
              <p:cNvSpPr>
                <a:spLocks noChangeShapeType="1"/>
              </p:cNvSpPr>
              <p:nvPr/>
            </p:nvSpPr>
            <p:spPr bwMode="auto">
              <a:xfrm>
                <a:off x="7105941" y="3568102"/>
                <a:ext cx="591186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AutoShape 83"/>
              <p:cNvSpPr>
                <a:spLocks noChangeShapeType="1"/>
              </p:cNvSpPr>
              <p:nvPr/>
            </p:nvSpPr>
            <p:spPr bwMode="auto">
              <a:xfrm>
                <a:off x="5450620" y="4399782"/>
                <a:ext cx="591186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AutoShape 82"/>
              <p:cNvSpPr>
                <a:spLocks noChangeShapeType="1"/>
              </p:cNvSpPr>
              <p:nvPr/>
            </p:nvSpPr>
            <p:spPr bwMode="auto">
              <a:xfrm>
                <a:off x="6278280" y="4398255"/>
                <a:ext cx="591186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AutoShape 81"/>
              <p:cNvSpPr>
                <a:spLocks noChangeShapeType="1"/>
              </p:cNvSpPr>
              <p:nvPr/>
            </p:nvSpPr>
            <p:spPr bwMode="auto">
              <a:xfrm>
                <a:off x="7105941" y="4400545"/>
                <a:ext cx="591186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AutoShape 80"/>
              <p:cNvSpPr>
                <a:spLocks noChangeShapeType="1"/>
              </p:cNvSpPr>
              <p:nvPr/>
            </p:nvSpPr>
            <p:spPr bwMode="auto">
              <a:xfrm>
                <a:off x="5450620" y="5232988"/>
                <a:ext cx="591186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AutoShape 79"/>
              <p:cNvSpPr>
                <a:spLocks noChangeShapeType="1"/>
              </p:cNvSpPr>
              <p:nvPr/>
            </p:nvSpPr>
            <p:spPr bwMode="auto">
              <a:xfrm>
                <a:off x="6278280" y="5231462"/>
                <a:ext cx="591186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AutoShape 78"/>
              <p:cNvSpPr>
                <a:spLocks noChangeShapeType="1"/>
              </p:cNvSpPr>
              <p:nvPr/>
            </p:nvSpPr>
            <p:spPr bwMode="auto">
              <a:xfrm>
                <a:off x="7105941" y="5233751"/>
                <a:ext cx="591186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AutoShape 77"/>
              <p:cNvSpPr>
                <a:spLocks noChangeShapeType="1"/>
              </p:cNvSpPr>
              <p:nvPr/>
            </p:nvSpPr>
            <p:spPr bwMode="auto">
              <a:xfrm>
                <a:off x="5450620" y="6066194"/>
                <a:ext cx="591186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AutoShape 76"/>
              <p:cNvSpPr>
                <a:spLocks noChangeShapeType="1"/>
              </p:cNvSpPr>
              <p:nvPr/>
            </p:nvSpPr>
            <p:spPr bwMode="auto">
              <a:xfrm>
                <a:off x="6278280" y="6064668"/>
                <a:ext cx="591186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AutoShape 75"/>
              <p:cNvSpPr>
                <a:spLocks noChangeShapeType="1"/>
              </p:cNvSpPr>
              <p:nvPr/>
            </p:nvSpPr>
            <p:spPr bwMode="auto">
              <a:xfrm>
                <a:off x="7105941" y="6066957"/>
                <a:ext cx="591186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AutoShape 74"/>
              <p:cNvSpPr>
                <a:spLocks noChangeShapeType="1"/>
              </p:cNvSpPr>
              <p:nvPr/>
            </p:nvSpPr>
            <p:spPr bwMode="auto">
              <a:xfrm rot="5400000">
                <a:off x="5037097" y="3984704"/>
                <a:ext cx="591333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AutoShape 73"/>
              <p:cNvSpPr>
                <a:spLocks noChangeShapeType="1"/>
              </p:cNvSpPr>
              <p:nvPr/>
            </p:nvSpPr>
            <p:spPr bwMode="auto">
              <a:xfrm rot="5400000">
                <a:off x="5036334" y="4814096"/>
                <a:ext cx="591333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AutoShape 72"/>
              <p:cNvSpPr>
                <a:spLocks noChangeShapeType="1"/>
              </p:cNvSpPr>
              <p:nvPr/>
            </p:nvSpPr>
            <p:spPr bwMode="auto">
              <a:xfrm rot="5400000">
                <a:off x="5037097" y="5651117"/>
                <a:ext cx="591333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AutoShape 71"/>
              <p:cNvSpPr>
                <a:spLocks noChangeShapeType="1"/>
              </p:cNvSpPr>
              <p:nvPr/>
            </p:nvSpPr>
            <p:spPr bwMode="auto">
              <a:xfrm rot="5400000">
                <a:off x="5864758" y="3984704"/>
                <a:ext cx="591333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AutoShape 70"/>
              <p:cNvSpPr>
                <a:spLocks noChangeShapeType="1"/>
              </p:cNvSpPr>
              <p:nvPr/>
            </p:nvSpPr>
            <p:spPr bwMode="auto">
              <a:xfrm rot="5400000">
                <a:off x="5863995" y="4814096"/>
                <a:ext cx="591333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AutoShape 69"/>
              <p:cNvSpPr>
                <a:spLocks noChangeShapeType="1"/>
              </p:cNvSpPr>
              <p:nvPr/>
            </p:nvSpPr>
            <p:spPr bwMode="auto">
              <a:xfrm rot="5400000">
                <a:off x="5864758" y="5651117"/>
                <a:ext cx="591333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AutoShape 68"/>
              <p:cNvSpPr>
                <a:spLocks noChangeShapeType="1"/>
              </p:cNvSpPr>
              <p:nvPr/>
            </p:nvSpPr>
            <p:spPr bwMode="auto">
              <a:xfrm rot="5400000">
                <a:off x="6692419" y="3984704"/>
                <a:ext cx="591333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AutoShape 67"/>
              <p:cNvSpPr>
                <a:spLocks noChangeShapeType="1"/>
              </p:cNvSpPr>
              <p:nvPr/>
            </p:nvSpPr>
            <p:spPr bwMode="auto">
              <a:xfrm rot="5400000">
                <a:off x="6691656" y="4814096"/>
                <a:ext cx="591333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AutoShape 66"/>
              <p:cNvSpPr>
                <a:spLocks noChangeShapeType="1"/>
              </p:cNvSpPr>
              <p:nvPr/>
            </p:nvSpPr>
            <p:spPr bwMode="auto">
              <a:xfrm rot="5400000">
                <a:off x="6692419" y="5651117"/>
                <a:ext cx="591333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AutoShape 65"/>
              <p:cNvSpPr>
                <a:spLocks noChangeShapeType="1"/>
              </p:cNvSpPr>
              <p:nvPr/>
            </p:nvSpPr>
            <p:spPr bwMode="auto">
              <a:xfrm rot="5400000">
                <a:off x="7520080" y="3980126"/>
                <a:ext cx="591333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AutoShape 64"/>
              <p:cNvSpPr>
                <a:spLocks noChangeShapeType="1"/>
              </p:cNvSpPr>
              <p:nvPr/>
            </p:nvSpPr>
            <p:spPr bwMode="auto">
              <a:xfrm rot="5400000">
                <a:off x="7519317" y="4809518"/>
                <a:ext cx="591333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AutoShape 63"/>
              <p:cNvSpPr>
                <a:spLocks noChangeShapeType="1"/>
              </p:cNvSpPr>
              <p:nvPr/>
            </p:nvSpPr>
            <p:spPr bwMode="auto">
              <a:xfrm rot="5400000">
                <a:off x="7520080" y="5646539"/>
                <a:ext cx="591333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38" name="Group 59"/>
              <p:cNvGrpSpPr>
                <a:grpSpLocks/>
              </p:cNvGrpSpPr>
              <p:nvPr/>
            </p:nvGrpSpPr>
            <p:grpSpPr bwMode="auto">
              <a:xfrm>
                <a:off x="6045620" y="3452887"/>
                <a:ext cx="587372" cy="589806"/>
                <a:chOff x="6400" y="8446"/>
                <a:chExt cx="770" cy="773"/>
              </a:xfrm>
            </p:grpSpPr>
            <p:sp>
              <p:nvSpPr>
                <p:cNvPr id="291" name="Rectangle 62"/>
                <p:cNvSpPr>
                  <a:spLocks noChangeArrowheads="1"/>
                </p:cNvSpPr>
                <p:nvPr/>
              </p:nvSpPr>
              <p:spPr bwMode="auto">
                <a:xfrm>
                  <a:off x="6400" y="8446"/>
                  <a:ext cx="31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pitchFamily="2" charset="-122"/>
                      <a:cs typeface="Times New Roman" pitchFamily="18" charset="0"/>
                    </a:rPr>
                    <a:t>1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2" name="Oval 61"/>
                <p:cNvSpPr>
                  <a:spLocks noChangeArrowheads="1"/>
                </p:cNvSpPr>
                <p:nvPr/>
              </p:nvSpPr>
              <p:spPr bwMode="auto">
                <a:xfrm>
                  <a:off x="6865" y="8914"/>
                  <a:ext cx="305" cy="30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3" name="AutoShape 60"/>
                <p:cNvSpPr>
                  <a:spLocks noChangeShapeType="1"/>
                </p:cNvSpPr>
                <p:nvPr/>
              </p:nvSpPr>
              <p:spPr bwMode="auto">
                <a:xfrm>
                  <a:off x="6710" y="8758"/>
                  <a:ext cx="200" cy="20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9" name="Group 51"/>
              <p:cNvGrpSpPr>
                <a:grpSpLocks/>
              </p:cNvGrpSpPr>
              <p:nvPr/>
            </p:nvGrpSpPr>
            <p:grpSpPr bwMode="auto">
              <a:xfrm>
                <a:off x="7700942" y="3452887"/>
                <a:ext cx="587372" cy="589806"/>
                <a:chOff x="6400" y="8446"/>
                <a:chExt cx="770" cy="773"/>
              </a:xfrm>
            </p:grpSpPr>
            <p:sp>
              <p:nvSpPr>
                <p:cNvPr id="288" name="Rectangle 54"/>
                <p:cNvSpPr>
                  <a:spLocks noChangeArrowheads="1"/>
                </p:cNvSpPr>
                <p:nvPr/>
              </p:nvSpPr>
              <p:spPr bwMode="auto">
                <a:xfrm>
                  <a:off x="6400" y="8446"/>
                  <a:ext cx="31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pitchFamily="2" charset="-122"/>
                      <a:cs typeface="Times New Roman" pitchFamily="18" charset="0"/>
                    </a:rPr>
                    <a:t>3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9" name="Oval 53"/>
                <p:cNvSpPr>
                  <a:spLocks noChangeArrowheads="1"/>
                </p:cNvSpPr>
                <p:nvPr/>
              </p:nvSpPr>
              <p:spPr bwMode="auto">
                <a:xfrm>
                  <a:off x="6865" y="8914"/>
                  <a:ext cx="305" cy="30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0" name="AutoShape 52"/>
                <p:cNvSpPr>
                  <a:spLocks noChangeShapeType="1"/>
                </p:cNvSpPr>
                <p:nvPr/>
              </p:nvSpPr>
              <p:spPr bwMode="auto">
                <a:xfrm>
                  <a:off x="6710" y="8758"/>
                  <a:ext cx="200" cy="20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40" name="Group 47"/>
              <p:cNvGrpSpPr>
                <a:grpSpLocks/>
              </p:cNvGrpSpPr>
              <p:nvPr/>
            </p:nvGrpSpPr>
            <p:grpSpPr bwMode="auto">
              <a:xfrm>
                <a:off x="5214145" y="4286093"/>
                <a:ext cx="587372" cy="589806"/>
                <a:chOff x="6400" y="8446"/>
                <a:chExt cx="770" cy="773"/>
              </a:xfrm>
            </p:grpSpPr>
            <p:sp>
              <p:nvSpPr>
                <p:cNvPr id="285" name="Rectangle 50"/>
                <p:cNvSpPr>
                  <a:spLocks noChangeArrowheads="1"/>
                </p:cNvSpPr>
                <p:nvPr/>
              </p:nvSpPr>
              <p:spPr bwMode="auto">
                <a:xfrm>
                  <a:off x="6400" y="8446"/>
                  <a:ext cx="31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pitchFamily="2" charset="-122"/>
                      <a:cs typeface="Times New Roman" pitchFamily="18" charset="0"/>
                    </a:rPr>
                    <a:t>4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6" name="Oval 49"/>
                <p:cNvSpPr>
                  <a:spLocks noChangeArrowheads="1"/>
                </p:cNvSpPr>
                <p:nvPr/>
              </p:nvSpPr>
              <p:spPr bwMode="auto">
                <a:xfrm>
                  <a:off x="6865" y="8914"/>
                  <a:ext cx="305" cy="30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7" name="AutoShape 48"/>
                <p:cNvSpPr>
                  <a:spLocks noChangeShapeType="1"/>
                </p:cNvSpPr>
                <p:nvPr/>
              </p:nvSpPr>
              <p:spPr bwMode="auto">
                <a:xfrm>
                  <a:off x="6710" y="8758"/>
                  <a:ext cx="200" cy="20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41" name="Group 43"/>
              <p:cNvGrpSpPr>
                <a:grpSpLocks/>
              </p:cNvGrpSpPr>
              <p:nvPr/>
            </p:nvGrpSpPr>
            <p:grpSpPr bwMode="auto">
              <a:xfrm>
                <a:off x="6045620" y="4286093"/>
                <a:ext cx="587372" cy="589806"/>
                <a:chOff x="6400" y="8446"/>
                <a:chExt cx="770" cy="773"/>
              </a:xfrm>
            </p:grpSpPr>
            <p:sp>
              <p:nvSpPr>
                <p:cNvPr id="282" name="Rectangle 46"/>
                <p:cNvSpPr>
                  <a:spLocks noChangeArrowheads="1"/>
                </p:cNvSpPr>
                <p:nvPr/>
              </p:nvSpPr>
              <p:spPr bwMode="auto">
                <a:xfrm>
                  <a:off x="6400" y="8446"/>
                  <a:ext cx="31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pitchFamily="2" charset="-122"/>
                      <a:cs typeface="Times New Roman" pitchFamily="18" charset="0"/>
                    </a:rPr>
                    <a:t>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3" name="Oval 45"/>
                <p:cNvSpPr>
                  <a:spLocks noChangeArrowheads="1"/>
                </p:cNvSpPr>
                <p:nvPr/>
              </p:nvSpPr>
              <p:spPr bwMode="auto">
                <a:xfrm>
                  <a:off x="6865" y="8914"/>
                  <a:ext cx="305" cy="30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4" name="AutoShape 44"/>
                <p:cNvSpPr>
                  <a:spLocks noChangeShapeType="1"/>
                </p:cNvSpPr>
                <p:nvPr/>
              </p:nvSpPr>
              <p:spPr bwMode="auto">
                <a:xfrm>
                  <a:off x="6710" y="8758"/>
                  <a:ext cx="200" cy="20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42" name="Group 39"/>
              <p:cNvGrpSpPr>
                <a:grpSpLocks/>
              </p:cNvGrpSpPr>
              <p:nvPr/>
            </p:nvGrpSpPr>
            <p:grpSpPr bwMode="auto">
              <a:xfrm>
                <a:off x="6869467" y="4286093"/>
                <a:ext cx="587372" cy="589806"/>
                <a:chOff x="6400" y="8446"/>
                <a:chExt cx="770" cy="773"/>
              </a:xfrm>
            </p:grpSpPr>
            <p:sp>
              <p:nvSpPr>
                <p:cNvPr id="279" name="Rectangle 42"/>
                <p:cNvSpPr>
                  <a:spLocks noChangeArrowheads="1"/>
                </p:cNvSpPr>
                <p:nvPr/>
              </p:nvSpPr>
              <p:spPr bwMode="auto">
                <a:xfrm>
                  <a:off x="6400" y="8446"/>
                  <a:ext cx="31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pitchFamily="2" charset="-122"/>
                      <a:cs typeface="Times New Roman" pitchFamily="18" charset="0"/>
                    </a:rPr>
                    <a:t>6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0" name="Oval 41"/>
                <p:cNvSpPr>
                  <a:spLocks noChangeArrowheads="1"/>
                </p:cNvSpPr>
                <p:nvPr/>
              </p:nvSpPr>
              <p:spPr bwMode="auto">
                <a:xfrm>
                  <a:off x="6865" y="8914"/>
                  <a:ext cx="305" cy="30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AutoShape 40"/>
                <p:cNvSpPr>
                  <a:spLocks noChangeShapeType="1"/>
                </p:cNvSpPr>
                <p:nvPr/>
              </p:nvSpPr>
              <p:spPr bwMode="auto">
                <a:xfrm>
                  <a:off x="6710" y="8758"/>
                  <a:ext cx="200" cy="20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43" name="Group 35"/>
              <p:cNvGrpSpPr>
                <a:grpSpLocks/>
              </p:cNvGrpSpPr>
              <p:nvPr/>
            </p:nvGrpSpPr>
            <p:grpSpPr bwMode="auto">
              <a:xfrm>
                <a:off x="7700942" y="4286093"/>
                <a:ext cx="587372" cy="589806"/>
                <a:chOff x="6400" y="8446"/>
                <a:chExt cx="770" cy="773"/>
              </a:xfrm>
            </p:grpSpPr>
            <p:sp>
              <p:nvSpPr>
                <p:cNvPr id="276" name="Rectangle 38"/>
                <p:cNvSpPr>
                  <a:spLocks noChangeArrowheads="1"/>
                </p:cNvSpPr>
                <p:nvPr/>
              </p:nvSpPr>
              <p:spPr bwMode="auto">
                <a:xfrm>
                  <a:off x="6400" y="8446"/>
                  <a:ext cx="31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pitchFamily="2" charset="-122"/>
                      <a:cs typeface="Times New Roman" pitchFamily="18" charset="0"/>
                    </a:rPr>
                    <a:t>7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7" name="Oval 37"/>
                <p:cNvSpPr>
                  <a:spLocks noChangeArrowheads="1"/>
                </p:cNvSpPr>
                <p:nvPr/>
              </p:nvSpPr>
              <p:spPr bwMode="auto">
                <a:xfrm>
                  <a:off x="6865" y="8914"/>
                  <a:ext cx="305" cy="30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8" name="AutoShape 36"/>
                <p:cNvSpPr>
                  <a:spLocks noChangeShapeType="1"/>
                </p:cNvSpPr>
                <p:nvPr/>
              </p:nvSpPr>
              <p:spPr bwMode="auto">
                <a:xfrm>
                  <a:off x="6710" y="8758"/>
                  <a:ext cx="200" cy="20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44" name="Group 31"/>
              <p:cNvGrpSpPr>
                <a:grpSpLocks/>
              </p:cNvGrpSpPr>
              <p:nvPr/>
            </p:nvGrpSpPr>
            <p:grpSpPr bwMode="auto">
              <a:xfrm>
                <a:off x="5214145" y="5119300"/>
                <a:ext cx="587372" cy="589806"/>
                <a:chOff x="6400" y="8446"/>
                <a:chExt cx="770" cy="773"/>
              </a:xfrm>
            </p:grpSpPr>
            <p:sp>
              <p:nvSpPr>
                <p:cNvPr id="273" name="Rectangle 34"/>
                <p:cNvSpPr>
                  <a:spLocks noChangeArrowheads="1"/>
                </p:cNvSpPr>
                <p:nvPr/>
              </p:nvSpPr>
              <p:spPr bwMode="auto">
                <a:xfrm>
                  <a:off x="6400" y="8446"/>
                  <a:ext cx="31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pitchFamily="2" charset="-122"/>
                      <a:cs typeface="Times New Roman" pitchFamily="18" charset="0"/>
                    </a:rPr>
                    <a:t>8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4" name="Oval 33"/>
                <p:cNvSpPr>
                  <a:spLocks noChangeArrowheads="1"/>
                </p:cNvSpPr>
                <p:nvPr/>
              </p:nvSpPr>
              <p:spPr bwMode="auto">
                <a:xfrm>
                  <a:off x="6865" y="8914"/>
                  <a:ext cx="305" cy="30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5" name="AutoShape 32"/>
                <p:cNvSpPr>
                  <a:spLocks noChangeShapeType="1"/>
                </p:cNvSpPr>
                <p:nvPr/>
              </p:nvSpPr>
              <p:spPr bwMode="auto">
                <a:xfrm>
                  <a:off x="6710" y="8758"/>
                  <a:ext cx="200" cy="20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45" name="Group 27"/>
              <p:cNvGrpSpPr>
                <a:grpSpLocks/>
              </p:cNvGrpSpPr>
              <p:nvPr/>
            </p:nvGrpSpPr>
            <p:grpSpPr bwMode="auto">
              <a:xfrm>
                <a:off x="6045620" y="5119300"/>
                <a:ext cx="587372" cy="589806"/>
                <a:chOff x="6400" y="8446"/>
                <a:chExt cx="770" cy="773"/>
              </a:xfrm>
            </p:grpSpPr>
            <p:sp>
              <p:nvSpPr>
                <p:cNvPr id="270" name="Rectangle 30"/>
                <p:cNvSpPr>
                  <a:spLocks noChangeArrowheads="1"/>
                </p:cNvSpPr>
                <p:nvPr/>
              </p:nvSpPr>
              <p:spPr bwMode="auto">
                <a:xfrm>
                  <a:off x="6400" y="8446"/>
                  <a:ext cx="31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pitchFamily="2" charset="-122"/>
                      <a:cs typeface="Times New Roman" pitchFamily="18" charset="0"/>
                    </a:rPr>
                    <a:t>9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1" name="Oval 29"/>
                <p:cNvSpPr>
                  <a:spLocks noChangeArrowheads="1"/>
                </p:cNvSpPr>
                <p:nvPr/>
              </p:nvSpPr>
              <p:spPr bwMode="auto">
                <a:xfrm>
                  <a:off x="6865" y="8914"/>
                  <a:ext cx="305" cy="30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2" name="AutoShape 28"/>
                <p:cNvSpPr>
                  <a:spLocks noChangeShapeType="1"/>
                </p:cNvSpPr>
                <p:nvPr/>
              </p:nvSpPr>
              <p:spPr bwMode="auto">
                <a:xfrm>
                  <a:off x="6710" y="8758"/>
                  <a:ext cx="200" cy="20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46" name="Group 23"/>
              <p:cNvGrpSpPr>
                <a:grpSpLocks/>
              </p:cNvGrpSpPr>
              <p:nvPr/>
            </p:nvGrpSpPr>
            <p:grpSpPr bwMode="auto">
              <a:xfrm>
                <a:off x="6869467" y="5119300"/>
                <a:ext cx="587372" cy="589806"/>
                <a:chOff x="6400" y="8446"/>
                <a:chExt cx="770" cy="773"/>
              </a:xfrm>
            </p:grpSpPr>
            <p:sp>
              <p:nvSpPr>
                <p:cNvPr id="267" name="Rectangle 26"/>
                <p:cNvSpPr>
                  <a:spLocks noChangeArrowheads="1"/>
                </p:cNvSpPr>
                <p:nvPr/>
              </p:nvSpPr>
              <p:spPr bwMode="auto">
                <a:xfrm>
                  <a:off x="6400" y="8446"/>
                  <a:ext cx="31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pitchFamily="2" charset="-122"/>
                      <a:cs typeface="Times New Roman" pitchFamily="18" charset="0"/>
                    </a:rPr>
                    <a:t>10</a:t>
                  </a: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8" name="Oval 25"/>
                <p:cNvSpPr>
                  <a:spLocks noChangeArrowheads="1"/>
                </p:cNvSpPr>
                <p:nvPr/>
              </p:nvSpPr>
              <p:spPr bwMode="auto">
                <a:xfrm>
                  <a:off x="6865" y="8914"/>
                  <a:ext cx="305" cy="30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9" name="AutoShape 24"/>
                <p:cNvSpPr>
                  <a:spLocks noChangeShapeType="1"/>
                </p:cNvSpPr>
                <p:nvPr/>
              </p:nvSpPr>
              <p:spPr bwMode="auto">
                <a:xfrm>
                  <a:off x="6710" y="8758"/>
                  <a:ext cx="200" cy="20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47" name="Group 19"/>
              <p:cNvGrpSpPr>
                <a:grpSpLocks/>
              </p:cNvGrpSpPr>
              <p:nvPr/>
            </p:nvGrpSpPr>
            <p:grpSpPr bwMode="auto">
              <a:xfrm>
                <a:off x="7700942" y="5119300"/>
                <a:ext cx="587372" cy="589806"/>
                <a:chOff x="6400" y="8446"/>
                <a:chExt cx="770" cy="773"/>
              </a:xfrm>
            </p:grpSpPr>
            <p:sp>
              <p:nvSpPr>
                <p:cNvPr id="264" name="Rectangle 22"/>
                <p:cNvSpPr>
                  <a:spLocks noChangeArrowheads="1"/>
                </p:cNvSpPr>
                <p:nvPr/>
              </p:nvSpPr>
              <p:spPr bwMode="auto">
                <a:xfrm>
                  <a:off x="6400" y="8446"/>
                  <a:ext cx="310" cy="312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pitchFamily="2" charset="-122"/>
                      <a:cs typeface="Times New Roman" pitchFamily="18" charset="0"/>
                    </a:rPr>
                    <a:t>11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5" name="Oval 21"/>
                <p:cNvSpPr>
                  <a:spLocks noChangeArrowheads="1"/>
                </p:cNvSpPr>
                <p:nvPr/>
              </p:nvSpPr>
              <p:spPr bwMode="auto">
                <a:xfrm>
                  <a:off x="6865" y="8914"/>
                  <a:ext cx="305" cy="30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6" name="AutoShape 20"/>
                <p:cNvSpPr>
                  <a:spLocks noChangeShapeType="1"/>
                </p:cNvSpPr>
                <p:nvPr/>
              </p:nvSpPr>
              <p:spPr bwMode="auto">
                <a:xfrm>
                  <a:off x="6710" y="8758"/>
                  <a:ext cx="200" cy="20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48" name="Group 15"/>
              <p:cNvGrpSpPr>
                <a:grpSpLocks/>
              </p:cNvGrpSpPr>
              <p:nvPr/>
            </p:nvGrpSpPr>
            <p:grpSpPr bwMode="auto">
              <a:xfrm>
                <a:off x="5214145" y="5952506"/>
                <a:ext cx="587372" cy="589806"/>
                <a:chOff x="6400" y="8446"/>
                <a:chExt cx="770" cy="773"/>
              </a:xfrm>
            </p:grpSpPr>
            <p:sp>
              <p:nvSpPr>
                <p:cNvPr id="261" name="Rectangle 18"/>
                <p:cNvSpPr>
                  <a:spLocks noChangeArrowheads="1"/>
                </p:cNvSpPr>
                <p:nvPr/>
              </p:nvSpPr>
              <p:spPr bwMode="auto">
                <a:xfrm>
                  <a:off x="6400" y="8446"/>
                  <a:ext cx="31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pitchFamily="2" charset="-122"/>
                      <a:cs typeface="Times New Roman" pitchFamily="18" charset="0"/>
                    </a:rPr>
                    <a:t>12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2" name="Oval 17"/>
                <p:cNvSpPr>
                  <a:spLocks noChangeArrowheads="1"/>
                </p:cNvSpPr>
                <p:nvPr/>
              </p:nvSpPr>
              <p:spPr bwMode="auto">
                <a:xfrm>
                  <a:off x="6865" y="8914"/>
                  <a:ext cx="305" cy="30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AutoShape 16"/>
                <p:cNvSpPr>
                  <a:spLocks noChangeShapeType="1"/>
                </p:cNvSpPr>
                <p:nvPr/>
              </p:nvSpPr>
              <p:spPr bwMode="auto">
                <a:xfrm>
                  <a:off x="6710" y="8758"/>
                  <a:ext cx="200" cy="20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49" name="Group 11"/>
              <p:cNvGrpSpPr>
                <a:grpSpLocks/>
              </p:cNvGrpSpPr>
              <p:nvPr/>
            </p:nvGrpSpPr>
            <p:grpSpPr bwMode="auto">
              <a:xfrm>
                <a:off x="6045620" y="5952506"/>
                <a:ext cx="587372" cy="589806"/>
                <a:chOff x="6400" y="8446"/>
                <a:chExt cx="770" cy="773"/>
              </a:xfrm>
            </p:grpSpPr>
            <p:sp>
              <p:nvSpPr>
                <p:cNvPr id="258" name="Rectangle 14"/>
                <p:cNvSpPr>
                  <a:spLocks noChangeArrowheads="1"/>
                </p:cNvSpPr>
                <p:nvPr/>
              </p:nvSpPr>
              <p:spPr bwMode="auto">
                <a:xfrm>
                  <a:off x="6400" y="8446"/>
                  <a:ext cx="31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pitchFamily="2" charset="-122"/>
                      <a:cs typeface="Times New Roman" pitchFamily="18" charset="0"/>
                    </a:rPr>
                    <a:t>13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9" name="Oval 13"/>
                <p:cNvSpPr>
                  <a:spLocks noChangeArrowheads="1"/>
                </p:cNvSpPr>
                <p:nvPr/>
              </p:nvSpPr>
              <p:spPr bwMode="auto">
                <a:xfrm>
                  <a:off x="6865" y="8914"/>
                  <a:ext cx="305" cy="30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0" name="AutoShape 12"/>
                <p:cNvSpPr>
                  <a:spLocks noChangeShapeType="1"/>
                </p:cNvSpPr>
                <p:nvPr/>
              </p:nvSpPr>
              <p:spPr bwMode="auto">
                <a:xfrm>
                  <a:off x="6710" y="8758"/>
                  <a:ext cx="200" cy="20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50" name="Group 7"/>
              <p:cNvGrpSpPr>
                <a:grpSpLocks/>
              </p:cNvGrpSpPr>
              <p:nvPr/>
            </p:nvGrpSpPr>
            <p:grpSpPr bwMode="auto">
              <a:xfrm>
                <a:off x="6869467" y="5952506"/>
                <a:ext cx="587372" cy="589806"/>
                <a:chOff x="6400" y="8446"/>
                <a:chExt cx="770" cy="773"/>
              </a:xfrm>
            </p:grpSpPr>
            <p:sp>
              <p:nvSpPr>
                <p:cNvPr id="255" name="Rectangle 10"/>
                <p:cNvSpPr>
                  <a:spLocks noChangeArrowheads="1"/>
                </p:cNvSpPr>
                <p:nvPr/>
              </p:nvSpPr>
              <p:spPr bwMode="auto">
                <a:xfrm>
                  <a:off x="6400" y="8446"/>
                  <a:ext cx="310" cy="312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pitchFamily="2" charset="-122"/>
                      <a:cs typeface="Times New Roman" pitchFamily="18" charset="0"/>
                    </a:rPr>
                    <a:t>14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6" name="Oval 9"/>
                <p:cNvSpPr>
                  <a:spLocks noChangeArrowheads="1"/>
                </p:cNvSpPr>
                <p:nvPr/>
              </p:nvSpPr>
              <p:spPr bwMode="auto">
                <a:xfrm>
                  <a:off x="6865" y="8914"/>
                  <a:ext cx="305" cy="30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7" name="AutoShape 8"/>
                <p:cNvSpPr>
                  <a:spLocks noChangeShapeType="1"/>
                </p:cNvSpPr>
                <p:nvPr/>
              </p:nvSpPr>
              <p:spPr bwMode="auto">
                <a:xfrm>
                  <a:off x="6710" y="8758"/>
                  <a:ext cx="200" cy="20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51" name="Group 3"/>
              <p:cNvGrpSpPr>
                <a:grpSpLocks/>
              </p:cNvGrpSpPr>
              <p:nvPr/>
            </p:nvGrpSpPr>
            <p:grpSpPr bwMode="auto">
              <a:xfrm>
                <a:off x="7700942" y="5952506"/>
                <a:ext cx="587372" cy="589806"/>
                <a:chOff x="6400" y="8446"/>
                <a:chExt cx="770" cy="773"/>
              </a:xfrm>
            </p:grpSpPr>
            <p:sp>
              <p:nvSpPr>
                <p:cNvPr id="252" name="Rectangle 6"/>
                <p:cNvSpPr>
                  <a:spLocks noChangeArrowheads="1"/>
                </p:cNvSpPr>
                <p:nvPr/>
              </p:nvSpPr>
              <p:spPr bwMode="auto">
                <a:xfrm>
                  <a:off x="6400" y="8446"/>
                  <a:ext cx="31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1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pitchFamily="2" charset="-122"/>
                      <a:cs typeface="Times New Roman" pitchFamily="18" charset="0"/>
                    </a:rPr>
                    <a:t>15</a:t>
                  </a: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3" name="Oval 5"/>
                <p:cNvSpPr>
                  <a:spLocks noChangeArrowheads="1"/>
                </p:cNvSpPr>
                <p:nvPr/>
              </p:nvSpPr>
              <p:spPr bwMode="auto">
                <a:xfrm>
                  <a:off x="6865" y="8914"/>
                  <a:ext cx="305" cy="30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4" name="AutoShape 4"/>
                <p:cNvSpPr>
                  <a:spLocks noChangeShapeType="1"/>
                </p:cNvSpPr>
                <p:nvPr/>
              </p:nvSpPr>
              <p:spPr bwMode="auto">
                <a:xfrm>
                  <a:off x="6710" y="8758"/>
                  <a:ext cx="200" cy="20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00" name="Rectangle 299"/>
          <p:cNvSpPr/>
          <p:nvPr/>
        </p:nvSpPr>
        <p:spPr bwMode="auto">
          <a:xfrm>
            <a:off x="6016652" y="3512345"/>
            <a:ext cx="284672" cy="38167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CC"/>
                </a:solidFill>
                <a:effectLst/>
                <a:latin typeface="Times New Roman" pitchFamily="18" charset="0"/>
              </a:rPr>
              <a:t>S</a:t>
            </a:r>
            <a:endParaRPr kumimoji="0" lang="en-US" sz="1600" b="1" i="0" u="none" strike="noStrike" cap="none" normalizeH="0" baseline="-25000" dirty="0" smtClean="0">
              <a:ln>
                <a:noFill/>
              </a:ln>
              <a:solidFill>
                <a:srgbClr val="3333CC"/>
              </a:solidFill>
              <a:effectLst/>
              <a:latin typeface="Times New Roman" pitchFamily="18" charset="0"/>
            </a:endParaRPr>
          </a:p>
        </p:txBody>
      </p:sp>
      <p:sp>
        <p:nvSpPr>
          <p:cNvPr id="301" name="Rectangle 300"/>
          <p:cNvSpPr/>
          <p:nvPr/>
        </p:nvSpPr>
        <p:spPr bwMode="auto">
          <a:xfrm>
            <a:off x="8503705" y="3512345"/>
            <a:ext cx="284672" cy="38167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baseline="0" dirty="0">
                <a:solidFill>
                  <a:srgbClr val="3333CC"/>
                </a:solidFill>
              </a:rPr>
              <a:t>D</a:t>
            </a:r>
            <a:endParaRPr kumimoji="0" lang="en-US" sz="1600" b="1" i="0" u="none" strike="noStrike" cap="none" normalizeH="0" baseline="-25000" dirty="0" smtClean="0">
              <a:ln>
                <a:noFill/>
              </a:ln>
              <a:solidFill>
                <a:srgbClr val="3333CC"/>
              </a:solidFill>
              <a:effectLst/>
            </a:endParaRPr>
          </a:p>
        </p:txBody>
      </p:sp>
      <p:sp>
        <p:nvSpPr>
          <p:cNvPr id="302" name="Rectangle 58"/>
          <p:cNvSpPr>
            <a:spLocks noChangeArrowheads="1"/>
          </p:cNvSpPr>
          <p:nvPr/>
        </p:nvSpPr>
        <p:spPr bwMode="auto">
          <a:xfrm>
            <a:off x="8169937" y="3240733"/>
            <a:ext cx="236474" cy="238059"/>
          </a:xfrm>
          <a:prstGeom prst="rect">
            <a:avLst/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3" name="Straight Arrow Connector 302"/>
          <p:cNvCxnSpPr>
            <a:stCxn id="294" idx="3"/>
            <a:endCxn id="288" idx="1"/>
          </p:cNvCxnSpPr>
          <p:nvPr/>
        </p:nvCxnSpPr>
        <p:spPr bwMode="auto">
          <a:xfrm>
            <a:off x="5915922" y="3359764"/>
            <a:ext cx="225032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33C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4" name="Rectangle 58"/>
          <p:cNvSpPr>
            <a:spLocks noChangeArrowheads="1"/>
          </p:cNvSpPr>
          <p:nvPr/>
        </p:nvSpPr>
        <p:spPr bwMode="auto">
          <a:xfrm>
            <a:off x="7334007" y="3240734"/>
            <a:ext cx="236474" cy="238059"/>
          </a:xfrm>
          <a:prstGeom prst="rect">
            <a:avLst/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5" name="Rectangle 58"/>
          <p:cNvSpPr>
            <a:spLocks noChangeArrowheads="1"/>
          </p:cNvSpPr>
          <p:nvPr/>
        </p:nvSpPr>
        <p:spPr bwMode="auto">
          <a:xfrm>
            <a:off x="6510923" y="3240732"/>
            <a:ext cx="236474" cy="238059"/>
          </a:xfrm>
          <a:prstGeom prst="rect">
            <a:avLst/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6" name="Rectangle 58"/>
          <p:cNvSpPr>
            <a:spLocks noChangeArrowheads="1"/>
          </p:cNvSpPr>
          <p:nvPr/>
        </p:nvSpPr>
        <p:spPr bwMode="auto">
          <a:xfrm>
            <a:off x="5678685" y="4073940"/>
            <a:ext cx="236474" cy="238059"/>
          </a:xfrm>
          <a:prstGeom prst="rect">
            <a:avLst/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" name="AutoShape 13"/>
          <p:cNvSpPr>
            <a:spLocks noChangeArrowheads="1"/>
          </p:cNvSpPr>
          <p:nvPr/>
        </p:nvSpPr>
        <p:spPr bwMode="auto">
          <a:xfrm rot="2693128">
            <a:off x="5386146" y="2949867"/>
            <a:ext cx="729575" cy="729575"/>
          </a:xfrm>
          <a:prstGeom prst="plus">
            <a:avLst>
              <a:gd name="adj" fmla="val 40491"/>
            </a:avLst>
          </a:prstGeom>
          <a:solidFill>
            <a:srgbClr val="FF0000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" name="Content Placeholder 2"/>
          <p:cNvSpPr txBox="1">
            <a:spLocks/>
          </p:cNvSpPr>
          <p:nvPr/>
        </p:nvSpPr>
        <p:spPr>
          <a:xfrm>
            <a:off x="152400" y="3421508"/>
            <a:ext cx="5095503" cy="6052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/>
              <a:t>The reason</a:t>
            </a:r>
            <a:r>
              <a:rPr lang="en-US" sz="2400"/>
              <a:t>: </a:t>
            </a:r>
            <a:r>
              <a:rPr lang="en-US" sz="2400" b="1" smtClean="0"/>
              <a:t>node-router </a:t>
            </a:r>
            <a:r>
              <a:rPr lang="en-US" sz="2400" b="1"/>
              <a:t>dependence </a:t>
            </a:r>
            <a:endParaRPr lang="en-US" sz="2400"/>
          </a:p>
        </p:txBody>
      </p:sp>
      <p:sp>
        <p:nvSpPr>
          <p:cNvPr id="309" name="Content Placeholder 2"/>
          <p:cNvSpPr txBox="1">
            <a:spLocks/>
          </p:cNvSpPr>
          <p:nvPr/>
        </p:nvSpPr>
        <p:spPr>
          <a:xfrm>
            <a:off x="447303" y="4518192"/>
            <a:ext cx="4800601" cy="605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/>
          </a:p>
        </p:txBody>
      </p:sp>
      <p:sp>
        <p:nvSpPr>
          <p:cNvPr id="310" name="Rounded Rectangle 309"/>
          <p:cNvSpPr/>
          <p:nvPr/>
        </p:nvSpPr>
        <p:spPr bwMode="auto">
          <a:xfrm>
            <a:off x="170860" y="4080045"/>
            <a:ext cx="5077044" cy="23969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200" b="1" baseline="0" smtClean="0">
                <a:latin typeface="Arial" pitchFamily="34" charset="0"/>
                <a:cs typeface="Arial" pitchFamily="34" charset="0"/>
              </a:rPr>
              <a:t>NoRD</a:t>
            </a:r>
            <a:r>
              <a:rPr lang="en-US" sz="2200" b="1" smtClean="0">
                <a:latin typeface="Arial" pitchFamily="34" charset="0"/>
                <a:cs typeface="Arial" pitchFamily="34" charset="0"/>
              </a:rPr>
              <a:t> (Node-Router Decoupling) </a:t>
            </a:r>
            <a:r>
              <a:rPr lang="en-US" sz="2200" smtClean="0">
                <a:latin typeface="Arial" pitchFamily="34" charset="0"/>
                <a:cs typeface="Arial" pitchFamily="34" charset="0"/>
              </a:rPr>
              <a:t>- a novel approach that provides separate power-gating bypass to  decouple  the node’s ability for transferring packets from the status of the router. </a:t>
            </a:r>
            <a:endParaRPr lang="en-US" sz="2200" baseline="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22" name="Group 321"/>
          <p:cNvGrpSpPr/>
          <p:nvPr/>
        </p:nvGrpSpPr>
        <p:grpSpPr>
          <a:xfrm>
            <a:off x="5175582" y="1083691"/>
            <a:ext cx="3566160" cy="1888109"/>
            <a:chOff x="4805905" y="3149830"/>
            <a:chExt cx="3566160" cy="1888109"/>
          </a:xfrm>
        </p:grpSpPr>
        <p:pic>
          <p:nvPicPr>
            <p:cNvPr id="323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5905" y="3149830"/>
              <a:ext cx="3566160" cy="1888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4" name="Rounded Rectangle 323"/>
            <p:cNvSpPr/>
            <p:nvPr/>
          </p:nvSpPr>
          <p:spPr bwMode="auto">
            <a:xfrm>
              <a:off x="5199434" y="4507758"/>
              <a:ext cx="790914" cy="42896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smtClean="0"/>
                <a:t>Node 2</a:t>
              </a: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325" name="Oval 324"/>
          <p:cNvSpPr/>
          <p:nvPr/>
        </p:nvSpPr>
        <p:spPr bwMode="auto">
          <a:xfrm>
            <a:off x="5606305" y="1461627"/>
            <a:ext cx="220273" cy="220273"/>
          </a:xfrm>
          <a:prstGeom prst="ellips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326" name="Group 325"/>
          <p:cNvGrpSpPr/>
          <p:nvPr/>
        </p:nvGrpSpPr>
        <p:grpSpPr>
          <a:xfrm>
            <a:off x="5257800" y="2870581"/>
            <a:ext cx="643454" cy="841828"/>
            <a:chOff x="-640210" y="3643049"/>
            <a:chExt cx="643454" cy="841828"/>
          </a:xfrm>
          <a:solidFill>
            <a:srgbClr val="00CC00"/>
          </a:solidFill>
        </p:grpSpPr>
        <p:sp>
          <p:nvSpPr>
            <p:cNvPr id="327" name="Minus 326"/>
            <p:cNvSpPr/>
            <p:nvPr/>
          </p:nvSpPr>
          <p:spPr bwMode="auto">
            <a:xfrm rot="1800000">
              <a:off x="-640210" y="4043762"/>
              <a:ext cx="432098" cy="394612"/>
            </a:xfrm>
            <a:prstGeom prst="mathMinus">
              <a:avLst/>
            </a:prstGeom>
            <a:grp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" name="Minus 327"/>
            <p:cNvSpPr/>
            <p:nvPr/>
          </p:nvSpPr>
          <p:spPr bwMode="auto">
            <a:xfrm rot="7122059">
              <a:off x="-614976" y="3866657"/>
              <a:ext cx="841828" cy="394612"/>
            </a:xfrm>
            <a:prstGeom prst="mathMinus">
              <a:avLst/>
            </a:prstGeom>
            <a:grp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9" name="Footer Placeholder 3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1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-4.07407E-6 L 0.09097 -4.07407E-6 L 0.10138 0.01389 L 0.10138 0.03403 L 0.09843 0.04283 L 0.07673 0.07801 L 0.05416 0.10695 L 0.04461 0.10949 L 0.04566 0.09445 L 0.05798 0.06806 L 0.07968 0.03403 L 0.09288 0.02524 L 0.13906 0.00649 L 0.16927 0.00139 L 0.25416 -4.07407E-6 " pathEditMode="relative" ptsTypes="AAAAAAAAAAAAAAA">
                                      <p:cBhvr>
                                        <p:cTn id="67" dur="5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00" grpId="0"/>
      <p:bldP spid="301" grpId="0"/>
      <p:bldP spid="302" grpId="0" animBg="1"/>
      <p:bldP spid="304" grpId="0" animBg="1"/>
      <p:bldP spid="305" grpId="0" animBg="1"/>
      <p:bldP spid="306" grpId="0" animBg="1"/>
      <p:bldP spid="307" grpId="0" animBg="1"/>
      <p:bldP spid="307" grpId="1" animBg="1"/>
      <p:bldP spid="308" grpId="1" build="allAtOnce"/>
      <p:bldP spid="310" grpId="0" animBg="1"/>
      <p:bldP spid="325" grpId="0" animBg="1"/>
      <p:bldP spid="32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Context and Motivation</a:t>
            </a:r>
          </a:p>
          <a:p>
            <a:r>
              <a:rPr lang="en-US" b="1" smtClean="0">
                <a:solidFill>
                  <a:schemeClr val="accent2"/>
                </a:solidFill>
              </a:rPr>
              <a:t>Proposed design</a:t>
            </a:r>
          </a:p>
          <a:p>
            <a:r>
              <a:rPr lang="en-US" smtClean="0"/>
              <a:t>Evaluation</a:t>
            </a:r>
          </a:p>
          <a:p>
            <a:r>
              <a:rPr lang="en-US" smtClean="0"/>
              <a:t>Conclusion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1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NoRD Bypass Paths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6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14600"/>
            <a:ext cx="7924800" cy="3265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533400" y="1143000"/>
            <a:ext cx="6781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/>
              <a:t>Add two bypass paths to each router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/>
              <a:t>One bypass from Bypass Inport to the NI ejection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/>
              <a:t>One bypass from the NI injection to Bypass Outport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762000" y="577987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Chip-level Bypass Ring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07280" y="5779874"/>
            <a:ext cx="301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 Bypass datapath in router </a:t>
            </a: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NoRD Bypass Paths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2734" y="1139868"/>
            <a:ext cx="8893480" cy="1603332"/>
          </a:xfrm>
        </p:spPr>
        <p:txBody>
          <a:bodyPr>
            <a:normAutofit/>
          </a:bodyPr>
          <a:lstStyle/>
          <a:p>
            <a:r>
              <a:rPr lang="en-US" sz="2400" smtClean="0"/>
              <a:t>State-transitions</a:t>
            </a:r>
            <a:endParaRPr lang="en-US" sz="2400" dirty="0"/>
          </a:p>
          <a:p>
            <a:pPr lvl="1"/>
            <a:r>
              <a:rPr lang="en-US" sz="2000" dirty="0"/>
              <a:t>On -&gt; off, when the datapath of router is empty</a:t>
            </a:r>
          </a:p>
          <a:p>
            <a:pPr lvl="1"/>
            <a:r>
              <a:rPr lang="en-US" sz="2000" dirty="0"/>
              <a:t>Off -&gt; on, when </a:t>
            </a:r>
            <a:r>
              <a:rPr lang="en-US" sz="2000" dirty="0" smtClean="0"/>
              <a:t>a wakeup </a:t>
            </a:r>
            <a:r>
              <a:rPr lang="en-US" sz="2000" dirty="0"/>
              <a:t>metric exceeds </a:t>
            </a:r>
            <a:r>
              <a:rPr lang="en-US" sz="2000"/>
              <a:t>a </a:t>
            </a:r>
            <a:r>
              <a:rPr lang="en-US" sz="2000" smtClean="0"/>
              <a:t>threshold</a:t>
            </a:r>
            <a:endParaRPr lang="en-US" sz="2000" dirty="0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475205" y="2880745"/>
            <a:ext cx="3639598" cy="2663271"/>
            <a:chOff x="4792" y="2249"/>
            <a:chExt cx="2945" cy="2155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6511" y="2391"/>
              <a:ext cx="305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Arial" pitchFamily="34" charset="0"/>
                </a:rPr>
                <a:t>①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6048" y="3948"/>
              <a:ext cx="305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Arial" pitchFamily="34" charset="0"/>
                </a:rPr>
                <a:t>③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2" y="2249"/>
              <a:ext cx="2945" cy="2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895600"/>
            <a:ext cx="4513110" cy="212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486400" y="5171392"/>
            <a:ext cx="187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 smtClean="0"/>
              <a:t>Network Interface</a:t>
            </a:r>
            <a:endParaRPr lang="en-US" sz="18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410678" y="3524898"/>
            <a:ext cx="1910167" cy="1438862"/>
            <a:chOff x="1522324" y="3455597"/>
            <a:chExt cx="1910167" cy="1438862"/>
          </a:xfrm>
          <a:solidFill>
            <a:schemeClr val="bg1">
              <a:alpha val="90000"/>
            </a:schemeClr>
          </a:solidFill>
        </p:grpSpPr>
        <p:sp>
          <p:nvSpPr>
            <p:cNvPr id="13" name="Rectangle 12"/>
            <p:cNvSpPr/>
            <p:nvPr/>
          </p:nvSpPr>
          <p:spPr bwMode="auto">
            <a:xfrm>
              <a:off x="1522324" y="3455597"/>
              <a:ext cx="1910167" cy="1076210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528262" y="4531807"/>
              <a:ext cx="1553385" cy="362652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5" name="Rounded Rectangle 14"/>
          <p:cNvSpPr/>
          <p:nvPr/>
        </p:nvSpPr>
        <p:spPr bwMode="auto">
          <a:xfrm>
            <a:off x="381000" y="5638800"/>
            <a:ext cx="8004816" cy="7911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200" b="1" baseline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Low implementation cost of </a:t>
            </a:r>
            <a:r>
              <a:rPr lang="en-US" sz="2200" b="1" baseline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decoupling bypass </a:t>
            </a:r>
            <a:r>
              <a:rPr lang="en-US" sz="2200" b="1" baseline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paths and forwarding logic: 3.1% of router area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0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NoRD routing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200" y="1139867"/>
            <a:ext cx="9031266" cy="4956133"/>
          </a:xfrm>
        </p:spPr>
        <p:txBody>
          <a:bodyPr/>
          <a:lstStyle/>
          <a:p>
            <a:r>
              <a:rPr lang="en-US" sz="2400" dirty="0" smtClean="0"/>
              <a:t>Based on </a:t>
            </a:r>
            <a:r>
              <a:rPr lang="en-US" sz="2400" dirty="0" err="1" smtClean="0"/>
              <a:t>Duato’s</a:t>
            </a:r>
            <a:r>
              <a:rPr lang="en-US" sz="2400" dirty="0" smtClean="0"/>
              <a:t> Protocol for fully adaptive routing</a:t>
            </a:r>
          </a:p>
          <a:p>
            <a:pPr lvl="1"/>
            <a:r>
              <a:rPr lang="en-US" sz="2000" dirty="0" smtClean="0"/>
              <a:t>Minimal path along gated-on routers &amp; gated-off routers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00242" y="2947051"/>
            <a:ext cx="3074169" cy="3089425"/>
            <a:chOff x="5214145" y="3452887"/>
            <a:chExt cx="3074169" cy="3089425"/>
          </a:xfrm>
        </p:grpSpPr>
        <p:grpSp>
          <p:nvGrpSpPr>
            <p:cNvPr id="7" name="Group 6"/>
            <p:cNvGrpSpPr/>
            <p:nvPr/>
          </p:nvGrpSpPr>
          <p:grpSpPr>
            <a:xfrm>
              <a:off x="6869467" y="3452887"/>
              <a:ext cx="587372" cy="589806"/>
              <a:chOff x="6869467" y="3452887"/>
              <a:chExt cx="587372" cy="589806"/>
            </a:xfrm>
          </p:grpSpPr>
          <p:sp>
            <p:nvSpPr>
              <p:cNvPr id="93" name="Rectangle 58"/>
              <p:cNvSpPr>
                <a:spLocks noChangeArrowheads="1"/>
              </p:cNvSpPr>
              <p:nvPr/>
            </p:nvSpPr>
            <p:spPr bwMode="auto">
              <a:xfrm>
                <a:off x="6869467" y="3452887"/>
                <a:ext cx="236474" cy="23805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Times New Roman" pitchFamily="18" charset="0"/>
                  </a:rPr>
                  <a:t>2</a:t>
                </a:r>
                <a:endPara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" name="Oval 57"/>
              <p:cNvSpPr>
                <a:spLocks noChangeArrowheads="1"/>
              </p:cNvSpPr>
              <p:nvPr/>
            </p:nvSpPr>
            <p:spPr bwMode="auto">
              <a:xfrm>
                <a:off x="7224179" y="3809975"/>
                <a:ext cx="232660" cy="2327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b="1"/>
              </a:p>
            </p:txBody>
          </p:sp>
          <p:sp>
            <p:nvSpPr>
              <p:cNvPr id="95" name="AutoShape 56"/>
              <p:cNvSpPr>
                <a:spLocks noChangeShapeType="1"/>
              </p:cNvSpPr>
              <p:nvPr/>
            </p:nvSpPr>
            <p:spPr bwMode="auto">
              <a:xfrm>
                <a:off x="7105941" y="3690946"/>
                <a:ext cx="152564" cy="15336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b="1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214145" y="3452887"/>
              <a:ext cx="3074169" cy="3089425"/>
              <a:chOff x="5214145" y="3452887"/>
              <a:chExt cx="3074169" cy="3089425"/>
            </a:xfrm>
          </p:grpSpPr>
          <p:grpSp>
            <p:nvGrpSpPr>
              <p:cNvPr id="9" name="Group 87"/>
              <p:cNvGrpSpPr>
                <a:grpSpLocks/>
              </p:cNvGrpSpPr>
              <p:nvPr/>
            </p:nvGrpSpPr>
            <p:grpSpPr bwMode="auto">
              <a:xfrm>
                <a:off x="5214145" y="3452887"/>
                <a:ext cx="587372" cy="589806"/>
                <a:chOff x="6400" y="8446"/>
                <a:chExt cx="770" cy="773"/>
              </a:xfrm>
            </p:grpSpPr>
            <p:sp>
              <p:nvSpPr>
                <p:cNvPr id="90" name="Rectangle 90"/>
                <p:cNvSpPr>
                  <a:spLocks noChangeArrowheads="1"/>
                </p:cNvSpPr>
                <p:nvPr/>
              </p:nvSpPr>
              <p:spPr bwMode="auto">
                <a:xfrm>
                  <a:off x="6400" y="8446"/>
                  <a:ext cx="31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pitchFamily="2" charset="-122"/>
                      <a:cs typeface="Times New Roman" pitchFamily="18" charset="0"/>
                    </a:rPr>
                    <a:t>0</a:t>
                  </a:r>
                  <a:endPara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1" name="Oval 89"/>
                <p:cNvSpPr>
                  <a:spLocks noChangeArrowheads="1"/>
                </p:cNvSpPr>
                <p:nvPr/>
              </p:nvSpPr>
              <p:spPr bwMode="auto">
                <a:xfrm>
                  <a:off x="6865" y="8914"/>
                  <a:ext cx="305" cy="30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  <p:sp>
              <p:nvSpPr>
                <p:cNvPr id="92" name="AutoShape 88"/>
                <p:cNvSpPr>
                  <a:spLocks noChangeShapeType="1"/>
                </p:cNvSpPr>
                <p:nvPr/>
              </p:nvSpPr>
              <p:spPr bwMode="auto">
                <a:xfrm>
                  <a:off x="6710" y="8758"/>
                  <a:ext cx="200" cy="20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</p:grpSp>
          <p:sp>
            <p:nvSpPr>
              <p:cNvPr id="10" name="AutoShape 86"/>
              <p:cNvSpPr>
                <a:spLocks noChangeShapeType="1"/>
              </p:cNvSpPr>
              <p:nvPr/>
            </p:nvSpPr>
            <p:spPr bwMode="auto">
              <a:xfrm>
                <a:off x="5450620" y="3567339"/>
                <a:ext cx="591186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b="1"/>
              </a:p>
            </p:txBody>
          </p:sp>
          <p:sp>
            <p:nvSpPr>
              <p:cNvPr id="11" name="AutoShape 85"/>
              <p:cNvSpPr>
                <a:spLocks noChangeShapeType="1"/>
              </p:cNvSpPr>
              <p:nvPr/>
            </p:nvSpPr>
            <p:spPr bwMode="auto">
              <a:xfrm>
                <a:off x="6278280" y="3565812"/>
                <a:ext cx="591186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b="1"/>
              </a:p>
            </p:txBody>
          </p:sp>
          <p:sp>
            <p:nvSpPr>
              <p:cNvPr id="12" name="AutoShape 84"/>
              <p:cNvSpPr>
                <a:spLocks noChangeShapeType="1"/>
              </p:cNvSpPr>
              <p:nvPr/>
            </p:nvSpPr>
            <p:spPr bwMode="auto">
              <a:xfrm>
                <a:off x="7105941" y="3568102"/>
                <a:ext cx="591186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b="1"/>
              </a:p>
            </p:txBody>
          </p:sp>
          <p:sp>
            <p:nvSpPr>
              <p:cNvPr id="13" name="AutoShape 83"/>
              <p:cNvSpPr>
                <a:spLocks noChangeShapeType="1"/>
              </p:cNvSpPr>
              <p:nvPr/>
            </p:nvSpPr>
            <p:spPr bwMode="auto">
              <a:xfrm>
                <a:off x="5450620" y="4399782"/>
                <a:ext cx="591186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b="1"/>
              </a:p>
            </p:txBody>
          </p:sp>
          <p:sp>
            <p:nvSpPr>
              <p:cNvPr id="14" name="AutoShape 82"/>
              <p:cNvSpPr>
                <a:spLocks noChangeShapeType="1"/>
              </p:cNvSpPr>
              <p:nvPr/>
            </p:nvSpPr>
            <p:spPr bwMode="auto">
              <a:xfrm>
                <a:off x="6278280" y="4398255"/>
                <a:ext cx="591186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b="1"/>
              </a:p>
            </p:txBody>
          </p:sp>
          <p:sp>
            <p:nvSpPr>
              <p:cNvPr id="15" name="AutoShape 81"/>
              <p:cNvSpPr>
                <a:spLocks noChangeShapeType="1"/>
              </p:cNvSpPr>
              <p:nvPr/>
            </p:nvSpPr>
            <p:spPr bwMode="auto">
              <a:xfrm>
                <a:off x="7105941" y="4400545"/>
                <a:ext cx="591186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b="1"/>
              </a:p>
            </p:txBody>
          </p:sp>
          <p:sp>
            <p:nvSpPr>
              <p:cNvPr id="16" name="AutoShape 80"/>
              <p:cNvSpPr>
                <a:spLocks noChangeShapeType="1"/>
              </p:cNvSpPr>
              <p:nvPr/>
            </p:nvSpPr>
            <p:spPr bwMode="auto">
              <a:xfrm>
                <a:off x="5450620" y="5232988"/>
                <a:ext cx="591186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b="1"/>
              </a:p>
            </p:txBody>
          </p:sp>
          <p:sp>
            <p:nvSpPr>
              <p:cNvPr id="17" name="AutoShape 79"/>
              <p:cNvSpPr>
                <a:spLocks noChangeShapeType="1"/>
              </p:cNvSpPr>
              <p:nvPr/>
            </p:nvSpPr>
            <p:spPr bwMode="auto">
              <a:xfrm>
                <a:off x="6278280" y="5231462"/>
                <a:ext cx="591186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b="1"/>
              </a:p>
            </p:txBody>
          </p:sp>
          <p:sp>
            <p:nvSpPr>
              <p:cNvPr id="18" name="AutoShape 78"/>
              <p:cNvSpPr>
                <a:spLocks noChangeShapeType="1"/>
              </p:cNvSpPr>
              <p:nvPr/>
            </p:nvSpPr>
            <p:spPr bwMode="auto">
              <a:xfrm>
                <a:off x="7105941" y="5233751"/>
                <a:ext cx="591186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b="1"/>
              </a:p>
            </p:txBody>
          </p:sp>
          <p:sp>
            <p:nvSpPr>
              <p:cNvPr id="19" name="AutoShape 77"/>
              <p:cNvSpPr>
                <a:spLocks noChangeShapeType="1"/>
              </p:cNvSpPr>
              <p:nvPr/>
            </p:nvSpPr>
            <p:spPr bwMode="auto">
              <a:xfrm>
                <a:off x="5450620" y="6066194"/>
                <a:ext cx="591186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b="1"/>
              </a:p>
            </p:txBody>
          </p:sp>
          <p:sp>
            <p:nvSpPr>
              <p:cNvPr id="20" name="AutoShape 76"/>
              <p:cNvSpPr>
                <a:spLocks noChangeShapeType="1"/>
              </p:cNvSpPr>
              <p:nvPr/>
            </p:nvSpPr>
            <p:spPr bwMode="auto">
              <a:xfrm>
                <a:off x="6278280" y="6064668"/>
                <a:ext cx="591186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b="1"/>
              </a:p>
            </p:txBody>
          </p:sp>
          <p:sp>
            <p:nvSpPr>
              <p:cNvPr id="21" name="AutoShape 75"/>
              <p:cNvSpPr>
                <a:spLocks noChangeShapeType="1"/>
              </p:cNvSpPr>
              <p:nvPr/>
            </p:nvSpPr>
            <p:spPr bwMode="auto">
              <a:xfrm>
                <a:off x="7105941" y="6066957"/>
                <a:ext cx="591186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b="1"/>
              </a:p>
            </p:txBody>
          </p:sp>
          <p:sp>
            <p:nvSpPr>
              <p:cNvPr id="22" name="AutoShape 74"/>
              <p:cNvSpPr>
                <a:spLocks noChangeShapeType="1"/>
              </p:cNvSpPr>
              <p:nvPr/>
            </p:nvSpPr>
            <p:spPr bwMode="auto">
              <a:xfrm rot="5400000">
                <a:off x="5037097" y="3984704"/>
                <a:ext cx="591333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b="1"/>
              </a:p>
            </p:txBody>
          </p:sp>
          <p:sp>
            <p:nvSpPr>
              <p:cNvPr id="23" name="AutoShape 73"/>
              <p:cNvSpPr>
                <a:spLocks noChangeShapeType="1"/>
              </p:cNvSpPr>
              <p:nvPr/>
            </p:nvSpPr>
            <p:spPr bwMode="auto">
              <a:xfrm rot="5400000">
                <a:off x="5036334" y="4814096"/>
                <a:ext cx="591333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b="1"/>
              </a:p>
            </p:txBody>
          </p:sp>
          <p:sp>
            <p:nvSpPr>
              <p:cNvPr id="24" name="AutoShape 72"/>
              <p:cNvSpPr>
                <a:spLocks noChangeShapeType="1"/>
              </p:cNvSpPr>
              <p:nvPr/>
            </p:nvSpPr>
            <p:spPr bwMode="auto">
              <a:xfrm rot="5400000">
                <a:off x="5037097" y="5651117"/>
                <a:ext cx="591333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b="1"/>
              </a:p>
            </p:txBody>
          </p:sp>
          <p:sp>
            <p:nvSpPr>
              <p:cNvPr id="25" name="AutoShape 71"/>
              <p:cNvSpPr>
                <a:spLocks noChangeShapeType="1"/>
              </p:cNvSpPr>
              <p:nvPr/>
            </p:nvSpPr>
            <p:spPr bwMode="auto">
              <a:xfrm rot="5400000">
                <a:off x="5864758" y="3984704"/>
                <a:ext cx="591333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b="1"/>
              </a:p>
            </p:txBody>
          </p:sp>
          <p:sp>
            <p:nvSpPr>
              <p:cNvPr id="26" name="AutoShape 70"/>
              <p:cNvSpPr>
                <a:spLocks noChangeShapeType="1"/>
              </p:cNvSpPr>
              <p:nvPr/>
            </p:nvSpPr>
            <p:spPr bwMode="auto">
              <a:xfrm rot="5400000">
                <a:off x="5863995" y="4814096"/>
                <a:ext cx="591333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b="1"/>
              </a:p>
            </p:txBody>
          </p:sp>
          <p:sp>
            <p:nvSpPr>
              <p:cNvPr id="27" name="AutoShape 69"/>
              <p:cNvSpPr>
                <a:spLocks noChangeShapeType="1"/>
              </p:cNvSpPr>
              <p:nvPr/>
            </p:nvSpPr>
            <p:spPr bwMode="auto">
              <a:xfrm rot="5400000">
                <a:off x="5864758" y="5651117"/>
                <a:ext cx="591333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b="1"/>
              </a:p>
            </p:txBody>
          </p:sp>
          <p:sp>
            <p:nvSpPr>
              <p:cNvPr id="28" name="AutoShape 68"/>
              <p:cNvSpPr>
                <a:spLocks noChangeShapeType="1"/>
              </p:cNvSpPr>
              <p:nvPr/>
            </p:nvSpPr>
            <p:spPr bwMode="auto">
              <a:xfrm rot="5400000">
                <a:off x="6692419" y="3984704"/>
                <a:ext cx="591333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b="1"/>
              </a:p>
            </p:txBody>
          </p:sp>
          <p:sp>
            <p:nvSpPr>
              <p:cNvPr id="29" name="AutoShape 67"/>
              <p:cNvSpPr>
                <a:spLocks noChangeShapeType="1"/>
              </p:cNvSpPr>
              <p:nvPr/>
            </p:nvSpPr>
            <p:spPr bwMode="auto">
              <a:xfrm rot="5400000">
                <a:off x="6691656" y="4814096"/>
                <a:ext cx="591333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b="1"/>
              </a:p>
            </p:txBody>
          </p:sp>
          <p:sp>
            <p:nvSpPr>
              <p:cNvPr id="30" name="AutoShape 66"/>
              <p:cNvSpPr>
                <a:spLocks noChangeShapeType="1"/>
              </p:cNvSpPr>
              <p:nvPr/>
            </p:nvSpPr>
            <p:spPr bwMode="auto">
              <a:xfrm rot="5400000">
                <a:off x="6692419" y="5651117"/>
                <a:ext cx="591333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b="1"/>
              </a:p>
            </p:txBody>
          </p:sp>
          <p:sp>
            <p:nvSpPr>
              <p:cNvPr id="31" name="AutoShape 65"/>
              <p:cNvSpPr>
                <a:spLocks noChangeShapeType="1"/>
              </p:cNvSpPr>
              <p:nvPr/>
            </p:nvSpPr>
            <p:spPr bwMode="auto">
              <a:xfrm rot="5400000">
                <a:off x="7520080" y="3980126"/>
                <a:ext cx="591333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b="1"/>
              </a:p>
            </p:txBody>
          </p:sp>
          <p:sp>
            <p:nvSpPr>
              <p:cNvPr id="32" name="AutoShape 64"/>
              <p:cNvSpPr>
                <a:spLocks noChangeShapeType="1"/>
              </p:cNvSpPr>
              <p:nvPr/>
            </p:nvSpPr>
            <p:spPr bwMode="auto">
              <a:xfrm rot="5400000">
                <a:off x="7519317" y="4809518"/>
                <a:ext cx="591333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b="1"/>
              </a:p>
            </p:txBody>
          </p:sp>
          <p:sp>
            <p:nvSpPr>
              <p:cNvPr id="33" name="AutoShape 63"/>
              <p:cNvSpPr>
                <a:spLocks noChangeShapeType="1"/>
              </p:cNvSpPr>
              <p:nvPr/>
            </p:nvSpPr>
            <p:spPr bwMode="auto">
              <a:xfrm rot="5400000">
                <a:off x="7520080" y="5646539"/>
                <a:ext cx="591333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b="1"/>
              </a:p>
            </p:txBody>
          </p:sp>
          <p:grpSp>
            <p:nvGrpSpPr>
              <p:cNvPr id="34" name="Group 59"/>
              <p:cNvGrpSpPr>
                <a:grpSpLocks/>
              </p:cNvGrpSpPr>
              <p:nvPr/>
            </p:nvGrpSpPr>
            <p:grpSpPr bwMode="auto">
              <a:xfrm>
                <a:off x="6045620" y="3452887"/>
                <a:ext cx="587372" cy="589806"/>
                <a:chOff x="6400" y="8446"/>
                <a:chExt cx="770" cy="773"/>
              </a:xfrm>
            </p:grpSpPr>
            <p:sp>
              <p:nvSpPr>
                <p:cNvPr id="87" name="Rectangle 62"/>
                <p:cNvSpPr>
                  <a:spLocks noChangeArrowheads="1"/>
                </p:cNvSpPr>
                <p:nvPr/>
              </p:nvSpPr>
              <p:spPr bwMode="auto">
                <a:xfrm>
                  <a:off x="6400" y="8446"/>
                  <a:ext cx="310" cy="312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pitchFamily="2" charset="-122"/>
                      <a:cs typeface="Times New Roman" pitchFamily="18" charset="0"/>
                    </a:rPr>
                    <a:t>1</a:t>
                  </a:r>
                  <a:endPara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8" name="Oval 61"/>
                <p:cNvSpPr>
                  <a:spLocks noChangeArrowheads="1"/>
                </p:cNvSpPr>
                <p:nvPr/>
              </p:nvSpPr>
              <p:spPr bwMode="auto">
                <a:xfrm>
                  <a:off x="6865" y="8914"/>
                  <a:ext cx="305" cy="30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  <p:sp>
              <p:nvSpPr>
                <p:cNvPr id="89" name="AutoShape 60"/>
                <p:cNvSpPr>
                  <a:spLocks noChangeShapeType="1"/>
                </p:cNvSpPr>
                <p:nvPr/>
              </p:nvSpPr>
              <p:spPr bwMode="auto">
                <a:xfrm>
                  <a:off x="6710" y="8758"/>
                  <a:ext cx="200" cy="20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</p:grpSp>
          <p:grpSp>
            <p:nvGrpSpPr>
              <p:cNvPr id="35" name="Group 51"/>
              <p:cNvGrpSpPr>
                <a:grpSpLocks/>
              </p:cNvGrpSpPr>
              <p:nvPr/>
            </p:nvGrpSpPr>
            <p:grpSpPr bwMode="auto">
              <a:xfrm>
                <a:off x="7700942" y="3452887"/>
                <a:ext cx="587372" cy="589806"/>
                <a:chOff x="6400" y="8446"/>
                <a:chExt cx="770" cy="773"/>
              </a:xfrm>
            </p:grpSpPr>
            <p:sp>
              <p:nvSpPr>
                <p:cNvPr id="84" name="Rectangle 54"/>
                <p:cNvSpPr>
                  <a:spLocks noChangeArrowheads="1"/>
                </p:cNvSpPr>
                <p:nvPr/>
              </p:nvSpPr>
              <p:spPr bwMode="auto">
                <a:xfrm>
                  <a:off x="6400" y="8446"/>
                  <a:ext cx="310" cy="312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pitchFamily="2" charset="-122"/>
                      <a:cs typeface="Times New Roman" pitchFamily="18" charset="0"/>
                    </a:rPr>
                    <a:t>3</a:t>
                  </a:r>
                  <a:endPara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5" name="Oval 53"/>
                <p:cNvSpPr>
                  <a:spLocks noChangeArrowheads="1"/>
                </p:cNvSpPr>
                <p:nvPr/>
              </p:nvSpPr>
              <p:spPr bwMode="auto">
                <a:xfrm>
                  <a:off x="6865" y="8914"/>
                  <a:ext cx="305" cy="30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  <p:sp>
              <p:nvSpPr>
                <p:cNvPr id="86" name="AutoShape 52"/>
                <p:cNvSpPr>
                  <a:spLocks noChangeShapeType="1"/>
                </p:cNvSpPr>
                <p:nvPr/>
              </p:nvSpPr>
              <p:spPr bwMode="auto">
                <a:xfrm>
                  <a:off x="6710" y="8758"/>
                  <a:ext cx="200" cy="20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</p:grpSp>
          <p:grpSp>
            <p:nvGrpSpPr>
              <p:cNvPr id="36" name="Group 47"/>
              <p:cNvGrpSpPr>
                <a:grpSpLocks/>
              </p:cNvGrpSpPr>
              <p:nvPr/>
            </p:nvGrpSpPr>
            <p:grpSpPr bwMode="auto">
              <a:xfrm>
                <a:off x="5214145" y="4286093"/>
                <a:ext cx="587372" cy="589806"/>
                <a:chOff x="6400" y="8446"/>
                <a:chExt cx="770" cy="773"/>
              </a:xfrm>
            </p:grpSpPr>
            <p:sp>
              <p:nvSpPr>
                <p:cNvPr id="81" name="Rectangle 50"/>
                <p:cNvSpPr>
                  <a:spLocks noChangeArrowheads="1"/>
                </p:cNvSpPr>
                <p:nvPr/>
              </p:nvSpPr>
              <p:spPr bwMode="auto">
                <a:xfrm>
                  <a:off x="6400" y="8446"/>
                  <a:ext cx="31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pitchFamily="2" charset="-122"/>
                      <a:cs typeface="Times New Roman" pitchFamily="18" charset="0"/>
                    </a:rPr>
                    <a:t>4</a:t>
                  </a:r>
                  <a:endParaRPr kumimoji="0" lang="en-US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82" name="Oval 49"/>
                <p:cNvSpPr>
                  <a:spLocks noChangeArrowheads="1"/>
                </p:cNvSpPr>
                <p:nvPr/>
              </p:nvSpPr>
              <p:spPr bwMode="auto">
                <a:xfrm>
                  <a:off x="6865" y="8914"/>
                  <a:ext cx="305" cy="30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  <p:sp>
              <p:nvSpPr>
                <p:cNvPr id="83" name="AutoShape 48"/>
                <p:cNvSpPr>
                  <a:spLocks noChangeShapeType="1"/>
                </p:cNvSpPr>
                <p:nvPr/>
              </p:nvSpPr>
              <p:spPr bwMode="auto">
                <a:xfrm>
                  <a:off x="6710" y="8758"/>
                  <a:ext cx="200" cy="20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</p:grpSp>
          <p:grpSp>
            <p:nvGrpSpPr>
              <p:cNvPr id="37" name="Group 43"/>
              <p:cNvGrpSpPr>
                <a:grpSpLocks/>
              </p:cNvGrpSpPr>
              <p:nvPr/>
            </p:nvGrpSpPr>
            <p:grpSpPr bwMode="auto">
              <a:xfrm>
                <a:off x="6045620" y="4286093"/>
                <a:ext cx="587372" cy="589806"/>
                <a:chOff x="6400" y="8446"/>
                <a:chExt cx="770" cy="773"/>
              </a:xfrm>
            </p:grpSpPr>
            <p:sp>
              <p:nvSpPr>
                <p:cNvPr id="78" name="Rectangle 46"/>
                <p:cNvSpPr>
                  <a:spLocks noChangeArrowheads="1"/>
                </p:cNvSpPr>
                <p:nvPr/>
              </p:nvSpPr>
              <p:spPr bwMode="auto">
                <a:xfrm>
                  <a:off x="6400" y="8446"/>
                  <a:ext cx="31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pitchFamily="2" charset="-122"/>
                      <a:cs typeface="Times New Roman" pitchFamily="18" charset="0"/>
                    </a:rPr>
                    <a:t>5</a:t>
                  </a:r>
                  <a:endParaRPr kumimoji="0" lang="en-US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9" name="Oval 45"/>
                <p:cNvSpPr>
                  <a:spLocks noChangeArrowheads="1"/>
                </p:cNvSpPr>
                <p:nvPr/>
              </p:nvSpPr>
              <p:spPr bwMode="auto">
                <a:xfrm>
                  <a:off x="6865" y="8914"/>
                  <a:ext cx="305" cy="30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  <p:sp>
              <p:nvSpPr>
                <p:cNvPr id="80" name="AutoShape 44"/>
                <p:cNvSpPr>
                  <a:spLocks noChangeShapeType="1"/>
                </p:cNvSpPr>
                <p:nvPr/>
              </p:nvSpPr>
              <p:spPr bwMode="auto">
                <a:xfrm>
                  <a:off x="6710" y="8758"/>
                  <a:ext cx="200" cy="20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</p:grpSp>
          <p:grpSp>
            <p:nvGrpSpPr>
              <p:cNvPr id="38" name="Group 39"/>
              <p:cNvGrpSpPr>
                <a:grpSpLocks/>
              </p:cNvGrpSpPr>
              <p:nvPr/>
            </p:nvGrpSpPr>
            <p:grpSpPr bwMode="auto">
              <a:xfrm>
                <a:off x="6869467" y="4286093"/>
                <a:ext cx="587372" cy="589806"/>
                <a:chOff x="6400" y="8446"/>
                <a:chExt cx="770" cy="773"/>
              </a:xfrm>
            </p:grpSpPr>
            <p:sp>
              <p:nvSpPr>
                <p:cNvPr id="75" name="Rectangle 42"/>
                <p:cNvSpPr>
                  <a:spLocks noChangeArrowheads="1"/>
                </p:cNvSpPr>
                <p:nvPr/>
              </p:nvSpPr>
              <p:spPr bwMode="auto">
                <a:xfrm>
                  <a:off x="6400" y="8446"/>
                  <a:ext cx="31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pitchFamily="2" charset="-122"/>
                      <a:cs typeface="Times New Roman" pitchFamily="18" charset="0"/>
                    </a:rPr>
                    <a:t>6</a:t>
                  </a:r>
                  <a:endPara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6" name="Oval 41"/>
                <p:cNvSpPr>
                  <a:spLocks noChangeArrowheads="1"/>
                </p:cNvSpPr>
                <p:nvPr/>
              </p:nvSpPr>
              <p:spPr bwMode="auto">
                <a:xfrm>
                  <a:off x="6865" y="8914"/>
                  <a:ext cx="305" cy="30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  <p:sp>
              <p:nvSpPr>
                <p:cNvPr id="77" name="AutoShape 40"/>
                <p:cNvSpPr>
                  <a:spLocks noChangeShapeType="1"/>
                </p:cNvSpPr>
                <p:nvPr/>
              </p:nvSpPr>
              <p:spPr bwMode="auto">
                <a:xfrm>
                  <a:off x="6710" y="8758"/>
                  <a:ext cx="200" cy="20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</p:grpSp>
          <p:grpSp>
            <p:nvGrpSpPr>
              <p:cNvPr id="39" name="Group 35"/>
              <p:cNvGrpSpPr>
                <a:grpSpLocks/>
              </p:cNvGrpSpPr>
              <p:nvPr/>
            </p:nvGrpSpPr>
            <p:grpSpPr bwMode="auto">
              <a:xfrm>
                <a:off x="7700942" y="4286093"/>
                <a:ext cx="587372" cy="589806"/>
                <a:chOff x="6400" y="8446"/>
                <a:chExt cx="770" cy="773"/>
              </a:xfrm>
            </p:grpSpPr>
            <p:sp>
              <p:nvSpPr>
                <p:cNvPr id="72" name="Rectangle 38"/>
                <p:cNvSpPr>
                  <a:spLocks noChangeArrowheads="1"/>
                </p:cNvSpPr>
                <p:nvPr/>
              </p:nvSpPr>
              <p:spPr bwMode="auto">
                <a:xfrm>
                  <a:off x="6400" y="8446"/>
                  <a:ext cx="310" cy="312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pitchFamily="2" charset="-122"/>
                      <a:cs typeface="Times New Roman" pitchFamily="18" charset="0"/>
                    </a:rPr>
                    <a:t>7</a:t>
                  </a:r>
                  <a:endPara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3" name="Oval 37"/>
                <p:cNvSpPr>
                  <a:spLocks noChangeArrowheads="1"/>
                </p:cNvSpPr>
                <p:nvPr/>
              </p:nvSpPr>
              <p:spPr bwMode="auto">
                <a:xfrm>
                  <a:off x="6865" y="8914"/>
                  <a:ext cx="305" cy="30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  <p:sp>
              <p:nvSpPr>
                <p:cNvPr id="74" name="AutoShape 36"/>
                <p:cNvSpPr>
                  <a:spLocks noChangeShapeType="1"/>
                </p:cNvSpPr>
                <p:nvPr/>
              </p:nvSpPr>
              <p:spPr bwMode="auto">
                <a:xfrm>
                  <a:off x="6710" y="8758"/>
                  <a:ext cx="200" cy="20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</p:grpSp>
          <p:grpSp>
            <p:nvGrpSpPr>
              <p:cNvPr id="40" name="Group 31"/>
              <p:cNvGrpSpPr>
                <a:grpSpLocks/>
              </p:cNvGrpSpPr>
              <p:nvPr/>
            </p:nvGrpSpPr>
            <p:grpSpPr bwMode="auto">
              <a:xfrm>
                <a:off x="5214145" y="5119300"/>
                <a:ext cx="587372" cy="589806"/>
                <a:chOff x="6400" y="8446"/>
                <a:chExt cx="770" cy="773"/>
              </a:xfrm>
            </p:grpSpPr>
            <p:sp>
              <p:nvSpPr>
                <p:cNvPr id="69" name="Rectangle 34"/>
                <p:cNvSpPr>
                  <a:spLocks noChangeArrowheads="1"/>
                </p:cNvSpPr>
                <p:nvPr/>
              </p:nvSpPr>
              <p:spPr bwMode="auto">
                <a:xfrm>
                  <a:off x="6400" y="8446"/>
                  <a:ext cx="310" cy="312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pitchFamily="2" charset="-122"/>
                      <a:cs typeface="Times New Roman" pitchFamily="18" charset="0"/>
                    </a:rPr>
                    <a:t>8</a:t>
                  </a:r>
                  <a:endParaRPr kumimoji="0" lang="en-US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0" name="Oval 33"/>
                <p:cNvSpPr>
                  <a:spLocks noChangeArrowheads="1"/>
                </p:cNvSpPr>
                <p:nvPr/>
              </p:nvSpPr>
              <p:spPr bwMode="auto">
                <a:xfrm>
                  <a:off x="6865" y="8914"/>
                  <a:ext cx="305" cy="30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  <p:sp>
              <p:nvSpPr>
                <p:cNvPr id="71" name="AutoShape 32"/>
                <p:cNvSpPr>
                  <a:spLocks noChangeShapeType="1"/>
                </p:cNvSpPr>
                <p:nvPr/>
              </p:nvSpPr>
              <p:spPr bwMode="auto">
                <a:xfrm>
                  <a:off x="6710" y="8758"/>
                  <a:ext cx="200" cy="20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</p:grpSp>
          <p:grpSp>
            <p:nvGrpSpPr>
              <p:cNvPr id="41" name="Group 27"/>
              <p:cNvGrpSpPr>
                <a:grpSpLocks/>
              </p:cNvGrpSpPr>
              <p:nvPr/>
            </p:nvGrpSpPr>
            <p:grpSpPr bwMode="auto">
              <a:xfrm>
                <a:off x="6045620" y="5119300"/>
                <a:ext cx="587372" cy="589806"/>
                <a:chOff x="6400" y="8446"/>
                <a:chExt cx="770" cy="773"/>
              </a:xfrm>
            </p:grpSpPr>
            <p:sp>
              <p:nvSpPr>
                <p:cNvPr id="66" name="Rectangle 30"/>
                <p:cNvSpPr>
                  <a:spLocks noChangeArrowheads="1"/>
                </p:cNvSpPr>
                <p:nvPr/>
              </p:nvSpPr>
              <p:spPr bwMode="auto">
                <a:xfrm>
                  <a:off x="6400" y="8446"/>
                  <a:ext cx="310" cy="312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pitchFamily="2" charset="-122"/>
                      <a:cs typeface="Times New Roman" pitchFamily="18" charset="0"/>
                    </a:rPr>
                    <a:t>9</a:t>
                  </a:r>
                  <a:endParaRPr kumimoji="0" lang="en-US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7" name="Oval 29"/>
                <p:cNvSpPr>
                  <a:spLocks noChangeArrowheads="1"/>
                </p:cNvSpPr>
                <p:nvPr/>
              </p:nvSpPr>
              <p:spPr bwMode="auto">
                <a:xfrm>
                  <a:off x="6865" y="8914"/>
                  <a:ext cx="305" cy="30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  <p:sp>
              <p:nvSpPr>
                <p:cNvPr id="68" name="AutoShape 28"/>
                <p:cNvSpPr>
                  <a:spLocks noChangeShapeType="1"/>
                </p:cNvSpPr>
                <p:nvPr/>
              </p:nvSpPr>
              <p:spPr bwMode="auto">
                <a:xfrm>
                  <a:off x="6710" y="8758"/>
                  <a:ext cx="200" cy="20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</p:grpSp>
          <p:grpSp>
            <p:nvGrpSpPr>
              <p:cNvPr id="42" name="Group 23"/>
              <p:cNvGrpSpPr>
                <a:grpSpLocks/>
              </p:cNvGrpSpPr>
              <p:nvPr/>
            </p:nvGrpSpPr>
            <p:grpSpPr bwMode="auto">
              <a:xfrm>
                <a:off x="6869467" y="5119300"/>
                <a:ext cx="587372" cy="589806"/>
                <a:chOff x="6400" y="8446"/>
                <a:chExt cx="770" cy="773"/>
              </a:xfrm>
            </p:grpSpPr>
            <p:sp>
              <p:nvSpPr>
                <p:cNvPr id="63" name="Rectangle 26"/>
                <p:cNvSpPr>
                  <a:spLocks noChangeArrowheads="1"/>
                </p:cNvSpPr>
                <p:nvPr/>
              </p:nvSpPr>
              <p:spPr bwMode="auto">
                <a:xfrm>
                  <a:off x="6400" y="8446"/>
                  <a:ext cx="310" cy="312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pitchFamily="2" charset="-122"/>
                      <a:cs typeface="Times New Roman" pitchFamily="18" charset="0"/>
                    </a:rPr>
                    <a:t>10</a:t>
                  </a:r>
                  <a:endPara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4" name="Oval 25"/>
                <p:cNvSpPr>
                  <a:spLocks noChangeArrowheads="1"/>
                </p:cNvSpPr>
                <p:nvPr/>
              </p:nvSpPr>
              <p:spPr bwMode="auto">
                <a:xfrm>
                  <a:off x="6865" y="8914"/>
                  <a:ext cx="305" cy="30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  <p:sp>
              <p:nvSpPr>
                <p:cNvPr id="65" name="AutoShape 24"/>
                <p:cNvSpPr>
                  <a:spLocks noChangeShapeType="1"/>
                </p:cNvSpPr>
                <p:nvPr/>
              </p:nvSpPr>
              <p:spPr bwMode="auto">
                <a:xfrm>
                  <a:off x="6710" y="8758"/>
                  <a:ext cx="200" cy="20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</p:grpSp>
          <p:grpSp>
            <p:nvGrpSpPr>
              <p:cNvPr id="43" name="Group 19"/>
              <p:cNvGrpSpPr>
                <a:grpSpLocks/>
              </p:cNvGrpSpPr>
              <p:nvPr/>
            </p:nvGrpSpPr>
            <p:grpSpPr bwMode="auto">
              <a:xfrm>
                <a:off x="7700942" y="5119300"/>
                <a:ext cx="587372" cy="589806"/>
                <a:chOff x="6400" y="8446"/>
                <a:chExt cx="770" cy="773"/>
              </a:xfrm>
            </p:grpSpPr>
            <p:sp>
              <p:nvSpPr>
                <p:cNvPr id="60" name="Rectangle 22"/>
                <p:cNvSpPr>
                  <a:spLocks noChangeArrowheads="1"/>
                </p:cNvSpPr>
                <p:nvPr/>
              </p:nvSpPr>
              <p:spPr bwMode="auto">
                <a:xfrm>
                  <a:off x="6400" y="8446"/>
                  <a:ext cx="31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pitchFamily="2" charset="-122"/>
                      <a:cs typeface="Times New Roman" pitchFamily="18" charset="0"/>
                    </a:rPr>
                    <a:t>11</a:t>
                  </a:r>
                  <a:endParaRPr kumimoji="0" lang="en-US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1" name="Oval 21"/>
                <p:cNvSpPr>
                  <a:spLocks noChangeArrowheads="1"/>
                </p:cNvSpPr>
                <p:nvPr/>
              </p:nvSpPr>
              <p:spPr bwMode="auto">
                <a:xfrm>
                  <a:off x="6865" y="8914"/>
                  <a:ext cx="305" cy="30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  <p:sp>
              <p:nvSpPr>
                <p:cNvPr id="62" name="AutoShape 20"/>
                <p:cNvSpPr>
                  <a:spLocks noChangeShapeType="1"/>
                </p:cNvSpPr>
                <p:nvPr/>
              </p:nvSpPr>
              <p:spPr bwMode="auto">
                <a:xfrm>
                  <a:off x="6710" y="8758"/>
                  <a:ext cx="200" cy="20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</p:grpSp>
          <p:grpSp>
            <p:nvGrpSpPr>
              <p:cNvPr id="44" name="Group 15"/>
              <p:cNvGrpSpPr>
                <a:grpSpLocks/>
              </p:cNvGrpSpPr>
              <p:nvPr/>
            </p:nvGrpSpPr>
            <p:grpSpPr bwMode="auto">
              <a:xfrm>
                <a:off x="5214145" y="5952506"/>
                <a:ext cx="587372" cy="589806"/>
                <a:chOff x="6400" y="8446"/>
                <a:chExt cx="770" cy="773"/>
              </a:xfrm>
            </p:grpSpPr>
            <p:sp>
              <p:nvSpPr>
                <p:cNvPr id="57" name="Rectangle 18"/>
                <p:cNvSpPr>
                  <a:spLocks noChangeArrowheads="1"/>
                </p:cNvSpPr>
                <p:nvPr/>
              </p:nvSpPr>
              <p:spPr bwMode="auto">
                <a:xfrm>
                  <a:off x="6400" y="8446"/>
                  <a:ext cx="310" cy="31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pitchFamily="2" charset="-122"/>
                      <a:cs typeface="Times New Roman" pitchFamily="18" charset="0"/>
                    </a:rPr>
                    <a:t>12</a:t>
                  </a:r>
                  <a:endPara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8" name="Oval 17"/>
                <p:cNvSpPr>
                  <a:spLocks noChangeArrowheads="1"/>
                </p:cNvSpPr>
                <p:nvPr/>
              </p:nvSpPr>
              <p:spPr bwMode="auto">
                <a:xfrm>
                  <a:off x="6865" y="8914"/>
                  <a:ext cx="305" cy="30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  <p:sp>
              <p:nvSpPr>
                <p:cNvPr id="59" name="AutoShape 16"/>
                <p:cNvSpPr>
                  <a:spLocks noChangeShapeType="1"/>
                </p:cNvSpPr>
                <p:nvPr/>
              </p:nvSpPr>
              <p:spPr bwMode="auto">
                <a:xfrm>
                  <a:off x="6710" y="8758"/>
                  <a:ext cx="200" cy="20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</p:grpSp>
          <p:grpSp>
            <p:nvGrpSpPr>
              <p:cNvPr id="45" name="Group 11"/>
              <p:cNvGrpSpPr>
                <a:grpSpLocks/>
              </p:cNvGrpSpPr>
              <p:nvPr/>
            </p:nvGrpSpPr>
            <p:grpSpPr bwMode="auto">
              <a:xfrm>
                <a:off x="6045620" y="5952506"/>
                <a:ext cx="587372" cy="589806"/>
                <a:chOff x="6400" y="8446"/>
                <a:chExt cx="770" cy="773"/>
              </a:xfrm>
            </p:grpSpPr>
            <p:sp>
              <p:nvSpPr>
                <p:cNvPr id="54" name="Rectangle 14"/>
                <p:cNvSpPr>
                  <a:spLocks noChangeArrowheads="1"/>
                </p:cNvSpPr>
                <p:nvPr/>
              </p:nvSpPr>
              <p:spPr bwMode="auto">
                <a:xfrm>
                  <a:off x="6400" y="8446"/>
                  <a:ext cx="310" cy="312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pitchFamily="2" charset="-122"/>
                      <a:cs typeface="Times New Roman" pitchFamily="18" charset="0"/>
                    </a:rPr>
                    <a:t>13</a:t>
                  </a:r>
                  <a:endPara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5" name="Oval 13"/>
                <p:cNvSpPr>
                  <a:spLocks noChangeArrowheads="1"/>
                </p:cNvSpPr>
                <p:nvPr/>
              </p:nvSpPr>
              <p:spPr bwMode="auto">
                <a:xfrm>
                  <a:off x="6865" y="8914"/>
                  <a:ext cx="305" cy="30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  <p:sp>
              <p:nvSpPr>
                <p:cNvPr id="56" name="AutoShape 12"/>
                <p:cNvSpPr>
                  <a:spLocks noChangeShapeType="1"/>
                </p:cNvSpPr>
                <p:nvPr/>
              </p:nvSpPr>
              <p:spPr bwMode="auto">
                <a:xfrm>
                  <a:off x="6710" y="8758"/>
                  <a:ext cx="200" cy="20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</p:grpSp>
          <p:grpSp>
            <p:nvGrpSpPr>
              <p:cNvPr id="46" name="Group 7"/>
              <p:cNvGrpSpPr>
                <a:grpSpLocks/>
              </p:cNvGrpSpPr>
              <p:nvPr/>
            </p:nvGrpSpPr>
            <p:grpSpPr bwMode="auto">
              <a:xfrm>
                <a:off x="6869467" y="5952506"/>
                <a:ext cx="587372" cy="589806"/>
                <a:chOff x="6400" y="8446"/>
                <a:chExt cx="770" cy="773"/>
              </a:xfrm>
            </p:grpSpPr>
            <p:sp>
              <p:nvSpPr>
                <p:cNvPr id="51" name="Rectangle 10"/>
                <p:cNvSpPr>
                  <a:spLocks noChangeArrowheads="1"/>
                </p:cNvSpPr>
                <p:nvPr/>
              </p:nvSpPr>
              <p:spPr bwMode="auto">
                <a:xfrm>
                  <a:off x="6400" y="8446"/>
                  <a:ext cx="31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pitchFamily="2" charset="-122"/>
                      <a:cs typeface="Times New Roman" pitchFamily="18" charset="0"/>
                    </a:rPr>
                    <a:t>14</a:t>
                  </a:r>
                  <a:endParaRPr kumimoji="0" lang="en-US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2" name="Oval 9"/>
                <p:cNvSpPr>
                  <a:spLocks noChangeArrowheads="1"/>
                </p:cNvSpPr>
                <p:nvPr/>
              </p:nvSpPr>
              <p:spPr bwMode="auto">
                <a:xfrm>
                  <a:off x="6865" y="8914"/>
                  <a:ext cx="305" cy="30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  <p:sp>
              <p:nvSpPr>
                <p:cNvPr id="53" name="AutoShape 8"/>
                <p:cNvSpPr>
                  <a:spLocks noChangeShapeType="1"/>
                </p:cNvSpPr>
                <p:nvPr/>
              </p:nvSpPr>
              <p:spPr bwMode="auto">
                <a:xfrm>
                  <a:off x="6710" y="8758"/>
                  <a:ext cx="200" cy="20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</p:grpSp>
          <p:grpSp>
            <p:nvGrpSpPr>
              <p:cNvPr id="47" name="Group 3"/>
              <p:cNvGrpSpPr>
                <a:grpSpLocks/>
              </p:cNvGrpSpPr>
              <p:nvPr/>
            </p:nvGrpSpPr>
            <p:grpSpPr bwMode="auto">
              <a:xfrm>
                <a:off x="7700942" y="5952506"/>
                <a:ext cx="587372" cy="589806"/>
                <a:chOff x="6400" y="8446"/>
                <a:chExt cx="770" cy="773"/>
              </a:xfrm>
            </p:grpSpPr>
            <p:sp>
              <p:nvSpPr>
                <p:cNvPr id="48" name="Rectangle 6"/>
                <p:cNvSpPr>
                  <a:spLocks noChangeArrowheads="1"/>
                </p:cNvSpPr>
                <p:nvPr/>
              </p:nvSpPr>
              <p:spPr bwMode="auto">
                <a:xfrm>
                  <a:off x="6400" y="8446"/>
                  <a:ext cx="310" cy="312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pitchFamily="2" charset="-122"/>
                      <a:cs typeface="Times New Roman" pitchFamily="18" charset="0"/>
                    </a:rPr>
                    <a:t>15</a:t>
                  </a:r>
                  <a:endParaRPr kumimoji="0" lang="en-US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9" name="Oval 5"/>
                <p:cNvSpPr>
                  <a:spLocks noChangeArrowheads="1"/>
                </p:cNvSpPr>
                <p:nvPr/>
              </p:nvSpPr>
              <p:spPr bwMode="auto">
                <a:xfrm>
                  <a:off x="6865" y="8914"/>
                  <a:ext cx="305" cy="30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  <p:sp>
              <p:nvSpPr>
                <p:cNvPr id="50" name="AutoShape 4"/>
                <p:cNvSpPr>
                  <a:spLocks noChangeShapeType="1"/>
                </p:cNvSpPr>
                <p:nvPr/>
              </p:nvSpPr>
              <p:spPr bwMode="auto">
                <a:xfrm>
                  <a:off x="6710" y="8758"/>
                  <a:ext cx="200" cy="20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</p:grpSp>
        </p:grpSp>
      </p:grpSp>
      <p:sp>
        <p:nvSpPr>
          <p:cNvPr id="96" name="Rectangle 95"/>
          <p:cNvSpPr/>
          <p:nvPr/>
        </p:nvSpPr>
        <p:spPr bwMode="auto">
          <a:xfrm>
            <a:off x="3237446" y="3218662"/>
            <a:ext cx="284672" cy="38167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CC"/>
                </a:solidFill>
                <a:effectLst/>
                <a:latin typeface="Times New Roman" pitchFamily="18" charset="0"/>
              </a:rPr>
              <a:t>S</a:t>
            </a:r>
            <a:endParaRPr kumimoji="0" lang="en-US" sz="2000" b="1" i="0" u="none" strike="noStrike" cap="none" normalizeH="0" baseline="-25000" dirty="0" smtClean="0">
              <a:ln>
                <a:noFill/>
              </a:ln>
              <a:solidFill>
                <a:srgbClr val="3333CC"/>
              </a:solidFill>
              <a:effectLst/>
              <a:latin typeface="Times New Roman" pitchFamily="18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4905889" y="4046891"/>
            <a:ext cx="284672" cy="38167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baseline="0" dirty="0">
                <a:solidFill>
                  <a:srgbClr val="3333CC"/>
                </a:solidFill>
              </a:rPr>
              <a:t>D</a:t>
            </a:r>
            <a:endParaRPr kumimoji="0" lang="en-US" sz="2000" b="1" i="0" u="none" strike="noStrike" cap="none" normalizeH="0" baseline="-25000" dirty="0" smtClean="0">
              <a:ln>
                <a:noFill/>
              </a:ln>
              <a:solidFill>
                <a:srgbClr val="3333CC"/>
              </a:solidFill>
              <a:effectLst/>
            </a:endParaRPr>
          </a:p>
        </p:txBody>
      </p:sp>
      <p:cxnSp>
        <p:nvCxnSpPr>
          <p:cNvPr id="98" name="Straight Arrow Connector 97"/>
          <p:cNvCxnSpPr>
            <a:stCxn id="90" idx="2"/>
            <a:endCxn id="81" idx="0"/>
          </p:cNvCxnSpPr>
          <p:nvPr/>
        </p:nvCxnSpPr>
        <p:spPr bwMode="auto">
          <a:xfrm>
            <a:off x="3018479" y="3185110"/>
            <a:ext cx="0" cy="59514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CC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9" name="Freeform 2"/>
          <p:cNvSpPr>
            <a:spLocks/>
          </p:cNvSpPr>
          <p:nvPr/>
        </p:nvSpPr>
        <p:spPr bwMode="auto">
          <a:xfrm>
            <a:off x="3101039" y="3142952"/>
            <a:ext cx="2483983" cy="2495284"/>
          </a:xfrm>
          <a:custGeom>
            <a:avLst/>
            <a:gdLst>
              <a:gd name="T0" fmla="*/ 0 w 3255"/>
              <a:gd name="T1" fmla="*/ 0 h 3269"/>
              <a:gd name="T2" fmla="*/ 3255 w 3255"/>
              <a:gd name="T3" fmla="*/ 0 h 3269"/>
              <a:gd name="T4" fmla="*/ 3255 w 3255"/>
              <a:gd name="T5" fmla="*/ 3263 h 3269"/>
              <a:gd name="T6" fmla="*/ 2170 w 3255"/>
              <a:gd name="T7" fmla="*/ 3269 h 3269"/>
              <a:gd name="T8" fmla="*/ 2170 w 3255"/>
              <a:gd name="T9" fmla="*/ 1079 h 3269"/>
              <a:gd name="T10" fmla="*/ 1085 w 3255"/>
              <a:gd name="T11" fmla="*/ 1079 h 3269"/>
              <a:gd name="T12" fmla="*/ 1085 w 3255"/>
              <a:gd name="T13" fmla="*/ 3269 h 3269"/>
              <a:gd name="T14" fmla="*/ 0 w 3255"/>
              <a:gd name="T15" fmla="*/ 3269 h 3269"/>
              <a:gd name="T16" fmla="*/ 0 w 3255"/>
              <a:gd name="T17" fmla="*/ 148 h 3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55" h="3269">
                <a:moveTo>
                  <a:pt x="0" y="0"/>
                </a:moveTo>
                <a:lnTo>
                  <a:pt x="3255" y="0"/>
                </a:lnTo>
                <a:lnTo>
                  <a:pt x="3255" y="3263"/>
                </a:lnTo>
                <a:lnTo>
                  <a:pt x="2170" y="3269"/>
                </a:lnTo>
                <a:lnTo>
                  <a:pt x="2170" y="1079"/>
                </a:lnTo>
                <a:lnTo>
                  <a:pt x="1085" y="1079"/>
                </a:lnTo>
                <a:lnTo>
                  <a:pt x="1085" y="3269"/>
                </a:lnTo>
                <a:lnTo>
                  <a:pt x="0" y="3269"/>
                </a:lnTo>
                <a:lnTo>
                  <a:pt x="0" y="148"/>
                </a:lnTo>
              </a:path>
            </a:pathLst>
          </a:cu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b="1"/>
          </a:p>
        </p:txBody>
      </p:sp>
      <p:cxnSp>
        <p:nvCxnSpPr>
          <p:cNvPr id="100" name="Straight Arrow Connector 99"/>
          <p:cNvCxnSpPr>
            <a:stCxn id="81" idx="3"/>
            <a:endCxn id="78" idx="1"/>
          </p:cNvCxnSpPr>
          <p:nvPr/>
        </p:nvCxnSpPr>
        <p:spPr bwMode="auto">
          <a:xfrm>
            <a:off x="3136716" y="3899287"/>
            <a:ext cx="59500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CC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1" name="Rectangle 100"/>
          <p:cNvSpPr/>
          <p:nvPr/>
        </p:nvSpPr>
        <p:spPr bwMode="auto">
          <a:xfrm>
            <a:off x="5740748" y="3220570"/>
            <a:ext cx="284672" cy="38167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baseline="0" dirty="0">
                <a:solidFill>
                  <a:srgbClr val="3333CC"/>
                </a:solidFill>
              </a:rPr>
              <a:t>D</a:t>
            </a:r>
            <a:endParaRPr kumimoji="0" lang="en-US" sz="2000" b="1" i="0" u="none" strike="noStrike" cap="none" normalizeH="0" baseline="-25000" dirty="0" smtClean="0">
              <a:ln>
                <a:noFill/>
              </a:ln>
              <a:solidFill>
                <a:srgbClr val="3333CC"/>
              </a:solidFill>
              <a:effectLst/>
            </a:endParaRPr>
          </a:p>
        </p:txBody>
      </p:sp>
      <p:cxnSp>
        <p:nvCxnSpPr>
          <p:cNvPr id="102" name="Straight Arrow Connector 101"/>
          <p:cNvCxnSpPr/>
          <p:nvPr/>
        </p:nvCxnSpPr>
        <p:spPr bwMode="auto">
          <a:xfrm>
            <a:off x="3151100" y="3146014"/>
            <a:ext cx="59500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CC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3" name="Straight Arrow Connector 102"/>
          <p:cNvCxnSpPr/>
          <p:nvPr/>
        </p:nvCxnSpPr>
        <p:spPr bwMode="auto">
          <a:xfrm>
            <a:off x="3976328" y="3143146"/>
            <a:ext cx="59500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CC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Straight Arrow Connector 103"/>
          <p:cNvCxnSpPr/>
          <p:nvPr/>
        </p:nvCxnSpPr>
        <p:spPr bwMode="auto">
          <a:xfrm>
            <a:off x="4801556" y="3148904"/>
            <a:ext cx="59500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CC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5" name="Straight Arrow Connector 104"/>
          <p:cNvCxnSpPr/>
          <p:nvPr/>
        </p:nvCxnSpPr>
        <p:spPr bwMode="auto">
          <a:xfrm>
            <a:off x="3976327" y="3899287"/>
            <a:ext cx="59500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CC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0" name="Footer Placeholder 10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8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7" grpId="0"/>
      <p:bldP spid="99" grpId="0" animBg="1"/>
      <p:bldP spid="101" grpId="0"/>
      <p:bldP spid="10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NoRD routing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200" y="1139867"/>
            <a:ext cx="9031266" cy="4956133"/>
          </a:xfrm>
        </p:spPr>
        <p:txBody>
          <a:bodyPr/>
          <a:lstStyle/>
          <a:p>
            <a:r>
              <a:rPr lang="en-US" sz="2400" dirty="0" smtClean="0"/>
              <a:t>Based on </a:t>
            </a:r>
            <a:r>
              <a:rPr lang="en-US" sz="2400" dirty="0" err="1" smtClean="0"/>
              <a:t>Duato’s</a:t>
            </a:r>
            <a:r>
              <a:rPr lang="en-US" sz="2400" dirty="0" smtClean="0"/>
              <a:t> Protocol for fully adaptive routing</a:t>
            </a:r>
          </a:p>
          <a:p>
            <a:pPr lvl="1"/>
            <a:r>
              <a:rPr lang="en-US" sz="2000" dirty="0" smtClean="0"/>
              <a:t>Minimal path along gated-on routers &amp; </a:t>
            </a:r>
            <a:r>
              <a:rPr lang="en-US" sz="2000" smtClean="0"/>
              <a:t>gated-off routers</a:t>
            </a:r>
          </a:p>
          <a:p>
            <a:pPr lvl="1"/>
            <a:r>
              <a:rPr lang="en-US" sz="2000" i="1" u="sng"/>
              <a:t>Limited</a:t>
            </a:r>
            <a:r>
              <a:rPr lang="en-US" sz="2000"/>
              <a:t> misroutes possible only if  all routers off along min </a:t>
            </a:r>
            <a:r>
              <a:rPr lang="en-US" sz="2000" smtClean="0"/>
              <a:t>path</a:t>
            </a:r>
          </a:p>
          <a:p>
            <a:pPr lvl="1"/>
            <a:r>
              <a:rPr lang="en-US" sz="2000" smtClean="0"/>
              <a:t>Bypass Ring serves as “escape path”</a:t>
            </a:r>
            <a:endParaRPr lang="en-US" sz="2000"/>
          </a:p>
        </p:txBody>
      </p:sp>
      <p:grpSp>
        <p:nvGrpSpPr>
          <p:cNvPr id="106" name="Group 105"/>
          <p:cNvGrpSpPr/>
          <p:nvPr/>
        </p:nvGrpSpPr>
        <p:grpSpPr>
          <a:xfrm>
            <a:off x="2936776" y="2947051"/>
            <a:ext cx="3074169" cy="3089425"/>
            <a:chOff x="5214145" y="3452887"/>
            <a:chExt cx="3074169" cy="3089425"/>
          </a:xfrm>
        </p:grpSpPr>
        <p:grpSp>
          <p:nvGrpSpPr>
            <p:cNvPr id="107" name="Group 106"/>
            <p:cNvGrpSpPr/>
            <p:nvPr/>
          </p:nvGrpSpPr>
          <p:grpSpPr>
            <a:xfrm>
              <a:off x="6869467" y="3452887"/>
              <a:ext cx="587372" cy="589806"/>
              <a:chOff x="6869467" y="3452887"/>
              <a:chExt cx="587372" cy="589806"/>
            </a:xfrm>
          </p:grpSpPr>
          <p:sp>
            <p:nvSpPr>
              <p:cNvPr id="193" name="Rectangle 58"/>
              <p:cNvSpPr>
                <a:spLocks noChangeArrowheads="1"/>
              </p:cNvSpPr>
              <p:nvPr/>
            </p:nvSpPr>
            <p:spPr bwMode="auto">
              <a:xfrm>
                <a:off x="6869467" y="3452887"/>
                <a:ext cx="236474" cy="23805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Times New Roman" pitchFamily="18" charset="0"/>
                  </a:rPr>
                  <a:t>2</a:t>
                </a:r>
                <a:endParaRPr kumimoji="0" lang="en-US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" name="Oval 57"/>
              <p:cNvSpPr>
                <a:spLocks noChangeArrowheads="1"/>
              </p:cNvSpPr>
              <p:nvPr/>
            </p:nvSpPr>
            <p:spPr bwMode="auto">
              <a:xfrm>
                <a:off x="7224179" y="3809975"/>
                <a:ext cx="232660" cy="2327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b="1"/>
              </a:p>
            </p:txBody>
          </p:sp>
          <p:sp>
            <p:nvSpPr>
              <p:cNvPr id="195" name="AutoShape 56"/>
              <p:cNvSpPr>
                <a:spLocks noChangeShapeType="1"/>
              </p:cNvSpPr>
              <p:nvPr/>
            </p:nvSpPr>
            <p:spPr bwMode="auto">
              <a:xfrm>
                <a:off x="7105941" y="3690946"/>
                <a:ext cx="152564" cy="15336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b="1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5214145" y="3452887"/>
              <a:ext cx="3074169" cy="3089425"/>
              <a:chOff x="5214145" y="3452887"/>
              <a:chExt cx="3074169" cy="3089425"/>
            </a:xfrm>
          </p:grpSpPr>
          <p:grpSp>
            <p:nvGrpSpPr>
              <p:cNvPr id="109" name="Group 87"/>
              <p:cNvGrpSpPr>
                <a:grpSpLocks/>
              </p:cNvGrpSpPr>
              <p:nvPr/>
            </p:nvGrpSpPr>
            <p:grpSpPr bwMode="auto">
              <a:xfrm>
                <a:off x="5214145" y="3452887"/>
                <a:ext cx="587372" cy="589806"/>
                <a:chOff x="6400" y="8446"/>
                <a:chExt cx="770" cy="773"/>
              </a:xfrm>
            </p:grpSpPr>
            <p:sp>
              <p:nvSpPr>
                <p:cNvPr id="190" name="Rectangle 90"/>
                <p:cNvSpPr>
                  <a:spLocks noChangeArrowheads="1"/>
                </p:cNvSpPr>
                <p:nvPr/>
              </p:nvSpPr>
              <p:spPr bwMode="auto">
                <a:xfrm>
                  <a:off x="6400" y="8446"/>
                  <a:ext cx="31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pitchFamily="2" charset="-122"/>
                      <a:cs typeface="Times New Roman" pitchFamily="18" charset="0"/>
                    </a:rPr>
                    <a:t>0</a:t>
                  </a:r>
                  <a:endPara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1" name="Oval 89"/>
                <p:cNvSpPr>
                  <a:spLocks noChangeArrowheads="1"/>
                </p:cNvSpPr>
                <p:nvPr/>
              </p:nvSpPr>
              <p:spPr bwMode="auto">
                <a:xfrm>
                  <a:off x="6865" y="8914"/>
                  <a:ext cx="305" cy="30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  <p:sp>
              <p:nvSpPr>
                <p:cNvPr id="192" name="AutoShape 88"/>
                <p:cNvSpPr>
                  <a:spLocks noChangeShapeType="1"/>
                </p:cNvSpPr>
                <p:nvPr/>
              </p:nvSpPr>
              <p:spPr bwMode="auto">
                <a:xfrm>
                  <a:off x="6710" y="8758"/>
                  <a:ext cx="200" cy="20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</p:grpSp>
          <p:sp>
            <p:nvSpPr>
              <p:cNvPr id="110" name="AutoShape 86"/>
              <p:cNvSpPr>
                <a:spLocks noChangeShapeType="1"/>
              </p:cNvSpPr>
              <p:nvPr/>
            </p:nvSpPr>
            <p:spPr bwMode="auto">
              <a:xfrm>
                <a:off x="5450620" y="3567339"/>
                <a:ext cx="591186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b="1"/>
              </a:p>
            </p:txBody>
          </p:sp>
          <p:sp>
            <p:nvSpPr>
              <p:cNvPr id="111" name="AutoShape 85"/>
              <p:cNvSpPr>
                <a:spLocks noChangeShapeType="1"/>
              </p:cNvSpPr>
              <p:nvPr/>
            </p:nvSpPr>
            <p:spPr bwMode="auto">
              <a:xfrm>
                <a:off x="6278280" y="3565812"/>
                <a:ext cx="591186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b="1"/>
              </a:p>
            </p:txBody>
          </p:sp>
          <p:sp>
            <p:nvSpPr>
              <p:cNvPr id="112" name="AutoShape 84"/>
              <p:cNvSpPr>
                <a:spLocks noChangeShapeType="1"/>
              </p:cNvSpPr>
              <p:nvPr/>
            </p:nvSpPr>
            <p:spPr bwMode="auto">
              <a:xfrm>
                <a:off x="7105941" y="3568102"/>
                <a:ext cx="591186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b="1"/>
              </a:p>
            </p:txBody>
          </p:sp>
          <p:sp>
            <p:nvSpPr>
              <p:cNvPr id="113" name="AutoShape 83"/>
              <p:cNvSpPr>
                <a:spLocks noChangeShapeType="1"/>
              </p:cNvSpPr>
              <p:nvPr/>
            </p:nvSpPr>
            <p:spPr bwMode="auto">
              <a:xfrm>
                <a:off x="5450620" y="4399782"/>
                <a:ext cx="591186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b="1"/>
              </a:p>
            </p:txBody>
          </p:sp>
          <p:sp>
            <p:nvSpPr>
              <p:cNvPr id="114" name="AutoShape 82"/>
              <p:cNvSpPr>
                <a:spLocks noChangeShapeType="1"/>
              </p:cNvSpPr>
              <p:nvPr/>
            </p:nvSpPr>
            <p:spPr bwMode="auto">
              <a:xfrm>
                <a:off x="6278280" y="4398255"/>
                <a:ext cx="591186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b="1"/>
              </a:p>
            </p:txBody>
          </p:sp>
          <p:sp>
            <p:nvSpPr>
              <p:cNvPr id="115" name="AutoShape 81"/>
              <p:cNvSpPr>
                <a:spLocks noChangeShapeType="1"/>
              </p:cNvSpPr>
              <p:nvPr/>
            </p:nvSpPr>
            <p:spPr bwMode="auto">
              <a:xfrm>
                <a:off x="7105941" y="4400545"/>
                <a:ext cx="591186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b="1"/>
              </a:p>
            </p:txBody>
          </p:sp>
          <p:sp>
            <p:nvSpPr>
              <p:cNvPr id="116" name="AutoShape 80"/>
              <p:cNvSpPr>
                <a:spLocks noChangeShapeType="1"/>
              </p:cNvSpPr>
              <p:nvPr/>
            </p:nvSpPr>
            <p:spPr bwMode="auto">
              <a:xfrm>
                <a:off x="5450620" y="5232988"/>
                <a:ext cx="591186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b="1"/>
              </a:p>
            </p:txBody>
          </p:sp>
          <p:sp>
            <p:nvSpPr>
              <p:cNvPr id="117" name="AutoShape 79"/>
              <p:cNvSpPr>
                <a:spLocks noChangeShapeType="1"/>
              </p:cNvSpPr>
              <p:nvPr/>
            </p:nvSpPr>
            <p:spPr bwMode="auto">
              <a:xfrm>
                <a:off x="6278280" y="5231462"/>
                <a:ext cx="591186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b="1"/>
              </a:p>
            </p:txBody>
          </p:sp>
          <p:sp>
            <p:nvSpPr>
              <p:cNvPr id="118" name="AutoShape 78"/>
              <p:cNvSpPr>
                <a:spLocks noChangeShapeType="1"/>
              </p:cNvSpPr>
              <p:nvPr/>
            </p:nvSpPr>
            <p:spPr bwMode="auto">
              <a:xfrm>
                <a:off x="7105941" y="5233751"/>
                <a:ext cx="591186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b="1"/>
              </a:p>
            </p:txBody>
          </p:sp>
          <p:sp>
            <p:nvSpPr>
              <p:cNvPr id="119" name="AutoShape 77"/>
              <p:cNvSpPr>
                <a:spLocks noChangeShapeType="1"/>
              </p:cNvSpPr>
              <p:nvPr/>
            </p:nvSpPr>
            <p:spPr bwMode="auto">
              <a:xfrm>
                <a:off x="5450620" y="6066194"/>
                <a:ext cx="591186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b="1"/>
              </a:p>
            </p:txBody>
          </p:sp>
          <p:sp>
            <p:nvSpPr>
              <p:cNvPr id="120" name="AutoShape 76"/>
              <p:cNvSpPr>
                <a:spLocks noChangeShapeType="1"/>
              </p:cNvSpPr>
              <p:nvPr/>
            </p:nvSpPr>
            <p:spPr bwMode="auto">
              <a:xfrm>
                <a:off x="6278280" y="6064668"/>
                <a:ext cx="591186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b="1"/>
              </a:p>
            </p:txBody>
          </p:sp>
          <p:sp>
            <p:nvSpPr>
              <p:cNvPr id="121" name="AutoShape 75"/>
              <p:cNvSpPr>
                <a:spLocks noChangeShapeType="1"/>
              </p:cNvSpPr>
              <p:nvPr/>
            </p:nvSpPr>
            <p:spPr bwMode="auto">
              <a:xfrm>
                <a:off x="7105941" y="6066957"/>
                <a:ext cx="591186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b="1"/>
              </a:p>
            </p:txBody>
          </p:sp>
          <p:sp>
            <p:nvSpPr>
              <p:cNvPr id="122" name="AutoShape 74"/>
              <p:cNvSpPr>
                <a:spLocks noChangeShapeType="1"/>
              </p:cNvSpPr>
              <p:nvPr/>
            </p:nvSpPr>
            <p:spPr bwMode="auto">
              <a:xfrm rot="5400000">
                <a:off x="5037097" y="3984704"/>
                <a:ext cx="591333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b="1"/>
              </a:p>
            </p:txBody>
          </p:sp>
          <p:sp>
            <p:nvSpPr>
              <p:cNvPr id="123" name="AutoShape 73"/>
              <p:cNvSpPr>
                <a:spLocks noChangeShapeType="1"/>
              </p:cNvSpPr>
              <p:nvPr/>
            </p:nvSpPr>
            <p:spPr bwMode="auto">
              <a:xfrm rot="5400000">
                <a:off x="5036334" y="4814096"/>
                <a:ext cx="591333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b="1"/>
              </a:p>
            </p:txBody>
          </p:sp>
          <p:sp>
            <p:nvSpPr>
              <p:cNvPr id="124" name="AutoShape 72"/>
              <p:cNvSpPr>
                <a:spLocks noChangeShapeType="1"/>
              </p:cNvSpPr>
              <p:nvPr/>
            </p:nvSpPr>
            <p:spPr bwMode="auto">
              <a:xfrm rot="5400000">
                <a:off x="5037097" y="5651117"/>
                <a:ext cx="591333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b="1"/>
              </a:p>
            </p:txBody>
          </p:sp>
          <p:sp>
            <p:nvSpPr>
              <p:cNvPr id="125" name="AutoShape 71"/>
              <p:cNvSpPr>
                <a:spLocks noChangeShapeType="1"/>
              </p:cNvSpPr>
              <p:nvPr/>
            </p:nvSpPr>
            <p:spPr bwMode="auto">
              <a:xfrm rot="5400000">
                <a:off x="5864758" y="3984704"/>
                <a:ext cx="591333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b="1"/>
              </a:p>
            </p:txBody>
          </p:sp>
          <p:sp>
            <p:nvSpPr>
              <p:cNvPr id="126" name="AutoShape 70"/>
              <p:cNvSpPr>
                <a:spLocks noChangeShapeType="1"/>
              </p:cNvSpPr>
              <p:nvPr/>
            </p:nvSpPr>
            <p:spPr bwMode="auto">
              <a:xfrm rot="5400000">
                <a:off x="5863995" y="4814096"/>
                <a:ext cx="591333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b="1"/>
              </a:p>
            </p:txBody>
          </p:sp>
          <p:sp>
            <p:nvSpPr>
              <p:cNvPr id="127" name="AutoShape 69"/>
              <p:cNvSpPr>
                <a:spLocks noChangeShapeType="1"/>
              </p:cNvSpPr>
              <p:nvPr/>
            </p:nvSpPr>
            <p:spPr bwMode="auto">
              <a:xfrm rot="5400000">
                <a:off x="5864758" y="5651117"/>
                <a:ext cx="591333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b="1"/>
              </a:p>
            </p:txBody>
          </p:sp>
          <p:sp>
            <p:nvSpPr>
              <p:cNvPr id="128" name="AutoShape 68"/>
              <p:cNvSpPr>
                <a:spLocks noChangeShapeType="1"/>
              </p:cNvSpPr>
              <p:nvPr/>
            </p:nvSpPr>
            <p:spPr bwMode="auto">
              <a:xfrm rot="5400000">
                <a:off x="6692419" y="3984704"/>
                <a:ext cx="591333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b="1"/>
              </a:p>
            </p:txBody>
          </p:sp>
          <p:sp>
            <p:nvSpPr>
              <p:cNvPr id="129" name="AutoShape 67"/>
              <p:cNvSpPr>
                <a:spLocks noChangeShapeType="1"/>
              </p:cNvSpPr>
              <p:nvPr/>
            </p:nvSpPr>
            <p:spPr bwMode="auto">
              <a:xfrm rot="5400000">
                <a:off x="6691656" y="4814096"/>
                <a:ext cx="591333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b="1"/>
              </a:p>
            </p:txBody>
          </p:sp>
          <p:sp>
            <p:nvSpPr>
              <p:cNvPr id="130" name="AutoShape 66"/>
              <p:cNvSpPr>
                <a:spLocks noChangeShapeType="1"/>
              </p:cNvSpPr>
              <p:nvPr/>
            </p:nvSpPr>
            <p:spPr bwMode="auto">
              <a:xfrm rot="5400000">
                <a:off x="6692419" y="5651117"/>
                <a:ext cx="591333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b="1"/>
              </a:p>
            </p:txBody>
          </p:sp>
          <p:sp>
            <p:nvSpPr>
              <p:cNvPr id="131" name="AutoShape 65"/>
              <p:cNvSpPr>
                <a:spLocks noChangeShapeType="1"/>
              </p:cNvSpPr>
              <p:nvPr/>
            </p:nvSpPr>
            <p:spPr bwMode="auto">
              <a:xfrm rot="5400000">
                <a:off x="7520080" y="3980126"/>
                <a:ext cx="591333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b="1"/>
              </a:p>
            </p:txBody>
          </p:sp>
          <p:sp>
            <p:nvSpPr>
              <p:cNvPr id="132" name="AutoShape 64"/>
              <p:cNvSpPr>
                <a:spLocks noChangeShapeType="1"/>
              </p:cNvSpPr>
              <p:nvPr/>
            </p:nvSpPr>
            <p:spPr bwMode="auto">
              <a:xfrm rot="5400000">
                <a:off x="7519317" y="4809518"/>
                <a:ext cx="591333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b="1"/>
              </a:p>
            </p:txBody>
          </p:sp>
          <p:sp>
            <p:nvSpPr>
              <p:cNvPr id="133" name="AutoShape 63"/>
              <p:cNvSpPr>
                <a:spLocks noChangeShapeType="1"/>
              </p:cNvSpPr>
              <p:nvPr/>
            </p:nvSpPr>
            <p:spPr bwMode="auto">
              <a:xfrm rot="5400000">
                <a:off x="7520080" y="5646539"/>
                <a:ext cx="591333" cy="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b="1"/>
              </a:p>
            </p:txBody>
          </p:sp>
          <p:grpSp>
            <p:nvGrpSpPr>
              <p:cNvPr id="134" name="Group 59"/>
              <p:cNvGrpSpPr>
                <a:grpSpLocks/>
              </p:cNvGrpSpPr>
              <p:nvPr/>
            </p:nvGrpSpPr>
            <p:grpSpPr bwMode="auto">
              <a:xfrm>
                <a:off x="6045620" y="3452887"/>
                <a:ext cx="587372" cy="589806"/>
                <a:chOff x="6400" y="8446"/>
                <a:chExt cx="770" cy="773"/>
              </a:xfrm>
            </p:grpSpPr>
            <p:sp>
              <p:nvSpPr>
                <p:cNvPr id="187" name="Rectangle 62"/>
                <p:cNvSpPr>
                  <a:spLocks noChangeArrowheads="1"/>
                </p:cNvSpPr>
                <p:nvPr/>
              </p:nvSpPr>
              <p:spPr bwMode="auto">
                <a:xfrm>
                  <a:off x="6400" y="8446"/>
                  <a:ext cx="310" cy="312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pitchFamily="2" charset="-122"/>
                      <a:cs typeface="Times New Roman" pitchFamily="18" charset="0"/>
                    </a:rPr>
                    <a:t>1</a:t>
                  </a:r>
                  <a:endPara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8" name="Oval 61"/>
                <p:cNvSpPr>
                  <a:spLocks noChangeArrowheads="1"/>
                </p:cNvSpPr>
                <p:nvPr/>
              </p:nvSpPr>
              <p:spPr bwMode="auto">
                <a:xfrm>
                  <a:off x="6865" y="8914"/>
                  <a:ext cx="305" cy="30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  <p:sp>
              <p:nvSpPr>
                <p:cNvPr id="189" name="AutoShape 60"/>
                <p:cNvSpPr>
                  <a:spLocks noChangeShapeType="1"/>
                </p:cNvSpPr>
                <p:nvPr/>
              </p:nvSpPr>
              <p:spPr bwMode="auto">
                <a:xfrm>
                  <a:off x="6710" y="8758"/>
                  <a:ext cx="200" cy="20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</p:grpSp>
          <p:grpSp>
            <p:nvGrpSpPr>
              <p:cNvPr id="135" name="Group 51"/>
              <p:cNvGrpSpPr>
                <a:grpSpLocks/>
              </p:cNvGrpSpPr>
              <p:nvPr/>
            </p:nvGrpSpPr>
            <p:grpSpPr bwMode="auto">
              <a:xfrm>
                <a:off x="7700942" y="3452887"/>
                <a:ext cx="587372" cy="589806"/>
                <a:chOff x="6400" y="8446"/>
                <a:chExt cx="770" cy="773"/>
              </a:xfrm>
            </p:grpSpPr>
            <p:sp>
              <p:nvSpPr>
                <p:cNvPr id="184" name="Rectangle 54"/>
                <p:cNvSpPr>
                  <a:spLocks noChangeArrowheads="1"/>
                </p:cNvSpPr>
                <p:nvPr/>
              </p:nvSpPr>
              <p:spPr bwMode="auto">
                <a:xfrm>
                  <a:off x="6400" y="8446"/>
                  <a:ext cx="310" cy="312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pitchFamily="2" charset="-122"/>
                      <a:cs typeface="Times New Roman" pitchFamily="18" charset="0"/>
                    </a:rPr>
                    <a:t>3</a:t>
                  </a:r>
                  <a:endPara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5" name="Oval 53"/>
                <p:cNvSpPr>
                  <a:spLocks noChangeArrowheads="1"/>
                </p:cNvSpPr>
                <p:nvPr/>
              </p:nvSpPr>
              <p:spPr bwMode="auto">
                <a:xfrm>
                  <a:off x="6865" y="8914"/>
                  <a:ext cx="305" cy="30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  <p:sp>
              <p:nvSpPr>
                <p:cNvPr id="186" name="AutoShape 52"/>
                <p:cNvSpPr>
                  <a:spLocks noChangeShapeType="1"/>
                </p:cNvSpPr>
                <p:nvPr/>
              </p:nvSpPr>
              <p:spPr bwMode="auto">
                <a:xfrm>
                  <a:off x="6710" y="8758"/>
                  <a:ext cx="200" cy="20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</p:grpSp>
          <p:grpSp>
            <p:nvGrpSpPr>
              <p:cNvPr id="136" name="Group 47"/>
              <p:cNvGrpSpPr>
                <a:grpSpLocks/>
              </p:cNvGrpSpPr>
              <p:nvPr/>
            </p:nvGrpSpPr>
            <p:grpSpPr bwMode="auto">
              <a:xfrm>
                <a:off x="5214145" y="4286093"/>
                <a:ext cx="587372" cy="589806"/>
                <a:chOff x="6400" y="8446"/>
                <a:chExt cx="770" cy="773"/>
              </a:xfrm>
            </p:grpSpPr>
            <p:sp>
              <p:nvSpPr>
                <p:cNvPr id="181" name="Rectangle 50"/>
                <p:cNvSpPr>
                  <a:spLocks noChangeArrowheads="1"/>
                </p:cNvSpPr>
                <p:nvPr/>
              </p:nvSpPr>
              <p:spPr bwMode="auto">
                <a:xfrm>
                  <a:off x="6400" y="8446"/>
                  <a:ext cx="31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pitchFamily="2" charset="-122"/>
                      <a:cs typeface="Times New Roman" pitchFamily="18" charset="0"/>
                    </a:rPr>
                    <a:t>4</a:t>
                  </a:r>
                  <a:endParaRPr kumimoji="0" lang="en-US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2" name="Oval 49"/>
                <p:cNvSpPr>
                  <a:spLocks noChangeArrowheads="1"/>
                </p:cNvSpPr>
                <p:nvPr/>
              </p:nvSpPr>
              <p:spPr bwMode="auto">
                <a:xfrm>
                  <a:off x="6865" y="8914"/>
                  <a:ext cx="305" cy="30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  <p:sp>
              <p:nvSpPr>
                <p:cNvPr id="183" name="AutoShape 48"/>
                <p:cNvSpPr>
                  <a:spLocks noChangeShapeType="1"/>
                </p:cNvSpPr>
                <p:nvPr/>
              </p:nvSpPr>
              <p:spPr bwMode="auto">
                <a:xfrm>
                  <a:off x="6710" y="8758"/>
                  <a:ext cx="200" cy="20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</p:grpSp>
          <p:grpSp>
            <p:nvGrpSpPr>
              <p:cNvPr id="137" name="Group 43"/>
              <p:cNvGrpSpPr>
                <a:grpSpLocks/>
              </p:cNvGrpSpPr>
              <p:nvPr/>
            </p:nvGrpSpPr>
            <p:grpSpPr bwMode="auto">
              <a:xfrm>
                <a:off x="6045620" y="4286093"/>
                <a:ext cx="587372" cy="589806"/>
                <a:chOff x="6400" y="8446"/>
                <a:chExt cx="770" cy="773"/>
              </a:xfrm>
            </p:grpSpPr>
            <p:sp>
              <p:nvSpPr>
                <p:cNvPr id="178" name="Rectangle 46"/>
                <p:cNvSpPr>
                  <a:spLocks noChangeArrowheads="1"/>
                </p:cNvSpPr>
                <p:nvPr/>
              </p:nvSpPr>
              <p:spPr bwMode="auto">
                <a:xfrm>
                  <a:off x="6400" y="8446"/>
                  <a:ext cx="31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pitchFamily="2" charset="-122"/>
                      <a:cs typeface="Times New Roman" pitchFamily="18" charset="0"/>
                    </a:rPr>
                    <a:t>5</a:t>
                  </a:r>
                  <a:endParaRPr kumimoji="0" lang="en-US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9" name="Oval 45"/>
                <p:cNvSpPr>
                  <a:spLocks noChangeArrowheads="1"/>
                </p:cNvSpPr>
                <p:nvPr/>
              </p:nvSpPr>
              <p:spPr bwMode="auto">
                <a:xfrm>
                  <a:off x="6865" y="8914"/>
                  <a:ext cx="305" cy="30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  <p:sp>
              <p:nvSpPr>
                <p:cNvPr id="180" name="AutoShape 44"/>
                <p:cNvSpPr>
                  <a:spLocks noChangeShapeType="1"/>
                </p:cNvSpPr>
                <p:nvPr/>
              </p:nvSpPr>
              <p:spPr bwMode="auto">
                <a:xfrm>
                  <a:off x="6710" y="8758"/>
                  <a:ext cx="200" cy="20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</p:grpSp>
          <p:grpSp>
            <p:nvGrpSpPr>
              <p:cNvPr id="138" name="Group 39"/>
              <p:cNvGrpSpPr>
                <a:grpSpLocks/>
              </p:cNvGrpSpPr>
              <p:nvPr/>
            </p:nvGrpSpPr>
            <p:grpSpPr bwMode="auto">
              <a:xfrm>
                <a:off x="6869467" y="4286093"/>
                <a:ext cx="587372" cy="589806"/>
                <a:chOff x="6400" y="8446"/>
                <a:chExt cx="770" cy="773"/>
              </a:xfrm>
            </p:grpSpPr>
            <p:sp>
              <p:nvSpPr>
                <p:cNvPr id="175" name="Rectangle 42"/>
                <p:cNvSpPr>
                  <a:spLocks noChangeArrowheads="1"/>
                </p:cNvSpPr>
                <p:nvPr/>
              </p:nvSpPr>
              <p:spPr bwMode="auto">
                <a:xfrm>
                  <a:off x="6400" y="8446"/>
                  <a:ext cx="31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pitchFamily="2" charset="-122"/>
                      <a:cs typeface="Times New Roman" pitchFamily="18" charset="0"/>
                    </a:rPr>
                    <a:t>6</a:t>
                  </a:r>
                  <a:endPara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6" name="Oval 41"/>
                <p:cNvSpPr>
                  <a:spLocks noChangeArrowheads="1"/>
                </p:cNvSpPr>
                <p:nvPr/>
              </p:nvSpPr>
              <p:spPr bwMode="auto">
                <a:xfrm>
                  <a:off x="6865" y="8914"/>
                  <a:ext cx="305" cy="30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  <p:sp>
              <p:nvSpPr>
                <p:cNvPr id="177" name="AutoShape 40"/>
                <p:cNvSpPr>
                  <a:spLocks noChangeShapeType="1"/>
                </p:cNvSpPr>
                <p:nvPr/>
              </p:nvSpPr>
              <p:spPr bwMode="auto">
                <a:xfrm>
                  <a:off x="6710" y="8758"/>
                  <a:ext cx="200" cy="20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</p:grpSp>
          <p:grpSp>
            <p:nvGrpSpPr>
              <p:cNvPr id="139" name="Group 35"/>
              <p:cNvGrpSpPr>
                <a:grpSpLocks/>
              </p:cNvGrpSpPr>
              <p:nvPr/>
            </p:nvGrpSpPr>
            <p:grpSpPr bwMode="auto">
              <a:xfrm>
                <a:off x="7700942" y="4286093"/>
                <a:ext cx="587372" cy="589806"/>
                <a:chOff x="6400" y="8446"/>
                <a:chExt cx="770" cy="773"/>
              </a:xfrm>
            </p:grpSpPr>
            <p:sp>
              <p:nvSpPr>
                <p:cNvPr id="172" name="Rectangle 38"/>
                <p:cNvSpPr>
                  <a:spLocks noChangeArrowheads="1"/>
                </p:cNvSpPr>
                <p:nvPr/>
              </p:nvSpPr>
              <p:spPr bwMode="auto">
                <a:xfrm>
                  <a:off x="6400" y="8446"/>
                  <a:ext cx="310" cy="312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pitchFamily="2" charset="-122"/>
                      <a:cs typeface="Times New Roman" pitchFamily="18" charset="0"/>
                    </a:rPr>
                    <a:t>7</a:t>
                  </a:r>
                  <a:endPara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3" name="Oval 37"/>
                <p:cNvSpPr>
                  <a:spLocks noChangeArrowheads="1"/>
                </p:cNvSpPr>
                <p:nvPr/>
              </p:nvSpPr>
              <p:spPr bwMode="auto">
                <a:xfrm>
                  <a:off x="6865" y="8914"/>
                  <a:ext cx="305" cy="30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  <p:sp>
              <p:nvSpPr>
                <p:cNvPr id="174" name="AutoShape 36"/>
                <p:cNvSpPr>
                  <a:spLocks noChangeShapeType="1"/>
                </p:cNvSpPr>
                <p:nvPr/>
              </p:nvSpPr>
              <p:spPr bwMode="auto">
                <a:xfrm>
                  <a:off x="6710" y="8758"/>
                  <a:ext cx="200" cy="20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</p:grpSp>
          <p:grpSp>
            <p:nvGrpSpPr>
              <p:cNvPr id="140" name="Group 31"/>
              <p:cNvGrpSpPr>
                <a:grpSpLocks/>
              </p:cNvGrpSpPr>
              <p:nvPr/>
            </p:nvGrpSpPr>
            <p:grpSpPr bwMode="auto">
              <a:xfrm>
                <a:off x="5214145" y="5119300"/>
                <a:ext cx="587372" cy="589806"/>
                <a:chOff x="6400" y="8446"/>
                <a:chExt cx="770" cy="773"/>
              </a:xfrm>
            </p:grpSpPr>
            <p:sp>
              <p:nvSpPr>
                <p:cNvPr id="169" name="Rectangle 34"/>
                <p:cNvSpPr>
                  <a:spLocks noChangeArrowheads="1"/>
                </p:cNvSpPr>
                <p:nvPr/>
              </p:nvSpPr>
              <p:spPr bwMode="auto">
                <a:xfrm>
                  <a:off x="6400" y="8446"/>
                  <a:ext cx="310" cy="312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pitchFamily="2" charset="-122"/>
                      <a:cs typeface="Times New Roman" pitchFamily="18" charset="0"/>
                    </a:rPr>
                    <a:t>8</a:t>
                  </a:r>
                  <a:endParaRPr kumimoji="0" lang="en-US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0" name="Oval 33"/>
                <p:cNvSpPr>
                  <a:spLocks noChangeArrowheads="1"/>
                </p:cNvSpPr>
                <p:nvPr/>
              </p:nvSpPr>
              <p:spPr bwMode="auto">
                <a:xfrm>
                  <a:off x="6865" y="8914"/>
                  <a:ext cx="305" cy="30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  <p:sp>
              <p:nvSpPr>
                <p:cNvPr id="171" name="AutoShape 32"/>
                <p:cNvSpPr>
                  <a:spLocks noChangeShapeType="1"/>
                </p:cNvSpPr>
                <p:nvPr/>
              </p:nvSpPr>
              <p:spPr bwMode="auto">
                <a:xfrm>
                  <a:off x="6710" y="8758"/>
                  <a:ext cx="200" cy="20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</p:grpSp>
          <p:grpSp>
            <p:nvGrpSpPr>
              <p:cNvPr id="141" name="Group 27"/>
              <p:cNvGrpSpPr>
                <a:grpSpLocks/>
              </p:cNvGrpSpPr>
              <p:nvPr/>
            </p:nvGrpSpPr>
            <p:grpSpPr bwMode="auto">
              <a:xfrm>
                <a:off x="6045620" y="5119300"/>
                <a:ext cx="587372" cy="589806"/>
                <a:chOff x="6400" y="8446"/>
                <a:chExt cx="770" cy="773"/>
              </a:xfrm>
            </p:grpSpPr>
            <p:sp>
              <p:nvSpPr>
                <p:cNvPr id="166" name="Rectangle 30"/>
                <p:cNvSpPr>
                  <a:spLocks noChangeArrowheads="1"/>
                </p:cNvSpPr>
                <p:nvPr/>
              </p:nvSpPr>
              <p:spPr bwMode="auto">
                <a:xfrm>
                  <a:off x="6400" y="8446"/>
                  <a:ext cx="310" cy="312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pitchFamily="2" charset="-122"/>
                      <a:cs typeface="Times New Roman" pitchFamily="18" charset="0"/>
                    </a:rPr>
                    <a:t>9</a:t>
                  </a:r>
                  <a:endParaRPr kumimoji="0" lang="en-US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7" name="Oval 29"/>
                <p:cNvSpPr>
                  <a:spLocks noChangeArrowheads="1"/>
                </p:cNvSpPr>
                <p:nvPr/>
              </p:nvSpPr>
              <p:spPr bwMode="auto">
                <a:xfrm>
                  <a:off x="6865" y="8914"/>
                  <a:ext cx="305" cy="30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  <p:sp>
              <p:nvSpPr>
                <p:cNvPr id="168" name="AutoShape 28"/>
                <p:cNvSpPr>
                  <a:spLocks noChangeShapeType="1"/>
                </p:cNvSpPr>
                <p:nvPr/>
              </p:nvSpPr>
              <p:spPr bwMode="auto">
                <a:xfrm>
                  <a:off x="6710" y="8758"/>
                  <a:ext cx="200" cy="20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</p:grpSp>
          <p:grpSp>
            <p:nvGrpSpPr>
              <p:cNvPr id="142" name="Group 23"/>
              <p:cNvGrpSpPr>
                <a:grpSpLocks/>
              </p:cNvGrpSpPr>
              <p:nvPr/>
            </p:nvGrpSpPr>
            <p:grpSpPr bwMode="auto">
              <a:xfrm>
                <a:off x="6869467" y="5119300"/>
                <a:ext cx="587372" cy="589806"/>
                <a:chOff x="6400" y="8446"/>
                <a:chExt cx="770" cy="773"/>
              </a:xfrm>
            </p:grpSpPr>
            <p:sp>
              <p:nvSpPr>
                <p:cNvPr id="163" name="Rectangle 26"/>
                <p:cNvSpPr>
                  <a:spLocks noChangeArrowheads="1"/>
                </p:cNvSpPr>
                <p:nvPr/>
              </p:nvSpPr>
              <p:spPr bwMode="auto">
                <a:xfrm>
                  <a:off x="6400" y="8446"/>
                  <a:ext cx="310" cy="312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pitchFamily="2" charset="-122"/>
                      <a:cs typeface="Times New Roman" pitchFamily="18" charset="0"/>
                    </a:rPr>
                    <a:t>10</a:t>
                  </a:r>
                  <a:endPara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4" name="Oval 25"/>
                <p:cNvSpPr>
                  <a:spLocks noChangeArrowheads="1"/>
                </p:cNvSpPr>
                <p:nvPr/>
              </p:nvSpPr>
              <p:spPr bwMode="auto">
                <a:xfrm>
                  <a:off x="6865" y="8914"/>
                  <a:ext cx="305" cy="30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  <p:sp>
              <p:nvSpPr>
                <p:cNvPr id="165" name="AutoShape 24"/>
                <p:cNvSpPr>
                  <a:spLocks noChangeShapeType="1"/>
                </p:cNvSpPr>
                <p:nvPr/>
              </p:nvSpPr>
              <p:spPr bwMode="auto">
                <a:xfrm>
                  <a:off x="6710" y="8758"/>
                  <a:ext cx="200" cy="20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</p:grpSp>
          <p:grpSp>
            <p:nvGrpSpPr>
              <p:cNvPr id="143" name="Group 19"/>
              <p:cNvGrpSpPr>
                <a:grpSpLocks/>
              </p:cNvGrpSpPr>
              <p:nvPr/>
            </p:nvGrpSpPr>
            <p:grpSpPr bwMode="auto">
              <a:xfrm>
                <a:off x="7700942" y="5119300"/>
                <a:ext cx="587372" cy="589806"/>
                <a:chOff x="6400" y="8446"/>
                <a:chExt cx="770" cy="773"/>
              </a:xfrm>
            </p:grpSpPr>
            <p:sp>
              <p:nvSpPr>
                <p:cNvPr id="160" name="Rectangle 22"/>
                <p:cNvSpPr>
                  <a:spLocks noChangeArrowheads="1"/>
                </p:cNvSpPr>
                <p:nvPr/>
              </p:nvSpPr>
              <p:spPr bwMode="auto">
                <a:xfrm>
                  <a:off x="6400" y="8446"/>
                  <a:ext cx="31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pitchFamily="2" charset="-122"/>
                      <a:cs typeface="Times New Roman" pitchFamily="18" charset="0"/>
                    </a:rPr>
                    <a:t>11</a:t>
                  </a:r>
                  <a:endParaRPr kumimoji="0" lang="en-US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1" name="Oval 21"/>
                <p:cNvSpPr>
                  <a:spLocks noChangeArrowheads="1"/>
                </p:cNvSpPr>
                <p:nvPr/>
              </p:nvSpPr>
              <p:spPr bwMode="auto">
                <a:xfrm>
                  <a:off x="6865" y="8914"/>
                  <a:ext cx="305" cy="30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  <p:sp>
              <p:nvSpPr>
                <p:cNvPr id="162" name="AutoShape 20"/>
                <p:cNvSpPr>
                  <a:spLocks noChangeShapeType="1"/>
                </p:cNvSpPr>
                <p:nvPr/>
              </p:nvSpPr>
              <p:spPr bwMode="auto">
                <a:xfrm>
                  <a:off x="6710" y="8758"/>
                  <a:ext cx="200" cy="20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</p:grpSp>
          <p:grpSp>
            <p:nvGrpSpPr>
              <p:cNvPr id="144" name="Group 15"/>
              <p:cNvGrpSpPr>
                <a:grpSpLocks/>
              </p:cNvGrpSpPr>
              <p:nvPr/>
            </p:nvGrpSpPr>
            <p:grpSpPr bwMode="auto">
              <a:xfrm>
                <a:off x="5214145" y="5952506"/>
                <a:ext cx="587372" cy="589806"/>
                <a:chOff x="6400" y="8446"/>
                <a:chExt cx="770" cy="773"/>
              </a:xfrm>
            </p:grpSpPr>
            <p:sp>
              <p:nvSpPr>
                <p:cNvPr id="157" name="Rectangle 18"/>
                <p:cNvSpPr>
                  <a:spLocks noChangeArrowheads="1"/>
                </p:cNvSpPr>
                <p:nvPr/>
              </p:nvSpPr>
              <p:spPr bwMode="auto">
                <a:xfrm>
                  <a:off x="6400" y="8446"/>
                  <a:ext cx="310" cy="31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pitchFamily="2" charset="-122"/>
                      <a:cs typeface="Times New Roman" pitchFamily="18" charset="0"/>
                    </a:rPr>
                    <a:t>12</a:t>
                  </a:r>
                  <a:endPara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8" name="Oval 17"/>
                <p:cNvSpPr>
                  <a:spLocks noChangeArrowheads="1"/>
                </p:cNvSpPr>
                <p:nvPr/>
              </p:nvSpPr>
              <p:spPr bwMode="auto">
                <a:xfrm>
                  <a:off x="6865" y="8914"/>
                  <a:ext cx="305" cy="30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  <p:sp>
              <p:nvSpPr>
                <p:cNvPr id="159" name="AutoShape 16"/>
                <p:cNvSpPr>
                  <a:spLocks noChangeShapeType="1"/>
                </p:cNvSpPr>
                <p:nvPr/>
              </p:nvSpPr>
              <p:spPr bwMode="auto">
                <a:xfrm>
                  <a:off x="6710" y="8758"/>
                  <a:ext cx="200" cy="20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</p:grpSp>
          <p:grpSp>
            <p:nvGrpSpPr>
              <p:cNvPr id="145" name="Group 11"/>
              <p:cNvGrpSpPr>
                <a:grpSpLocks/>
              </p:cNvGrpSpPr>
              <p:nvPr/>
            </p:nvGrpSpPr>
            <p:grpSpPr bwMode="auto">
              <a:xfrm>
                <a:off x="6045620" y="5952506"/>
                <a:ext cx="587372" cy="589806"/>
                <a:chOff x="6400" y="8446"/>
                <a:chExt cx="770" cy="773"/>
              </a:xfrm>
            </p:grpSpPr>
            <p:sp>
              <p:nvSpPr>
                <p:cNvPr id="154" name="Rectangle 14"/>
                <p:cNvSpPr>
                  <a:spLocks noChangeArrowheads="1"/>
                </p:cNvSpPr>
                <p:nvPr/>
              </p:nvSpPr>
              <p:spPr bwMode="auto">
                <a:xfrm>
                  <a:off x="6400" y="8446"/>
                  <a:ext cx="310" cy="312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pitchFamily="2" charset="-122"/>
                      <a:cs typeface="Times New Roman" pitchFamily="18" charset="0"/>
                    </a:rPr>
                    <a:t>13</a:t>
                  </a:r>
                  <a:endPara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5" name="Oval 13"/>
                <p:cNvSpPr>
                  <a:spLocks noChangeArrowheads="1"/>
                </p:cNvSpPr>
                <p:nvPr/>
              </p:nvSpPr>
              <p:spPr bwMode="auto">
                <a:xfrm>
                  <a:off x="6865" y="8914"/>
                  <a:ext cx="305" cy="30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  <p:sp>
              <p:nvSpPr>
                <p:cNvPr id="156" name="AutoShape 12"/>
                <p:cNvSpPr>
                  <a:spLocks noChangeShapeType="1"/>
                </p:cNvSpPr>
                <p:nvPr/>
              </p:nvSpPr>
              <p:spPr bwMode="auto">
                <a:xfrm>
                  <a:off x="6710" y="8758"/>
                  <a:ext cx="200" cy="20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</p:grpSp>
          <p:grpSp>
            <p:nvGrpSpPr>
              <p:cNvPr id="146" name="Group 7"/>
              <p:cNvGrpSpPr>
                <a:grpSpLocks/>
              </p:cNvGrpSpPr>
              <p:nvPr/>
            </p:nvGrpSpPr>
            <p:grpSpPr bwMode="auto">
              <a:xfrm>
                <a:off x="6869467" y="5952506"/>
                <a:ext cx="587372" cy="589806"/>
                <a:chOff x="6400" y="8446"/>
                <a:chExt cx="770" cy="773"/>
              </a:xfrm>
            </p:grpSpPr>
            <p:sp>
              <p:nvSpPr>
                <p:cNvPr id="151" name="Rectangle 10"/>
                <p:cNvSpPr>
                  <a:spLocks noChangeArrowheads="1"/>
                </p:cNvSpPr>
                <p:nvPr/>
              </p:nvSpPr>
              <p:spPr bwMode="auto">
                <a:xfrm>
                  <a:off x="6400" y="8446"/>
                  <a:ext cx="310" cy="31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pitchFamily="2" charset="-122"/>
                      <a:cs typeface="Times New Roman" pitchFamily="18" charset="0"/>
                    </a:rPr>
                    <a:t>14</a:t>
                  </a:r>
                  <a:endParaRPr kumimoji="0" lang="en-US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2" name="Oval 9"/>
                <p:cNvSpPr>
                  <a:spLocks noChangeArrowheads="1"/>
                </p:cNvSpPr>
                <p:nvPr/>
              </p:nvSpPr>
              <p:spPr bwMode="auto">
                <a:xfrm>
                  <a:off x="6865" y="8914"/>
                  <a:ext cx="305" cy="30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  <p:sp>
              <p:nvSpPr>
                <p:cNvPr id="153" name="AutoShape 8"/>
                <p:cNvSpPr>
                  <a:spLocks noChangeShapeType="1"/>
                </p:cNvSpPr>
                <p:nvPr/>
              </p:nvSpPr>
              <p:spPr bwMode="auto">
                <a:xfrm>
                  <a:off x="6710" y="8758"/>
                  <a:ext cx="200" cy="20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</p:grpSp>
          <p:grpSp>
            <p:nvGrpSpPr>
              <p:cNvPr id="147" name="Group 3"/>
              <p:cNvGrpSpPr>
                <a:grpSpLocks/>
              </p:cNvGrpSpPr>
              <p:nvPr/>
            </p:nvGrpSpPr>
            <p:grpSpPr bwMode="auto">
              <a:xfrm>
                <a:off x="7700942" y="5952506"/>
                <a:ext cx="587372" cy="589806"/>
                <a:chOff x="6400" y="8446"/>
                <a:chExt cx="770" cy="773"/>
              </a:xfrm>
            </p:grpSpPr>
            <p:sp>
              <p:nvSpPr>
                <p:cNvPr id="148" name="Rectangle 6"/>
                <p:cNvSpPr>
                  <a:spLocks noChangeArrowheads="1"/>
                </p:cNvSpPr>
                <p:nvPr/>
              </p:nvSpPr>
              <p:spPr bwMode="auto">
                <a:xfrm>
                  <a:off x="6400" y="8446"/>
                  <a:ext cx="310" cy="312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400" b="1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libri" pitchFamily="34" charset="0"/>
                      <a:ea typeface="宋体" pitchFamily="2" charset="-122"/>
                      <a:cs typeface="Times New Roman" pitchFamily="18" charset="0"/>
                    </a:rPr>
                    <a:t>15</a:t>
                  </a:r>
                  <a:endParaRPr kumimoji="0" lang="en-US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9" name="Oval 5"/>
                <p:cNvSpPr>
                  <a:spLocks noChangeArrowheads="1"/>
                </p:cNvSpPr>
                <p:nvPr/>
              </p:nvSpPr>
              <p:spPr bwMode="auto">
                <a:xfrm>
                  <a:off x="6865" y="8914"/>
                  <a:ext cx="305" cy="305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  <p:sp>
              <p:nvSpPr>
                <p:cNvPr id="150" name="AutoShape 4"/>
                <p:cNvSpPr>
                  <a:spLocks noChangeShapeType="1"/>
                </p:cNvSpPr>
                <p:nvPr/>
              </p:nvSpPr>
              <p:spPr bwMode="auto">
                <a:xfrm>
                  <a:off x="6710" y="8758"/>
                  <a:ext cx="200" cy="201"/>
                </a:xfrm>
                <a:prstGeom prst="straightConnector1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3200" b="1"/>
                </a:p>
              </p:txBody>
            </p:sp>
          </p:grpSp>
        </p:grpSp>
      </p:grpSp>
      <p:sp>
        <p:nvSpPr>
          <p:cNvPr id="196" name="Rectangle 195"/>
          <p:cNvSpPr/>
          <p:nvPr/>
        </p:nvSpPr>
        <p:spPr bwMode="auto">
          <a:xfrm>
            <a:off x="3273980" y="3218662"/>
            <a:ext cx="284672" cy="38167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333CC"/>
                </a:solidFill>
                <a:effectLst/>
                <a:latin typeface="Times New Roman" pitchFamily="18" charset="0"/>
              </a:rPr>
              <a:t>S</a:t>
            </a:r>
            <a:endParaRPr kumimoji="0" lang="en-US" sz="2000" b="1" i="0" u="none" strike="noStrike" cap="none" normalizeH="0" baseline="-25000" dirty="0" smtClean="0">
              <a:ln>
                <a:noFill/>
              </a:ln>
              <a:solidFill>
                <a:srgbClr val="3333CC"/>
              </a:solidFill>
              <a:effectLst/>
              <a:latin typeface="Times New Roman" pitchFamily="18" charset="0"/>
            </a:endParaRPr>
          </a:p>
        </p:txBody>
      </p:sp>
      <p:sp>
        <p:nvSpPr>
          <p:cNvPr id="197" name="Rectangle 196"/>
          <p:cNvSpPr/>
          <p:nvPr/>
        </p:nvSpPr>
        <p:spPr bwMode="auto">
          <a:xfrm>
            <a:off x="3277840" y="5710673"/>
            <a:ext cx="284672" cy="38167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baseline="0" dirty="0">
                <a:solidFill>
                  <a:srgbClr val="3333CC"/>
                </a:solidFill>
              </a:rPr>
              <a:t>D</a:t>
            </a:r>
            <a:endParaRPr kumimoji="0" lang="en-US" sz="2000" b="1" i="0" u="none" strike="noStrike" cap="none" normalizeH="0" baseline="-25000" dirty="0" smtClean="0">
              <a:ln>
                <a:noFill/>
              </a:ln>
              <a:solidFill>
                <a:srgbClr val="3333CC"/>
              </a:solidFill>
              <a:effectLst/>
            </a:endParaRPr>
          </a:p>
        </p:txBody>
      </p:sp>
      <p:cxnSp>
        <p:nvCxnSpPr>
          <p:cNvPr id="198" name="Straight Arrow Connector 197"/>
          <p:cNvCxnSpPr>
            <a:stCxn id="190" idx="2"/>
            <a:endCxn id="181" idx="0"/>
          </p:cNvCxnSpPr>
          <p:nvPr/>
        </p:nvCxnSpPr>
        <p:spPr bwMode="auto">
          <a:xfrm>
            <a:off x="3055013" y="3185110"/>
            <a:ext cx="0" cy="59514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CC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9" name="Freeform 2"/>
          <p:cNvSpPr>
            <a:spLocks/>
          </p:cNvSpPr>
          <p:nvPr/>
        </p:nvSpPr>
        <p:spPr bwMode="auto">
          <a:xfrm>
            <a:off x="3137573" y="3142952"/>
            <a:ext cx="2483983" cy="2495284"/>
          </a:xfrm>
          <a:custGeom>
            <a:avLst/>
            <a:gdLst>
              <a:gd name="T0" fmla="*/ 0 w 3255"/>
              <a:gd name="T1" fmla="*/ 0 h 3269"/>
              <a:gd name="T2" fmla="*/ 3255 w 3255"/>
              <a:gd name="T3" fmla="*/ 0 h 3269"/>
              <a:gd name="T4" fmla="*/ 3255 w 3255"/>
              <a:gd name="T5" fmla="*/ 3263 h 3269"/>
              <a:gd name="T6" fmla="*/ 2170 w 3255"/>
              <a:gd name="T7" fmla="*/ 3269 h 3269"/>
              <a:gd name="T8" fmla="*/ 2170 w 3255"/>
              <a:gd name="T9" fmla="*/ 1079 h 3269"/>
              <a:gd name="T10" fmla="*/ 1085 w 3255"/>
              <a:gd name="T11" fmla="*/ 1079 h 3269"/>
              <a:gd name="T12" fmla="*/ 1085 w 3255"/>
              <a:gd name="T13" fmla="*/ 3269 h 3269"/>
              <a:gd name="T14" fmla="*/ 0 w 3255"/>
              <a:gd name="T15" fmla="*/ 3269 h 3269"/>
              <a:gd name="T16" fmla="*/ 0 w 3255"/>
              <a:gd name="T17" fmla="*/ 148 h 3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55" h="3269">
                <a:moveTo>
                  <a:pt x="0" y="0"/>
                </a:moveTo>
                <a:lnTo>
                  <a:pt x="3255" y="0"/>
                </a:lnTo>
                <a:lnTo>
                  <a:pt x="3255" y="3263"/>
                </a:lnTo>
                <a:lnTo>
                  <a:pt x="2170" y="3269"/>
                </a:lnTo>
                <a:lnTo>
                  <a:pt x="2170" y="1079"/>
                </a:lnTo>
                <a:lnTo>
                  <a:pt x="1085" y="1079"/>
                </a:lnTo>
                <a:lnTo>
                  <a:pt x="1085" y="3269"/>
                </a:lnTo>
                <a:lnTo>
                  <a:pt x="0" y="3269"/>
                </a:lnTo>
                <a:lnTo>
                  <a:pt x="0" y="148"/>
                </a:lnTo>
              </a:path>
            </a:pathLst>
          </a:cu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3200" b="1"/>
          </a:p>
        </p:txBody>
      </p:sp>
      <p:cxnSp>
        <p:nvCxnSpPr>
          <p:cNvPr id="200" name="Straight Arrow Connector 199"/>
          <p:cNvCxnSpPr>
            <a:stCxn id="181" idx="3"/>
            <a:endCxn id="178" idx="1"/>
          </p:cNvCxnSpPr>
          <p:nvPr/>
        </p:nvCxnSpPr>
        <p:spPr bwMode="auto">
          <a:xfrm>
            <a:off x="3173250" y="3899287"/>
            <a:ext cx="59500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CC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1" name="Straight Arrow Connector 200"/>
          <p:cNvCxnSpPr/>
          <p:nvPr/>
        </p:nvCxnSpPr>
        <p:spPr bwMode="auto">
          <a:xfrm>
            <a:off x="3962688" y="4018316"/>
            <a:ext cx="0" cy="5951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2" name="Straight Arrow Connector 201"/>
          <p:cNvCxnSpPr/>
          <p:nvPr/>
        </p:nvCxnSpPr>
        <p:spPr bwMode="auto">
          <a:xfrm>
            <a:off x="3962688" y="4851523"/>
            <a:ext cx="0" cy="59514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3" name="Straight Arrow Connector 202"/>
          <p:cNvCxnSpPr/>
          <p:nvPr/>
        </p:nvCxnSpPr>
        <p:spPr bwMode="auto">
          <a:xfrm flipH="1">
            <a:off x="3173250" y="5641900"/>
            <a:ext cx="59500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4" name="Rectangle 203"/>
          <p:cNvSpPr/>
          <p:nvPr/>
        </p:nvSpPr>
        <p:spPr bwMode="auto">
          <a:xfrm>
            <a:off x="4943093" y="4053340"/>
            <a:ext cx="284672" cy="38167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baseline="0" dirty="0">
                <a:solidFill>
                  <a:srgbClr val="3333CC"/>
                </a:solidFill>
              </a:rPr>
              <a:t>D</a:t>
            </a:r>
            <a:endParaRPr kumimoji="0" lang="en-US" sz="2000" b="1" i="0" u="none" strike="noStrike" cap="none" normalizeH="0" baseline="-25000" dirty="0" smtClean="0">
              <a:ln>
                <a:noFill/>
              </a:ln>
              <a:solidFill>
                <a:srgbClr val="3333CC"/>
              </a:solidFill>
              <a:effectLst/>
            </a:endParaRPr>
          </a:p>
        </p:txBody>
      </p:sp>
      <p:cxnSp>
        <p:nvCxnSpPr>
          <p:cNvPr id="205" name="Straight Arrow Connector 204"/>
          <p:cNvCxnSpPr/>
          <p:nvPr/>
        </p:nvCxnSpPr>
        <p:spPr bwMode="auto">
          <a:xfrm>
            <a:off x="3187634" y="3146014"/>
            <a:ext cx="59500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CC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6" name="Straight Arrow Connector 205"/>
          <p:cNvCxnSpPr/>
          <p:nvPr/>
        </p:nvCxnSpPr>
        <p:spPr bwMode="auto">
          <a:xfrm>
            <a:off x="4012862" y="3143146"/>
            <a:ext cx="59500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CC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7" name="Straight Arrow Connector 206"/>
          <p:cNvCxnSpPr/>
          <p:nvPr/>
        </p:nvCxnSpPr>
        <p:spPr bwMode="auto">
          <a:xfrm>
            <a:off x="4711098" y="3194241"/>
            <a:ext cx="0" cy="59514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CC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SISLAB-VNU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9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8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  <p:bldP spid="197" grpId="0"/>
      <p:bldP spid="199" grpId="0" animBg="1"/>
      <p:bldP spid="204" grpId="0"/>
      <p:bldP spid="204" grpId="1"/>
    </p:bldLst>
  </p:timing>
</p:sld>
</file>

<file path=ppt/theme/theme1.xml><?xml version="1.0" encoding="utf-8"?>
<a:theme xmlns:a="http://schemas.openxmlformats.org/drawingml/2006/main" name="2014-SISLAB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</TotalTime>
  <Words>812</Words>
  <Application>Microsoft Office PowerPoint</Application>
  <PresentationFormat>On-screen Show (4:3)</PresentationFormat>
  <Paragraphs>235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2014-SISLAB template</vt:lpstr>
      <vt:lpstr>NoRD: Node-Router Decoupling for Effective Power-gating of On-Chip Routers </vt:lpstr>
      <vt:lpstr>Outline</vt:lpstr>
      <vt:lpstr>Context</vt:lpstr>
      <vt:lpstr>Motivation</vt:lpstr>
      <vt:lpstr>Outline</vt:lpstr>
      <vt:lpstr>NoRD Bypass Paths</vt:lpstr>
      <vt:lpstr>NoRD Bypass Paths</vt:lpstr>
      <vt:lpstr>NoRD routing</vt:lpstr>
      <vt:lpstr>NoRD routing</vt:lpstr>
      <vt:lpstr>Increasing NoRD Efficiency</vt:lpstr>
      <vt:lpstr>Router states transition</vt:lpstr>
      <vt:lpstr>Outline</vt:lpstr>
      <vt:lpstr>Environment</vt:lpstr>
      <vt:lpstr>Evaluation</vt:lpstr>
      <vt:lpstr>Conclusion: NoRD</vt:lpstr>
      <vt:lpstr>Thank you for your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TXT</dc:creator>
  <cp:lastModifiedBy>Ngoc-Sinh Nguyen</cp:lastModifiedBy>
  <cp:revision>25</cp:revision>
  <dcterms:created xsi:type="dcterms:W3CDTF">2014-04-07T08:20:53Z</dcterms:created>
  <dcterms:modified xsi:type="dcterms:W3CDTF">2017-08-10T04:27:18Z</dcterms:modified>
</cp:coreProperties>
</file>