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84" r:id="rId5"/>
    <p:sldId id="261" r:id="rId6"/>
    <p:sldId id="263" r:id="rId7"/>
    <p:sldId id="264" r:id="rId8"/>
    <p:sldId id="282" r:id="rId9"/>
    <p:sldId id="283" r:id="rId10"/>
    <p:sldId id="267" r:id="rId11"/>
    <p:sldId id="268" r:id="rId12"/>
    <p:sldId id="285" r:id="rId13"/>
    <p:sldId id="270" r:id="rId14"/>
    <p:sldId id="275" r:id="rId15"/>
    <p:sldId id="276" r:id="rId16"/>
    <p:sldId id="277" r:id="rId17"/>
    <p:sldId id="278" r:id="rId18"/>
    <p:sldId id="27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94611" autoAdjust="0"/>
  </p:normalViewPr>
  <p:slideViewPr>
    <p:cSldViewPr>
      <p:cViewPr>
        <p:scale>
          <a:sx n="80" d="100"/>
          <a:sy n="80" d="100"/>
        </p:scale>
        <p:origin x="-165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384A-EF95-4DB9-A364-14462FBAEB68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381-3630-4933-8094-26AACC8D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5381-3630-4933-8094-26AACC8D2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5381-3630-4933-8094-26AACC8D24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mtClean="0"/>
              <a:t>A router consumes more power as the router processes more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5381-3630-4933-8094-26AACC8D24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5381-3630-4933-8094-26AACC8D24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726D-B47A-4242-A6D1-584F1D3B9A2D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DA50-4AC3-4A5E-94DC-8523EBCDE605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A6D-69AA-46E2-8593-2CD5201DB0C6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E69-0D55-4FD1-ABB4-9F10303FE8A9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AB19-61E3-416E-832F-03272EBFD148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C5A-F2C9-4074-9AD6-D074D5AFE466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24DB-C50F-4934-A338-49A87F36C293}" type="datetime1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3977-BE42-401C-BFD9-C7210AA50408}" type="datetime1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862E-DB8A-4B5A-9B7A-21311CAA0E9E}" type="datetime1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E9C-FC36-4BC5-8FED-B61311AB75AA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617C-190F-4B07-B3D0-DDE914D06087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6E3F-CEA7-435C-899E-1AA3934E9D3D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Run-Time Power Gating of On-Chip Routers Using Look-Ahead </a:t>
            </a:r>
            <a:r>
              <a:rPr lang="en-US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6400800" cy="1447800"/>
          </a:xfrm>
        </p:spPr>
        <p:txBody>
          <a:bodyPr>
            <a:normAutofit/>
          </a:bodyPr>
          <a:lstStyle/>
          <a:p>
            <a:r>
              <a:rPr lang="en-US"/>
              <a:t>Hiroki </a:t>
            </a:r>
            <a:r>
              <a:rPr lang="en-US" smtClean="0"/>
              <a:t>Matsutani - Michihiro Koibuchi</a:t>
            </a:r>
          </a:p>
          <a:p>
            <a:r>
              <a:rPr lang="en-US" smtClean="0"/>
              <a:t>Daihan Wang - Hideharu Amano </a:t>
            </a:r>
          </a:p>
          <a:p>
            <a:r>
              <a:rPr lang="en-US" smtClean="0"/>
              <a:t>(</a:t>
            </a:r>
            <a:r>
              <a:rPr lang="en-US" altLang="ja-JP"/>
              <a:t>Keio Univ, </a:t>
            </a:r>
            <a:r>
              <a:rPr lang="en-US" altLang="ja-JP" smtClean="0"/>
              <a:t>Japan)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On-Chip Router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Power consumption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Runtime power gating of routers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Look-Ahead sleep control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Evaluations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Performance penalty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Leakage reduction</a:t>
            </a:r>
            <a:endParaRPr lang="en-US" altLang="ja-JP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4191000"/>
            <a:ext cx="5943600" cy="1905000"/>
          </a:xfrm>
          <a:prstGeom prst="rect">
            <a:avLst/>
          </a:prstGeom>
          <a:noFill/>
          <a:ln w="539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Evaluations: </a:t>
            </a:r>
            <a:r>
              <a:rPr lang="en-US" altLang="ja-JP" smtClean="0"/>
              <a:t>Simulation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smtClean="0"/>
              <a:t>Environment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smtClean="0"/>
              <a:t>Synopsys</a:t>
            </a:r>
            <a:r>
              <a:rPr lang="en-US" sz="2400" smtClean="0"/>
              <a:t> </a:t>
            </a:r>
            <a:r>
              <a:rPr lang="en-US" sz="2400"/>
              <a:t>Power </a:t>
            </a:r>
            <a:r>
              <a:rPr lang="en-US" sz="2400" smtClean="0"/>
              <a:t>Compiler 90nm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199"/>
            <a:ext cx="7506056" cy="30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Evaluations: Sleep control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724400" y="1572450"/>
            <a:ext cx="4343400" cy="4419600"/>
          </a:xfrm>
          <a:prstGeom prst="wedgeRoundRectCallout">
            <a:avLst>
              <a:gd name="adj1" fmla="val -41921"/>
              <a:gd name="adj2" fmla="val -66954"/>
              <a:gd name="adj3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endParaRPr lang="x-none" altLang="x-none">
              <a:latin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1039050"/>
            <a:ext cx="6019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Evaluation items</a:t>
            </a:r>
          </a:p>
          <a:p>
            <a:pPr lvl="1"/>
            <a:r>
              <a:rPr lang="en-US" altLang="ja-JP" smtClean="0"/>
              <a:t>Network throughput</a:t>
            </a:r>
          </a:p>
          <a:p>
            <a:pPr lvl="1"/>
            <a:r>
              <a:rPr lang="en-US" altLang="ja-JP" smtClean="0"/>
              <a:t>Leakage reduction</a:t>
            </a:r>
          </a:p>
          <a:p>
            <a:r>
              <a:rPr lang="en-US" altLang="ja-JP" smtClean="0"/>
              <a:t>Parameters</a:t>
            </a:r>
            <a:endParaRPr lang="en-US" altLang="ja-JP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800600" y="1801050"/>
            <a:ext cx="42672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i="1" smtClean="0"/>
              <a:t>Ideal method</a:t>
            </a:r>
          </a:p>
          <a:p>
            <a:pPr lvl="1"/>
            <a:r>
              <a:rPr lang="en-US" altLang="ja-JP" smtClean="0"/>
              <a:t>Ideal case</a:t>
            </a:r>
          </a:p>
          <a:p>
            <a:pPr lvl="1"/>
            <a:r>
              <a:rPr lang="en-US" altLang="ja-JP" smtClean="0"/>
              <a:t>No wakeup delay</a:t>
            </a:r>
          </a:p>
          <a:p>
            <a:r>
              <a:rPr lang="en-US" altLang="ja-JP" b="1" i="1" smtClean="0"/>
              <a:t>Look-ahead method</a:t>
            </a:r>
          </a:p>
          <a:p>
            <a:pPr lvl="1"/>
            <a:r>
              <a:rPr lang="en-US" altLang="ja-JP" smtClean="0"/>
              <a:t>Detects packet arrival 5-cycles ahead</a:t>
            </a:r>
          </a:p>
          <a:p>
            <a:r>
              <a:rPr lang="en-US" altLang="ja-JP" b="1" i="1" smtClean="0"/>
              <a:t>Naïve method</a:t>
            </a:r>
          </a:p>
          <a:p>
            <a:pPr lvl="1"/>
            <a:r>
              <a:rPr lang="en-US" altLang="ja-JP" smtClean="0"/>
              <a:t>No look-ahead</a:t>
            </a:r>
            <a:endParaRPr lang="en-US" altLang="ja-JP"/>
          </a:p>
        </p:txBody>
      </p:sp>
      <p:graphicFrame>
        <p:nvGraphicFramePr>
          <p:cNvPr id="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4319"/>
              </p:ext>
            </p:extLst>
          </p:nvPr>
        </p:nvGraphicFramePr>
        <p:xfrm>
          <a:off x="228600" y="3325050"/>
          <a:ext cx="4343400" cy="2417450"/>
        </p:xfrm>
        <a:graphic>
          <a:graphicData uri="http://schemas.openxmlformats.org/drawingml/2006/table">
            <a:tbl>
              <a:tblPr/>
              <a:tblGrid>
                <a:gridCol w="1600200"/>
                <a:gridCol w="27432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Topology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2-D Mesh (4x4)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Routing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DOR (XY routing)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Packet size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5-flit (1-flit header)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Buffer size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4-flit (WH switching)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# of VCs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2 VCs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Latency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ＭＳ Ｐゴシック" pitchFamily="50" charset="-128"/>
                        </a:rPr>
                        <a:t>3-cycle per 1-hop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Evaluations: Performance of “lookahead”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990600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Throughput on various wakeup delays</a:t>
            </a:r>
            <a:r>
              <a:rPr lang="en-US" altLang="ja-JP" sz="1800" smtClean="0"/>
              <a:t>  (e.g., 0,1,2,3 cycles)</a:t>
            </a:r>
            <a:endParaRPr lang="en-US" altLang="ja-JP" sz="2800" smtClean="0"/>
          </a:p>
          <a:p>
            <a:pPr lvl="1">
              <a:lnSpc>
                <a:spcPct val="90000"/>
              </a:lnSpc>
            </a:pPr>
            <a:r>
              <a:rPr lang="en-US" altLang="ja-JP" sz="2400" b="1" i="1" smtClean="0"/>
              <a:t>Naive:</a:t>
            </a:r>
            <a:r>
              <a:rPr lang="en-US" altLang="ja-JP" sz="2400" smtClean="0"/>
              <a:t> 　        </a:t>
            </a:r>
            <a:r>
              <a:rPr lang="en-US" altLang="ja-JP" sz="2400" smtClean="0">
                <a:solidFill>
                  <a:schemeClr val="accent2"/>
                </a:solidFill>
              </a:rPr>
              <a:t>Performance </a:t>
            </a:r>
            <a:r>
              <a:rPr lang="en-US" altLang="ja-JP" sz="2400">
                <a:solidFill>
                  <a:schemeClr val="accent2"/>
                </a:solidFill>
              </a:rPr>
              <a:t>is degraded as</a:t>
            </a:r>
            <a:r>
              <a:rPr lang="en-US" altLang="ja-JP" sz="2400">
                <a:solidFill>
                  <a:schemeClr val="accent2"/>
                </a:solidFill>
                <a:latin typeface="Arial" charset="0"/>
              </a:rPr>
              <a:t> T</a:t>
            </a:r>
            <a:r>
              <a:rPr lang="en-US" altLang="ja-JP" sz="1600">
                <a:solidFill>
                  <a:schemeClr val="accent2"/>
                </a:solidFill>
                <a:latin typeface="Arial" charset="0"/>
              </a:rPr>
              <a:t>wakeup</a:t>
            </a:r>
            <a:r>
              <a:rPr lang="en-US" altLang="ja-JP" sz="240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ja-JP" sz="2400" smtClean="0">
                <a:solidFill>
                  <a:schemeClr val="accent2"/>
                </a:solidFill>
              </a:rPr>
              <a:t>increases</a:t>
            </a:r>
            <a:r>
              <a:rPr lang="en-US" altLang="ja-JP" sz="2400" smtClean="0"/>
              <a:t>　　　  </a:t>
            </a:r>
          </a:p>
          <a:p>
            <a:pPr lvl="1">
              <a:lnSpc>
                <a:spcPct val="90000"/>
              </a:lnSpc>
            </a:pPr>
            <a:r>
              <a:rPr lang="en-US" altLang="ja-JP" sz="2400" b="1" i="1" smtClean="0"/>
              <a:t>Ideal: 	         </a:t>
            </a:r>
            <a:r>
              <a:rPr lang="en-US" altLang="ja-JP" sz="2400" smtClean="0">
                <a:solidFill>
                  <a:schemeClr val="accent2"/>
                </a:solidFill>
              </a:rPr>
              <a:t>Same</a:t>
            </a:r>
            <a:endParaRPr lang="en-US" altLang="ja-JP" sz="2400" smtClean="0"/>
          </a:p>
          <a:p>
            <a:pPr lvl="1">
              <a:lnSpc>
                <a:spcPct val="90000"/>
              </a:lnSpc>
            </a:pPr>
            <a:r>
              <a:rPr lang="en-US" altLang="ja-JP" sz="2400" b="1" i="1" smtClean="0"/>
              <a:t>Look-ahead:</a:t>
            </a:r>
            <a:r>
              <a:rPr lang="en-US" altLang="ja-JP" sz="2400" smtClean="0"/>
              <a:t>  </a:t>
            </a:r>
            <a:r>
              <a:rPr lang="en-US" altLang="ja-JP" sz="2400" smtClean="0">
                <a:solidFill>
                  <a:schemeClr val="accent2"/>
                </a:solidFill>
              </a:rPr>
              <a:t>Same </a:t>
            </a:r>
            <a:r>
              <a:rPr lang="en-US" altLang="ja-JP" sz="2400">
                <a:solidFill>
                  <a:schemeClr val="accent2"/>
                </a:solidFill>
              </a:rPr>
              <a:t>if</a:t>
            </a:r>
            <a:r>
              <a:rPr lang="en-US" altLang="ja-JP" sz="2400">
                <a:solidFill>
                  <a:schemeClr val="accent2"/>
                </a:solidFill>
                <a:latin typeface="Arial" charset="0"/>
              </a:rPr>
              <a:t> T</a:t>
            </a:r>
            <a:r>
              <a:rPr lang="en-US" altLang="ja-JP" sz="1600">
                <a:solidFill>
                  <a:schemeClr val="accent2"/>
                </a:solidFill>
                <a:latin typeface="Arial" charset="0"/>
              </a:rPr>
              <a:t>wakeup </a:t>
            </a:r>
            <a:r>
              <a:rPr lang="en-US" altLang="ja-JP" sz="2400">
                <a:solidFill>
                  <a:schemeClr val="accent2"/>
                </a:solidFill>
              </a:rPr>
              <a:t>is less than 5</a:t>
            </a:r>
          </a:p>
          <a:p>
            <a:pPr lvl="1">
              <a:lnSpc>
                <a:spcPct val="90000"/>
              </a:lnSpc>
            </a:pPr>
            <a:endParaRPr lang="en-US" altLang="ja-JP" sz="2400"/>
          </a:p>
        </p:txBody>
      </p:sp>
      <p:pic>
        <p:nvPicPr>
          <p:cNvPr id="7" name="Picture 8" descr="C:\Documents and Settings\nn\デスクトップ\ppt\thr0.uni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4" y="2713512"/>
            <a:ext cx="4343400" cy="3043237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Documents and Settings\nn\デスクトップ\ppt\thr.uni.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7055"/>
            <a:ext cx="4343400" cy="3043237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Evaluations: Leakage power reduction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3" descr="C:\Documents and Settings\nn\デスクトップ\ppt\powr6.uni.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05" y="2431554"/>
            <a:ext cx="4343400" cy="3041650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204705" y="941449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Leakage power at each channel     </a:t>
            </a:r>
            <a:r>
              <a:rPr lang="en-US" altLang="ja-JP" sz="2800" smtClean="0">
                <a:latin typeface="Arial" charset="0"/>
              </a:rPr>
              <a:t>T</a:t>
            </a:r>
            <a:r>
              <a:rPr lang="en-US" altLang="ja-JP" sz="1800" smtClean="0">
                <a:latin typeface="Arial" charset="0"/>
              </a:rPr>
              <a:t>breakeven </a:t>
            </a:r>
            <a:r>
              <a:rPr lang="en-US" altLang="ja-JP" sz="2800" smtClean="0">
                <a:latin typeface="Arial" charset="0"/>
              </a:rPr>
              <a:t>= 6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No power gating consumes 95 [uW]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Leakage reduction of PG with 3 sleep control methods</a:t>
            </a:r>
            <a:endParaRPr lang="en-US" altLang="ja-JP" sz="240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081505" y="5520829"/>
            <a:ext cx="3251200" cy="4222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Uniform traffic (16-core)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90900" y="2552098"/>
            <a:ext cx="4648200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 sz="2400" smtClean="0"/>
              <a:t>- Leak </a:t>
            </a:r>
            <a:r>
              <a:rPr lang="en-US" altLang="ja-JP" sz="2400"/>
              <a:t>increases as traffic </a:t>
            </a:r>
            <a:r>
              <a:rPr lang="en-US" altLang="ja-JP" sz="2400" smtClean="0"/>
              <a:t>increases </a:t>
            </a:r>
          </a:p>
          <a:p>
            <a:r>
              <a:rPr lang="en-US" altLang="ja-JP" sz="2400" smtClean="0"/>
              <a:t>=&gt; </a:t>
            </a:r>
            <a:r>
              <a:rPr lang="en-US" altLang="ja-JP" sz="2400" b="1" smtClean="0"/>
              <a:t>Ideal </a:t>
            </a:r>
            <a:r>
              <a:rPr lang="en-US" altLang="ja-JP" sz="2400" b="1"/>
              <a:t>&lt;Look-ahead &lt; </a:t>
            </a:r>
            <a:r>
              <a:rPr lang="en-US" altLang="ja-JP" sz="2400" b="1" smtClean="0"/>
              <a:t>Naive</a:t>
            </a:r>
            <a:endParaRPr lang="en-US" altLang="ja-JP" sz="2400" b="1">
              <a:latin typeface="Arial" charset="0"/>
            </a:endParaRP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843505" y="2931617"/>
            <a:ext cx="2819400" cy="1404937"/>
            <a:chOff x="912" y="2043"/>
            <a:chExt cx="1776" cy="885"/>
          </a:xfrm>
        </p:grpSpPr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912" y="2043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1776" y="2496"/>
              <a:ext cx="912" cy="432"/>
            </a:xfrm>
            <a:prstGeom prst="wedgeRoundRectCallout">
              <a:avLst>
                <a:gd name="adj1" fmla="val -144847"/>
                <a:gd name="adj2" fmla="val -78472"/>
                <a:gd name="adj3" fmla="val 16667"/>
              </a:avLst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en-US" altLang="ja-JP" sz="1800"/>
                <a:t>Leakage reduction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9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Summary: Look-ahead sleep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61901"/>
            <a:ext cx="8686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smtClean="0"/>
              <a:t>Runtime power gating of router channels</a:t>
            </a:r>
          </a:p>
          <a:p>
            <a:pPr lvl="1"/>
            <a:r>
              <a:rPr lang="en-US" altLang="ja-JP" sz="2400" smtClean="0"/>
              <a:t>Wakeup delay introduces pipeline stalls of routers</a:t>
            </a:r>
          </a:p>
          <a:p>
            <a:pPr lvl="1"/>
            <a:r>
              <a:rPr lang="en-US" altLang="ja-JP" sz="2400" smtClean="0"/>
              <a:t>Short-term sleeps overwhelm the leakage reduction</a:t>
            </a:r>
          </a:p>
          <a:p>
            <a:pPr marL="457200" lvl="1" indent="0">
              <a:buNone/>
            </a:pPr>
            <a:endParaRPr lang="en-US" altLang="ja-JP" sz="2400" smtClean="0"/>
          </a:p>
          <a:p>
            <a:pPr lvl="1"/>
            <a:endParaRPr lang="en-US" altLang="ja-JP" sz="2400" smtClean="0"/>
          </a:p>
          <a:p>
            <a:r>
              <a:rPr lang="en-US" altLang="ja-JP" sz="2800" smtClean="0"/>
              <a:t>Look-ahead sleep control</a:t>
            </a:r>
          </a:p>
          <a:p>
            <a:pPr lvl="1"/>
            <a:r>
              <a:rPr lang="en-US" altLang="ja-JP" sz="2400" smtClean="0"/>
              <a:t>An extension of “look-ahead routing”</a:t>
            </a:r>
          </a:p>
          <a:p>
            <a:pPr lvl="1"/>
            <a:r>
              <a:rPr lang="en-US" altLang="ja-JP" sz="2400" smtClean="0"/>
              <a:t>Detects the arrival of packets five cycles ahead</a:t>
            </a:r>
          </a:p>
          <a:p>
            <a:pPr lvl="1"/>
            <a:endParaRPr lang="en-US" altLang="ja-JP" sz="2400" smtClean="0"/>
          </a:p>
          <a:p>
            <a:r>
              <a:rPr lang="en-US" altLang="ja-JP" sz="2800" smtClean="0"/>
              <a:t>Evaluation results</a:t>
            </a:r>
          </a:p>
          <a:p>
            <a:pPr lvl="1"/>
            <a:r>
              <a:rPr lang="en-US" altLang="ja-JP" sz="2400" smtClean="0"/>
              <a:t>Look-ahead conceals the wakeup delay of less than 5</a:t>
            </a:r>
          </a:p>
          <a:p>
            <a:pPr lvl="1"/>
            <a:r>
              <a:rPr lang="en-US" altLang="ja-JP" sz="2400" smtClean="0"/>
              <a:t>Look-ahead reduces more leakage compared with naive</a:t>
            </a:r>
            <a:endParaRPr lang="en-US" altLang="ja-JP" sz="240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524000" y="2362200"/>
            <a:ext cx="381000" cy="838200"/>
          </a:xfrm>
          <a:prstGeom prst="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0400"/>
            <a:ext cx="7696200" cy="715962"/>
          </a:xfrm>
        </p:spPr>
        <p:txBody>
          <a:bodyPr>
            <a:noAutofit/>
          </a:bodyPr>
          <a:lstStyle/>
          <a:p>
            <a:pPr algn="ctr"/>
            <a:r>
              <a:rPr lang="en-US" altLang="ja-JP" sz="4800"/>
              <a:t>Thank you for your attention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696200" cy="715962"/>
          </a:xfrm>
        </p:spPr>
        <p:txBody>
          <a:bodyPr>
            <a:noAutofit/>
          </a:bodyPr>
          <a:lstStyle/>
          <a:p>
            <a:pPr algn="ctr"/>
            <a:r>
              <a:rPr lang="en-US" sz="4800" smtClean="0"/>
              <a:t>Backup slides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125" y="198438"/>
            <a:ext cx="7696200" cy="715962"/>
          </a:xfrm>
        </p:spPr>
        <p:txBody>
          <a:bodyPr/>
          <a:lstStyle/>
          <a:p>
            <a:r>
              <a:rPr lang="en-US" altLang="ja-JP"/>
              <a:t>Look-ahead method:</a:t>
            </a:r>
            <a:r>
              <a:rPr lang="en-US" altLang="ja-JP" sz="1800"/>
              <a:t> HW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9382" y="10668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Routing computation of next router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Just changing the routing function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Area overhead is very small</a:t>
            </a:r>
          </a:p>
          <a:p>
            <a:pPr>
              <a:lnSpc>
                <a:spcPct val="90000"/>
              </a:lnSpc>
            </a:pPr>
            <a:endParaRPr lang="en-US" altLang="ja-JP" sz="2800" smtClean="0"/>
          </a:p>
          <a:p>
            <a:pPr>
              <a:lnSpc>
                <a:spcPct val="90000"/>
              </a:lnSpc>
            </a:pPr>
            <a:endParaRPr lang="en-US" altLang="ja-JP" sz="2800" smtClean="0"/>
          </a:p>
          <a:p>
            <a:pPr>
              <a:lnSpc>
                <a:spcPct val="90000"/>
              </a:lnSpc>
            </a:pPr>
            <a:endParaRPr lang="en-US" altLang="ja-JP" sz="2800" smtClean="0"/>
          </a:p>
          <a:p>
            <a:pPr>
              <a:lnSpc>
                <a:spcPct val="90000"/>
              </a:lnSpc>
            </a:pPr>
            <a:endParaRPr lang="en-US" altLang="ja-JP" sz="28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Wakeup signals are needed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Sender asserts “wakeup” signal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400" smtClean="0"/>
              <a:t>    to receiver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Wakeup signals becomes long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Negative impact of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400" smtClean="0"/>
              <a:t>   multi-cycle or repeater buffers</a:t>
            </a:r>
            <a:endParaRPr lang="en-US" altLang="ja-JP" sz="240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309688" y="24606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914525" y="24606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2524125" y="24606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924050" y="2901950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28888" y="2901950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3127375" y="2901950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2533650" y="33369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3138488" y="33369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3748088" y="3336925"/>
            <a:ext cx="5334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3143250" y="24606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3748088" y="24606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4357688" y="24606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3746500" y="2901950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4362450" y="2901950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4960938" y="2901950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4367213" y="33369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4972050" y="33369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5581650" y="3336925"/>
            <a:ext cx="5334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4972050" y="24606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5576888" y="24606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186488" y="24606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5575300" y="2901950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6191250" y="2901950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6789738" y="2901950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" name="Rectangle 60"/>
          <p:cNvSpPr>
            <a:spLocks noChangeArrowheads="1"/>
          </p:cNvSpPr>
          <p:nvPr/>
        </p:nvSpPr>
        <p:spPr bwMode="auto">
          <a:xfrm>
            <a:off x="6196013" y="33369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>
            <a:off x="6800850" y="33369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>
            <a:off x="7410450" y="3336925"/>
            <a:ext cx="533400" cy="3810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1219200" y="2460625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NRC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1914525" y="2460625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SA</a:t>
            </a: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2524125" y="2460625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3127375" y="2901950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3748088" y="3336925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3054350" y="2460625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NRC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3743325" y="2460625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SA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4352925" y="2460625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4956175" y="2901950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5576888" y="3336925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3" name="Text Box 78"/>
          <p:cNvSpPr txBox="1">
            <a:spLocks noChangeArrowheads="1"/>
          </p:cNvSpPr>
          <p:nvPr/>
        </p:nvSpPr>
        <p:spPr bwMode="auto">
          <a:xfrm>
            <a:off x="4887913" y="2460625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NRC</a:t>
            </a:r>
          </a:p>
        </p:txBody>
      </p:sp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5572125" y="2460625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SA</a:t>
            </a:r>
          </a:p>
        </p:txBody>
      </p:sp>
      <p:sp>
        <p:nvSpPr>
          <p:cNvPr id="45" name="Text Box 80"/>
          <p:cNvSpPr txBox="1">
            <a:spLocks noChangeArrowheads="1"/>
          </p:cNvSpPr>
          <p:nvPr/>
        </p:nvSpPr>
        <p:spPr bwMode="auto">
          <a:xfrm>
            <a:off x="6181725" y="2460625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6" name="Text Box 81"/>
          <p:cNvSpPr txBox="1">
            <a:spLocks noChangeArrowheads="1"/>
          </p:cNvSpPr>
          <p:nvPr/>
        </p:nvSpPr>
        <p:spPr bwMode="auto">
          <a:xfrm>
            <a:off x="6784975" y="2901950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7405688" y="3336925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ST</a:t>
            </a:r>
          </a:p>
        </p:txBody>
      </p:sp>
      <p:sp>
        <p:nvSpPr>
          <p:cNvPr id="48" name="Text Box 87"/>
          <p:cNvSpPr txBox="1">
            <a:spLocks noChangeArrowheads="1"/>
          </p:cNvSpPr>
          <p:nvPr/>
        </p:nvSpPr>
        <p:spPr bwMode="auto">
          <a:xfrm>
            <a:off x="381000" y="24653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HEAD</a:t>
            </a:r>
          </a:p>
        </p:txBody>
      </p: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384175" y="28956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DATA 1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384175" y="333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DATA 2</a:t>
            </a:r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>
            <a:off x="7481888" y="3063875"/>
            <a:ext cx="533400" cy="0"/>
          </a:xfrm>
          <a:prstGeom prst="line">
            <a:avLst/>
          </a:prstGeom>
          <a:noFill/>
          <a:ln w="984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" name="Line 92"/>
          <p:cNvSpPr>
            <a:spLocks noChangeShapeType="1"/>
          </p:cNvSpPr>
          <p:nvPr/>
        </p:nvSpPr>
        <p:spPr bwMode="auto">
          <a:xfrm>
            <a:off x="6872288" y="2649538"/>
            <a:ext cx="533400" cy="0"/>
          </a:xfrm>
          <a:prstGeom prst="line">
            <a:avLst/>
          </a:prstGeom>
          <a:noFill/>
          <a:ln w="984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3" name="Line 93"/>
          <p:cNvSpPr>
            <a:spLocks noChangeShapeType="1"/>
          </p:cNvSpPr>
          <p:nvPr/>
        </p:nvSpPr>
        <p:spPr bwMode="auto">
          <a:xfrm>
            <a:off x="8091488" y="3521075"/>
            <a:ext cx="533400" cy="0"/>
          </a:xfrm>
          <a:prstGeom prst="line">
            <a:avLst/>
          </a:prstGeom>
          <a:noFill/>
          <a:ln w="984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4" name="AutoShape 94"/>
          <p:cNvSpPr>
            <a:spLocks noChangeArrowheads="1"/>
          </p:cNvSpPr>
          <p:nvPr/>
        </p:nvSpPr>
        <p:spPr bwMode="auto">
          <a:xfrm>
            <a:off x="6019800" y="1371600"/>
            <a:ext cx="2667000" cy="685800"/>
          </a:xfrm>
          <a:prstGeom prst="wedgeRoundRectCallout">
            <a:avLst>
              <a:gd name="adj1" fmla="val -72319"/>
              <a:gd name="adj2" fmla="val 122685"/>
              <a:gd name="adj3" fmla="val 1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ja-JP" sz="1800"/>
              <a:t>NRC stage:  Next Routing Computation</a:t>
            </a:r>
          </a:p>
        </p:txBody>
      </p:sp>
      <p:sp>
        <p:nvSpPr>
          <p:cNvPr id="55" name="Rectangle 95"/>
          <p:cNvSpPr>
            <a:spLocks noChangeArrowheads="1"/>
          </p:cNvSpPr>
          <p:nvPr/>
        </p:nvSpPr>
        <p:spPr bwMode="auto">
          <a:xfrm>
            <a:off x="6019800" y="4038600"/>
            <a:ext cx="685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Rectangle 96"/>
          <p:cNvSpPr>
            <a:spLocks noChangeArrowheads="1"/>
          </p:cNvSpPr>
          <p:nvPr/>
        </p:nvSpPr>
        <p:spPr bwMode="auto">
          <a:xfrm>
            <a:off x="6858000" y="4038600"/>
            <a:ext cx="685800" cy="6858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Rectangle 97"/>
          <p:cNvSpPr>
            <a:spLocks noChangeArrowheads="1"/>
          </p:cNvSpPr>
          <p:nvPr/>
        </p:nvSpPr>
        <p:spPr bwMode="auto">
          <a:xfrm>
            <a:off x="7713663" y="4038600"/>
            <a:ext cx="668337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Text Box 98"/>
          <p:cNvSpPr txBox="1">
            <a:spLocks noChangeArrowheads="1"/>
          </p:cNvSpPr>
          <p:nvPr/>
        </p:nvSpPr>
        <p:spPr bwMode="auto">
          <a:xfrm>
            <a:off x="6019800" y="40386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0</a:t>
            </a:r>
          </a:p>
        </p:txBody>
      </p:sp>
      <p:sp>
        <p:nvSpPr>
          <p:cNvPr id="59" name="Text Box 99"/>
          <p:cNvSpPr txBox="1">
            <a:spLocks noChangeArrowheads="1"/>
          </p:cNvSpPr>
          <p:nvPr/>
        </p:nvSpPr>
        <p:spPr bwMode="auto">
          <a:xfrm>
            <a:off x="6840538" y="40386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1</a:t>
            </a:r>
          </a:p>
        </p:txBody>
      </p:sp>
      <p:sp>
        <p:nvSpPr>
          <p:cNvPr id="60" name="Text Box 100"/>
          <p:cNvSpPr txBox="1">
            <a:spLocks noChangeArrowheads="1"/>
          </p:cNvSpPr>
          <p:nvPr/>
        </p:nvSpPr>
        <p:spPr bwMode="auto">
          <a:xfrm>
            <a:off x="7696200" y="40386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2</a:t>
            </a:r>
          </a:p>
        </p:txBody>
      </p:sp>
      <p:sp>
        <p:nvSpPr>
          <p:cNvPr id="61" name="Rectangle 101"/>
          <p:cNvSpPr>
            <a:spLocks noChangeArrowheads="1"/>
          </p:cNvSpPr>
          <p:nvPr/>
        </p:nvSpPr>
        <p:spPr bwMode="auto">
          <a:xfrm>
            <a:off x="6019800" y="4876800"/>
            <a:ext cx="685800" cy="685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Rectangle 102"/>
          <p:cNvSpPr>
            <a:spLocks noChangeArrowheads="1"/>
          </p:cNvSpPr>
          <p:nvPr/>
        </p:nvSpPr>
        <p:spPr bwMode="auto">
          <a:xfrm>
            <a:off x="6858000" y="4876800"/>
            <a:ext cx="685800" cy="6858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Rectangle 103"/>
          <p:cNvSpPr>
            <a:spLocks noChangeArrowheads="1"/>
          </p:cNvSpPr>
          <p:nvPr/>
        </p:nvSpPr>
        <p:spPr bwMode="auto">
          <a:xfrm>
            <a:off x="7713663" y="4876800"/>
            <a:ext cx="668337" cy="685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Text Box 104"/>
          <p:cNvSpPr txBox="1">
            <a:spLocks noChangeArrowheads="1"/>
          </p:cNvSpPr>
          <p:nvPr/>
        </p:nvSpPr>
        <p:spPr bwMode="auto">
          <a:xfrm>
            <a:off x="6019800" y="48768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3</a:t>
            </a:r>
          </a:p>
        </p:txBody>
      </p:sp>
      <p:sp>
        <p:nvSpPr>
          <p:cNvPr id="65" name="Text Box 105"/>
          <p:cNvSpPr txBox="1">
            <a:spLocks noChangeArrowheads="1"/>
          </p:cNvSpPr>
          <p:nvPr/>
        </p:nvSpPr>
        <p:spPr bwMode="auto">
          <a:xfrm>
            <a:off x="6840538" y="4876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4</a:t>
            </a:r>
          </a:p>
        </p:txBody>
      </p:sp>
      <p:sp>
        <p:nvSpPr>
          <p:cNvPr id="66" name="Text Box 106"/>
          <p:cNvSpPr txBox="1">
            <a:spLocks noChangeArrowheads="1"/>
          </p:cNvSpPr>
          <p:nvPr/>
        </p:nvSpPr>
        <p:spPr bwMode="auto">
          <a:xfrm>
            <a:off x="7696200" y="48768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5</a:t>
            </a:r>
          </a:p>
        </p:txBody>
      </p:sp>
      <p:sp>
        <p:nvSpPr>
          <p:cNvPr id="67" name="Rectangle 107"/>
          <p:cNvSpPr>
            <a:spLocks noChangeArrowheads="1"/>
          </p:cNvSpPr>
          <p:nvPr/>
        </p:nvSpPr>
        <p:spPr bwMode="auto">
          <a:xfrm>
            <a:off x="6019800" y="5715000"/>
            <a:ext cx="685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Rectangle 108"/>
          <p:cNvSpPr>
            <a:spLocks noChangeArrowheads="1"/>
          </p:cNvSpPr>
          <p:nvPr/>
        </p:nvSpPr>
        <p:spPr bwMode="auto">
          <a:xfrm>
            <a:off x="6858000" y="5715000"/>
            <a:ext cx="685800" cy="685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Rectangle 109"/>
          <p:cNvSpPr>
            <a:spLocks noChangeArrowheads="1"/>
          </p:cNvSpPr>
          <p:nvPr/>
        </p:nvSpPr>
        <p:spPr bwMode="auto">
          <a:xfrm>
            <a:off x="7713663" y="5715000"/>
            <a:ext cx="668337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Text Box 110"/>
          <p:cNvSpPr txBox="1">
            <a:spLocks noChangeArrowheads="1"/>
          </p:cNvSpPr>
          <p:nvPr/>
        </p:nvSpPr>
        <p:spPr bwMode="auto">
          <a:xfrm>
            <a:off x="6019800" y="57150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6</a:t>
            </a:r>
          </a:p>
        </p:txBody>
      </p:sp>
      <p:sp>
        <p:nvSpPr>
          <p:cNvPr id="71" name="Text Box 111"/>
          <p:cNvSpPr txBox="1">
            <a:spLocks noChangeArrowheads="1"/>
          </p:cNvSpPr>
          <p:nvPr/>
        </p:nvSpPr>
        <p:spPr bwMode="auto">
          <a:xfrm>
            <a:off x="6840538" y="57150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7</a:t>
            </a:r>
          </a:p>
        </p:txBody>
      </p:sp>
      <p:sp>
        <p:nvSpPr>
          <p:cNvPr id="72" name="Text Box 112"/>
          <p:cNvSpPr txBox="1">
            <a:spLocks noChangeArrowheads="1"/>
          </p:cNvSpPr>
          <p:nvPr/>
        </p:nvSpPr>
        <p:spPr bwMode="auto">
          <a:xfrm>
            <a:off x="7696200" y="57150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8</a:t>
            </a:r>
          </a:p>
        </p:txBody>
      </p:sp>
      <p:grpSp>
        <p:nvGrpSpPr>
          <p:cNvPr id="73" name="Group 113"/>
          <p:cNvGrpSpPr>
            <a:grpSpLocks/>
          </p:cNvGrpSpPr>
          <p:nvPr/>
        </p:nvGrpSpPr>
        <p:grpSpPr bwMode="auto">
          <a:xfrm>
            <a:off x="6019800" y="4495800"/>
            <a:ext cx="1066800" cy="1066800"/>
            <a:chOff x="2928" y="1536"/>
            <a:chExt cx="672" cy="672"/>
          </a:xfrm>
        </p:grpSpPr>
        <p:sp>
          <p:nvSpPr>
            <p:cNvPr id="74" name="Freeform 114"/>
            <p:cNvSpPr>
              <a:spLocks/>
            </p:cNvSpPr>
            <p:nvPr/>
          </p:nvSpPr>
          <p:spPr bwMode="auto">
            <a:xfrm>
              <a:off x="3168" y="1536"/>
              <a:ext cx="336" cy="384"/>
            </a:xfrm>
            <a:custGeom>
              <a:avLst/>
              <a:gdLst>
                <a:gd name="T0" fmla="*/ 0 w 384"/>
                <a:gd name="T1" fmla="*/ 288 h 432"/>
                <a:gd name="T2" fmla="*/ 0 w 384"/>
                <a:gd name="T3" fmla="*/ 432 h 432"/>
                <a:gd name="T4" fmla="*/ 384 w 384"/>
                <a:gd name="T5" fmla="*/ 432 h 432"/>
                <a:gd name="T6" fmla="*/ 384 w 384"/>
                <a:gd name="T7" fmla="*/ 96 h 432"/>
                <a:gd name="T8" fmla="*/ 384 w 384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432"/>
                  </a:lnTo>
                  <a:lnTo>
                    <a:pt x="384" y="96"/>
                  </a:lnTo>
                  <a:lnTo>
                    <a:pt x="38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" name="Freeform 115"/>
            <p:cNvSpPr>
              <a:spLocks/>
            </p:cNvSpPr>
            <p:nvPr/>
          </p:nvSpPr>
          <p:spPr bwMode="auto">
            <a:xfrm>
              <a:off x="2928" y="1536"/>
              <a:ext cx="624" cy="432"/>
            </a:xfrm>
            <a:custGeom>
              <a:avLst/>
              <a:gdLst>
                <a:gd name="T0" fmla="*/ 0 w 624"/>
                <a:gd name="T1" fmla="*/ 480 h 480"/>
                <a:gd name="T2" fmla="*/ 624 w 624"/>
                <a:gd name="T3" fmla="*/ 480 h 480"/>
                <a:gd name="T4" fmla="*/ 624 w 62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lnTo>
                    <a:pt x="624" y="48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6" name="Freeform 116"/>
            <p:cNvSpPr>
              <a:spLocks/>
            </p:cNvSpPr>
            <p:nvPr/>
          </p:nvSpPr>
          <p:spPr bwMode="auto">
            <a:xfrm>
              <a:off x="3168" y="1536"/>
              <a:ext cx="432" cy="672"/>
            </a:xfrm>
            <a:custGeom>
              <a:avLst/>
              <a:gdLst>
                <a:gd name="T0" fmla="*/ 0 w 480"/>
                <a:gd name="T1" fmla="*/ 624 h 624"/>
                <a:gd name="T2" fmla="*/ 0 w 480"/>
                <a:gd name="T3" fmla="*/ 480 h 624"/>
                <a:gd name="T4" fmla="*/ 480 w 480"/>
                <a:gd name="T5" fmla="*/ 480 h 624"/>
                <a:gd name="T6" fmla="*/ 480 w 48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624">
                  <a:moveTo>
                    <a:pt x="0" y="624"/>
                  </a:moveTo>
                  <a:lnTo>
                    <a:pt x="0" y="480"/>
                  </a:lnTo>
                  <a:lnTo>
                    <a:pt x="480" y="480"/>
                  </a:lnTo>
                  <a:lnTo>
                    <a:pt x="480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" name="Group 117"/>
          <p:cNvGrpSpPr>
            <a:grpSpLocks/>
          </p:cNvGrpSpPr>
          <p:nvPr/>
        </p:nvGrpSpPr>
        <p:grpSpPr bwMode="auto">
          <a:xfrm flipH="1">
            <a:off x="7315200" y="4495800"/>
            <a:ext cx="1066800" cy="1066800"/>
            <a:chOff x="1392" y="1632"/>
            <a:chExt cx="672" cy="672"/>
          </a:xfrm>
        </p:grpSpPr>
        <p:sp>
          <p:nvSpPr>
            <p:cNvPr id="78" name="Freeform 118"/>
            <p:cNvSpPr>
              <a:spLocks/>
            </p:cNvSpPr>
            <p:nvPr/>
          </p:nvSpPr>
          <p:spPr bwMode="auto">
            <a:xfrm>
              <a:off x="1632" y="1632"/>
              <a:ext cx="336" cy="384"/>
            </a:xfrm>
            <a:custGeom>
              <a:avLst/>
              <a:gdLst>
                <a:gd name="T0" fmla="*/ 0 w 384"/>
                <a:gd name="T1" fmla="*/ 288 h 432"/>
                <a:gd name="T2" fmla="*/ 0 w 384"/>
                <a:gd name="T3" fmla="*/ 432 h 432"/>
                <a:gd name="T4" fmla="*/ 384 w 384"/>
                <a:gd name="T5" fmla="*/ 432 h 432"/>
                <a:gd name="T6" fmla="*/ 384 w 384"/>
                <a:gd name="T7" fmla="*/ 96 h 432"/>
                <a:gd name="T8" fmla="*/ 384 w 384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432"/>
                  </a:lnTo>
                  <a:lnTo>
                    <a:pt x="384" y="96"/>
                  </a:lnTo>
                  <a:lnTo>
                    <a:pt x="38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9" name="Freeform 119"/>
            <p:cNvSpPr>
              <a:spLocks/>
            </p:cNvSpPr>
            <p:nvPr/>
          </p:nvSpPr>
          <p:spPr bwMode="auto">
            <a:xfrm>
              <a:off x="1392" y="1632"/>
              <a:ext cx="624" cy="432"/>
            </a:xfrm>
            <a:custGeom>
              <a:avLst/>
              <a:gdLst>
                <a:gd name="T0" fmla="*/ 0 w 624"/>
                <a:gd name="T1" fmla="*/ 480 h 480"/>
                <a:gd name="T2" fmla="*/ 624 w 624"/>
                <a:gd name="T3" fmla="*/ 480 h 480"/>
                <a:gd name="T4" fmla="*/ 624 w 62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lnTo>
                    <a:pt x="624" y="48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0" name="Freeform 120"/>
            <p:cNvSpPr>
              <a:spLocks/>
            </p:cNvSpPr>
            <p:nvPr/>
          </p:nvSpPr>
          <p:spPr bwMode="auto">
            <a:xfrm>
              <a:off x="1632" y="1632"/>
              <a:ext cx="432" cy="672"/>
            </a:xfrm>
            <a:custGeom>
              <a:avLst/>
              <a:gdLst>
                <a:gd name="T0" fmla="*/ 0 w 480"/>
                <a:gd name="T1" fmla="*/ 624 h 624"/>
                <a:gd name="T2" fmla="*/ 0 w 480"/>
                <a:gd name="T3" fmla="*/ 480 h 624"/>
                <a:gd name="T4" fmla="*/ 480 w 480"/>
                <a:gd name="T5" fmla="*/ 480 h 624"/>
                <a:gd name="T6" fmla="*/ 480 w 48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624">
                  <a:moveTo>
                    <a:pt x="0" y="624"/>
                  </a:moveTo>
                  <a:lnTo>
                    <a:pt x="0" y="480"/>
                  </a:lnTo>
                  <a:lnTo>
                    <a:pt x="480" y="480"/>
                  </a:lnTo>
                  <a:lnTo>
                    <a:pt x="480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1" name="Group 121"/>
          <p:cNvGrpSpPr>
            <a:grpSpLocks/>
          </p:cNvGrpSpPr>
          <p:nvPr/>
        </p:nvGrpSpPr>
        <p:grpSpPr bwMode="auto">
          <a:xfrm>
            <a:off x="6858000" y="4495800"/>
            <a:ext cx="685800" cy="1905000"/>
            <a:chOff x="3456" y="1536"/>
            <a:chExt cx="432" cy="1200"/>
          </a:xfrm>
        </p:grpSpPr>
        <p:sp>
          <p:nvSpPr>
            <p:cNvPr id="82" name="Freeform 122"/>
            <p:cNvSpPr>
              <a:spLocks/>
            </p:cNvSpPr>
            <p:nvPr/>
          </p:nvSpPr>
          <p:spPr bwMode="auto">
            <a:xfrm>
              <a:off x="3456" y="1536"/>
              <a:ext cx="144" cy="1008"/>
            </a:xfrm>
            <a:custGeom>
              <a:avLst/>
              <a:gdLst>
                <a:gd name="T0" fmla="*/ 0 w 144"/>
                <a:gd name="T1" fmla="*/ 1008 h 1008"/>
                <a:gd name="T2" fmla="*/ 144 w 144"/>
                <a:gd name="T3" fmla="*/ 1008 h 1008"/>
                <a:gd name="T4" fmla="*/ 144 w 144"/>
                <a:gd name="T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008">
                  <a:moveTo>
                    <a:pt x="0" y="1008"/>
                  </a:moveTo>
                  <a:lnTo>
                    <a:pt x="144" y="1008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123"/>
            <p:cNvSpPr>
              <a:spLocks/>
            </p:cNvSpPr>
            <p:nvPr/>
          </p:nvSpPr>
          <p:spPr bwMode="auto">
            <a:xfrm flipH="1">
              <a:off x="3744" y="1536"/>
              <a:ext cx="144" cy="1008"/>
            </a:xfrm>
            <a:custGeom>
              <a:avLst/>
              <a:gdLst>
                <a:gd name="T0" fmla="*/ 0 w 144"/>
                <a:gd name="T1" fmla="*/ 1008 h 1008"/>
                <a:gd name="T2" fmla="*/ 144 w 144"/>
                <a:gd name="T3" fmla="*/ 1008 h 1008"/>
                <a:gd name="T4" fmla="*/ 144 w 144"/>
                <a:gd name="T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008">
                  <a:moveTo>
                    <a:pt x="0" y="1008"/>
                  </a:moveTo>
                  <a:lnTo>
                    <a:pt x="144" y="1008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4" name="Line 124"/>
            <p:cNvSpPr>
              <a:spLocks noChangeShapeType="1"/>
            </p:cNvSpPr>
            <p:nvPr/>
          </p:nvSpPr>
          <p:spPr bwMode="auto">
            <a:xfrm flipV="1">
              <a:off x="3669" y="1536"/>
              <a:ext cx="0" cy="12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85" name="Text Box 126"/>
          <p:cNvSpPr txBox="1">
            <a:spLocks noChangeArrowheads="1"/>
          </p:cNvSpPr>
          <p:nvPr/>
        </p:nvSpPr>
        <p:spPr bwMode="auto">
          <a:xfrm>
            <a:off x="5638800" y="6384925"/>
            <a:ext cx="334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Wakeup signals to router 1</a:t>
            </a:r>
          </a:p>
        </p:txBody>
      </p:sp>
    </p:spTree>
    <p:extLst>
      <p:ext uri="{BB962C8B-B14F-4D97-AF65-F5344CB8AC3E}">
        <p14:creationId xmlns:p14="http://schemas.microsoft.com/office/powerpoint/2010/main" val="21365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696200" cy="715962"/>
          </a:xfrm>
        </p:spPr>
        <p:txBody>
          <a:bodyPr/>
          <a:lstStyle/>
          <a:p>
            <a:r>
              <a:rPr lang="en-US" altLang="ja-JP"/>
              <a:t>Look-ahead method:</a:t>
            </a:r>
            <a:r>
              <a:rPr lang="en-US" altLang="ja-JP" sz="1800"/>
              <a:t> the 1st hop?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Look-ahead for Router 3,  Router 4,  Router 5, …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Look-ahead for Router 1 and Router 2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Network interface (NI) performs look-ahead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Packet construction takes several clock cycles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NI of source node can perform “look-ahead”</a:t>
            </a:r>
            <a:endParaRPr lang="en-US" altLang="ja-JP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2209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57275" y="2303463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(1)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81000" y="2133600"/>
            <a:ext cx="609600" cy="6096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81000" y="2270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Src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8229600" y="2133600"/>
            <a:ext cx="609600" cy="6096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229600" y="22701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Dst</a:t>
            </a:r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1676400" y="1752600"/>
            <a:ext cx="3962400" cy="457200"/>
          </a:xfrm>
          <a:custGeom>
            <a:avLst/>
            <a:gdLst>
              <a:gd name="T0" fmla="*/ 0 w 2832"/>
              <a:gd name="T1" fmla="*/ 192 h 192"/>
              <a:gd name="T2" fmla="*/ 1392 w 2832"/>
              <a:gd name="T3" fmla="*/ 0 h 192"/>
              <a:gd name="T4" fmla="*/ 2832 w 283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192">
                <a:moveTo>
                  <a:pt x="0" y="192"/>
                </a:moveTo>
                <a:cubicBezTo>
                  <a:pt x="460" y="96"/>
                  <a:pt x="920" y="0"/>
                  <a:pt x="1392" y="0"/>
                </a:cubicBezTo>
                <a:cubicBezTo>
                  <a:pt x="1864" y="0"/>
                  <a:pt x="2348" y="96"/>
                  <a:pt x="2832" y="19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11963" y="1676400"/>
            <a:ext cx="1646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Look-ahead!!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438400" y="2438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981325" y="2209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971800" y="2303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(2)</a:t>
            </a: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4352925" y="2438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876800" y="2209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867275" y="2303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(3)</a:t>
            </a: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6248400" y="2438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6791325" y="2209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6781800" y="2303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(4)</a:t>
            </a:r>
          </a:p>
        </p:txBody>
      </p:sp>
      <p:sp>
        <p:nvSpPr>
          <p:cNvPr id="23" name="Freeform 31"/>
          <p:cNvSpPr>
            <a:spLocks/>
          </p:cNvSpPr>
          <p:nvPr/>
        </p:nvSpPr>
        <p:spPr bwMode="auto">
          <a:xfrm>
            <a:off x="3657600" y="1752600"/>
            <a:ext cx="3962400" cy="457200"/>
          </a:xfrm>
          <a:custGeom>
            <a:avLst/>
            <a:gdLst>
              <a:gd name="T0" fmla="*/ 0 w 2832"/>
              <a:gd name="T1" fmla="*/ 192 h 192"/>
              <a:gd name="T2" fmla="*/ 1392 w 2832"/>
              <a:gd name="T3" fmla="*/ 0 h 192"/>
              <a:gd name="T4" fmla="*/ 2832 w 283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192">
                <a:moveTo>
                  <a:pt x="0" y="192"/>
                </a:moveTo>
                <a:cubicBezTo>
                  <a:pt x="460" y="96"/>
                  <a:pt x="920" y="0"/>
                  <a:pt x="1392" y="0"/>
                </a:cubicBezTo>
                <a:cubicBezTo>
                  <a:pt x="1864" y="0"/>
                  <a:pt x="2348" y="96"/>
                  <a:pt x="2832" y="19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914400" y="1676400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Look-ahead!!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1066800" y="4495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057275" y="4589463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(1)</a:t>
            </a:r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381000" y="4419600"/>
            <a:ext cx="609600" cy="6096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81000" y="4556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Src</a:t>
            </a:r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8229600" y="45561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Dst</a:t>
            </a:r>
          </a:p>
        </p:txBody>
      </p:sp>
      <p:sp>
        <p:nvSpPr>
          <p:cNvPr id="31" name="Freeform 39"/>
          <p:cNvSpPr>
            <a:spLocks/>
          </p:cNvSpPr>
          <p:nvPr/>
        </p:nvSpPr>
        <p:spPr bwMode="auto">
          <a:xfrm>
            <a:off x="609600" y="3962400"/>
            <a:ext cx="1066800" cy="457200"/>
          </a:xfrm>
          <a:custGeom>
            <a:avLst/>
            <a:gdLst>
              <a:gd name="T0" fmla="*/ 0 w 2832"/>
              <a:gd name="T1" fmla="*/ 192 h 192"/>
              <a:gd name="T2" fmla="*/ 1392 w 2832"/>
              <a:gd name="T3" fmla="*/ 0 h 192"/>
              <a:gd name="T4" fmla="*/ 2832 w 283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192">
                <a:moveTo>
                  <a:pt x="0" y="192"/>
                </a:moveTo>
                <a:cubicBezTo>
                  <a:pt x="460" y="96"/>
                  <a:pt x="920" y="0"/>
                  <a:pt x="1392" y="0"/>
                </a:cubicBezTo>
                <a:cubicBezTo>
                  <a:pt x="1864" y="0"/>
                  <a:pt x="2348" y="96"/>
                  <a:pt x="2832" y="19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>
            <a:off x="2438400" y="4724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2981325" y="4495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971800" y="4589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(2)</a:t>
            </a: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4352925" y="4724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4876800" y="4495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4867275" y="4589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(3)</a:t>
            </a:r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6248400" y="4724400"/>
            <a:ext cx="533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6791325" y="4495800"/>
            <a:ext cx="1371600" cy="533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6781800" y="4589463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Router (4)</a:t>
            </a:r>
          </a:p>
        </p:txBody>
      </p:sp>
      <p:sp>
        <p:nvSpPr>
          <p:cNvPr id="41" name="Freeform 50"/>
          <p:cNvSpPr>
            <a:spLocks/>
          </p:cNvSpPr>
          <p:nvPr/>
        </p:nvSpPr>
        <p:spPr bwMode="auto">
          <a:xfrm>
            <a:off x="609600" y="3962400"/>
            <a:ext cx="3048000" cy="457200"/>
          </a:xfrm>
          <a:custGeom>
            <a:avLst/>
            <a:gdLst>
              <a:gd name="T0" fmla="*/ 0 w 2832"/>
              <a:gd name="T1" fmla="*/ 192 h 192"/>
              <a:gd name="T2" fmla="*/ 1392 w 2832"/>
              <a:gd name="T3" fmla="*/ 0 h 192"/>
              <a:gd name="T4" fmla="*/ 2832 w 283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192">
                <a:moveTo>
                  <a:pt x="0" y="192"/>
                </a:moveTo>
                <a:cubicBezTo>
                  <a:pt x="460" y="96"/>
                  <a:pt x="920" y="0"/>
                  <a:pt x="1392" y="0"/>
                </a:cubicBezTo>
                <a:cubicBezTo>
                  <a:pt x="1864" y="0"/>
                  <a:pt x="2348" y="96"/>
                  <a:pt x="2832" y="19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2895600" y="3810000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/>
              <a:t>Look-ahead!!</a:t>
            </a:r>
          </a:p>
        </p:txBody>
      </p:sp>
    </p:spTree>
    <p:extLst>
      <p:ext uri="{BB962C8B-B14F-4D97-AF65-F5344CB8AC3E}">
        <p14:creationId xmlns:p14="http://schemas.microsoft.com/office/powerpoint/2010/main" val="4357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47948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On-Chip Router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Power consumption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Runtime power gating of routers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Look-Ahead sleep control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Evaluations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Performance penalty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Compensated sleep cycles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Leakage reduction</a:t>
            </a:r>
            <a:endParaRPr lang="en-US" altLang="ja-JP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1147948"/>
            <a:ext cx="6019800" cy="1600200"/>
          </a:xfrm>
          <a:prstGeom prst="rect">
            <a:avLst/>
          </a:prstGeom>
          <a:noFill/>
          <a:ln w="539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On-Chip </a:t>
            </a:r>
            <a:r>
              <a:rPr lang="en-US" altLang="ja-JP" smtClean="0"/>
              <a:t>Router: Architecture</a:t>
            </a:r>
            <a:endParaRPr lang="en-US"/>
          </a:p>
        </p:txBody>
      </p:sp>
      <p:sp>
        <p:nvSpPr>
          <p:cNvPr id="100" name="Rectangle 2"/>
          <p:cNvSpPr>
            <a:spLocks noChangeArrowheads="1"/>
          </p:cNvSpPr>
          <p:nvPr/>
        </p:nvSpPr>
        <p:spPr bwMode="auto">
          <a:xfrm>
            <a:off x="2514600" y="2051050"/>
            <a:ext cx="3886200" cy="4191000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4495800" y="2736850"/>
            <a:ext cx="1447800" cy="30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" name="Rectangle 5"/>
          <p:cNvSpPr txBox="1">
            <a:spLocks noChangeArrowheads="1"/>
          </p:cNvSpPr>
          <p:nvPr/>
        </p:nvSpPr>
        <p:spPr>
          <a:xfrm>
            <a:off x="228600" y="98425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smtClean="0"/>
              <a:t>5-input 5-output router (data width is 64-bit) </a:t>
            </a:r>
            <a:endParaRPr lang="en-US" altLang="ja-JP" sz="2800"/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048000" y="3117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3276600" y="3117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3505200" y="3117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3733800" y="3117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7" name="Rectangle 10"/>
          <p:cNvSpPr>
            <a:spLocks noChangeArrowheads="1"/>
          </p:cNvSpPr>
          <p:nvPr/>
        </p:nvSpPr>
        <p:spPr bwMode="auto">
          <a:xfrm>
            <a:off x="3048000" y="3422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8" name="Rectangle 11"/>
          <p:cNvSpPr>
            <a:spLocks noChangeArrowheads="1"/>
          </p:cNvSpPr>
          <p:nvPr/>
        </p:nvSpPr>
        <p:spPr bwMode="auto">
          <a:xfrm>
            <a:off x="3276600" y="3422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505200" y="3422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0" name="Rectangle 13"/>
          <p:cNvSpPr>
            <a:spLocks noChangeArrowheads="1"/>
          </p:cNvSpPr>
          <p:nvPr/>
        </p:nvSpPr>
        <p:spPr bwMode="auto">
          <a:xfrm>
            <a:off x="3733800" y="3422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3048000" y="3879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3276600" y="3879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3" name="Rectangle 16"/>
          <p:cNvSpPr>
            <a:spLocks noChangeArrowheads="1"/>
          </p:cNvSpPr>
          <p:nvPr/>
        </p:nvSpPr>
        <p:spPr bwMode="auto">
          <a:xfrm>
            <a:off x="3505200" y="3879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3733800" y="3879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3048000" y="4184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3276600" y="4184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7" name="Rectangle 20"/>
          <p:cNvSpPr>
            <a:spLocks noChangeArrowheads="1"/>
          </p:cNvSpPr>
          <p:nvPr/>
        </p:nvSpPr>
        <p:spPr bwMode="auto">
          <a:xfrm>
            <a:off x="3505200" y="4184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3733800" y="4184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9" name="Rectangle 22"/>
          <p:cNvSpPr>
            <a:spLocks noChangeArrowheads="1"/>
          </p:cNvSpPr>
          <p:nvPr/>
        </p:nvSpPr>
        <p:spPr bwMode="auto">
          <a:xfrm>
            <a:off x="3048000" y="4641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0" name="Rectangle 23"/>
          <p:cNvSpPr>
            <a:spLocks noChangeArrowheads="1"/>
          </p:cNvSpPr>
          <p:nvPr/>
        </p:nvSpPr>
        <p:spPr bwMode="auto">
          <a:xfrm>
            <a:off x="3276600" y="4641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1" name="Rectangle 24"/>
          <p:cNvSpPr>
            <a:spLocks noChangeArrowheads="1"/>
          </p:cNvSpPr>
          <p:nvPr/>
        </p:nvSpPr>
        <p:spPr bwMode="auto">
          <a:xfrm>
            <a:off x="3505200" y="4641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2" name="Rectangle 25"/>
          <p:cNvSpPr>
            <a:spLocks noChangeArrowheads="1"/>
          </p:cNvSpPr>
          <p:nvPr/>
        </p:nvSpPr>
        <p:spPr bwMode="auto">
          <a:xfrm>
            <a:off x="3733800" y="4641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3048000" y="4946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>
            <a:off x="3276600" y="4946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5" name="Rectangle 28"/>
          <p:cNvSpPr>
            <a:spLocks noChangeArrowheads="1"/>
          </p:cNvSpPr>
          <p:nvPr/>
        </p:nvSpPr>
        <p:spPr bwMode="auto">
          <a:xfrm>
            <a:off x="3505200" y="4946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33800" y="4946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3048000" y="5403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8" name="Rectangle 31"/>
          <p:cNvSpPr>
            <a:spLocks noChangeArrowheads="1"/>
          </p:cNvSpPr>
          <p:nvPr/>
        </p:nvSpPr>
        <p:spPr bwMode="auto">
          <a:xfrm>
            <a:off x="3276600" y="5403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9" name="Rectangle 32"/>
          <p:cNvSpPr>
            <a:spLocks noChangeArrowheads="1"/>
          </p:cNvSpPr>
          <p:nvPr/>
        </p:nvSpPr>
        <p:spPr bwMode="auto">
          <a:xfrm>
            <a:off x="3505200" y="5403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0" name="Rectangle 33"/>
          <p:cNvSpPr>
            <a:spLocks noChangeArrowheads="1"/>
          </p:cNvSpPr>
          <p:nvPr/>
        </p:nvSpPr>
        <p:spPr bwMode="auto">
          <a:xfrm>
            <a:off x="3733800" y="5403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1" name="Rectangle 34"/>
          <p:cNvSpPr>
            <a:spLocks noChangeArrowheads="1"/>
          </p:cNvSpPr>
          <p:nvPr/>
        </p:nvSpPr>
        <p:spPr bwMode="auto">
          <a:xfrm>
            <a:off x="3048000" y="5708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2" name="Rectangle 35"/>
          <p:cNvSpPr>
            <a:spLocks noChangeArrowheads="1"/>
          </p:cNvSpPr>
          <p:nvPr/>
        </p:nvSpPr>
        <p:spPr bwMode="auto">
          <a:xfrm>
            <a:off x="3276600" y="5708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3" name="Rectangle 36"/>
          <p:cNvSpPr>
            <a:spLocks noChangeArrowheads="1"/>
          </p:cNvSpPr>
          <p:nvPr/>
        </p:nvSpPr>
        <p:spPr bwMode="auto">
          <a:xfrm>
            <a:off x="3505200" y="5708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733800" y="5708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5" name="Rectangle 38"/>
          <p:cNvSpPr>
            <a:spLocks noChangeArrowheads="1"/>
          </p:cNvSpPr>
          <p:nvPr/>
        </p:nvSpPr>
        <p:spPr bwMode="auto">
          <a:xfrm>
            <a:off x="3048000" y="2355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276600" y="2355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7" name="Rectangle 40"/>
          <p:cNvSpPr>
            <a:spLocks noChangeArrowheads="1"/>
          </p:cNvSpPr>
          <p:nvPr/>
        </p:nvSpPr>
        <p:spPr bwMode="auto">
          <a:xfrm>
            <a:off x="3505200" y="2355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3733800" y="23558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9" name="Rectangle 42"/>
          <p:cNvSpPr>
            <a:spLocks noChangeArrowheads="1"/>
          </p:cNvSpPr>
          <p:nvPr/>
        </p:nvSpPr>
        <p:spPr bwMode="auto">
          <a:xfrm>
            <a:off x="3048000" y="2660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0" name="Rectangle 43"/>
          <p:cNvSpPr>
            <a:spLocks noChangeArrowheads="1"/>
          </p:cNvSpPr>
          <p:nvPr/>
        </p:nvSpPr>
        <p:spPr bwMode="auto">
          <a:xfrm>
            <a:off x="3276600" y="2660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1" name="Rectangle 44"/>
          <p:cNvSpPr>
            <a:spLocks noChangeArrowheads="1"/>
          </p:cNvSpPr>
          <p:nvPr/>
        </p:nvSpPr>
        <p:spPr bwMode="auto">
          <a:xfrm>
            <a:off x="3505200" y="2660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2" name="Rectangle 45"/>
          <p:cNvSpPr>
            <a:spLocks noChangeArrowheads="1"/>
          </p:cNvSpPr>
          <p:nvPr/>
        </p:nvSpPr>
        <p:spPr bwMode="auto">
          <a:xfrm>
            <a:off x="3733800" y="2660650"/>
            <a:ext cx="2286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3" name="Line 46"/>
          <p:cNvSpPr>
            <a:spLocks noChangeShapeType="1"/>
          </p:cNvSpPr>
          <p:nvPr/>
        </p:nvSpPr>
        <p:spPr bwMode="auto">
          <a:xfrm>
            <a:off x="4038600" y="266065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4" name="Line 47"/>
          <p:cNvSpPr>
            <a:spLocks noChangeShapeType="1"/>
          </p:cNvSpPr>
          <p:nvPr/>
        </p:nvSpPr>
        <p:spPr bwMode="auto">
          <a:xfrm>
            <a:off x="4038600" y="342265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5" name="Line 48"/>
          <p:cNvSpPr>
            <a:spLocks noChangeShapeType="1"/>
          </p:cNvSpPr>
          <p:nvPr/>
        </p:nvSpPr>
        <p:spPr bwMode="auto">
          <a:xfrm>
            <a:off x="4038600" y="418465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6" name="Line 49"/>
          <p:cNvSpPr>
            <a:spLocks noChangeShapeType="1"/>
          </p:cNvSpPr>
          <p:nvPr/>
        </p:nvSpPr>
        <p:spPr bwMode="auto">
          <a:xfrm>
            <a:off x="4038600" y="494665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7" name="Line 50"/>
          <p:cNvSpPr>
            <a:spLocks noChangeShapeType="1"/>
          </p:cNvSpPr>
          <p:nvPr/>
        </p:nvSpPr>
        <p:spPr bwMode="auto">
          <a:xfrm>
            <a:off x="4038600" y="570865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8" name="Text Box 51"/>
          <p:cNvSpPr txBox="1">
            <a:spLocks noChangeArrowheads="1"/>
          </p:cNvSpPr>
          <p:nvPr/>
        </p:nvSpPr>
        <p:spPr bwMode="auto">
          <a:xfrm>
            <a:off x="4495800" y="5327650"/>
            <a:ext cx="135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5x5 XBAR</a:t>
            </a: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 flipH="1">
            <a:off x="4724400" y="3498850"/>
            <a:ext cx="9906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0" name="Line 53"/>
          <p:cNvSpPr>
            <a:spLocks noChangeShapeType="1"/>
          </p:cNvSpPr>
          <p:nvPr/>
        </p:nvSpPr>
        <p:spPr bwMode="auto">
          <a:xfrm>
            <a:off x="4724400" y="3498850"/>
            <a:ext cx="9906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1" name="Line 54"/>
          <p:cNvSpPr>
            <a:spLocks noChangeShapeType="1"/>
          </p:cNvSpPr>
          <p:nvPr/>
        </p:nvSpPr>
        <p:spPr bwMode="auto">
          <a:xfrm>
            <a:off x="4572000" y="50990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2" name="Line 55"/>
          <p:cNvSpPr>
            <a:spLocks noChangeShapeType="1"/>
          </p:cNvSpPr>
          <p:nvPr/>
        </p:nvSpPr>
        <p:spPr bwMode="auto">
          <a:xfrm>
            <a:off x="5715000" y="50990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" name="Line 56"/>
          <p:cNvSpPr>
            <a:spLocks noChangeShapeType="1"/>
          </p:cNvSpPr>
          <p:nvPr/>
        </p:nvSpPr>
        <p:spPr bwMode="auto">
          <a:xfrm>
            <a:off x="4572000" y="34988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4" name="Line 57"/>
          <p:cNvSpPr>
            <a:spLocks noChangeShapeType="1"/>
          </p:cNvSpPr>
          <p:nvPr/>
        </p:nvSpPr>
        <p:spPr bwMode="auto">
          <a:xfrm>
            <a:off x="5715000" y="34988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4495800" y="2279650"/>
            <a:ext cx="1447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56" name="Line 59"/>
          <p:cNvSpPr>
            <a:spLocks noChangeShapeType="1"/>
          </p:cNvSpPr>
          <p:nvPr/>
        </p:nvSpPr>
        <p:spPr bwMode="auto">
          <a:xfrm>
            <a:off x="6019800" y="2660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7" name="Line 60"/>
          <p:cNvSpPr>
            <a:spLocks noChangeShapeType="1"/>
          </p:cNvSpPr>
          <p:nvPr/>
        </p:nvSpPr>
        <p:spPr bwMode="auto">
          <a:xfrm>
            <a:off x="6019800" y="3422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>
            <a:off x="6019800" y="4184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9" name="Line 62"/>
          <p:cNvSpPr>
            <a:spLocks noChangeShapeType="1"/>
          </p:cNvSpPr>
          <p:nvPr/>
        </p:nvSpPr>
        <p:spPr bwMode="auto">
          <a:xfrm>
            <a:off x="6019800" y="4946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0" name="Line 63"/>
          <p:cNvSpPr>
            <a:spLocks noChangeShapeType="1"/>
          </p:cNvSpPr>
          <p:nvPr/>
        </p:nvSpPr>
        <p:spPr bwMode="auto">
          <a:xfrm>
            <a:off x="6019800" y="5708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1" name="Text Box 64"/>
          <p:cNvSpPr txBox="1">
            <a:spLocks noChangeArrowheads="1"/>
          </p:cNvSpPr>
          <p:nvPr/>
        </p:nvSpPr>
        <p:spPr bwMode="auto">
          <a:xfrm>
            <a:off x="4583113" y="2279650"/>
            <a:ext cx="128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ARBITER</a:t>
            </a:r>
          </a:p>
        </p:txBody>
      </p:sp>
      <p:sp>
        <p:nvSpPr>
          <p:cNvPr id="162" name="Text Box 65"/>
          <p:cNvSpPr txBox="1">
            <a:spLocks noChangeArrowheads="1"/>
          </p:cNvSpPr>
          <p:nvPr/>
        </p:nvSpPr>
        <p:spPr bwMode="auto">
          <a:xfrm>
            <a:off x="3200400" y="5540375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latin typeface="Arial" charset="0"/>
              </a:rPr>
              <a:t>FIFO</a:t>
            </a:r>
          </a:p>
        </p:txBody>
      </p:sp>
      <p:sp>
        <p:nvSpPr>
          <p:cNvPr id="163" name="Text Box 66"/>
          <p:cNvSpPr txBox="1">
            <a:spLocks noChangeArrowheads="1"/>
          </p:cNvSpPr>
          <p:nvPr/>
        </p:nvSpPr>
        <p:spPr bwMode="auto">
          <a:xfrm>
            <a:off x="3200400" y="4794250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latin typeface="Arial" charset="0"/>
              </a:rPr>
              <a:t>FIFO</a:t>
            </a:r>
          </a:p>
        </p:txBody>
      </p:sp>
      <p:sp>
        <p:nvSpPr>
          <p:cNvPr id="164" name="Text Box 67"/>
          <p:cNvSpPr txBox="1">
            <a:spLocks noChangeArrowheads="1"/>
          </p:cNvSpPr>
          <p:nvPr/>
        </p:nvSpPr>
        <p:spPr bwMode="auto">
          <a:xfrm>
            <a:off x="3200400" y="4032250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latin typeface="Arial" charset="0"/>
              </a:rPr>
              <a:t>FIFO</a:t>
            </a:r>
          </a:p>
        </p:txBody>
      </p:sp>
      <p:sp>
        <p:nvSpPr>
          <p:cNvPr id="165" name="Text Box 68"/>
          <p:cNvSpPr txBox="1">
            <a:spLocks noChangeArrowheads="1"/>
          </p:cNvSpPr>
          <p:nvPr/>
        </p:nvSpPr>
        <p:spPr bwMode="auto">
          <a:xfrm>
            <a:off x="3200400" y="3270250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latin typeface="Arial" charset="0"/>
              </a:rPr>
              <a:t>FIFO</a:t>
            </a:r>
          </a:p>
        </p:txBody>
      </p:sp>
      <p:sp>
        <p:nvSpPr>
          <p:cNvPr id="166" name="Text Box 69"/>
          <p:cNvSpPr txBox="1">
            <a:spLocks noChangeArrowheads="1"/>
          </p:cNvSpPr>
          <p:nvPr/>
        </p:nvSpPr>
        <p:spPr bwMode="auto">
          <a:xfrm>
            <a:off x="3200400" y="2508250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latin typeface="Arial" charset="0"/>
              </a:rPr>
              <a:t>FIFO</a:t>
            </a:r>
          </a:p>
        </p:txBody>
      </p:sp>
      <p:sp>
        <p:nvSpPr>
          <p:cNvPr id="167" name="Line 70"/>
          <p:cNvSpPr>
            <a:spLocks noChangeShapeType="1"/>
          </p:cNvSpPr>
          <p:nvPr/>
        </p:nvSpPr>
        <p:spPr bwMode="auto">
          <a:xfrm>
            <a:off x="2133600" y="2660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8" name="Line 71"/>
          <p:cNvSpPr>
            <a:spLocks noChangeShapeType="1"/>
          </p:cNvSpPr>
          <p:nvPr/>
        </p:nvSpPr>
        <p:spPr bwMode="auto">
          <a:xfrm>
            <a:off x="2133600" y="3422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9" name="Line 72"/>
          <p:cNvSpPr>
            <a:spLocks noChangeShapeType="1"/>
          </p:cNvSpPr>
          <p:nvPr/>
        </p:nvSpPr>
        <p:spPr bwMode="auto">
          <a:xfrm>
            <a:off x="2133600" y="4184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0" name="Line 73"/>
          <p:cNvSpPr>
            <a:spLocks noChangeShapeType="1"/>
          </p:cNvSpPr>
          <p:nvPr/>
        </p:nvSpPr>
        <p:spPr bwMode="auto">
          <a:xfrm>
            <a:off x="2133600" y="4946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1" name="Line 74"/>
          <p:cNvSpPr>
            <a:spLocks noChangeShapeType="1"/>
          </p:cNvSpPr>
          <p:nvPr/>
        </p:nvSpPr>
        <p:spPr bwMode="auto">
          <a:xfrm>
            <a:off x="2133600" y="570865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2" name="Text Box 75"/>
          <p:cNvSpPr txBox="1">
            <a:spLocks noChangeArrowheads="1"/>
          </p:cNvSpPr>
          <p:nvPr/>
        </p:nvSpPr>
        <p:spPr bwMode="auto">
          <a:xfrm>
            <a:off x="1558925" y="2443163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X+</a:t>
            </a:r>
          </a:p>
        </p:txBody>
      </p:sp>
      <p:sp>
        <p:nvSpPr>
          <p:cNvPr id="173" name="Text Box 76"/>
          <p:cNvSpPr txBox="1">
            <a:spLocks noChangeArrowheads="1"/>
          </p:cNvSpPr>
          <p:nvPr/>
        </p:nvSpPr>
        <p:spPr bwMode="auto">
          <a:xfrm>
            <a:off x="1558925" y="319405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X-</a:t>
            </a:r>
          </a:p>
        </p:txBody>
      </p:sp>
      <p:sp>
        <p:nvSpPr>
          <p:cNvPr id="174" name="Text Box 77"/>
          <p:cNvSpPr txBox="1">
            <a:spLocks noChangeArrowheads="1"/>
          </p:cNvSpPr>
          <p:nvPr/>
        </p:nvSpPr>
        <p:spPr bwMode="auto">
          <a:xfrm>
            <a:off x="1558925" y="3956050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Y+</a:t>
            </a:r>
          </a:p>
        </p:txBody>
      </p:sp>
      <p:sp>
        <p:nvSpPr>
          <p:cNvPr id="175" name="Text Box 78"/>
          <p:cNvSpPr txBox="1">
            <a:spLocks noChangeArrowheads="1"/>
          </p:cNvSpPr>
          <p:nvPr/>
        </p:nvSpPr>
        <p:spPr bwMode="auto">
          <a:xfrm>
            <a:off x="1557338" y="471805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Y-</a:t>
            </a:r>
          </a:p>
        </p:txBody>
      </p:sp>
      <p:sp>
        <p:nvSpPr>
          <p:cNvPr id="176" name="Text Box 79"/>
          <p:cNvSpPr txBox="1">
            <a:spLocks noChangeArrowheads="1"/>
          </p:cNvSpPr>
          <p:nvPr/>
        </p:nvSpPr>
        <p:spPr bwMode="auto">
          <a:xfrm>
            <a:off x="1219200" y="5480050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CORE</a:t>
            </a:r>
          </a:p>
        </p:txBody>
      </p:sp>
      <p:sp>
        <p:nvSpPr>
          <p:cNvPr id="177" name="Text Box 80"/>
          <p:cNvSpPr txBox="1">
            <a:spLocks noChangeArrowheads="1"/>
          </p:cNvSpPr>
          <p:nvPr/>
        </p:nvSpPr>
        <p:spPr bwMode="auto">
          <a:xfrm>
            <a:off x="6889750" y="2432050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X+</a:t>
            </a:r>
          </a:p>
        </p:txBody>
      </p:sp>
      <p:sp>
        <p:nvSpPr>
          <p:cNvPr id="178" name="Text Box 81"/>
          <p:cNvSpPr txBox="1">
            <a:spLocks noChangeArrowheads="1"/>
          </p:cNvSpPr>
          <p:nvPr/>
        </p:nvSpPr>
        <p:spPr bwMode="auto">
          <a:xfrm>
            <a:off x="6889750" y="3182938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X-</a:t>
            </a:r>
          </a:p>
        </p:txBody>
      </p:sp>
      <p:sp>
        <p:nvSpPr>
          <p:cNvPr id="179" name="Text Box 82"/>
          <p:cNvSpPr txBox="1">
            <a:spLocks noChangeArrowheads="1"/>
          </p:cNvSpPr>
          <p:nvPr/>
        </p:nvSpPr>
        <p:spPr bwMode="auto">
          <a:xfrm>
            <a:off x="6889750" y="3944938"/>
            <a:ext cx="49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Y+</a:t>
            </a:r>
          </a:p>
        </p:txBody>
      </p:sp>
      <p:sp>
        <p:nvSpPr>
          <p:cNvPr id="180" name="Text Box 83"/>
          <p:cNvSpPr txBox="1">
            <a:spLocks noChangeArrowheads="1"/>
          </p:cNvSpPr>
          <p:nvPr/>
        </p:nvSpPr>
        <p:spPr bwMode="auto">
          <a:xfrm>
            <a:off x="6888163" y="4706938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Y-</a:t>
            </a:r>
          </a:p>
        </p:txBody>
      </p:sp>
      <p:sp>
        <p:nvSpPr>
          <p:cNvPr id="181" name="Text Box 84"/>
          <p:cNvSpPr txBox="1">
            <a:spLocks noChangeArrowheads="1"/>
          </p:cNvSpPr>
          <p:nvPr/>
        </p:nvSpPr>
        <p:spPr bwMode="auto">
          <a:xfrm>
            <a:off x="6856413" y="5468938"/>
            <a:ext cx="91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CORE</a:t>
            </a:r>
          </a:p>
        </p:txBody>
      </p:sp>
      <p:sp>
        <p:nvSpPr>
          <p:cNvPr id="182" name="AutoShape 85"/>
          <p:cNvSpPr>
            <a:spLocks noChangeArrowheads="1"/>
          </p:cNvSpPr>
          <p:nvPr/>
        </p:nvSpPr>
        <p:spPr bwMode="auto">
          <a:xfrm>
            <a:off x="952500" y="1517650"/>
            <a:ext cx="2362200" cy="762000"/>
          </a:xfrm>
          <a:prstGeom prst="wedgeRoundRectCallout">
            <a:avLst>
              <a:gd name="adj1" fmla="val 41833"/>
              <a:gd name="adj2" fmla="val 99792"/>
              <a:gd name="adj3" fmla="val 1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ja-JP"/>
              <a:t>Two virtual channels </a:t>
            </a:r>
            <a:endParaRPr lang="en-US" altLang="ja-JP" smtClean="0"/>
          </a:p>
          <a:p>
            <a:pPr algn="ctr"/>
            <a:r>
              <a:rPr lang="en-US" altLang="ja-JP" smtClean="0"/>
              <a:t>(</a:t>
            </a:r>
            <a:r>
              <a:rPr lang="en-US" altLang="ja-JP"/>
              <a:t>64-bit x 4 </a:t>
            </a:r>
            <a:r>
              <a:rPr lang="en-US" altLang="ja-JP" smtClean="0"/>
              <a:t>x 2</a:t>
            </a:r>
            <a:r>
              <a:rPr lang="en-US" altLang="ja-JP"/>
              <a:t>)</a:t>
            </a:r>
          </a:p>
        </p:txBody>
      </p:sp>
      <p:sp>
        <p:nvSpPr>
          <p:cNvPr id="183" name="Text Box 86"/>
          <p:cNvSpPr txBox="1">
            <a:spLocks noChangeArrowheads="1"/>
          </p:cNvSpPr>
          <p:nvPr/>
        </p:nvSpPr>
        <p:spPr bwMode="auto">
          <a:xfrm>
            <a:off x="76200" y="6375400"/>
            <a:ext cx="9009063" cy="482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400"/>
              <a:t>HW amount is 34 kilo gates and 64% of area is used for FIFO</a:t>
            </a:r>
          </a:p>
        </p:txBody>
      </p:sp>
    </p:spTree>
    <p:extLst>
      <p:ext uri="{BB962C8B-B14F-4D97-AF65-F5344CB8AC3E}">
        <p14:creationId xmlns:p14="http://schemas.microsoft.com/office/powerpoint/2010/main" val="16387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On-Chip </a:t>
            </a:r>
            <a:r>
              <a:rPr lang="en-US" altLang="ja-JP" smtClean="0"/>
              <a:t>Router: Pipeline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26226"/>
            <a:ext cx="868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A header flit goes through a router in 3 cycles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RC (Routing Computation)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SA (Switch Allocation)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ST (Switch Traversal)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E.g., Packet transfer from router A to C</a:t>
            </a:r>
            <a:endParaRPr lang="en-US" altLang="ja-JP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90" y="3810000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On-Chip Router: Power consumption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8" descr="C:\Documents and Settings\nn\デスクトップ\power_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2163"/>
            <a:ext cx="7086600" cy="3313112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1295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smtClean="0"/>
              <a:t>Place-and-routed with 90nm CMOS</a:t>
            </a:r>
          </a:p>
          <a:p>
            <a:pPr>
              <a:lnSpc>
                <a:spcPct val="90000"/>
              </a:lnSpc>
            </a:pPr>
            <a:r>
              <a:rPr lang="en-US" altLang="ja-JP" sz="2400" smtClean="0"/>
              <a:t>Post layout simulation at 200MHz</a:t>
            </a:r>
          </a:p>
          <a:p>
            <a:pPr lvl="1">
              <a:lnSpc>
                <a:spcPct val="90000"/>
              </a:lnSpc>
            </a:pPr>
            <a:endParaRPr lang="en-US" altLang="ja-JP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86200" y="2590800"/>
            <a:ext cx="1752600" cy="25908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8600" y="5657850"/>
            <a:ext cx="86868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ja-JP" sz="2400"/>
          </a:p>
        </p:txBody>
      </p:sp>
      <p:sp>
        <p:nvSpPr>
          <p:cNvPr id="3" name="TextBox 2"/>
          <p:cNvSpPr txBox="1"/>
          <p:nvPr/>
        </p:nvSpPr>
        <p:spPr>
          <a:xfrm>
            <a:off x="533400" y="5791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smtClean="0"/>
              <a:t>Power consumption of a router when </a:t>
            </a:r>
            <a:r>
              <a:rPr lang="en-US" altLang="ja-JP" sz="2400" b="1" i="1" smtClean="0"/>
              <a:t>n</a:t>
            </a:r>
            <a:r>
              <a:rPr lang="en-US" altLang="ja-JP" sz="2400" smtClean="0"/>
              <a:t> ports are used [mW]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9900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smtClean="0"/>
              <a:t>Network-on-Chip (NoC)</a:t>
            </a:r>
          </a:p>
          <a:p>
            <a:pPr>
              <a:lnSpc>
                <a:spcPct val="90000"/>
              </a:lnSpc>
            </a:pPr>
            <a:r>
              <a:rPr lang="en-US" altLang="ja-JP" sz="2800" smtClean="0"/>
              <a:t>On-Chip Router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Power consumption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Runtime power gating of routers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Basic sleep control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Look-Ahead sleep control</a:t>
            </a:r>
          </a:p>
          <a:p>
            <a:pPr lvl="1">
              <a:lnSpc>
                <a:spcPct val="90000"/>
              </a:lnSpc>
            </a:pPr>
            <a:endParaRPr lang="en-US" altLang="ja-JP" sz="24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Evaluations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Performance penalty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Compensated sleep cycles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/>
              <a:t>Leakage reduction</a:t>
            </a:r>
            <a:endParaRPr lang="en-US" altLang="ja-JP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3124200"/>
            <a:ext cx="5943600" cy="1524000"/>
          </a:xfrm>
          <a:prstGeom prst="rect">
            <a:avLst/>
          </a:prstGeom>
          <a:noFill/>
          <a:ln w="539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Basic Sleep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658616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28600" y="1219200"/>
            <a:ext cx="815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Basic Routing: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sz="2000">
                <a:sym typeface="Wingdings" pitchFamily="2" charset="2"/>
              </a:rPr>
              <a:t>Router </a:t>
            </a:r>
            <a:r>
              <a:rPr lang="en-US" altLang="ja-JP" sz="2000" i="1">
                <a:sym typeface="Wingdings" pitchFamily="2" charset="2"/>
              </a:rPr>
              <a:t>i</a:t>
            </a:r>
            <a:r>
              <a:rPr lang="en-US" altLang="ja-JP" sz="2000">
                <a:sym typeface="Wingdings" pitchFamily="2" charset="2"/>
              </a:rPr>
              <a:t>  calculates the output port of Router </a:t>
            </a:r>
            <a:r>
              <a:rPr lang="en-US" altLang="ja-JP" sz="2000" i="1">
                <a:sym typeface="Wingdings" pitchFamily="2" charset="2"/>
              </a:rPr>
              <a:t>i</a:t>
            </a:r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236516" y="2110846"/>
            <a:ext cx="815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Basic Sleep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9381" y="2667000"/>
            <a:ext cx="815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=&gt; </a:t>
            </a:r>
            <a:r>
              <a:rPr lang="en-US" sz="2400"/>
              <a:t>performance penalty due to the wake-up delay</a:t>
            </a:r>
          </a:p>
          <a:p>
            <a:r>
              <a:rPr lang="en-US" sz="2400"/>
              <a:t>depends on how early the new requests can be detected</a:t>
            </a:r>
          </a:p>
        </p:txBody>
      </p:sp>
    </p:spTree>
    <p:extLst>
      <p:ext uri="{BB962C8B-B14F-4D97-AF65-F5344CB8AC3E}">
        <p14:creationId xmlns:p14="http://schemas.microsoft.com/office/powerpoint/2010/main" val="29172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Look-Ahead Sleep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348" y="6238370"/>
            <a:ext cx="2083451" cy="310817"/>
          </a:xfrm>
        </p:spPr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04800" y="1219200"/>
            <a:ext cx="85344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Look-ahead Routing:</a:t>
            </a:r>
          </a:p>
          <a:p>
            <a:pPr lvl="1">
              <a:lnSpc>
                <a:spcPct val="90000"/>
              </a:lnSpc>
            </a:pPr>
            <a:r>
              <a:rPr lang="en-US" altLang="ja-JP" sz="2400" smtClean="0">
                <a:sym typeface="Wingdings" pitchFamily="2" charset="2"/>
              </a:rPr>
              <a:t>- Router </a:t>
            </a:r>
            <a:r>
              <a:rPr lang="en-US" altLang="ja-JP" sz="2400" i="1">
                <a:sym typeface="Wingdings" pitchFamily="2" charset="2"/>
              </a:rPr>
              <a:t>i</a:t>
            </a:r>
            <a:r>
              <a:rPr lang="en-US" altLang="ja-JP" sz="2400">
                <a:sym typeface="Wingdings" pitchFamily="2" charset="2"/>
              </a:rPr>
              <a:t>  calculates the output port of Router </a:t>
            </a:r>
            <a:r>
              <a:rPr lang="en-US" altLang="ja-JP" sz="2400" i="1" smtClean="0">
                <a:sym typeface="Wingdings" pitchFamily="2" charset="2"/>
              </a:rPr>
              <a:t>i+1</a:t>
            </a:r>
            <a:endParaRPr lang="en-US" altLang="ja-JP" sz="240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0678" y="21336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2400" smtClean="0"/>
              <a:t>=&gt; To </a:t>
            </a:r>
            <a:r>
              <a:rPr lang="en-US" altLang="ja-JP" sz="2400"/>
              <a:t>mitigate the wakeup delay and short-term </a:t>
            </a:r>
            <a:r>
              <a:rPr lang="en-US" altLang="ja-JP" sz="2400" smtClean="0"/>
              <a:t>sleeps</a:t>
            </a:r>
            <a:endParaRPr lang="en-US" altLang="ja-JP" sz="2400">
              <a:sym typeface="Wingdings" pitchFamily="2" charset="2"/>
            </a:endParaRPr>
          </a:p>
        </p:txBody>
      </p:sp>
      <p:sp>
        <p:nvSpPr>
          <p:cNvPr id="10" name="Rectangle 101"/>
          <p:cNvSpPr>
            <a:spLocks noChangeArrowheads="1"/>
          </p:cNvSpPr>
          <p:nvPr/>
        </p:nvSpPr>
        <p:spPr bwMode="auto">
          <a:xfrm>
            <a:off x="65509" y="3752963"/>
            <a:ext cx="2157859" cy="103786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15378" y="33719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12291" y="33719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86978" y="3371963"/>
            <a:ext cx="595272" cy="518930"/>
          </a:xfrm>
          <a:prstGeom prst="rect">
            <a:avLst/>
          </a:prstGeom>
          <a:solidFill>
            <a:srgbClr val="3333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315378" y="40577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012291" y="4057763"/>
            <a:ext cx="595272" cy="5189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686978" y="4057763"/>
            <a:ext cx="595272" cy="518930"/>
          </a:xfrm>
          <a:prstGeom prst="rect">
            <a:avLst/>
          </a:prstGeom>
          <a:solidFill>
            <a:srgbClr val="96969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315378" y="47435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012291" y="47435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686978" y="4743563"/>
            <a:ext cx="595272" cy="5189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547560" y="4422888"/>
            <a:ext cx="744089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053650" y="3737088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12953" y="3371963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R0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998753" y="3371963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R1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667090" y="3371963"/>
            <a:ext cx="4945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solidFill>
                  <a:srgbClr val="FFFFFF"/>
                </a:solidFill>
                <a:latin typeface="Arial" charset="0"/>
              </a:rPr>
              <a:t>R2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312953" y="4041888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R3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2998753" y="4041888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R4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667090" y="4041888"/>
            <a:ext cx="4945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R5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312953" y="4727688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R6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98753" y="4727688"/>
            <a:ext cx="49451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R7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667090" y="4727688"/>
            <a:ext cx="4945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>
                <a:latin typeface="Arial" charset="0"/>
              </a:rPr>
              <a:t>R8</a:t>
            </a:r>
          </a:p>
        </p:txBody>
      </p:sp>
      <p:grpSp>
        <p:nvGrpSpPr>
          <p:cNvPr id="31" name="Group 118"/>
          <p:cNvGrpSpPr>
            <a:grpSpLocks/>
          </p:cNvGrpSpPr>
          <p:nvPr/>
        </p:nvGrpSpPr>
        <p:grpSpPr bwMode="auto">
          <a:xfrm>
            <a:off x="4554514" y="2686163"/>
            <a:ext cx="4452135" cy="591905"/>
            <a:chOff x="2888" y="2208"/>
            <a:chExt cx="2872" cy="438"/>
          </a:xfrm>
        </p:grpSpPr>
        <p:sp>
          <p:nvSpPr>
            <p:cNvPr id="32" name="AutoShape 75"/>
            <p:cNvSpPr>
              <a:spLocks/>
            </p:cNvSpPr>
            <p:nvPr/>
          </p:nvSpPr>
          <p:spPr bwMode="auto">
            <a:xfrm rot="5400000">
              <a:off x="3462" y="2370"/>
              <a:ext cx="192" cy="360"/>
            </a:xfrm>
            <a:prstGeom prst="leftBrace">
              <a:avLst>
                <a:gd name="adj1" fmla="val 16667"/>
                <a:gd name="adj2" fmla="val 53333"/>
              </a:avLst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AutoShape 76"/>
            <p:cNvSpPr>
              <a:spLocks/>
            </p:cNvSpPr>
            <p:nvPr/>
          </p:nvSpPr>
          <p:spPr bwMode="auto">
            <a:xfrm rot="5400000">
              <a:off x="3870" y="2370"/>
              <a:ext cx="192" cy="360"/>
            </a:xfrm>
            <a:prstGeom prst="leftBrace">
              <a:avLst>
                <a:gd name="adj1" fmla="val 16667"/>
                <a:gd name="adj2" fmla="val 53333"/>
              </a:avLst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AutoShape 77"/>
            <p:cNvSpPr>
              <a:spLocks/>
            </p:cNvSpPr>
            <p:nvPr/>
          </p:nvSpPr>
          <p:spPr bwMode="auto">
            <a:xfrm rot="5400000">
              <a:off x="4254" y="2370"/>
              <a:ext cx="192" cy="360"/>
            </a:xfrm>
            <a:prstGeom prst="leftBrace">
              <a:avLst>
                <a:gd name="adj1" fmla="val 16667"/>
                <a:gd name="adj2" fmla="val 53333"/>
              </a:avLst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78"/>
            <p:cNvSpPr>
              <a:spLocks/>
            </p:cNvSpPr>
            <p:nvPr/>
          </p:nvSpPr>
          <p:spPr bwMode="auto">
            <a:xfrm rot="5400000">
              <a:off x="4662" y="2370"/>
              <a:ext cx="192" cy="360"/>
            </a:xfrm>
            <a:prstGeom prst="leftBrace">
              <a:avLst>
                <a:gd name="adj1" fmla="val 16667"/>
                <a:gd name="adj2" fmla="val 53333"/>
              </a:avLst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AutoShape 79"/>
            <p:cNvSpPr>
              <a:spLocks/>
            </p:cNvSpPr>
            <p:nvPr/>
          </p:nvSpPr>
          <p:spPr bwMode="auto">
            <a:xfrm rot="5400000">
              <a:off x="5046" y="2370"/>
              <a:ext cx="192" cy="360"/>
            </a:xfrm>
            <a:prstGeom prst="leftBrace">
              <a:avLst>
                <a:gd name="adj1" fmla="val 16667"/>
                <a:gd name="adj2" fmla="val 53333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80"/>
            <p:cNvSpPr txBox="1">
              <a:spLocks noChangeArrowheads="1"/>
            </p:cNvSpPr>
            <p:nvPr/>
          </p:nvSpPr>
          <p:spPr bwMode="auto">
            <a:xfrm>
              <a:off x="2888" y="2208"/>
              <a:ext cx="2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/>
                <a:t>Five-cycle margin until packet arrival</a:t>
              </a:r>
            </a:p>
          </p:txBody>
        </p:sp>
      </p:grpSp>
      <p:sp>
        <p:nvSpPr>
          <p:cNvPr id="38" name="Line 89"/>
          <p:cNvSpPr>
            <a:spLocks noChangeShapeType="1"/>
          </p:cNvSpPr>
          <p:nvPr/>
        </p:nvSpPr>
        <p:spPr bwMode="auto">
          <a:xfrm>
            <a:off x="3309560" y="4422888"/>
            <a:ext cx="744089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Text Box 99"/>
          <p:cNvSpPr txBox="1">
            <a:spLocks noChangeArrowheads="1"/>
          </p:cNvSpPr>
          <p:nvPr/>
        </p:nvSpPr>
        <p:spPr bwMode="auto">
          <a:xfrm>
            <a:off x="29883" y="3981563"/>
            <a:ext cx="213305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 sz="1600"/>
              <a:t>R2 detects a packet arrival when the packet arrives at R4</a:t>
            </a:r>
          </a:p>
        </p:txBody>
      </p:sp>
      <p:sp>
        <p:nvSpPr>
          <p:cNvPr id="40" name="Text Box 103"/>
          <p:cNvSpPr txBox="1">
            <a:spLocks noChangeArrowheads="1"/>
          </p:cNvSpPr>
          <p:nvPr/>
        </p:nvSpPr>
        <p:spPr bwMode="auto">
          <a:xfrm>
            <a:off x="262619" y="3633901"/>
            <a:ext cx="17114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ja-JP" b="1" i="1">
                <a:solidFill>
                  <a:schemeClr val="accent2"/>
                </a:solidFill>
              </a:rPr>
              <a:t>Look-Ahead:</a:t>
            </a:r>
          </a:p>
        </p:txBody>
      </p:sp>
      <p:grpSp>
        <p:nvGrpSpPr>
          <p:cNvPr id="41" name="Group 117"/>
          <p:cNvGrpSpPr>
            <a:grpSpLocks/>
          </p:cNvGrpSpPr>
          <p:nvPr/>
        </p:nvGrpSpPr>
        <p:grpSpPr bwMode="auto">
          <a:xfrm>
            <a:off x="4783942" y="3481575"/>
            <a:ext cx="4188604" cy="2131126"/>
            <a:chOff x="3058" y="2695"/>
            <a:chExt cx="2702" cy="1577"/>
          </a:xfrm>
        </p:grpSpPr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062" y="2698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3443" y="2698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3827" y="2698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3449" y="2976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3830" y="2976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4207" y="2976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3833" y="3250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4214" y="3250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Rectangle 35"/>
            <p:cNvSpPr>
              <a:spLocks noChangeArrowheads="1"/>
            </p:cNvSpPr>
            <p:nvPr/>
          </p:nvSpPr>
          <p:spPr bwMode="auto">
            <a:xfrm>
              <a:off x="4598" y="3250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4214" y="3531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4595" y="3531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4979" y="3531"/>
              <a:ext cx="336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4217" y="2698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598" y="2698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4982" y="2698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4597" y="2976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4985" y="2976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5362" y="2976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4988" y="3250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5369" y="3250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5369" y="3531"/>
              <a:ext cx="336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062" y="2698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RC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3443" y="269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SA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3827" y="2698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>
              <a:off x="4207" y="2976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4598" y="3250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68" name="Text Box 54"/>
            <p:cNvSpPr txBox="1">
              <a:spLocks noChangeArrowheads="1"/>
            </p:cNvSpPr>
            <p:nvPr/>
          </p:nvSpPr>
          <p:spPr bwMode="auto">
            <a:xfrm>
              <a:off x="4979" y="3531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69" name="Text Box 55"/>
            <p:cNvSpPr txBox="1">
              <a:spLocks noChangeArrowheads="1"/>
            </p:cNvSpPr>
            <p:nvPr/>
          </p:nvSpPr>
          <p:spPr bwMode="auto">
            <a:xfrm>
              <a:off x="4214" y="2698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RC</a:t>
              </a:r>
            </a:p>
          </p:txBody>
        </p:sp>
        <p:sp>
          <p:nvSpPr>
            <p:cNvPr id="70" name="Text Box 56"/>
            <p:cNvSpPr txBox="1">
              <a:spLocks noChangeArrowheads="1"/>
            </p:cNvSpPr>
            <p:nvPr/>
          </p:nvSpPr>
          <p:spPr bwMode="auto">
            <a:xfrm>
              <a:off x="4595" y="269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SA</a:t>
              </a:r>
            </a:p>
          </p:txBody>
        </p:sp>
        <p:sp>
          <p:nvSpPr>
            <p:cNvPr id="71" name="Text Box 57"/>
            <p:cNvSpPr txBox="1">
              <a:spLocks noChangeArrowheads="1"/>
            </p:cNvSpPr>
            <p:nvPr/>
          </p:nvSpPr>
          <p:spPr bwMode="auto">
            <a:xfrm>
              <a:off x="4979" y="2698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72" name="Text Box 58"/>
            <p:cNvSpPr txBox="1">
              <a:spLocks noChangeArrowheads="1"/>
            </p:cNvSpPr>
            <p:nvPr/>
          </p:nvSpPr>
          <p:spPr bwMode="auto">
            <a:xfrm>
              <a:off x="5359" y="2976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latin typeface="Arial" charset="0"/>
                </a:rPr>
                <a:t>ST</a:t>
              </a: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3062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3446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3830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214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>
              <a:off x="4598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4982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5366" y="38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106"/>
            <p:cNvSpPr>
              <a:spLocks noChangeArrowheads="1"/>
            </p:cNvSpPr>
            <p:nvPr/>
          </p:nvSpPr>
          <p:spPr bwMode="auto">
            <a:xfrm>
              <a:off x="3058" y="4032"/>
              <a:ext cx="24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Text Box 110"/>
            <p:cNvSpPr txBox="1">
              <a:spLocks noChangeArrowheads="1"/>
            </p:cNvSpPr>
            <p:nvPr/>
          </p:nvSpPr>
          <p:spPr bwMode="auto">
            <a:xfrm>
              <a:off x="3277" y="4038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 sz="1800">
                  <a:latin typeface="Arial" charset="0"/>
                </a:rPr>
                <a:t>Router 4</a:t>
              </a:r>
            </a:p>
          </p:txBody>
        </p:sp>
        <p:sp>
          <p:nvSpPr>
            <p:cNvPr id="82" name="Rectangle 111"/>
            <p:cNvSpPr>
              <a:spLocks noChangeArrowheads="1"/>
            </p:cNvSpPr>
            <p:nvPr/>
          </p:nvSpPr>
          <p:spPr bwMode="auto">
            <a:xfrm>
              <a:off x="3990" y="4032"/>
              <a:ext cx="240" cy="24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12"/>
            <p:cNvSpPr txBox="1">
              <a:spLocks noChangeArrowheads="1"/>
            </p:cNvSpPr>
            <p:nvPr/>
          </p:nvSpPr>
          <p:spPr bwMode="auto">
            <a:xfrm>
              <a:off x="4209" y="4038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 sz="1800">
                  <a:latin typeface="Arial" charset="0"/>
                </a:rPr>
                <a:t>Router 5</a:t>
              </a:r>
            </a:p>
          </p:txBody>
        </p:sp>
        <p:sp>
          <p:nvSpPr>
            <p:cNvPr id="84" name="Rectangle 113"/>
            <p:cNvSpPr>
              <a:spLocks noChangeArrowheads="1"/>
            </p:cNvSpPr>
            <p:nvPr/>
          </p:nvSpPr>
          <p:spPr bwMode="auto">
            <a:xfrm>
              <a:off x="4875" y="4032"/>
              <a:ext cx="240" cy="240"/>
            </a:xfrm>
            <a:prstGeom prst="rect">
              <a:avLst/>
            </a:prstGeom>
            <a:solidFill>
              <a:srgbClr val="3333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114"/>
            <p:cNvSpPr txBox="1">
              <a:spLocks noChangeArrowheads="1"/>
            </p:cNvSpPr>
            <p:nvPr/>
          </p:nvSpPr>
          <p:spPr bwMode="auto">
            <a:xfrm>
              <a:off x="5094" y="4038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 sz="1800">
                  <a:latin typeface="Arial" charset="0"/>
                </a:rPr>
                <a:t>Router 2</a:t>
              </a:r>
            </a:p>
          </p:txBody>
        </p:sp>
        <p:sp>
          <p:nvSpPr>
            <p:cNvPr id="86" name="Rectangle 116"/>
            <p:cNvSpPr>
              <a:spLocks noChangeArrowheads="1"/>
            </p:cNvSpPr>
            <p:nvPr/>
          </p:nvSpPr>
          <p:spPr bwMode="auto">
            <a:xfrm>
              <a:off x="5362" y="2695"/>
              <a:ext cx="336" cy="240"/>
            </a:xfrm>
            <a:prstGeom prst="rect">
              <a:avLst/>
            </a:prstGeom>
            <a:solidFill>
              <a:srgbClr val="3333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Text Box 59"/>
            <p:cNvSpPr txBox="1">
              <a:spLocks noChangeArrowheads="1"/>
            </p:cNvSpPr>
            <p:nvPr/>
          </p:nvSpPr>
          <p:spPr bwMode="auto">
            <a:xfrm>
              <a:off x="5352" y="2695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ja-JP">
                  <a:solidFill>
                    <a:srgbClr val="FFFFFF"/>
                  </a:solidFill>
                  <a:latin typeface="Arial" charset="0"/>
                </a:rPr>
                <a:t>RC</a:t>
              </a:r>
            </a:p>
          </p:txBody>
        </p:sp>
      </p:grpSp>
      <p:grpSp>
        <p:nvGrpSpPr>
          <p:cNvPr id="88" name="Group 120"/>
          <p:cNvGrpSpPr>
            <a:grpSpLocks/>
          </p:cNvGrpSpPr>
          <p:nvPr/>
        </p:nvGrpSpPr>
        <p:grpSpPr bwMode="auto">
          <a:xfrm>
            <a:off x="4983194" y="3752963"/>
            <a:ext cx="3794856" cy="908128"/>
            <a:chOff x="3168" y="2880"/>
            <a:chExt cx="2448" cy="672"/>
          </a:xfrm>
        </p:grpSpPr>
        <p:sp>
          <p:nvSpPr>
            <p:cNvPr id="89" name="Text Box 119"/>
            <p:cNvSpPr txBox="1">
              <a:spLocks noChangeArrowheads="1"/>
            </p:cNvSpPr>
            <p:nvPr/>
          </p:nvSpPr>
          <p:spPr bwMode="auto">
            <a:xfrm>
              <a:off x="3168" y="3321"/>
              <a:ext cx="2448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ja-JP" sz="1800"/>
                <a:t> Packet will arrive after two hops</a:t>
              </a:r>
            </a:p>
          </p:txBody>
        </p:sp>
        <p:sp>
          <p:nvSpPr>
            <p:cNvPr id="90" name="Freeform 81"/>
            <p:cNvSpPr>
              <a:spLocks/>
            </p:cNvSpPr>
            <p:nvPr/>
          </p:nvSpPr>
          <p:spPr bwMode="auto">
            <a:xfrm>
              <a:off x="3168" y="2880"/>
              <a:ext cx="2352" cy="336"/>
            </a:xfrm>
            <a:custGeom>
              <a:avLst/>
              <a:gdLst>
                <a:gd name="T0" fmla="*/ 0 w 2160"/>
                <a:gd name="T1" fmla="*/ 48 h 248"/>
                <a:gd name="T2" fmla="*/ 1248 w 2160"/>
                <a:gd name="T3" fmla="*/ 240 h 248"/>
                <a:gd name="T4" fmla="*/ 2160 w 2160"/>
                <a:gd name="T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" h="248">
                  <a:moveTo>
                    <a:pt x="0" y="48"/>
                  </a:moveTo>
                  <a:cubicBezTo>
                    <a:pt x="444" y="148"/>
                    <a:pt x="888" y="248"/>
                    <a:pt x="1248" y="240"/>
                  </a:cubicBezTo>
                  <a:cubicBezTo>
                    <a:pt x="1608" y="232"/>
                    <a:pt x="2008" y="40"/>
                    <a:pt x="2160" y="0"/>
                  </a:cubicBezTo>
                </a:path>
              </a:pathLst>
            </a:custGeom>
            <a:noFill/>
            <a:ln w="63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Text Box 121"/>
          <p:cNvSpPr txBox="1">
            <a:spLocks noChangeArrowheads="1"/>
          </p:cNvSpPr>
          <p:nvPr/>
        </p:nvSpPr>
        <p:spPr bwMode="auto">
          <a:xfrm>
            <a:off x="274862" y="5843852"/>
            <a:ext cx="7794388" cy="463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ja-JP" sz="2400"/>
              <a:t>Look-ahead can eliminate a wakeup delay of less than 5-cycle</a:t>
            </a:r>
          </a:p>
        </p:txBody>
      </p:sp>
    </p:spTree>
    <p:extLst>
      <p:ext uri="{BB962C8B-B14F-4D97-AF65-F5344CB8AC3E}">
        <p14:creationId xmlns:p14="http://schemas.microsoft.com/office/powerpoint/2010/main" val="35328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Look-Ahead Sleep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558643" cy="324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5686" y="1149790"/>
            <a:ext cx="8675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/>
              <a:t>Call </a:t>
            </a:r>
            <a:r>
              <a:rPr lang="en-US" sz="2000"/>
              <a:t>South channel of router 1 is “target”. The target channel </a:t>
            </a:r>
            <a:r>
              <a:rPr lang="en-US" sz="2000" smtClean="0"/>
              <a:t>monitor request signal </a:t>
            </a:r>
            <a:r>
              <a:rPr lang="en-US" sz="2000"/>
              <a:t>from input channel in router 3, 5, 7 to make decision.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The colored input channel </a:t>
            </a:r>
            <a:r>
              <a:rPr lang="en-US" sz="2000" smtClean="0"/>
              <a:t>assert their </a:t>
            </a:r>
            <a:r>
              <a:rPr lang="en-US" sz="2000"/>
              <a:t>request signal for the target </a:t>
            </a:r>
            <a:r>
              <a:rPr lang="en-US" sz="2000" smtClean="0"/>
              <a:t>channel when </a:t>
            </a:r>
            <a:r>
              <a:rPr lang="en-US" sz="2000"/>
              <a:t>packet destined for router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Critical path twice </a:t>
            </a:r>
            <a:r>
              <a:rPr lang="en-US" sz="2000" smtClean="0"/>
              <a:t>long, </a:t>
            </a:r>
            <a:r>
              <a:rPr lang="en-US" sz="2000"/>
              <a:t>so can using 2 clock cycle to </a:t>
            </a:r>
            <a:r>
              <a:rPr lang="en-US" sz="2000" smtClean="0"/>
              <a:t>transfer </a:t>
            </a:r>
            <a:r>
              <a:rPr lang="en-US" sz="2000"/>
              <a:t>for </a:t>
            </a:r>
            <a:r>
              <a:rPr lang="en-US" sz="2000" smtClean="0"/>
              <a:t>target channel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5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828</Words>
  <Application>Microsoft Office PowerPoint</Application>
  <PresentationFormat>On-screen Show (4:3)</PresentationFormat>
  <Paragraphs>268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2014-SISLAB template</vt:lpstr>
      <vt:lpstr>Run-Time Power Gating of On-Chip Routers Using Look-Ahead Routing</vt:lpstr>
      <vt:lpstr>Outline</vt:lpstr>
      <vt:lpstr>On-Chip Router: Architecture</vt:lpstr>
      <vt:lpstr>On-Chip Router: Pipeline</vt:lpstr>
      <vt:lpstr>On-Chip Router: Power consumption</vt:lpstr>
      <vt:lpstr>Outline</vt:lpstr>
      <vt:lpstr>Basic Sleep Control</vt:lpstr>
      <vt:lpstr>Look-Ahead Sleep Control</vt:lpstr>
      <vt:lpstr>Look-Ahead Sleep Control</vt:lpstr>
      <vt:lpstr>Outline</vt:lpstr>
      <vt:lpstr>Evaluations: Simulation</vt:lpstr>
      <vt:lpstr>Evaluations: Sleep control methods</vt:lpstr>
      <vt:lpstr>Evaluations: Performance of “lookahead”</vt:lpstr>
      <vt:lpstr>Evaluations: Leakage power reduction</vt:lpstr>
      <vt:lpstr>Summary: Look-ahead sleep control</vt:lpstr>
      <vt:lpstr>Thank you for your attention</vt:lpstr>
      <vt:lpstr>Backup slides</vt:lpstr>
      <vt:lpstr>Look-ahead method: HW resources</vt:lpstr>
      <vt:lpstr>Look-ahead method: the 1st hop?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16</cp:revision>
  <dcterms:created xsi:type="dcterms:W3CDTF">2014-04-07T08:20:53Z</dcterms:created>
  <dcterms:modified xsi:type="dcterms:W3CDTF">2017-08-10T04:18:48Z</dcterms:modified>
</cp:coreProperties>
</file>