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402" r:id="rId3"/>
    <p:sldId id="403" r:id="rId4"/>
    <p:sldId id="404" r:id="rId5"/>
    <p:sldId id="406" r:id="rId6"/>
    <p:sldId id="407" r:id="rId7"/>
    <p:sldId id="408" r:id="rId8"/>
    <p:sldId id="409" r:id="rId9"/>
    <p:sldId id="410" r:id="rId10"/>
    <p:sldId id="292" r:id="rId11"/>
  </p:sldIdLst>
  <p:sldSz cx="9906000" cy="6858000" type="A4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FFFF99"/>
    <a:srgbClr val="FFFFCC"/>
    <a:srgbClr val="6EE484"/>
    <a:srgbClr val="63EF88"/>
    <a:srgbClr val="66FF66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014" y="21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BA4C0D2-3E6A-4B24-A1FC-D3E791E6B149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CD89FD4-5581-423C-8E06-D0B3F19A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7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/>
        </p:nvSpPr>
        <p:spPr bwMode="auto">
          <a:xfrm>
            <a:off x="0" y="0"/>
            <a:ext cx="9906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191000"/>
            <a:ext cx="69342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FF7A-183B-4FCC-8EAD-3969D7F0A545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05A-CA3C-48F4-AA6E-599E850C22C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80977"/>
            <a:ext cx="1353438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81200" y="370493"/>
            <a:ext cx="729091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3C039-4378-4A68-B1D4-51ABCEBDAE07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05A-CA3C-48F4-AA6E-599E850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1066801"/>
            <a:ext cx="222885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066801"/>
            <a:ext cx="652145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68A1-D51C-44D5-B280-A0667EABDC65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05A-CA3C-48F4-AA6E-599E850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0" y="152400"/>
            <a:ext cx="8337550" cy="715962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43001"/>
            <a:ext cx="8915400" cy="49831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DC61-D017-4344-A5BB-CEA794153656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05A-CA3C-48F4-AA6E-599E850C22C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52401"/>
            <a:ext cx="796046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D395-FECF-4390-8677-E9198B759FD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05A-CA3C-48F4-AA6E-599E850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BA3E-A19D-4149-A645-D1479FB49DAF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05A-CA3C-48F4-AA6E-599E850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143000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1828801"/>
            <a:ext cx="4376870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143000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1828801"/>
            <a:ext cx="4378590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CA46-CA1B-4A7D-8A51-23EA3EAD4E70}" type="datetime1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05A-CA3C-48F4-AA6E-599E850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ED60-196B-4A70-9B98-73E504FDBB33}" type="datetime1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05A-CA3C-48F4-AA6E-599E850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2357-F484-4C2C-8B30-87CB5F0A57B0}" type="datetime1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05A-CA3C-48F4-AA6E-599E850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079500"/>
            <a:ext cx="3259006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1066801"/>
            <a:ext cx="5537729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05000"/>
            <a:ext cx="3259006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769F-DB67-4A5E-AA5C-0A4314577E88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05A-CA3C-48F4-AA6E-599E850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1066800"/>
            <a:ext cx="59436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25D1-DC47-4A4C-A0E6-C39C62C0B511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05A-CA3C-48F4-AA6E-599E850C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906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3150" y="152400"/>
            <a:ext cx="833755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143001"/>
            <a:ext cx="89154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C6DDD-ED17-46AE-A0F8-4D2E09F92AB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905A-CA3C-48F4-AA6E-599E850C22C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52401"/>
            <a:ext cx="796046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133600"/>
            <a:ext cx="9601200" cy="1470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Ultra Fine-Grained Run-Time Power Gating of On-Chip Routers for CMPS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381500"/>
            <a:ext cx="8763000" cy="1562100"/>
          </a:xfrm>
        </p:spPr>
        <p:txBody>
          <a:bodyPr>
            <a:noAutofit/>
          </a:bodyPr>
          <a:lstStyle/>
          <a:p>
            <a:pPr algn="l"/>
            <a:r>
              <a:rPr lang="en-GB" sz="1800" dirty="0" smtClean="0"/>
              <a:t>Hiroki </a:t>
            </a:r>
            <a:r>
              <a:rPr lang="en-GB" sz="1800" dirty="0" err="1" smtClean="0"/>
              <a:t>Matsutani</a:t>
            </a:r>
            <a:r>
              <a:rPr lang="en-GB" sz="1800" dirty="0"/>
              <a:t>, Hiroshi Nakamura   </a:t>
            </a:r>
            <a:r>
              <a:rPr lang="en-GB" sz="1800" dirty="0" smtClean="0"/>
              <a:t>     The </a:t>
            </a:r>
            <a:r>
              <a:rPr lang="en-GB" sz="1800" dirty="0"/>
              <a:t>University of Tokyo </a:t>
            </a:r>
            <a:r>
              <a:rPr lang="en-GB" sz="1800" dirty="0" smtClean="0"/>
              <a:t>                   </a:t>
            </a:r>
            <a:r>
              <a:rPr lang="en-GB" sz="1800" dirty="0" err="1" smtClean="0"/>
              <a:t>Komaba</a:t>
            </a:r>
            <a:r>
              <a:rPr lang="en-GB" sz="1800" dirty="0" smtClean="0"/>
              <a:t> </a:t>
            </a:r>
            <a:r>
              <a:rPr lang="en-GB" sz="1800" dirty="0" err="1" smtClean="0"/>
              <a:t>Michihiro</a:t>
            </a:r>
            <a:r>
              <a:rPr lang="en-GB" sz="1800" dirty="0" smtClean="0"/>
              <a:t> </a:t>
            </a:r>
            <a:r>
              <a:rPr lang="en-GB" sz="1800" dirty="0" err="1" smtClean="0"/>
              <a:t>Koibuchi</a:t>
            </a:r>
            <a:r>
              <a:rPr lang="en-GB" sz="1800" dirty="0"/>
              <a:t> </a:t>
            </a:r>
            <a:r>
              <a:rPr lang="en-GB" sz="1800" dirty="0" smtClean="0"/>
              <a:t>                    National </a:t>
            </a:r>
            <a:r>
              <a:rPr lang="en-GB" sz="1800" dirty="0"/>
              <a:t>Institute of Informatics </a:t>
            </a:r>
            <a:r>
              <a:rPr lang="en-GB" sz="1800" dirty="0" err="1" smtClean="0"/>
              <a:t>Hitotsubashi</a:t>
            </a:r>
            <a:endParaRPr lang="en-GB" sz="1800" dirty="0" smtClean="0"/>
          </a:p>
          <a:p>
            <a:pPr algn="l"/>
            <a:r>
              <a:rPr lang="en-GB" sz="1800" dirty="0"/>
              <a:t>Daisuke </a:t>
            </a:r>
            <a:r>
              <a:rPr lang="en-GB" sz="1800" dirty="0" err="1" smtClean="0"/>
              <a:t>Ikebuchi</a:t>
            </a:r>
            <a:r>
              <a:rPr lang="en-GB" sz="1800" dirty="0"/>
              <a:t>, </a:t>
            </a:r>
            <a:r>
              <a:rPr lang="en-GB" sz="1800" dirty="0" err="1"/>
              <a:t>Hideharu</a:t>
            </a:r>
            <a:r>
              <a:rPr lang="en-GB" sz="1800" dirty="0"/>
              <a:t> Amano   </a:t>
            </a:r>
            <a:r>
              <a:rPr lang="en-GB" sz="1800" dirty="0" smtClean="0"/>
              <a:t>      Keio </a:t>
            </a:r>
            <a:r>
              <a:rPr lang="en-GB" sz="1800" dirty="0"/>
              <a:t>University </a:t>
            </a:r>
            <a:r>
              <a:rPr lang="en-GB" sz="1800" dirty="0" err="1" smtClean="0"/>
              <a:t>Hiyoshi</a:t>
            </a:r>
            <a:endParaRPr lang="en-GB" sz="1800" dirty="0" smtClean="0"/>
          </a:p>
          <a:p>
            <a:pPr algn="l"/>
            <a:r>
              <a:rPr lang="en-GB" sz="1800" dirty="0" err="1"/>
              <a:t>Kimiyoshi</a:t>
            </a:r>
            <a:r>
              <a:rPr lang="en-GB" sz="1800" dirty="0"/>
              <a:t> </a:t>
            </a:r>
            <a:r>
              <a:rPr lang="en-GB" sz="1800" dirty="0" err="1" smtClean="0"/>
              <a:t>Usami</a:t>
            </a:r>
            <a:r>
              <a:rPr lang="en-GB" sz="1800" dirty="0"/>
              <a:t> </a:t>
            </a:r>
            <a:r>
              <a:rPr lang="en-GB" sz="1800" dirty="0" smtClean="0"/>
              <a:t>                                      Shibaura </a:t>
            </a:r>
            <a:r>
              <a:rPr lang="en-GB" sz="1800" dirty="0"/>
              <a:t>Institute of Technology </a:t>
            </a:r>
            <a:r>
              <a:rPr lang="en-GB" sz="1800" dirty="0" err="1" smtClean="0"/>
              <a:t>Toyosu</a:t>
            </a: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98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673170"/>
            <a:ext cx="7921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Thank you for your attention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6494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Movation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5300" y="1143001"/>
            <a:ext cx="8915400" cy="51815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GB" dirty="0" smtClean="0"/>
              <a:t>The </a:t>
            </a:r>
            <a:r>
              <a:rPr lang="en-GB" dirty="0"/>
              <a:t>router components which </a:t>
            </a:r>
            <a:r>
              <a:rPr lang="en-GB" dirty="0" smtClean="0"/>
              <a:t>are just </a:t>
            </a:r>
            <a:r>
              <a:rPr lang="en-GB" dirty="0"/>
              <a:t>transferring a packet are activated, the leakage </a:t>
            </a:r>
            <a:r>
              <a:rPr lang="en-GB" dirty="0" smtClean="0"/>
              <a:t>power of </a:t>
            </a:r>
            <a:r>
              <a:rPr lang="en-GB" dirty="0"/>
              <a:t>the on-chip network can be reduced to the </a:t>
            </a:r>
            <a:r>
              <a:rPr lang="en-GB" dirty="0" smtClean="0"/>
              <a:t>near-optimal level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Certain </a:t>
            </a:r>
            <a:r>
              <a:rPr lang="en-GB" dirty="0"/>
              <a:t>amount of wakeup latency is </a:t>
            </a:r>
            <a:r>
              <a:rPr lang="en-GB" dirty="0" smtClean="0"/>
              <a:t>required to </a:t>
            </a:r>
            <a:r>
              <a:rPr lang="en-GB" dirty="0"/>
              <a:t>activate the sleeping components, and the </a:t>
            </a:r>
            <a:r>
              <a:rPr lang="en-GB" dirty="0" smtClean="0"/>
              <a:t>application performance </a:t>
            </a:r>
            <a:r>
              <a:rPr lang="en-GB" dirty="0"/>
              <a:t>will be degraded.</a:t>
            </a:r>
            <a:endParaRPr lang="vi-VN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C285E4-F3D0-4C03-A0F1-DD965F633448}" type="datetime1">
              <a:rPr lang="en-US" altLang="en-US" smtClean="0"/>
              <a:t>8/9/2017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47F62-77B4-4D35-88EC-7092595352E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83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Gating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Coarse-Grained Power Gating:</a:t>
            </a:r>
          </a:p>
          <a:p>
            <a:pPr>
              <a:buFontTx/>
              <a:buChar char="-"/>
            </a:pPr>
            <a:r>
              <a:rPr lang="en-US" dirty="0" smtClean="0"/>
              <a:t>Surrounded by GND</a:t>
            </a:r>
          </a:p>
          <a:p>
            <a:pPr>
              <a:buFontTx/>
              <a:buChar char="-"/>
            </a:pPr>
            <a:r>
              <a:rPr lang="en-US" dirty="0" smtClean="0"/>
              <a:t>Power switches between GND and blocks or VDD and blocks</a:t>
            </a:r>
          </a:p>
          <a:p>
            <a:pPr>
              <a:buFontTx/>
              <a:buChar char="-"/>
            </a:pPr>
            <a:r>
              <a:rPr lang="en-US" dirty="0" smtClean="0"/>
              <a:t>IP or module level</a:t>
            </a:r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dirty="0" err="1" smtClean="0"/>
              <a:t>Straightfoward</a:t>
            </a:r>
            <a:r>
              <a:rPr lang="en-US" dirty="0" smtClean="0"/>
              <a:t> and easy control but</a:t>
            </a:r>
            <a:r>
              <a:rPr lang="en-GB" dirty="0" smtClean="0"/>
              <a:t> </a:t>
            </a:r>
            <a:r>
              <a:rPr lang="en-GB" dirty="0"/>
              <a:t>imposes a microsecond order wakeup latency.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DC61-D017-4344-A5BB-CEA794153656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05A-CA3C-48F4-AA6E-599E850C22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2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Gating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Fine-Grained Power Gating:</a:t>
            </a:r>
          </a:p>
          <a:p>
            <a:pPr>
              <a:buFontTx/>
              <a:buChar char="-"/>
            </a:pPr>
            <a:r>
              <a:rPr lang="en-US" dirty="0" smtClean="0"/>
              <a:t>Standard cells level</a:t>
            </a:r>
          </a:p>
          <a:p>
            <a:pPr>
              <a:buFontTx/>
              <a:buChar char="-"/>
            </a:pPr>
            <a:r>
              <a:rPr lang="en-US" dirty="0" smtClean="0"/>
              <a:t>Each cell has VGND port</a:t>
            </a:r>
          </a:p>
          <a:p>
            <a:pPr>
              <a:buFontTx/>
              <a:buChar char="-"/>
            </a:pPr>
            <a:r>
              <a:rPr lang="en-US" dirty="0" smtClean="0"/>
              <a:t>All cells in domain share the same VGND line</a:t>
            </a:r>
          </a:p>
          <a:p>
            <a:pPr marL="0" indent="0">
              <a:buNone/>
            </a:pPr>
            <a:r>
              <a:rPr lang="en-US" dirty="0" smtClean="0"/>
              <a:t>=&gt; Flexibility and short wakeup latency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DC61-D017-4344-A5BB-CEA794153656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05A-CA3C-48F4-AA6E-599E850C22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 Fine-Grained Power Gating Router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Router is divided into many Micro-power-domains</a:t>
            </a:r>
          </a:p>
          <a:p>
            <a:pPr lvl="1"/>
            <a:r>
              <a:rPr lang="en-US" altLang="ja-JP" dirty="0"/>
              <a:t>Input VC buffers, Output latches</a:t>
            </a:r>
          </a:p>
          <a:p>
            <a:pPr lvl="1"/>
            <a:r>
              <a:rPr lang="en-US" altLang="ja-JP" dirty="0"/>
              <a:t>Crossbar </a:t>
            </a:r>
            <a:r>
              <a:rPr lang="en-US" altLang="ja-JP" dirty="0" err="1"/>
              <a:t>MUXes</a:t>
            </a:r>
            <a:r>
              <a:rPr lang="en-US" altLang="ja-JP" dirty="0"/>
              <a:t>, VC </a:t>
            </a:r>
            <a:r>
              <a:rPr lang="en-US" altLang="ja-JP" dirty="0" err="1"/>
              <a:t>MUXes</a:t>
            </a:r>
            <a:endParaRPr lang="en-US" altLang="ja-JP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DC61-D017-4344-A5BB-CEA794153656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05A-CA3C-48F4-AA6E-599E850C22CE}" type="slidenum">
              <a:rPr lang="en-US" smtClean="0"/>
              <a:t>5</a:t>
            </a:fld>
            <a:endParaRPr lang="en-US"/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77" y="2438400"/>
            <a:ext cx="6553200" cy="3762900"/>
          </a:xfrm>
          <a:prstGeom prst="rect">
            <a:avLst/>
          </a:prstGeom>
        </p:spPr>
      </p:pic>
      <p:sp>
        <p:nvSpPr>
          <p:cNvPr id="147" name="Text Box 112"/>
          <p:cNvSpPr txBox="1">
            <a:spLocks noChangeArrowheads="1"/>
          </p:cNvSpPr>
          <p:nvPr/>
        </p:nvSpPr>
        <p:spPr bwMode="auto">
          <a:xfrm>
            <a:off x="320914" y="6200256"/>
            <a:ext cx="9001125" cy="46355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US" altLang="ja-JP" sz="2400" dirty="0" smtClean="0">
                <a:cs typeface="Arial" charset="0"/>
              </a:rPr>
              <a:t>Each power domain is activated only when it is “really” used</a:t>
            </a:r>
            <a:endParaRPr lang="en-US" altLang="ja-JP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8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Wakeup Control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Naive method</a:t>
            </a:r>
          </a:p>
          <a:p>
            <a:pPr>
              <a:buFontTx/>
              <a:buChar char="-"/>
            </a:pPr>
            <a:r>
              <a:rPr lang="en-US" dirty="0" smtClean="0"/>
              <a:t>Three cycles router and three </a:t>
            </a:r>
            <a:r>
              <a:rPr lang="en-US" dirty="0" err="1" smtClean="0"/>
              <a:t>pipline</a:t>
            </a:r>
            <a:r>
              <a:rPr lang="en-US" dirty="0" smtClean="0"/>
              <a:t> stage (RC, VSA, ST)</a:t>
            </a:r>
          </a:p>
          <a:p>
            <a:pPr marL="0" indent="0">
              <a:buNone/>
            </a:pPr>
            <a:r>
              <a:rPr lang="en-US" dirty="0" smtClean="0"/>
              <a:t>VC buffer: Activation of input in router i when the packet router(i-1) completes VA and SA operations</a:t>
            </a:r>
          </a:p>
          <a:p>
            <a:pPr marL="0" indent="0">
              <a:buNone/>
            </a:pPr>
            <a:r>
              <a:rPr lang="en-US" dirty="0" smtClean="0"/>
              <a:t>VCMUX: Activation of VCMUX router i </a:t>
            </a:r>
            <a:r>
              <a:rPr lang="en-US" dirty="0"/>
              <a:t>when the packet router(i-1) completes </a:t>
            </a:r>
            <a:r>
              <a:rPr lang="en-US" dirty="0" smtClean="0"/>
              <a:t>SA operations, VCMUX is shared by all VC </a:t>
            </a:r>
          </a:p>
          <a:p>
            <a:pPr marL="0" indent="0">
              <a:buNone/>
            </a:pPr>
            <a:r>
              <a:rPr lang="en-US" dirty="0" smtClean="0"/>
              <a:t>CBMUX:</a:t>
            </a:r>
            <a:r>
              <a:rPr lang="en-US" dirty="0"/>
              <a:t> : Activation of </a:t>
            </a:r>
            <a:r>
              <a:rPr lang="en-US" dirty="0" smtClean="0"/>
              <a:t>CBMUX </a:t>
            </a:r>
            <a:r>
              <a:rPr lang="en-US" dirty="0"/>
              <a:t>router </a:t>
            </a:r>
            <a:r>
              <a:rPr lang="en-US" dirty="0" smtClean="0"/>
              <a:t>i </a:t>
            </a:r>
            <a:r>
              <a:rPr lang="en-US" dirty="0"/>
              <a:t>when the packet router(i-1) completes SA </a:t>
            </a:r>
            <a:r>
              <a:rPr lang="en-US" dirty="0" smtClean="0"/>
              <a:t>operations</a:t>
            </a:r>
          </a:p>
          <a:p>
            <a:pPr marL="0" indent="0">
              <a:buNone/>
            </a:pPr>
            <a:r>
              <a:rPr lang="en-US" dirty="0" smtClean="0"/>
              <a:t>Output latch: Activation all output latch router i, When the </a:t>
            </a:r>
            <a:r>
              <a:rPr lang="en-US" dirty="0"/>
              <a:t>packet router(i-1) completes SA </a:t>
            </a:r>
            <a:r>
              <a:rPr lang="en-US" dirty="0" smtClean="0"/>
              <a:t>operations</a:t>
            </a:r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GB" dirty="0" smtClean="0"/>
              <a:t>Increases </a:t>
            </a:r>
            <a:r>
              <a:rPr lang="en-GB" dirty="0"/>
              <a:t>the communication latency and degrades the application performance.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DC61-D017-4344-A5BB-CEA794153656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05A-CA3C-48F4-AA6E-599E850C22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Wakeup Control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Look-ahead method:</a:t>
            </a:r>
          </a:p>
          <a:p>
            <a:pPr lvl="1"/>
            <a:r>
              <a:rPr kumimoji="1" lang="en-US" altLang="ja-JP" dirty="0" smtClean="0"/>
              <a:t>Look-ahead </a:t>
            </a:r>
            <a:r>
              <a:rPr lang="en-US" altLang="ja-JP" dirty="0"/>
              <a:t>routing is used</a:t>
            </a:r>
            <a:endParaRPr kumimoji="1" lang="en-US" altLang="ja-JP" dirty="0"/>
          </a:p>
          <a:p>
            <a:pPr lvl="1"/>
            <a:r>
              <a:rPr lang="en-US" altLang="ja-JP" dirty="0"/>
              <a:t>Wakeup procedure starts 4-cycle in advance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Symbol"/>
              <a:buChar char="Þ"/>
            </a:pPr>
            <a:r>
              <a:rPr lang="en-US" altLang="ja-JP" dirty="0" smtClean="0"/>
              <a:t>Wakeup </a:t>
            </a:r>
            <a:r>
              <a:rPr lang="en-US" altLang="ja-JP" dirty="0"/>
              <a:t>signals span </a:t>
            </a:r>
            <a:r>
              <a:rPr lang="en-US" altLang="ja-JP" dirty="0" smtClean="0"/>
              <a:t>2-hop</a:t>
            </a:r>
            <a:r>
              <a:rPr kumimoji="1" lang="en-US" altLang="ja-JP" dirty="0"/>
              <a:t> </a:t>
            </a:r>
            <a:endParaRPr kumimoji="1" lang="en-US" altLang="ja-JP" dirty="0" smtClean="0"/>
          </a:p>
          <a:p>
            <a:pPr marL="457200" lvl="1" indent="0">
              <a:buNone/>
            </a:pPr>
            <a:r>
              <a:rPr kumimoji="1" lang="en-US" altLang="ja-JP" dirty="0"/>
              <a:t> </a:t>
            </a:r>
            <a:r>
              <a:rPr kumimoji="1" lang="en-US" altLang="ja-JP" dirty="0" smtClean="0"/>
              <a:t>    C</a:t>
            </a:r>
            <a:r>
              <a:rPr lang="en-US" altLang="ja-JP" dirty="0" smtClean="0"/>
              <a:t>annot </a:t>
            </a:r>
            <a:r>
              <a:rPr lang="en-US" altLang="ja-JP" dirty="0"/>
              <a:t>wakeup the 1-hop </a:t>
            </a:r>
            <a:r>
              <a:rPr lang="en-US" altLang="ja-JP" dirty="0" smtClean="0"/>
              <a:t>router </a:t>
            </a:r>
            <a:r>
              <a:rPr lang="en-US" altLang="ja-JP" dirty="0"/>
              <a:t>in advance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DC61-D017-4344-A5BB-CEA794153656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05A-CA3C-48F4-AA6E-599E850C22CE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95" y="2286000"/>
            <a:ext cx="580590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Wakeup Control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Look-Ahead with Ever-On </a:t>
            </a:r>
            <a:r>
              <a:rPr lang="en-GB" b="1" dirty="0" smtClean="0"/>
              <a:t>Method</a:t>
            </a:r>
          </a:p>
          <a:p>
            <a:pPr lvl="1"/>
            <a:r>
              <a:rPr lang="en-US" altLang="ja-JP" dirty="0" smtClean="0"/>
              <a:t>VC </a:t>
            </a:r>
            <a:r>
              <a:rPr lang="en-US" altLang="ja-JP" dirty="0"/>
              <a:t>buffers </a:t>
            </a:r>
            <a:r>
              <a:rPr lang="en-US" altLang="ja-JP" dirty="0" smtClean="0"/>
              <a:t>connected from </a:t>
            </a:r>
            <a:r>
              <a:rPr lang="en-US" altLang="ja-JP" dirty="0"/>
              <a:t>CPU are always active</a:t>
            </a:r>
          </a:p>
          <a:p>
            <a:pPr lvl="1"/>
            <a:r>
              <a:rPr lang="en-US" altLang="ja-JP" dirty="0"/>
              <a:t>No wait for the first-hop</a:t>
            </a:r>
          </a:p>
          <a:p>
            <a:pPr lvl="1"/>
            <a:r>
              <a:rPr lang="en-US" altLang="ja-JP" dirty="0"/>
              <a:t>But, they consume leakage</a:t>
            </a:r>
          </a:p>
          <a:p>
            <a:pPr marL="0" indent="0">
              <a:buNone/>
            </a:pPr>
            <a:r>
              <a:rPr lang="en-US" dirty="0" smtClean="0"/>
              <a:t>=&gt; </a:t>
            </a:r>
            <a:r>
              <a:rPr lang="en-US" altLang="ja-JP" sz="2000" dirty="0">
                <a:solidFill>
                  <a:schemeClr val="tx1"/>
                </a:solidFill>
                <a:cs typeface="Arial" charset="0"/>
              </a:rPr>
              <a:t>Ever-on domain is only 4.7%; M</a:t>
            </a:r>
            <a:r>
              <a:rPr lang="en-US" altLang="ja-JP" sz="2000" dirty="0">
                <a:solidFill>
                  <a:schemeClr val="tx1"/>
                </a:solidFill>
                <a:cs typeface="Arial" charset="0"/>
                <a:sym typeface="Wingdings" pitchFamily="2" charset="2"/>
              </a:rPr>
              <a:t>inimum leakage power overhead</a:t>
            </a:r>
            <a:endParaRPr lang="en-US" altLang="ja-JP" sz="2000" dirty="0">
              <a:solidFill>
                <a:schemeClr val="tx1"/>
              </a:solidFill>
              <a:cs typeface="Arial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DC61-D017-4344-A5BB-CEA794153656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05A-CA3C-48F4-AA6E-599E850C22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Wakeup Control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Look-Ahead with Active Buffer Window (ABW) </a:t>
            </a:r>
            <a:r>
              <a:rPr lang="en-GB" b="1" dirty="0" smtClean="0"/>
              <a:t>Method</a:t>
            </a:r>
          </a:p>
          <a:p>
            <a:pPr lvl="1"/>
            <a:r>
              <a:rPr lang="en-US" altLang="ja-JP" dirty="0">
                <a:sym typeface="Wingdings" pitchFamily="2" charset="2"/>
              </a:rPr>
              <a:t>A part of the buffer is always activated</a:t>
            </a:r>
          </a:p>
          <a:p>
            <a:pPr lvl="1"/>
            <a:r>
              <a:rPr lang="en-US" altLang="ja-JP" dirty="0">
                <a:sym typeface="Wingdings" pitchFamily="2" charset="2"/>
              </a:rPr>
              <a:t>Active buffer window shifts when it receives/sends flit</a:t>
            </a:r>
          </a:p>
          <a:p>
            <a:pPr lvl="1"/>
            <a:r>
              <a:rPr lang="en-US" altLang="ja-JP" dirty="0">
                <a:sym typeface="Wingdings" pitchFamily="2" charset="2"/>
              </a:rPr>
              <a:t>Short packets (less than window size)  No wait</a:t>
            </a:r>
            <a:endParaRPr lang="en-US" altLang="ja-JP" dirty="0"/>
          </a:p>
          <a:p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DC61-D017-4344-A5BB-CEA794153656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05A-CA3C-48F4-AA6E-599E850C22CE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35525" y="3290889"/>
            <a:ext cx="1816100" cy="33528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endParaRPr lang="ja-JP" altLang="en-US" sz="2000"/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4916488" y="5805489"/>
            <a:ext cx="1655762" cy="709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ja-JP" altLang="en-US" sz="2000">
                <a:cs typeface="Arial" charset="0"/>
              </a:rPr>
              <a:t>5</a:t>
            </a:r>
            <a:r>
              <a:rPr lang="en-US" altLang="ja-JP" sz="2000">
                <a:cs typeface="Arial" charset="0"/>
              </a:rPr>
              <a:t>x5 CROSSBAR</a:t>
            </a:r>
          </a:p>
        </p:txBody>
      </p:sp>
      <p:sp>
        <p:nvSpPr>
          <p:cNvPr id="8" name="Rectangle 47"/>
          <p:cNvSpPr>
            <a:spLocks noChangeArrowheads="1"/>
          </p:cNvSpPr>
          <p:nvPr/>
        </p:nvSpPr>
        <p:spPr bwMode="auto">
          <a:xfrm>
            <a:off x="4975225" y="2822576"/>
            <a:ext cx="1447800" cy="403225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ja-JP" altLang="en-US" sz="2000"/>
          </a:p>
        </p:txBody>
      </p:sp>
      <p:sp>
        <p:nvSpPr>
          <p:cNvPr id="9" name="Text Box 48"/>
          <p:cNvSpPr txBox="1">
            <a:spLocks noChangeArrowheads="1"/>
          </p:cNvSpPr>
          <p:nvPr/>
        </p:nvSpPr>
        <p:spPr bwMode="auto">
          <a:xfrm>
            <a:off x="5062538" y="2840039"/>
            <a:ext cx="1295400" cy="401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 sz="2000">
                <a:cs typeface="Arial" charset="0"/>
              </a:rPr>
              <a:t>ARBITER</a:t>
            </a:r>
          </a:p>
        </p:txBody>
      </p:sp>
      <p:sp>
        <p:nvSpPr>
          <p:cNvPr id="10" name="Text Box 57"/>
          <p:cNvSpPr txBox="1">
            <a:spLocks noChangeArrowheads="1"/>
          </p:cNvSpPr>
          <p:nvPr/>
        </p:nvSpPr>
        <p:spPr bwMode="auto">
          <a:xfrm>
            <a:off x="930275" y="4683126"/>
            <a:ext cx="501650" cy="401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 sz="2000">
                <a:cs typeface="Arial" charset="0"/>
              </a:rPr>
              <a:t>Y+</a:t>
            </a:r>
          </a:p>
        </p:txBody>
      </p:sp>
      <p:sp>
        <p:nvSpPr>
          <p:cNvPr id="11" name="Text Box 60"/>
          <p:cNvSpPr txBox="1">
            <a:spLocks noChangeArrowheads="1"/>
          </p:cNvSpPr>
          <p:nvPr/>
        </p:nvSpPr>
        <p:spPr bwMode="auto">
          <a:xfrm>
            <a:off x="7826375" y="3159126"/>
            <a:ext cx="501650" cy="401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 sz="2000">
                <a:cs typeface="Arial" charset="0"/>
              </a:rPr>
              <a:t>X+</a:t>
            </a:r>
          </a:p>
        </p:txBody>
      </p:sp>
      <p:sp>
        <p:nvSpPr>
          <p:cNvPr id="12" name="Text Box 61"/>
          <p:cNvSpPr txBox="1">
            <a:spLocks noChangeArrowheads="1"/>
          </p:cNvSpPr>
          <p:nvPr/>
        </p:nvSpPr>
        <p:spPr bwMode="auto">
          <a:xfrm>
            <a:off x="7826375" y="3910014"/>
            <a:ext cx="438150" cy="401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 sz="2000">
                <a:cs typeface="Arial" charset="0"/>
              </a:rPr>
              <a:t>X-</a:t>
            </a:r>
          </a:p>
        </p:txBody>
      </p:sp>
      <p:sp>
        <p:nvSpPr>
          <p:cNvPr id="13" name="Text Box 62"/>
          <p:cNvSpPr txBox="1">
            <a:spLocks noChangeArrowheads="1"/>
          </p:cNvSpPr>
          <p:nvPr/>
        </p:nvSpPr>
        <p:spPr bwMode="auto">
          <a:xfrm>
            <a:off x="7826375" y="4672014"/>
            <a:ext cx="501650" cy="401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 sz="2000">
                <a:cs typeface="Arial" charset="0"/>
              </a:rPr>
              <a:t>Y+</a:t>
            </a:r>
          </a:p>
        </p:txBody>
      </p:sp>
      <p:sp>
        <p:nvSpPr>
          <p:cNvPr id="14" name="Text Box 63"/>
          <p:cNvSpPr txBox="1">
            <a:spLocks noChangeArrowheads="1"/>
          </p:cNvSpPr>
          <p:nvPr/>
        </p:nvSpPr>
        <p:spPr bwMode="auto">
          <a:xfrm>
            <a:off x="7824788" y="5434014"/>
            <a:ext cx="414337" cy="401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 sz="2000">
                <a:cs typeface="Arial" charset="0"/>
              </a:rPr>
              <a:t>Y-</a:t>
            </a:r>
          </a:p>
        </p:txBody>
      </p:sp>
      <p:sp>
        <p:nvSpPr>
          <p:cNvPr id="15" name="Text Box 64"/>
          <p:cNvSpPr txBox="1">
            <a:spLocks noChangeArrowheads="1"/>
          </p:cNvSpPr>
          <p:nvPr/>
        </p:nvSpPr>
        <p:spPr bwMode="auto">
          <a:xfrm>
            <a:off x="7793038" y="6196014"/>
            <a:ext cx="923925" cy="401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ja-JP" sz="2000">
                <a:cs typeface="Arial" charset="0"/>
              </a:rPr>
              <a:t>CORE</a:t>
            </a:r>
          </a:p>
        </p:txBody>
      </p:sp>
      <p:sp>
        <p:nvSpPr>
          <p:cNvPr id="16" name="Line 81"/>
          <p:cNvSpPr>
            <a:spLocks noChangeShapeType="1"/>
          </p:cNvSpPr>
          <p:nvPr/>
        </p:nvSpPr>
        <p:spPr bwMode="auto">
          <a:xfrm>
            <a:off x="1547813" y="4938714"/>
            <a:ext cx="68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ja-JP" altLang="en-US"/>
          </a:p>
        </p:txBody>
      </p:sp>
      <p:sp>
        <p:nvSpPr>
          <p:cNvPr id="17" name="Line 101"/>
          <p:cNvSpPr>
            <a:spLocks noChangeShapeType="1"/>
          </p:cNvSpPr>
          <p:nvPr/>
        </p:nvSpPr>
        <p:spPr bwMode="auto">
          <a:xfrm>
            <a:off x="4333875" y="4938714"/>
            <a:ext cx="4238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ja-JP" altLang="en-US"/>
          </a:p>
        </p:txBody>
      </p:sp>
      <p:sp>
        <p:nvSpPr>
          <p:cNvPr id="18" name="Line 104"/>
          <p:cNvSpPr>
            <a:spLocks noChangeShapeType="1"/>
          </p:cNvSpPr>
          <p:nvPr/>
        </p:nvSpPr>
        <p:spPr bwMode="auto">
          <a:xfrm flipH="1">
            <a:off x="5246688" y="4052889"/>
            <a:ext cx="990600" cy="1600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ja-JP" altLang="en-US"/>
          </a:p>
        </p:txBody>
      </p:sp>
      <p:sp>
        <p:nvSpPr>
          <p:cNvPr id="19" name="Line 105"/>
          <p:cNvSpPr>
            <a:spLocks noChangeShapeType="1"/>
          </p:cNvSpPr>
          <p:nvPr/>
        </p:nvSpPr>
        <p:spPr bwMode="auto">
          <a:xfrm>
            <a:off x="5246688" y="4052889"/>
            <a:ext cx="990600" cy="1600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ja-JP" altLang="en-US"/>
          </a:p>
        </p:txBody>
      </p:sp>
      <p:sp>
        <p:nvSpPr>
          <p:cNvPr id="20" name="Line 106"/>
          <p:cNvSpPr>
            <a:spLocks noChangeShapeType="1"/>
          </p:cNvSpPr>
          <p:nvPr/>
        </p:nvSpPr>
        <p:spPr bwMode="auto">
          <a:xfrm>
            <a:off x="5094288" y="5653089"/>
            <a:ext cx="15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ja-JP" altLang="en-US"/>
          </a:p>
        </p:txBody>
      </p:sp>
      <p:sp>
        <p:nvSpPr>
          <p:cNvPr id="21" name="Line 107"/>
          <p:cNvSpPr>
            <a:spLocks noChangeShapeType="1"/>
          </p:cNvSpPr>
          <p:nvPr/>
        </p:nvSpPr>
        <p:spPr bwMode="auto">
          <a:xfrm>
            <a:off x="6237288" y="5653089"/>
            <a:ext cx="15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ja-JP" altLang="en-US"/>
          </a:p>
        </p:txBody>
      </p:sp>
      <p:sp>
        <p:nvSpPr>
          <p:cNvPr id="22" name="Line 108"/>
          <p:cNvSpPr>
            <a:spLocks noChangeShapeType="1"/>
          </p:cNvSpPr>
          <p:nvPr/>
        </p:nvSpPr>
        <p:spPr bwMode="auto">
          <a:xfrm>
            <a:off x="5094288" y="4052889"/>
            <a:ext cx="15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ja-JP" altLang="en-US"/>
          </a:p>
        </p:txBody>
      </p:sp>
      <p:sp>
        <p:nvSpPr>
          <p:cNvPr id="23" name="Line 109"/>
          <p:cNvSpPr>
            <a:spLocks noChangeShapeType="1"/>
          </p:cNvSpPr>
          <p:nvPr/>
        </p:nvSpPr>
        <p:spPr bwMode="auto">
          <a:xfrm>
            <a:off x="6237288" y="4052889"/>
            <a:ext cx="15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ja-JP" altLang="en-US"/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6970713" y="3214689"/>
            <a:ext cx="173037" cy="357187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endParaRPr lang="ja-JP" altLang="en-US" sz="2000"/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6970713" y="3929064"/>
            <a:ext cx="173037" cy="357187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endParaRPr lang="ja-JP" altLang="en-US" sz="2000"/>
          </a:p>
        </p:txBody>
      </p:sp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6970713" y="4714876"/>
            <a:ext cx="173037" cy="357188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endParaRPr lang="ja-JP" altLang="en-US" sz="2000"/>
          </a:p>
        </p:txBody>
      </p:sp>
      <p:sp>
        <p:nvSpPr>
          <p:cNvPr id="27" name="Rectangle 38"/>
          <p:cNvSpPr>
            <a:spLocks noChangeArrowheads="1"/>
          </p:cNvSpPr>
          <p:nvPr/>
        </p:nvSpPr>
        <p:spPr bwMode="auto">
          <a:xfrm>
            <a:off x="6970713" y="5500689"/>
            <a:ext cx="173037" cy="357187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endParaRPr lang="ja-JP" altLang="en-US" sz="2000"/>
          </a:p>
        </p:txBody>
      </p:sp>
      <p:sp>
        <p:nvSpPr>
          <p:cNvPr id="28" name="Rectangle 38"/>
          <p:cNvSpPr>
            <a:spLocks noChangeArrowheads="1"/>
          </p:cNvSpPr>
          <p:nvPr/>
        </p:nvSpPr>
        <p:spPr bwMode="auto">
          <a:xfrm>
            <a:off x="6970713" y="6286501"/>
            <a:ext cx="173037" cy="357188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endParaRPr lang="ja-JP" altLang="en-US" sz="2000"/>
          </a:p>
        </p:txBody>
      </p:sp>
      <p:sp>
        <p:nvSpPr>
          <p:cNvPr id="29" name="Line 115"/>
          <p:cNvSpPr>
            <a:spLocks noChangeShapeType="1"/>
          </p:cNvSpPr>
          <p:nvPr/>
        </p:nvSpPr>
        <p:spPr bwMode="auto">
          <a:xfrm>
            <a:off x="6727825" y="3381376"/>
            <a:ext cx="106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ja-JP" altLang="en-US"/>
          </a:p>
        </p:txBody>
      </p:sp>
      <p:sp>
        <p:nvSpPr>
          <p:cNvPr id="30" name="Line 116"/>
          <p:cNvSpPr>
            <a:spLocks noChangeShapeType="1"/>
          </p:cNvSpPr>
          <p:nvPr/>
        </p:nvSpPr>
        <p:spPr bwMode="auto">
          <a:xfrm>
            <a:off x="6727825" y="4143376"/>
            <a:ext cx="106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ja-JP" altLang="en-US"/>
          </a:p>
        </p:txBody>
      </p:sp>
      <p:sp>
        <p:nvSpPr>
          <p:cNvPr id="31" name="Line 117"/>
          <p:cNvSpPr>
            <a:spLocks noChangeShapeType="1"/>
          </p:cNvSpPr>
          <p:nvPr/>
        </p:nvSpPr>
        <p:spPr bwMode="auto">
          <a:xfrm>
            <a:off x="6727825" y="4905376"/>
            <a:ext cx="106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ja-JP" altLang="en-US"/>
          </a:p>
        </p:txBody>
      </p:sp>
      <p:sp>
        <p:nvSpPr>
          <p:cNvPr id="32" name="Line 118"/>
          <p:cNvSpPr>
            <a:spLocks noChangeShapeType="1"/>
          </p:cNvSpPr>
          <p:nvPr/>
        </p:nvSpPr>
        <p:spPr bwMode="auto">
          <a:xfrm>
            <a:off x="6727825" y="5667376"/>
            <a:ext cx="106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ja-JP" altLang="en-US"/>
          </a:p>
        </p:txBody>
      </p:sp>
      <p:sp>
        <p:nvSpPr>
          <p:cNvPr id="33" name="Line 119"/>
          <p:cNvSpPr>
            <a:spLocks noChangeShapeType="1"/>
          </p:cNvSpPr>
          <p:nvPr/>
        </p:nvSpPr>
        <p:spPr bwMode="auto">
          <a:xfrm>
            <a:off x="6727825" y="6429376"/>
            <a:ext cx="1066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ja-JP" altLang="en-US"/>
          </a:p>
        </p:txBody>
      </p:sp>
      <p:sp>
        <p:nvSpPr>
          <p:cNvPr id="34" name="正方形/長方形 126"/>
          <p:cNvSpPr/>
          <p:nvPr/>
        </p:nvSpPr>
        <p:spPr bwMode="auto">
          <a:xfrm>
            <a:off x="2285984" y="4429132"/>
            <a:ext cx="285752" cy="107157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35" name="正方形/長方形 127"/>
          <p:cNvSpPr/>
          <p:nvPr/>
        </p:nvSpPr>
        <p:spPr bwMode="auto">
          <a:xfrm>
            <a:off x="2571736" y="4429132"/>
            <a:ext cx="285752" cy="107157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36" name="正方形/長方形 128"/>
          <p:cNvSpPr/>
          <p:nvPr/>
        </p:nvSpPr>
        <p:spPr bwMode="auto">
          <a:xfrm>
            <a:off x="2857488" y="4429132"/>
            <a:ext cx="285752" cy="107157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37" name="正方形/長方形 129"/>
          <p:cNvSpPr/>
          <p:nvPr/>
        </p:nvSpPr>
        <p:spPr bwMode="auto">
          <a:xfrm>
            <a:off x="3143240" y="4429132"/>
            <a:ext cx="285752" cy="107157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38" name="正方形/長方形 130"/>
          <p:cNvSpPr/>
          <p:nvPr/>
        </p:nvSpPr>
        <p:spPr bwMode="auto">
          <a:xfrm>
            <a:off x="3428992" y="4429132"/>
            <a:ext cx="285752" cy="107157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39" name="正方形/長方形 131"/>
          <p:cNvSpPr/>
          <p:nvPr/>
        </p:nvSpPr>
        <p:spPr bwMode="auto">
          <a:xfrm>
            <a:off x="3714744" y="4429132"/>
            <a:ext cx="285752" cy="107157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40" name="正方形/長方形 132"/>
          <p:cNvSpPr/>
          <p:nvPr/>
        </p:nvSpPr>
        <p:spPr bwMode="auto">
          <a:xfrm>
            <a:off x="4000496" y="4429132"/>
            <a:ext cx="285752" cy="107157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ea typeface="ＭＳ Ｐゴシック" charset="-128"/>
            </a:endParaRPr>
          </a:p>
        </p:txBody>
      </p:sp>
      <p:grpSp>
        <p:nvGrpSpPr>
          <p:cNvPr id="41" name="グループ化 138"/>
          <p:cNvGrpSpPr/>
          <p:nvPr/>
        </p:nvGrpSpPr>
        <p:grpSpPr>
          <a:xfrm>
            <a:off x="2285984" y="4429132"/>
            <a:ext cx="857256" cy="1071570"/>
            <a:chOff x="2285984" y="4286256"/>
            <a:chExt cx="857256" cy="1071570"/>
          </a:xfrm>
        </p:grpSpPr>
        <p:sp>
          <p:nvSpPr>
            <p:cNvPr id="42" name="正方形/長方形 133"/>
            <p:cNvSpPr/>
            <p:nvPr/>
          </p:nvSpPr>
          <p:spPr bwMode="auto">
            <a:xfrm>
              <a:off x="2285984" y="4286256"/>
              <a:ext cx="285752" cy="107157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ea typeface="ＭＳ Ｐゴシック" charset="-128"/>
              </a:endParaRPr>
            </a:p>
          </p:txBody>
        </p:sp>
        <p:sp>
          <p:nvSpPr>
            <p:cNvPr id="43" name="正方形/長方形 134"/>
            <p:cNvSpPr/>
            <p:nvPr/>
          </p:nvSpPr>
          <p:spPr bwMode="auto">
            <a:xfrm>
              <a:off x="2571736" y="4286256"/>
              <a:ext cx="285752" cy="107157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ea typeface="ＭＳ Ｐゴシック" charset="-128"/>
              </a:endParaRPr>
            </a:p>
          </p:txBody>
        </p:sp>
        <p:sp>
          <p:nvSpPr>
            <p:cNvPr id="44" name="正方形/長方形 136"/>
            <p:cNvSpPr/>
            <p:nvPr/>
          </p:nvSpPr>
          <p:spPr bwMode="auto">
            <a:xfrm>
              <a:off x="2857488" y="4286256"/>
              <a:ext cx="285752" cy="107157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ea typeface="ＭＳ Ｐゴシック" charset="-128"/>
              </a:endParaRPr>
            </a:p>
          </p:txBody>
        </p:sp>
      </p:grpSp>
      <p:grpSp>
        <p:nvGrpSpPr>
          <p:cNvPr id="45" name="グループ化 50"/>
          <p:cNvGrpSpPr/>
          <p:nvPr/>
        </p:nvGrpSpPr>
        <p:grpSpPr>
          <a:xfrm>
            <a:off x="3500430" y="5572140"/>
            <a:ext cx="1076521" cy="1214446"/>
            <a:chOff x="3500430" y="5429264"/>
            <a:chExt cx="1076521" cy="1214446"/>
          </a:xfrm>
        </p:grpSpPr>
        <p:sp useBgFill="1">
          <p:nvSpPr>
            <p:cNvPr id="46" name="正方形/長方形 49"/>
            <p:cNvSpPr/>
            <p:nvPr/>
          </p:nvSpPr>
          <p:spPr bwMode="auto">
            <a:xfrm>
              <a:off x="3500430" y="5429264"/>
              <a:ext cx="1071570" cy="1214446"/>
            </a:xfrm>
            <a:prstGeom prst="rect">
              <a:avLst/>
            </a:prstGeom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ea typeface="ＭＳ Ｐゴシック" charset="-128"/>
              </a:endParaRPr>
            </a:p>
          </p:txBody>
        </p:sp>
        <p:grpSp>
          <p:nvGrpSpPr>
            <p:cNvPr id="47" name="グループ化 146"/>
            <p:cNvGrpSpPr/>
            <p:nvPr/>
          </p:nvGrpSpPr>
          <p:grpSpPr>
            <a:xfrm>
              <a:off x="3778334" y="5429264"/>
              <a:ext cx="798617" cy="785818"/>
              <a:chOff x="4071934" y="5357826"/>
              <a:chExt cx="798617" cy="785818"/>
            </a:xfrm>
          </p:grpSpPr>
          <p:cxnSp>
            <p:nvCxnSpPr>
              <p:cNvPr id="51" name="直線矢印コネクタ 140"/>
              <p:cNvCxnSpPr/>
              <p:nvPr/>
            </p:nvCxnSpPr>
            <p:spPr bwMode="auto">
              <a:xfrm rot="5400000" flipH="1" flipV="1">
                <a:off x="4000893" y="5571743"/>
                <a:ext cx="428628" cy="794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2" name="テキスト ボックス 144"/>
              <p:cNvSpPr txBox="1"/>
              <p:nvPr/>
            </p:nvSpPr>
            <p:spPr>
              <a:xfrm>
                <a:off x="4071934" y="5743534"/>
                <a:ext cx="7986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 smtClean="0"/>
                  <a:t>Read</a:t>
                </a:r>
                <a:endParaRPr kumimoji="1" lang="ja-JP" altLang="en-US" sz="2000" dirty="0"/>
              </a:p>
            </p:txBody>
          </p:sp>
        </p:grpSp>
        <p:grpSp>
          <p:nvGrpSpPr>
            <p:cNvPr id="48" name="グループ化 147"/>
            <p:cNvGrpSpPr/>
            <p:nvPr/>
          </p:nvGrpSpPr>
          <p:grpSpPr>
            <a:xfrm>
              <a:off x="3643306" y="5429264"/>
              <a:ext cx="777970" cy="1214446"/>
              <a:chOff x="3916259" y="5357826"/>
              <a:chExt cx="777970" cy="1214446"/>
            </a:xfrm>
          </p:grpSpPr>
          <p:cxnSp>
            <p:nvCxnSpPr>
              <p:cNvPr id="49" name="直線矢印コネクタ 142"/>
              <p:cNvCxnSpPr/>
              <p:nvPr/>
            </p:nvCxnSpPr>
            <p:spPr bwMode="auto">
              <a:xfrm rot="5400000" flipH="1" flipV="1">
                <a:off x="3643703" y="5786057"/>
                <a:ext cx="857256" cy="794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0" name="テキスト ボックス 145"/>
              <p:cNvSpPr txBox="1"/>
              <p:nvPr/>
            </p:nvSpPr>
            <p:spPr>
              <a:xfrm>
                <a:off x="3916259" y="6172162"/>
                <a:ext cx="7779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 smtClean="0"/>
                  <a:t>Write</a:t>
                </a:r>
                <a:endParaRPr kumimoji="1" lang="ja-JP" altLang="en-US" sz="2000" dirty="0"/>
              </a:p>
            </p:txBody>
          </p:sp>
        </p:grpSp>
      </p:grpSp>
      <p:grpSp>
        <p:nvGrpSpPr>
          <p:cNvPr id="53" name="グループ化 51"/>
          <p:cNvGrpSpPr/>
          <p:nvPr/>
        </p:nvGrpSpPr>
        <p:grpSpPr>
          <a:xfrm>
            <a:off x="2714612" y="3743270"/>
            <a:ext cx="2058577" cy="473136"/>
            <a:chOff x="3000364" y="3600394"/>
            <a:chExt cx="2058577" cy="473136"/>
          </a:xfrm>
        </p:grpSpPr>
        <p:cxnSp>
          <p:nvCxnSpPr>
            <p:cNvPr id="54" name="直線矢印コネクタ 52"/>
            <p:cNvCxnSpPr/>
            <p:nvPr/>
          </p:nvCxnSpPr>
          <p:spPr bwMode="auto">
            <a:xfrm>
              <a:off x="3428992" y="4071942"/>
              <a:ext cx="857256" cy="1588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55" name="テキスト ボックス 53"/>
            <p:cNvSpPr txBox="1"/>
            <p:nvPr/>
          </p:nvSpPr>
          <p:spPr>
            <a:xfrm>
              <a:off x="3000364" y="3600394"/>
              <a:ext cx="20585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/>
                <a:t>Window size = 3</a:t>
              </a:r>
              <a:endParaRPr kumimoji="1" lang="ja-JP" altLang="en-US" sz="2000" dirty="0"/>
            </a:p>
          </p:txBody>
        </p:sp>
      </p:grpSp>
      <p:sp>
        <p:nvSpPr>
          <p:cNvPr id="57" name="正方形/長方形 131"/>
          <p:cNvSpPr/>
          <p:nvPr/>
        </p:nvSpPr>
        <p:spPr bwMode="auto">
          <a:xfrm>
            <a:off x="4000496" y="4431504"/>
            <a:ext cx="285752" cy="107157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ea typeface="ＭＳ Ｐゴシック" charset="-128"/>
            </a:endParaRPr>
          </a:p>
        </p:txBody>
      </p:sp>
      <p:sp>
        <p:nvSpPr>
          <p:cNvPr id="58" name="正方形/長方形 136"/>
          <p:cNvSpPr/>
          <p:nvPr/>
        </p:nvSpPr>
        <p:spPr bwMode="auto">
          <a:xfrm>
            <a:off x="3143240" y="4431504"/>
            <a:ext cx="285752" cy="107157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44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SLAB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ISLAB presentation ver1." id="{C8413209-9F2B-4E02-B80A-2127E2BF435A}" vid="{37DDFFFA-2AF0-4A23-9F47-19D61175C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SISLAB slides template</Template>
  <TotalTime>249</TotalTime>
  <Words>441</Words>
  <Application>Microsoft Office PowerPoint</Application>
  <PresentationFormat>A4 Paper (210x297 mm)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SISLAB slides template</vt:lpstr>
      <vt:lpstr>Ultra Fine-Grained Run-Time Power Gating of On-Chip Routers for CMPS</vt:lpstr>
      <vt:lpstr>Movation</vt:lpstr>
      <vt:lpstr>Power Gating Techniques</vt:lpstr>
      <vt:lpstr>Power Gating Techniques</vt:lpstr>
      <vt:lpstr>Ultra Fine-Grained Power Gating Router</vt:lpstr>
      <vt:lpstr>Wakeup Control Methods</vt:lpstr>
      <vt:lpstr>Wakeup Control Methods</vt:lpstr>
      <vt:lpstr>Wakeup Control Methods</vt:lpstr>
      <vt:lpstr>Wakeup Control Methods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 Fine-Grained Run-Time Power Gating of On-Chip Routers for CMPS</dc:title>
  <dc:creator>Nguyen Kham Quang</dc:creator>
  <cp:lastModifiedBy>Nguyen Kham Quang</cp:lastModifiedBy>
  <cp:revision>12</cp:revision>
  <cp:lastPrinted>2014-02-14T16:45:35Z</cp:lastPrinted>
  <dcterms:created xsi:type="dcterms:W3CDTF">2017-08-09T03:44:24Z</dcterms:created>
  <dcterms:modified xsi:type="dcterms:W3CDTF">2017-08-09T07:55:34Z</dcterms:modified>
</cp:coreProperties>
</file>