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5" r:id="rId4"/>
    <p:sldId id="276" r:id="rId5"/>
    <p:sldId id="278" r:id="rId6"/>
    <p:sldId id="277" r:id="rId7"/>
    <p:sldId id="266" r:id="rId8"/>
    <p:sldId id="279" r:id="rId9"/>
    <p:sldId id="280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48" autoAdjust="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9865-E53F-4A2F-A96A-0E1C42E0C72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1E7-70B7-4336-B443-D22E13CC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17CF-1A85-4508-97E8-23DAF776ADFC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312-ABE7-4A26-A182-3F9569AA3BB9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A615-E9D4-4685-85CD-4427BAD56893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118E-DB6D-45BE-BEDD-04B135E8A615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C453-32A0-4CB4-8246-CE6BA2313C8C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1B2-792C-4FDD-87E3-843910A5B666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F91-C26D-4060-988E-FED695C015FE}" type="datetime1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52E7-79C8-4A07-9587-16C350EE6EA4}" type="datetime1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898E-20B3-4F8A-AAB1-8D18DE0AECE6}" type="datetime1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AF5E-36C1-4E9D-9BC8-58AAB105BA02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DDEB-1DBF-4406-B43E-3A9E493CCB45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5467-71E0-411E-A5EC-68C3DFC89FF8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ANN – SC - MNIST</a:t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17</a:t>
            </a:r>
            <a:r>
              <a:rPr lang="en-US" sz="2800" baseline="30000" smtClean="0">
                <a:solidFill>
                  <a:srgbClr val="FF0000"/>
                </a:solidFill>
              </a:rPr>
              <a:t>th</a:t>
            </a:r>
            <a:r>
              <a:rPr lang="en-US" sz="2800" smtClean="0">
                <a:solidFill>
                  <a:srgbClr val="FF0000"/>
                </a:solidFill>
              </a:rPr>
              <a:t> April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ReLU architecture &amp; Binary2Bipolar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3533776" y="2059067"/>
            <a:ext cx="1028700" cy="419100"/>
          </a:xfrm>
          <a:prstGeom prst="trapezoid">
            <a:avLst>
              <a:gd name="adj" fmla="val 562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4640" y="1764268"/>
                <a:ext cx="60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40" y="1764268"/>
                <a:ext cx="60516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000" r="-10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21470" y="2199568"/>
                <a:ext cx="5715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70" y="2199568"/>
                <a:ext cx="571500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/>
          <p:cNvSpPr/>
          <p:nvPr/>
        </p:nvSpPr>
        <p:spPr>
          <a:xfrm rot="5400000">
            <a:off x="2823210" y="2794634"/>
            <a:ext cx="754381" cy="51435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2750" y="2870834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1981200"/>
            <a:ext cx="16478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2376364" y="2291268"/>
            <a:ext cx="876928" cy="2567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0"/>
            <a:endCxn id="6" idx="3"/>
          </p:cNvCxnSpPr>
          <p:nvPr/>
        </p:nvCxnSpPr>
        <p:spPr>
          <a:xfrm flipV="1">
            <a:off x="3457576" y="2665095"/>
            <a:ext cx="590550" cy="38671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</p:cNvCxnSpPr>
          <p:nvPr/>
        </p:nvCxnSpPr>
        <p:spPr>
          <a:xfrm>
            <a:off x="4257676" y="2268617"/>
            <a:ext cx="3905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0749" y="2495550"/>
            <a:ext cx="16478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2333253" y="2619838"/>
            <a:ext cx="745294" cy="4937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67250" y="2069068"/>
                <a:ext cx="757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𝑝𝑢𝑡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2069068"/>
                <a:ext cx="7575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77" r="-645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2378608" y="4495800"/>
            <a:ext cx="11927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59178" y="4126468"/>
                <a:ext cx="1131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78" y="4126468"/>
                <a:ext cx="113125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839" t="-116393" r="-44086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447800" y="4191000"/>
            <a:ext cx="98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Dữ liệu đầu vào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81400" y="4143375"/>
            <a:ext cx="11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Dữ liệu lưỡng cực</a:t>
            </a: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14384" y="4464517"/>
            <a:ext cx="9857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14384" y="410741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84" y="4107418"/>
                <a:ext cx="9144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704984" y="41542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Dữ liệu đầu 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BIN2SC &amp; SC2BIN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200" y="2058026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Bộ tạo số ngẫu nhiên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600200" y="2591426"/>
            <a:ext cx="228600" cy="76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07573" y="2657235"/>
            <a:ext cx="0" cy="251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rot="5400000">
            <a:off x="3257550" y="2267576"/>
            <a:ext cx="1371600" cy="11049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362826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</a:p>
          <a:p>
            <a:r>
              <a:rPr lang="en-US" smtClean="0"/>
              <a:t>    A&lt;B</a:t>
            </a:r>
          </a:p>
          <a:p>
            <a:r>
              <a:rPr lang="en-US" smtClean="0"/>
              <a:t>B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2515226"/>
            <a:ext cx="342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48000" y="3124826"/>
            <a:ext cx="342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179618" y="2439026"/>
            <a:ext cx="762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200400" y="3048626"/>
            <a:ext cx="762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86100" y="2134226"/>
            <a:ext cx="28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68782" y="2817049"/>
            <a:ext cx="28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0200" y="2972426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nhị phân </a:t>
            </a:r>
            <a:r>
              <a:rPr lang="en-US" smtClean="0"/>
              <a:t>b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485409" y="2820026"/>
            <a:ext cx="257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2613485"/>
            <a:ext cx="29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942248" y="3060294"/>
                <a:ext cx="125950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mtClean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48" y="3060294"/>
                <a:ext cx="1259505" cy="374270"/>
              </a:xfrm>
              <a:prstGeom prst="rect">
                <a:avLst/>
              </a:prstGeom>
              <a:blipFill rotWithShape="0">
                <a:blip r:embed="rId2"/>
                <a:stretch>
                  <a:fillRect t="-114754" r="-27670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585539" y="1993494"/>
            <a:ext cx="12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Bộ so sánh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96000" y="261599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Bộ đếm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nhị phân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6096000" y="3149390"/>
            <a:ext cx="228600" cy="76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203373" y="3215199"/>
            <a:ext cx="0" cy="251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38375" y="2933700"/>
            <a:ext cx="257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86759" y="2760518"/>
            <a:ext cx="24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7651645" y="2818877"/>
            <a:ext cx="0" cy="215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609114" y="2841173"/>
            <a:ext cx="77994" cy="153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43800" y="2590800"/>
            <a:ext cx="28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24050" y="2733096"/>
            <a:ext cx="3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</a:t>
            </a:r>
            <a:endParaRPr lang="en-US" smtClean="0"/>
          </a:p>
        </p:txBody>
      </p:sp>
      <p:sp>
        <p:nvSpPr>
          <p:cNvPr id="61" name="TextBox 60"/>
          <p:cNvSpPr txBox="1"/>
          <p:nvPr/>
        </p:nvSpPr>
        <p:spPr>
          <a:xfrm>
            <a:off x="3182144" y="3710065"/>
            <a:ext cx="43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(a)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00364" y="3710065"/>
            <a:ext cx="48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(b)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28800" y="4550643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K-bit LFSR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1991591" y="4843775"/>
            <a:ext cx="228600" cy="76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rot="5400000">
            <a:off x="3257550" y="4519925"/>
            <a:ext cx="1371600" cy="11049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2800" y="461517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</a:p>
          <a:p>
            <a:r>
              <a:rPr lang="en-US" smtClean="0"/>
              <a:t>    A&lt;B</a:t>
            </a:r>
          </a:p>
          <a:p>
            <a:r>
              <a:rPr lang="en-US" smtClean="0"/>
              <a:t>B</a:t>
            </a: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048000" y="4767575"/>
            <a:ext cx="342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48000" y="5377175"/>
            <a:ext cx="342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179618" y="4691375"/>
            <a:ext cx="762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00" y="5300975"/>
            <a:ext cx="762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86100" y="4386575"/>
            <a:ext cx="28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68782" y="5069398"/>
            <a:ext cx="28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589211" y="5203993"/>
                <a:ext cx="467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1" y="5203993"/>
                <a:ext cx="46793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4485409" y="5072375"/>
            <a:ext cx="257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24400" y="4865834"/>
            <a:ext cx="29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X</a:t>
            </a:r>
            <a:endParaRPr lang="en-US" smtClean="0"/>
          </a:p>
        </p:txBody>
      </p:sp>
      <p:sp>
        <p:nvSpPr>
          <p:cNvPr id="63" name="TextBox 62"/>
          <p:cNvSpPr txBox="1"/>
          <p:nvPr/>
        </p:nvSpPr>
        <p:spPr>
          <a:xfrm>
            <a:off x="3585539" y="4245843"/>
            <a:ext cx="12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Bộ so sánh</a:t>
            </a:r>
          </a:p>
        </p:txBody>
      </p:sp>
    </p:spTree>
    <p:extLst>
      <p:ext uri="{BB962C8B-B14F-4D97-AF65-F5344CB8AC3E}">
        <p14:creationId xmlns:p14="http://schemas.microsoft.com/office/powerpoint/2010/main" val="24076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Perceptron (neuron)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438400" y="1840923"/>
                <a:ext cx="533400" cy="484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40923"/>
                <a:ext cx="533400" cy="48490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189871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98711"/>
                <a:ext cx="45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7" idx="3"/>
            <a:endCxn id="6" idx="2"/>
          </p:cNvCxnSpPr>
          <p:nvPr/>
        </p:nvCxnSpPr>
        <p:spPr>
          <a:xfrm>
            <a:off x="1676400" y="2083377"/>
            <a:ext cx="7620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2438400" y="2590800"/>
                <a:ext cx="533400" cy="484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90800"/>
                <a:ext cx="533400" cy="48490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219200" y="264858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48588"/>
                <a:ext cx="4572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37" idx="3"/>
            <a:endCxn id="35" idx="2"/>
          </p:cNvCxnSpPr>
          <p:nvPr/>
        </p:nvCxnSpPr>
        <p:spPr>
          <a:xfrm>
            <a:off x="1676400" y="2833254"/>
            <a:ext cx="7620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2438400" y="4010891"/>
                <a:ext cx="533400" cy="484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010891"/>
                <a:ext cx="533400" cy="48490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219200" y="406867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68679"/>
                <a:ext cx="4572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1" idx="3"/>
            <a:endCxn id="39" idx="2"/>
          </p:cNvCxnSpPr>
          <p:nvPr/>
        </p:nvCxnSpPr>
        <p:spPr>
          <a:xfrm>
            <a:off x="1676400" y="4253345"/>
            <a:ext cx="7620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3985225" y="2860931"/>
                <a:ext cx="944951" cy="8590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25" y="2860931"/>
                <a:ext cx="944951" cy="859046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6" idx="6"/>
            <a:endCxn id="43" idx="1"/>
          </p:cNvCxnSpPr>
          <p:nvPr/>
        </p:nvCxnSpPr>
        <p:spPr>
          <a:xfrm>
            <a:off x="2971800" y="2083378"/>
            <a:ext cx="1151810" cy="903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6"/>
          </p:cNvCxnSpPr>
          <p:nvPr/>
        </p:nvCxnSpPr>
        <p:spPr>
          <a:xfrm>
            <a:off x="2971800" y="2833255"/>
            <a:ext cx="1030903" cy="320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6"/>
            <a:endCxn id="43" idx="3"/>
          </p:cNvCxnSpPr>
          <p:nvPr/>
        </p:nvCxnSpPr>
        <p:spPr>
          <a:xfrm flipV="1">
            <a:off x="2971800" y="3594173"/>
            <a:ext cx="1151810" cy="659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6634" y="33188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634" y="3318803"/>
                <a:ext cx="4572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9100" y="42672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4267200"/>
                <a:ext cx="4572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60" idx="0"/>
            <a:endCxn id="43" idx="4"/>
          </p:cNvCxnSpPr>
          <p:nvPr/>
        </p:nvCxnSpPr>
        <p:spPr>
          <a:xfrm flipV="1">
            <a:off x="4457700" y="3719977"/>
            <a:ext cx="1" cy="547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600701" y="2937164"/>
                <a:ext cx="685800" cy="701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1" y="2937164"/>
                <a:ext cx="685800" cy="7014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stCxn id="43" idx="6"/>
            <a:endCxn id="28" idx="1"/>
          </p:cNvCxnSpPr>
          <p:nvPr/>
        </p:nvCxnSpPr>
        <p:spPr>
          <a:xfrm flipV="1">
            <a:off x="4930176" y="3287864"/>
            <a:ext cx="670525" cy="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8" idx="3"/>
            <a:endCxn id="66" idx="1"/>
          </p:cNvCxnSpPr>
          <p:nvPr/>
        </p:nvCxnSpPr>
        <p:spPr>
          <a:xfrm>
            <a:off x="6286501" y="3287864"/>
            <a:ext cx="646444" cy="1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32945" y="310490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945" y="3104906"/>
                <a:ext cx="457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962400" y="2133600"/>
            <a:ext cx="111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Tổng các tích (SOP)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15854" y="1383268"/>
            <a:ext cx="10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Trọng số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044987" y="1383268"/>
            <a:ext cx="10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Đầu vào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951493" y="4572000"/>
            <a:ext cx="10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Độ lệch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743192" y="2690142"/>
            <a:ext cx="8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Đầu ra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363346" y="2286000"/>
            <a:ext cx="111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Hàm kích hoạt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Perceptron (neuron)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1676400"/>
            <a:ext cx="1495425" cy="1084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11" y="3199151"/>
            <a:ext cx="1495425" cy="1059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011" y="4731807"/>
            <a:ext cx="1495425" cy="1068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81200" y="1676400"/>
                <a:ext cx="2667000" cy="9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smtClean="0"/>
                  <a:t>Sigmoid</a:t>
                </a:r>
                <a:endParaRPr lang="en-US" sz="2400" b="1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2667000" cy="983474"/>
              </a:xfrm>
              <a:prstGeom prst="rect">
                <a:avLst/>
              </a:prstGeom>
              <a:blipFill rotWithShape="0">
                <a:blip r:embed="rId6"/>
                <a:stretch>
                  <a:fillRect l="-2283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81200" y="3199151"/>
                <a:ext cx="2667000" cy="997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smtClean="0"/>
                  <a:t>Tanh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199151"/>
                <a:ext cx="2667000" cy="997837"/>
              </a:xfrm>
              <a:prstGeom prst="rect">
                <a:avLst/>
              </a:prstGeom>
              <a:blipFill rotWithShape="0">
                <a:blip r:embed="rId7"/>
                <a:stretch>
                  <a:fillRect l="-2283" t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81200" y="4731807"/>
                <a:ext cx="266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smtClean="0"/>
                  <a:t>ReLU</a:t>
                </a:r>
                <a:endParaRPr lang="en-US" sz="2400" b="1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31807"/>
                <a:ext cx="2667000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2283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4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Conventional activation functions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362200" y="2953595"/>
            <a:ext cx="213662" cy="213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362200" y="2502464"/>
            <a:ext cx="213662" cy="213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2362200" y="4586939"/>
            <a:ext cx="213662" cy="213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362200" y="2051332"/>
            <a:ext cx="213662" cy="213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2362200" y="1600200"/>
            <a:ext cx="213662" cy="213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06718" y="1867812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706718" y="1219200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706717" y="5207916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708762" y="4551464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802218" y="4038600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802218" y="1834270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1" idx="6"/>
            <a:endCxn id="93" idx="2"/>
          </p:cNvCxnSpPr>
          <p:nvPr/>
        </p:nvCxnSpPr>
        <p:spPr>
          <a:xfrm flipV="1">
            <a:off x="2575862" y="1427383"/>
            <a:ext cx="2130856" cy="279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6"/>
            <a:endCxn id="93" idx="2"/>
          </p:cNvCxnSpPr>
          <p:nvPr/>
        </p:nvCxnSpPr>
        <p:spPr>
          <a:xfrm flipV="1">
            <a:off x="2575862" y="1427383"/>
            <a:ext cx="2130856" cy="730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6"/>
            <a:endCxn id="93" idx="2"/>
          </p:cNvCxnSpPr>
          <p:nvPr/>
        </p:nvCxnSpPr>
        <p:spPr>
          <a:xfrm flipV="1">
            <a:off x="2575862" y="1427383"/>
            <a:ext cx="2130856" cy="118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7" idx="6"/>
            <a:endCxn id="93" idx="2"/>
          </p:cNvCxnSpPr>
          <p:nvPr/>
        </p:nvCxnSpPr>
        <p:spPr>
          <a:xfrm flipV="1">
            <a:off x="2575862" y="1427383"/>
            <a:ext cx="2130856" cy="1633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93" idx="2"/>
          </p:cNvCxnSpPr>
          <p:nvPr/>
        </p:nvCxnSpPr>
        <p:spPr>
          <a:xfrm flipV="1">
            <a:off x="2575862" y="1427383"/>
            <a:ext cx="2130856" cy="3266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6"/>
            <a:endCxn id="92" idx="2"/>
          </p:cNvCxnSpPr>
          <p:nvPr/>
        </p:nvCxnSpPr>
        <p:spPr>
          <a:xfrm>
            <a:off x="2575862" y="1707031"/>
            <a:ext cx="2130856" cy="368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0" idx="6"/>
            <a:endCxn id="92" idx="2"/>
          </p:cNvCxnSpPr>
          <p:nvPr/>
        </p:nvCxnSpPr>
        <p:spPr>
          <a:xfrm flipV="1">
            <a:off x="2575862" y="2075995"/>
            <a:ext cx="2130856" cy="8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8" idx="6"/>
            <a:endCxn id="92" idx="2"/>
          </p:cNvCxnSpPr>
          <p:nvPr/>
        </p:nvCxnSpPr>
        <p:spPr>
          <a:xfrm flipV="1">
            <a:off x="2575862" y="2075995"/>
            <a:ext cx="2130856" cy="533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7" idx="6"/>
            <a:endCxn id="92" idx="2"/>
          </p:cNvCxnSpPr>
          <p:nvPr/>
        </p:nvCxnSpPr>
        <p:spPr>
          <a:xfrm flipV="1">
            <a:off x="2575862" y="2075995"/>
            <a:ext cx="2130856" cy="984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9" idx="6"/>
            <a:endCxn id="92" idx="2"/>
          </p:cNvCxnSpPr>
          <p:nvPr/>
        </p:nvCxnSpPr>
        <p:spPr>
          <a:xfrm flipV="1">
            <a:off x="2575862" y="2075995"/>
            <a:ext cx="2130856" cy="261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1" idx="6"/>
            <a:endCxn id="95" idx="2"/>
          </p:cNvCxnSpPr>
          <p:nvPr/>
        </p:nvCxnSpPr>
        <p:spPr>
          <a:xfrm>
            <a:off x="2575862" y="1707031"/>
            <a:ext cx="2132900" cy="3052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0" idx="6"/>
            <a:endCxn id="95" idx="2"/>
          </p:cNvCxnSpPr>
          <p:nvPr/>
        </p:nvCxnSpPr>
        <p:spPr>
          <a:xfrm>
            <a:off x="2575862" y="2158163"/>
            <a:ext cx="2132900" cy="260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8" idx="6"/>
            <a:endCxn id="95" idx="2"/>
          </p:cNvCxnSpPr>
          <p:nvPr/>
        </p:nvCxnSpPr>
        <p:spPr>
          <a:xfrm>
            <a:off x="2575862" y="2609295"/>
            <a:ext cx="2132900" cy="2150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7" idx="6"/>
            <a:endCxn id="95" idx="2"/>
          </p:cNvCxnSpPr>
          <p:nvPr/>
        </p:nvCxnSpPr>
        <p:spPr>
          <a:xfrm>
            <a:off x="2575862" y="3060426"/>
            <a:ext cx="2132900" cy="169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6"/>
            <a:endCxn id="95" idx="2"/>
          </p:cNvCxnSpPr>
          <p:nvPr/>
        </p:nvCxnSpPr>
        <p:spPr>
          <a:xfrm>
            <a:off x="2575862" y="4693770"/>
            <a:ext cx="2132900" cy="65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1" idx="6"/>
            <a:endCxn id="94" idx="2"/>
          </p:cNvCxnSpPr>
          <p:nvPr/>
        </p:nvCxnSpPr>
        <p:spPr>
          <a:xfrm>
            <a:off x="2575862" y="1707031"/>
            <a:ext cx="2130855" cy="3709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0" idx="6"/>
            <a:endCxn id="94" idx="2"/>
          </p:cNvCxnSpPr>
          <p:nvPr/>
        </p:nvCxnSpPr>
        <p:spPr>
          <a:xfrm>
            <a:off x="2575862" y="2158163"/>
            <a:ext cx="2130855" cy="3257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8" idx="6"/>
            <a:endCxn id="94" idx="2"/>
          </p:cNvCxnSpPr>
          <p:nvPr/>
        </p:nvCxnSpPr>
        <p:spPr>
          <a:xfrm>
            <a:off x="2575862" y="2609295"/>
            <a:ext cx="2130855" cy="2806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7" idx="6"/>
            <a:endCxn id="94" idx="2"/>
          </p:cNvCxnSpPr>
          <p:nvPr/>
        </p:nvCxnSpPr>
        <p:spPr>
          <a:xfrm>
            <a:off x="2575862" y="3060426"/>
            <a:ext cx="2130855" cy="2355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9" idx="6"/>
            <a:endCxn id="94" idx="2"/>
          </p:cNvCxnSpPr>
          <p:nvPr/>
        </p:nvCxnSpPr>
        <p:spPr>
          <a:xfrm>
            <a:off x="2575862" y="4693770"/>
            <a:ext cx="2130855" cy="722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3" idx="6"/>
            <a:endCxn id="97" idx="2"/>
          </p:cNvCxnSpPr>
          <p:nvPr/>
        </p:nvCxnSpPr>
        <p:spPr>
          <a:xfrm>
            <a:off x="5123083" y="1427383"/>
            <a:ext cx="1679135" cy="615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2" idx="6"/>
            <a:endCxn id="97" idx="2"/>
          </p:cNvCxnSpPr>
          <p:nvPr/>
        </p:nvCxnSpPr>
        <p:spPr>
          <a:xfrm flipV="1">
            <a:off x="5123083" y="2042453"/>
            <a:ext cx="1679135" cy="33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5" idx="6"/>
            <a:endCxn id="97" idx="2"/>
          </p:cNvCxnSpPr>
          <p:nvPr/>
        </p:nvCxnSpPr>
        <p:spPr>
          <a:xfrm flipV="1">
            <a:off x="5125127" y="2042453"/>
            <a:ext cx="1677091" cy="2717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6"/>
            <a:endCxn id="97" idx="2"/>
          </p:cNvCxnSpPr>
          <p:nvPr/>
        </p:nvCxnSpPr>
        <p:spPr>
          <a:xfrm flipV="1">
            <a:off x="5123082" y="2042453"/>
            <a:ext cx="1679136" cy="3373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3" idx="6"/>
            <a:endCxn id="96" idx="2"/>
          </p:cNvCxnSpPr>
          <p:nvPr/>
        </p:nvCxnSpPr>
        <p:spPr>
          <a:xfrm>
            <a:off x="5123083" y="1427383"/>
            <a:ext cx="1679135" cy="281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2" idx="6"/>
            <a:endCxn id="96" idx="2"/>
          </p:cNvCxnSpPr>
          <p:nvPr/>
        </p:nvCxnSpPr>
        <p:spPr>
          <a:xfrm>
            <a:off x="5123083" y="2075995"/>
            <a:ext cx="1679135" cy="2170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5" idx="6"/>
            <a:endCxn id="96" idx="2"/>
          </p:cNvCxnSpPr>
          <p:nvPr/>
        </p:nvCxnSpPr>
        <p:spPr>
          <a:xfrm flipV="1">
            <a:off x="5125127" y="4246783"/>
            <a:ext cx="1677091" cy="51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4" idx="6"/>
            <a:endCxn id="96" idx="2"/>
          </p:cNvCxnSpPr>
          <p:nvPr/>
        </p:nvCxnSpPr>
        <p:spPr>
          <a:xfrm flipV="1">
            <a:off x="5123082" y="4246783"/>
            <a:ext cx="1679136" cy="1169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6802218" y="2707835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93" idx="6"/>
            <a:endCxn id="126" idx="2"/>
          </p:cNvCxnSpPr>
          <p:nvPr/>
        </p:nvCxnSpPr>
        <p:spPr>
          <a:xfrm>
            <a:off x="5123083" y="1427383"/>
            <a:ext cx="1679135" cy="1488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2" idx="6"/>
            <a:endCxn id="126" idx="2"/>
          </p:cNvCxnSpPr>
          <p:nvPr/>
        </p:nvCxnSpPr>
        <p:spPr>
          <a:xfrm>
            <a:off x="5123083" y="2075995"/>
            <a:ext cx="1679135" cy="840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5" idx="6"/>
            <a:endCxn id="126" idx="2"/>
          </p:cNvCxnSpPr>
          <p:nvPr/>
        </p:nvCxnSpPr>
        <p:spPr>
          <a:xfrm flipV="1">
            <a:off x="5125127" y="2916018"/>
            <a:ext cx="1677091" cy="184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4" idx="6"/>
            <a:endCxn id="126" idx="2"/>
          </p:cNvCxnSpPr>
          <p:nvPr/>
        </p:nvCxnSpPr>
        <p:spPr>
          <a:xfrm flipV="1">
            <a:off x="5123082" y="2916018"/>
            <a:ext cx="1679136" cy="2500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707031" y="580564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vào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35217" y="5795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ẩn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248400" y="579544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ra</a:t>
            </a:r>
          </a:p>
        </p:txBody>
      </p:sp>
      <p:cxnSp>
        <p:nvCxnSpPr>
          <p:cNvPr id="134" name="Straight Arrow Connector 133"/>
          <p:cNvCxnSpPr>
            <a:stCxn id="97" idx="6"/>
          </p:cNvCxnSpPr>
          <p:nvPr/>
        </p:nvCxnSpPr>
        <p:spPr>
          <a:xfrm>
            <a:off x="7218583" y="2042453"/>
            <a:ext cx="4014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6" idx="6"/>
          </p:cNvCxnSpPr>
          <p:nvPr/>
        </p:nvCxnSpPr>
        <p:spPr>
          <a:xfrm>
            <a:off x="7218583" y="4246783"/>
            <a:ext cx="3605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7620000" y="1838876"/>
                <a:ext cx="4163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838876"/>
                <a:ext cx="41636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/>
          <p:cNvSpPr/>
          <p:nvPr/>
        </p:nvSpPr>
        <p:spPr>
          <a:xfrm>
            <a:off x="4706718" y="2516424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91" idx="6"/>
            <a:endCxn id="137" idx="2"/>
          </p:cNvCxnSpPr>
          <p:nvPr/>
        </p:nvCxnSpPr>
        <p:spPr>
          <a:xfrm>
            <a:off x="2575862" y="1707031"/>
            <a:ext cx="2130856" cy="10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0" idx="6"/>
            <a:endCxn id="137" idx="2"/>
          </p:cNvCxnSpPr>
          <p:nvPr/>
        </p:nvCxnSpPr>
        <p:spPr>
          <a:xfrm>
            <a:off x="2575862" y="2158163"/>
            <a:ext cx="2130856" cy="566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6"/>
            <a:endCxn id="137" idx="2"/>
          </p:cNvCxnSpPr>
          <p:nvPr/>
        </p:nvCxnSpPr>
        <p:spPr>
          <a:xfrm>
            <a:off x="2575862" y="2609295"/>
            <a:ext cx="2130856" cy="11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88" idx="6"/>
            <a:endCxn id="137" idx="2"/>
          </p:cNvCxnSpPr>
          <p:nvPr/>
        </p:nvCxnSpPr>
        <p:spPr>
          <a:xfrm>
            <a:off x="2575862" y="2609295"/>
            <a:ext cx="2130856" cy="11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89" idx="6"/>
            <a:endCxn id="137" idx="2"/>
          </p:cNvCxnSpPr>
          <p:nvPr/>
        </p:nvCxnSpPr>
        <p:spPr>
          <a:xfrm flipV="1">
            <a:off x="2575862" y="2724607"/>
            <a:ext cx="2130856" cy="1969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7" idx="6"/>
            <a:endCxn id="97" idx="2"/>
          </p:cNvCxnSpPr>
          <p:nvPr/>
        </p:nvCxnSpPr>
        <p:spPr>
          <a:xfrm flipV="1">
            <a:off x="5123083" y="2042453"/>
            <a:ext cx="1679135" cy="682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7" idx="6"/>
            <a:endCxn id="96" idx="2"/>
          </p:cNvCxnSpPr>
          <p:nvPr/>
        </p:nvCxnSpPr>
        <p:spPr>
          <a:xfrm>
            <a:off x="5123083" y="2724607"/>
            <a:ext cx="1679135" cy="152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7" idx="6"/>
            <a:endCxn id="126" idx="2"/>
          </p:cNvCxnSpPr>
          <p:nvPr/>
        </p:nvCxnSpPr>
        <p:spPr>
          <a:xfrm>
            <a:off x="5123083" y="2724607"/>
            <a:ext cx="1679135" cy="191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4594306" y="4094018"/>
            <a:ext cx="6085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706718" y="3165035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>
            <a:stCxn id="91" idx="6"/>
            <a:endCxn id="147" idx="2"/>
          </p:cNvCxnSpPr>
          <p:nvPr/>
        </p:nvCxnSpPr>
        <p:spPr>
          <a:xfrm>
            <a:off x="2575862" y="1707031"/>
            <a:ext cx="2130856" cy="1666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0" idx="6"/>
            <a:endCxn id="147" idx="2"/>
          </p:cNvCxnSpPr>
          <p:nvPr/>
        </p:nvCxnSpPr>
        <p:spPr>
          <a:xfrm>
            <a:off x="2575862" y="2158163"/>
            <a:ext cx="2130856" cy="1215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7" idx="6"/>
            <a:endCxn id="147" idx="2"/>
          </p:cNvCxnSpPr>
          <p:nvPr/>
        </p:nvCxnSpPr>
        <p:spPr>
          <a:xfrm>
            <a:off x="2575862" y="3060426"/>
            <a:ext cx="2130856" cy="312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89" idx="6"/>
            <a:endCxn id="147" idx="2"/>
          </p:cNvCxnSpPr>
          <p:nvPr/>
        </p:nvCxnSpPr>
        <p:spPr>
          <a:xfrm flipV="1">
            <a:off x="2575862" y="3373218"/>
            <a:ext cx="2130856" cy="132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7" idx="6"/>
            <a:endCxn id="97" idx="2"/>
          </p:cNvCxnSpPr>
          <p:nvPr/>
        </p:nvCxnSpPr>
        <p:spPr>
          <a:xfrm flipV="1">
            <a:off x="5123083" y="2042453"/>
            <a:ext cx="1679135" cy="1330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7" idx="6"/>
            <a:endCxn id="126" idx="2"/>
          </p:cNvCxnSpPr>
          <p:nvPr/>
        </p:nvCxnSpPr>
        <p:spPr>
          <a:xfrm flipV="1">
            <a:off x="5123083" y="2916018"/>
            <a:ext cx="1679135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6"/>
            <a:endCxn id="96" idx="2"/>
          </p:cNvCxnSpPr>
          <p:nvPr/>
        </p:nvCxnSpPr>
        <p:spPr>
          <a:xfrm>
            <a:off x="5123083" y="3373218"/>
            <a:ext cx="1679135" cy="873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91" idx="2"/>
          </p:cNvCxnSpPr>
          <p:nvPr/>
        </p:nvCxnSpPr>
        <p:spPr>
          <a:xfrm>
            <a:off x="1960783" y="1707031"/>
            <a:ext cx="4014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90" idx="2"/>
          </p:cNvCxnSpPr>
          <p:nvPr/>
        </p:nvCxnSpPr>
        <p:spPr>
          <a:xfrm>
            <a:off x="1960783" y="2158163"/>
            <a:ext cx="4014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88" idx="2"/>
          </p:cNvCxnSpPr>
          <p:nvPr/>
        </p:nvCxnSpPr>
        <p:spPr>
          <a:xfrm>
            <a:off x="1960783" y="2609295"/>
            <a:ext cx="4014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87" idx="2"/>
          </p:cNvCxnSpPr>
          <p:nvPr/>
        </p:nvCxnSpPr>
        <p:spPr>
          <a:xfrm>
            <a:off x="1981200" y="3060426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89" idx="2"/>
          </p:cNvCxnSpPr>
          <p:nvPr/>
        </p:nvCxnSpPr>
        <p:spPr>
          <a:xfrm>
            <a:off x="1981200" y="469377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6" idx="6"/>
          </p:cNvCxnSpPr>
          <p:nvPr/>
        </p:nvCxnSpPr>
        <p:spPr>
          <a:xfrm>
            <a:off x="7218583" y="2916018"/>
            <a:ext cx="4014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7620000" y="2678668"/>
                <a:ext cx="4163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678668"/>
                <a:ext cx="4163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41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7543800" y="4050268"/>
                <a:ext cx="4163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050268"/>
                <a:ext cx="4163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76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526736" y="1498480"/>
                <a:ext cx="4163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736" y="1498480"/>
                <a:ext cx="41636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1524000" y="1916668"/>
                <a:ext cx="4163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916668"/>
                <a:ext cx="4163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1524000" y="2373868"/>
                <a:ext cx="4163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73868"/>
                <a:ext cx="41636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1524000" y="2831068"/>
                <a:ext cx="4163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31068"/>
                <a:ext cx="41636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1600200" y="4507468"/>
                <a:ext cx="4163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507468"/>
                <a:ext cx="41636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Connector 167"/>
          <p:cNvCxnSpPr/>
          <p:nvPr/>
        </p:nvCxnSpPr>
        <p:spPr>
          <a:xfrm rot="5400000">
            <a:off x="6782333" y="3586697"/>
            <a:ext cx="6085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2167504" y="3872446"/>
            <a:ext cx="6085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6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Design 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371600"/>
            <a:ext cx="5791200" cy="4621218"/>
            <a:chOff x="1828800" y="1676400"/>
            <a:chExt cx="5334000" cy="4316418"/>
          </a:xfrm>
        </p:grpSpPr>
        <p:sp>
          <p:nvSpPr>
            <p:cNvPr id="5" name="Rectangle 4"/>
            <p:cNvSpPr/>
            <p:nvPr/>
          </p:nvSpPr>
          <p:spPr>
            <a:xfrm>
              <a:off x="1828800" y="1676400"/>
              <a:ext cx="1249095" cy="623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Thuật toán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3734398"/>
              <a:ext cx="1249095" cy="1426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Thiết kế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5463609"/>
              <a:ext cx="1249095" cy="529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Thực thi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6600" y="1688887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mtClean="0"/>
                <a:t>Mạng nơ-ron</a:t>
              </a:r>
            </a:p>
            <a:p>
              <a:pPr marL="285750" indent="-285750">
                <a:buFontTx/>
                <a:buChar char="-"/>
              </a:pPr>
              <a:r>
                <a:rPr lang="en-US" smtClean="0"/>
                <a:t>Tính toán ngẫu nhiên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630269"/>
              <a:ext cx="388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mtClean="0"/>
                <a:t>Mô phỏng mạng nơ-ron trên Matlab</a:t>
              </a:r>
            </a:p>
            <a:p>
              <a:pPr marL="285750" indent="-285750">
                <a:buFontTx/>
                <a:buChar char="-"/>
              </a:pPr>
              <a:r>
                <a:rPr lang="en-US" smtClean="0"/>
                <a:t>Đào tạo ngoại tuyến sử dụng Caffe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6600" y="3706818"/>
              <a:ext cx="3886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mtClean="0"/>
                <a:t>Thiết kế mạng nơ-ron cơ bản (VHDL)</a:t>
              </a:r>
            </a:p>
            <a:p>
              <a:pPr marL="285750" indent="-285750">
                <a:buFontTx/>
                <a:buChar char="-"/>
              </a:pPr>
              <a:r>
                <a:rPr lang="en-US" smtClean="0"/>
                <a:t>Thiết kế mô-đun nơ-ron tính toán ngẫu nhiên (VHDL)</a:t>
              </a:r>
            </a:p>
            <a:p>
              <a:pPr marL="285750" indent="-285750">
                <a:buFontTx/>
                <a:buChar char="-"/>
              </a:pPr>
              <a:r>
                <a:rPr lang="en-US" smtClean="0"/>
                <a:t>Mô phỏng (Questasim)</a:t>
              </a:r>
            </a:p>
            <a:p>
              <a:pPr marL="285750" indent="-285750">
                <a:buFontTx/>
                <a:buChar char="-"/>
              </a:pPr>
              <a:r>
                <a:rPr lang="en-US" smtClean="0"/>
                <a:t>Kiểm chứng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6600" y="5547286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mtClean="0"/>
                <a:t>Thực thi Virtex-7 Xilinx FPGA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828800" y="2343723"/>
            <a:ext cx="1356160" cy="856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Đào tạo mạng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3252" y="3050595"/>
            <a:ext cx="1681757" cy="741118"/>
            <a:chOff x="3279279" y="4177246"/>
            <a:chExt cx="1681757" cy="741118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84478" y="3050595"/>
            <a:ext cx="1566675" cy="741118"/>
            <a:chOff x="4042896" y="1715660"/>
            <a:chExt cx="1566675" cy="74111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5218" y="3050595"/>
            <a:ext cx="1448058" cy="752875"/>
            <a:chOff x="379248" y="5807937"/>
            <a:chExt cx="1448058" cy="752875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75121" y="3048834"/>
            <a:ext cx="1599238" cy="723601"/>
            <a:chOff x="3675121" y="3048834"/>
            <a:chExt cx="1599238" cy="723601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675121" y="5435203"/>
            <a:ext cx="1599238" cy="724319"/>
            <a:chOff x="3675121" y="5435203"/>
            <a:chExt cx="1599238" cy="72431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86131" y="5434009"/>
            <a:ext cx="1719449" cy="724319"/>
            <a:chOff x="7186131" y="5434009"/>
            <a:chExt cx="1719449" cy="724319"/>
          </a:xfrm>
        </p:grpSpPr>
        <p:grpSp>
          <p:nvGrpSpPr>
            <p:cNvPr id="37" name="Group 36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7181240" y="3048358"/>
            <a:ext cx="1719449" cy="723601"/>
            <a:chOff x="7186131" y="5434727"/>
            <a:chExt cx="1719449" cy="723601"/>
          </a:xfrm>
        </p:grpSpPr>
        <p:grpSp>
          <p:nvGrpSpPr>
            <p:cNvPr id="47" name="Group 46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60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5426" y="3109385"/>
            <a:ext cx="1566675" cy="741118"/>
            <a:chOff x="4042896" y="1715660"/>
            <a:chExt cx="1566675" cy="741118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59039" y="5181600"/>
            <a:ext cx="1719449" cy="724319"/>
            <a:chOff x="7186131" y="5434009"/>
            <a:chExt cx="1719449" cy="724319"/>
          </a:xfrm>
        </p:grpSpPr>
        <p:grpSp>
          <p:nvGrpSpPr>
            <p:cNvPr id="11" name="Group 10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29387" y="5166962"/>
            <a:ext cx="1448058" cy="752875"/>
            <a:chOff x="379248" y="5807937"/>
            <a:chExt cx="1448058" cy="752875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59390" y="2209800"/>
            <a:ext cx="1388052" cy="1498376"/>
            <a:chOff x="5241348" y="2514601"/>
            <a:chExt cx="1388052" cy="1498376"/>
          </a:xfrm>
        </p:grpSpPr>
        <p:sp>
          <p:nvSpPr>
            <p:cNvPr id="25" name="Trapezoid 24"/>
            <p:cNvSpPr/>
            <p:nvPr/>
          </p:nvSpPr>
          <p:spPr>
            <a:xfrm rot="5400000">
              <a:off x="5299039" y="2897788"/>
              <a:ext cx="1316096" cy="549721"/>
            </a:xfrm>
            <a:prstGeom prst="trapezoid">
              <a:avLst>
                <a:gd name="adj" fmla="val 4173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6231948" y="3162703"/>
              <a:ext cx="397452" cy="4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25" idx="3"/>
            </p:cNvCxnSpPr>
            <p:nvPr/>
          </p:nvCxnSpPr>
          <p:spPr>
            <a:xfrm flipV="1">
              <a:off x="5407150" y="3715998"/>
              <a:ext cx="549937" cy="296979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41348" y="2819401"/>
              <a:ext cx="4408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41348" y="3479577"/>
              <a:ext cx="4408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133600" y="3952139"/>
                <a:ext cx="157906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952139"/>
                <a:ext cx="1579060" cy="391261"/>
              </a:xfrm>
              <a:prstGeom prst="rect">
                <a:avLst/>
              </a:prstGeom>
              <a:blipFill rotWithShape="0"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78540" y="6085739"/>
                <a:ext cx="157906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40" y="6085739"/>
                <a:ext cx="1579060" cy="391261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15306" y="6085739"/>
                <a:ext cx="1186371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06" y="6085739"/>
                <a:ext cx="1186371" cy="391261"/>
              </a:xfrm>
              <a:prstGeom prst="rect">
                <a:avLst/>
              </a:prstGeom>
              <a:blipFill rotWithShape="0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16753" y="3962859"/>
                <a:ext cx="191066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53" y="3962859"/>
                <a:ext cx="1910663" cy="391261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42897" y="3107123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97" y="3107123"/>
                <a:ext cx="2766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838325" y="3487557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3487557"/>
                <a:ext cx="276606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736492" y="3271749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92" y="3271749"/>
                <a:ext cx="276606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1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765769" y="5152805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769" y="5152805"/>
                <a:ext cx="276606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52600" y="5536168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536168"/>
                <a:ext cx="276606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810000" y="5353050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353050"/>
                <a:ext cx="276606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111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81394" y="5353050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94" y="5353050"/>
                <a:ext cx="276606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11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57750" y="5355193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0" y="5355193"/>
                <a:ext cx="276606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7275" y="2316430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75" y="2316430"/>
                <a:ext cx="276606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84539" y="2963682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39" y="2963682"/>
                <a:ext cx="276606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589113" y="2608616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113" y="2608616"/>
                <a:ext cx="276606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1111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428763" y="3513986"/>
                <a:ext cx="945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63" y="3513986"/>
                <a:ext cx="94525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2266592" y="2514600"/>
            <a:ext cx="1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Cổng AND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57400" y="4746329"/>
            <a:ext cx="1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Cổng XNOR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04149" y="4824249"/>
            <a:ext cx="1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Cổng NOT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065549" y="1814331"/>
            <a:ext cx="1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Bộ hợp kênh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148"/>
      </p:ext>
    </p:extLst>
  </p:cSld>
  <p:clrMapOvr>
    <a:masterClrMapping/>
  </p:clrMapOvr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19124</TotalTime>
  <Words>240</Words>
  <Application>Microsoft Office PowerPoint</Application>
  <PresentationFormat>On-screen Show (4:3)</PresentationFormat>
  <Paragraphs>124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UVN Giay Trang</vt:lpstr>
      <vt:lpstr>2014-SISLAB template</vt:lpstr>
      <vt:lpstr>ANN – SC - MNIST 17th April 2018</vt:lpstr>
      <vt:lpstr>ReLU architecture &amp; Binary2Bipolar</vt:lpstr>
      <vt:lpstr>BIN2SC &amp; SC2BIN</vt:lpstr>
      <vt:lpstr>Perceptron (neuron)</vt:lpstr>
      <vt:lpstr>Perceptron (neuron)</vt:lpstr>
      <vt:lpstr>Conventional activation functions</vt:lpstr>
      <vt:lpstr>Design Methodology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134</cp:revision>
  <dcterms:created xsi:type="dcterms:W3CDTF">2014-04-07T08:20:53Z</dcterms:created>
  <dcterms:modified xsi:type="dcterms:W3CDTF">2018-05-18T03:39:05Z</dcterms:modified>
</cp:coreProperties>
</file>