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7" r:id="rId4"/>
    <p:sldId id="270" r:id="rId5"/>
    <p:sldId id="269" r:id="rId6"/>
    <p:sldId id="272" r:id="rId7"/>
    <p:sldId id="267" r:id="rId8"/>
    <p:sldId id="278" r:id="rId9"/>
    <p:sldId id="276" r:id="rId10"/>
    <p:sldId id="262" r:id="rId11"/>
    <p:sldId id="265" r:id="rId12"/>
    <p:sldId id="271" r:id="rId13"/>
    <p:sldId id="266" r:id="rId14"/>
    <p:sldId id="275" r:id="rId15"/>
    <p:sldId id="279" r:id="rId16"/>
    <p:sldId id="260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48" autoAdjust="0"/>
  </p:normalViewPr>
  <p:slideViewPr>
    <p:cSldViewPr>
      <p:cViewPr varScale="1">
        <p:scale>
          <a:sx n="88" d="100"/>
          <a:sy n="88" d="100"/>
        </p:scale>
        <p:origin x="13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9865-E53F-4A2F-A96A-0E1C42E0C729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11E7-70B7-4336-B443-D22E13CC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17CF-1A85-4508-97E8-23DAF776ADFC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0312-ABE7-4A26-A182-3F9569AA3BB9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A615-E9D4-4685-85CD-4427BAD56893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118E-DB6D-45BE-BEDD-04B135E8A615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C453-32A0-4CB4-8246-CE6BA2313C8C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1B2-792C-4FDD-87E3-843910A5B666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F91-C26D-4060-988E-FED695C015FE}" type="datetime1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52E7-79C8-4A07-9587-16C350EE6EA4}" type="datetime1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898E-20B3-4F8A-AAB1-8D18DE0AECE6}" type="datetime1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AF5E-36C1-4E9D-9BC8-58AAB105BA02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DDEB-1DBF-4406-B43E-3A9E493CCB45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5467-71E0-411E-A5EC-68C3DFC89FF8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130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63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20.png"/><Relationship Id="rId7" Type="http://schemas.openxmlformats.org/officeDocument/2006/relationships/image" Target="../media/image37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20.png"/><Relationship Id="rId5" Type="http://schemas.openxmlformats.org/officeDocument/2006/relationships/image" Target="../media/image340.png"/><Relationship Id="rId10" Type="http://schemas.openxmlformats.org/officeDocument/2006/relationships/image" Target="../media/image411.png"/><Relationship Id="rId4" Type="http://schemas.openxmlformats.org/officeDocument/2006/relationships/image" Target="../media/image330.png"/><Relationship Id="rId9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1.png"/><Relationship Id="rId7" Type="http://schemas.openxmlformats.org/officeDocument/2006/relationships/image" Target="../media/image7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21" Type="http://schemas.openxmlformats.org/officeDocument/2006/relationships/image" Target="../media/image43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13.png"/><Relationship Id="rId16" Type="http://schemas.openxmlformats.org/officeDocument/2006/relationships/image" Target="../media/image41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7.png"/><Relationship Id="rId15" Type="http://schemas.openxmlformats.org/officeDocument/2006/relationships/image" Target="../media/image40.png"/><Relationship Id="rId23" Type="http://schemas.openxmlformats.org/officeDocument/2006/relationships/image" Target="../media/image45.png"/><Relationship Id="rId10" Type="http://schemas.openxmlformats.org/officeDocument/2006/relationships/image" Target="../media/image35.png"/><Relationship Id="rId19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solidFill>
                  <a:srgbClr val="FF0000"/>
                </a:solidFill>
              </a:rPr>
              <a:t>Drawing images of thesis</a:t>
            </a:r>
            <a:br>
              <a:rPr lang="en-US" sz="4800" smtClean="0">
                <a:solidFill>
                  <a:srgbClr val="FF0000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03</a:t>
            </a:r>
            <a:r>
              <a:rPr lang="en-US" sz="2800" baseline="30000" smtClean="0">
                <a:solidFill>
                  <a:srgbClr val="FF0000"/>
                </a:solidFill>
              </a:rPr>
              <a:t>th</a:t>
            </a:r>
            <a:r>
              <a:rPr lang="en-US" sz="2800" smtClean="0">
                <a:solidFill>
                  <a:srgbClr val="FF0000"/>
                </a:solidFill>
              </a:rPr>
              <a:t> May 2018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Proposed SC neuron module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48511" y="6356350"/>
            <a:ext cx="2133600" cy="365125"/>
          </a:xfrm>
        </p:spPr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 rot="16200000">
            <a:off x="2458054" y="3132406"/>
            <a:ext cx="550856" cy="831953"/>
            <a:chOff x="1382174" y="2575873"/>
            <a:chExt cx="370426" cy="602965"/>
          </a:xfrm>
        </p:grpSpPr>
        <p:cxnSp>
          <p:nvCxnSpPr>
            <p:cNvPr id="179" name="Straight Connector 178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2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3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184" name="Straight Connector 183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/>
              <p:cNvSpPr txBox="1"/>
              <p:nvPr/>
            </p:nvSpPr>
            <p:spPr>
              <a:xfrm>
                <a:off x="113154" y="3168490"/>
                <a:ext cx="423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54" y="3168490"/>
                <a:ext cx="42326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34287" y="3460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7" y="3460656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22306" y="2234223"/>
                <a:ext cx="604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6" y="2234223"/>
                <a:ext cx="604963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Rectangle 230"/>
          <p:cNvSpPr/>
          <p:nvPr/>
        </p:nvSpPr>
        <p:spPr>
          <a:xfrm>
            <a:off x="1398448" y="3598890"/>
            <a:ext cx="842612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 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3" name="Straight Arrow Connector 232"/>
          <p:cNvCxnSpPr/>
          <p:nvPr/>
        </p:nvCxnSpPr>
        <p:spPr>
          <a:xfrm>
            <a:off x="609600" y="3693353"/>
            <a:ext cx="778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2241060" y="3685979"/>
            <a:ext cx="1400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/>
          <p:cNvSpPr/>
          <p:nvPr/>
        </p:nvSpPr>
        <p:spPr>
          <a:xfrm>
            <a:off x="1398448" y="3322524"/>
            <a:ext cx="842612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 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609600" y="3416987"/>
            <a:ext cx="778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7" idx="3"/>
          </p:cNvCxnSpPr>
          <p:nvPr/>
        </p:nvCxnSpPr>
        <p:spPr>
          <a:xfrm>
            <a:off x="2241060" y="3416987"/>
            <a:ext cx="1400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 rot="16200000">
            <a:off x="2458054" y="3784527"/>
            <a:ext cx="550856" cy="831953"/>
            <a:chOff x="1382174" y="2575873"/>
            <a:chExt cx="370426" cy="602965"/>
          </a:xfrm>
        </p:grpSpPr>
        <p:cxnSp>
          <p:nvCxnSpPr>
            <p:cNvPr id="241" name="Straight Connector 240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5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7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49" name="Straight Connector 248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134287" y="3857465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7" y="3857465"/>
                <a:ext cx="381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134287" y="4165343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7" y="4165343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Rectangle 257"/>
          <p:cNvSpPr/>
          <p:nvPr/>
        </p:nvSpPr>
        <p:spPr>
          <a:xfrm>
            <a:off x="1398448" y="4254111"/>
            <a:ext cx="842612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 2’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0" name="Straight Arrow Connector 259"/>
          <p:cNvCxnSpPr/>
          <p:nvPr/>
        </p:nvCxnSpPr>
        <p:spPr>
          <a:xfrm>
            <a:off x="609600" y="4348574"/>
            <a:ext cx="778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2241060" y="4341200"/>
            <a:ext cx="1400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/>
          <p:cNvSpPr/>
          <p:nvPr/>
        </p:nvSpPr>
        <p:spPr>
          <a:xfrm>
            <a:off x="1398448" y="3977745"/>
            <a:ext cx="842612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6" name="Straight Arrow Connector 265"/>
          <p:cNvCxnSpPr/>
          <p:nvPr/>
        </p:nvCxnSpPr>
        <p:spPr>
          <a:xfrm>
            <a:off x="609600" y="4072208"/>
            <a:ext cx="778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264" idx="3"/>
          </p:cNvCxnSpPr>
          <p:nvPr/>
        </p:nvCxnSpPr>
        <p:spPr>
          <a:xfrm>
            <a:off x="2241060" y="4072208"/>
            <a:ext cx="1400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 rot="16200000">
            <a:off x="2458054" y="5120182"/>
            <a:ext cx="550856" cy="831953"/>
            <a:chOff x="1382174" y="2575873"/>
            <a:chExt cx="370426" cy="602965"/>
          </a:xfrm>
        </p:grpSpPr>
        <p:cxnSp>
          <p:nvCxnSpPr>
            <p:cNvPr id="270" name="Straight Connector 269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4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5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76" name="Straight Connector 275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/>
              <p:cNvSpPr txBox="1"/>
              <p:nvPr/>
            </p:nvSpPr>
            <p:spPr>
              <a:xfrm>
                <a:off x="-16204" y="5155399"/>
                <a:ext cx="6819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9" name="TextBox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04" y="5155399"/>
                <a:ext cx="68198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-20302" y="5447565"/>
                <a:ext cx="690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302" y="5447565"/>
                <a:ext cx="690178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Rectangle 281"/>
          <p:cNvSpPr/>
          <p:nvPr/>
        </p:nvSpPr>
        <p:spPr>
          <a:xfrm>
            <a:off x="1398448" y="5585799"/>
            <a:ext cx="842612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 M-1’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83" name="Straight Arrow Connector 282"/>
          <p:cNvCxnSpPr/>
          <p:nvPr/>
        </p:nvCxnSpPr>
        <p:spPr>
          <a:xfrm>
            <a:off x="609600" y="5680262"/>
            <a:ext cx="778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82" idx="3"/>
          </p:cNvCxnSpPr>
          <p:nvPr/>
        </p:nvCxnSpPr>
        <p:spPr>
          <a:xfrm>
            <a:off x="2241060" y="5680262"/>
            <a:ext cx="1400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1398448" y="5309433"/>
            <a:ext cx="842612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 M-1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609600" y="5403896"/>
            <a:ext cx="778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292" idx="3"/>
          </p:cNvCxnSpPr>
          <p:nvPr/>
        </p:nvCxnSpPr>
        <p:spPr>
          <a:xfrm>
            <a:off x="2241060" y="5403896"/>
            <a:ext cx="1400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Group 298"/>
          <p:cNvGrpSpPr/>
          <p:nvPr/>
        </p:nvGrpSpPr>
        <p:grpSpPr>
          <a:xfrm rot="16200000">
            <a:off x="2458054" y="5772227"/>
            <a:ext cx="550856" cy="831953"/>
            <a:chOff x="1382174" y="2575873"/>
            <a:chExt cx="370426" cy="602965"/>
          </a:xfrm>
        </p:grpSpPr>
        <p:cxnSp>
          <p:nvCxnSpPr>
            <p:cNvPr id="305" name="Straight Connector 304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08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09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310" name="Straight Connector 309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Oval 310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/>
              <p:cNvSpPr txBox="1"/>
              <p:nvPr/>
            </p:nvSpPr>
            <p:spPr>
              <a:xfrm>
                <a:off x="98373" y="5841199"/>
                <a:ext cx="45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2" name="TextBox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3" y="5841199"/>
                <a:ext cx="45282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/>
              <p:cNvSpPr txBox="1"/>
              <p:nvPr/>
            </p:nvSpPr>
            <p:spPr>
              <a:xfrm>
                <a:off x="88444" y="6099611"/>
                <a:ext cx="472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4" y="6099611"/>
                <a:ext cx="4726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Rectangle 314"/>
          <p:cNvSpPr/>
          <p:nvPr/>
        </p:nvSpPr>
        <p:spPr>
          <a:xfrm>
            <a:off x="1398448" y="6237845"/>
            <a:ext cx="842612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 M’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6" name="Straight Arrow Connector 315"/>
          <p:cNvCxnSpPr/>
          <p:nvPr/>
        </p:nvCxnSpPr>
        <p:spPr>
          <a:xfrm>
            <a:off x="609600" y="6332308"/>
            <a:ext cx="778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/>
          <p:cNvCxnSpPr>
            <a:stCxn id="315" idx="3"/>
          </p:cNvCxnSpPr>
          <p:nvPr/>
        </p:nvCxnSpPr>
        <p:spPr>
          <a:xfrm>
            <a:off x="2241060" y="6332308"/>
            <a:ext cx="1400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1398448" y="5961479"/>
            <a:ext cx="842612" cy="188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SNG M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1" name="Straight Arrow Connector 320"/>
          <p:cNvCxnSpPr/>
          <p:nvPr/>
        </p:nvCxnSpPr>
        <p:spPr>
          <a:xfrm>
            <a:off x="609600" y="6055942"/>
            <a:ext cx="7789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/>
          <p:cNvCxnSpPr/>
          <p:nvPr/>
        </p:nvCxnSpPr>
        <p:spPr>
          <a:xfrm>
            <a:off x="2241060" y="6048568"/>
            <a:ext cx="140078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>
            <a:off x="1587585" y="4916474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>
            <a:off x="2501985" y="4916474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rot="5400000">
            <a:off x="135862" y="4916474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/>
              <p:cNvSpPr txBox="1"/>
              <p:nvPr/>
            </p:nvSpPr>
            <p:spPr>
              <a:xfrm>
                <a:off x="-15795" y="2769554"/>
                <a:ext cx="681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𝒄𝒍𝒆𝒂𝒓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51" name="TextBox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795" y="2769554"/>
                <a:ext cx="681164" cy="338554"/>
              </a:xfrm>
              <a:prstGeom prst="rect">
                <a:avLst/>
              </a:prstGeom>
              <a:blipFill rotWithShape="0">
                <a:blip r:embed="rId11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Straight Connector 361"/>
          <p:cNvCxnSpPr>
            <a:stCxn id="352" idx="3"/>
          </p:cNvCxnSpPr>
          <p:nvPr/>
        </p:nvCxnSpPr>
        <p:spPr>
          <a:xfrm flipV="1">
            <a:off x="8086713" y="2403312"/>
            <a:ext cx="447687" cy="138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041385" y="1251255"/>
            <a:ext cx="7251136" cy="53781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-19469" y="1904297"/>
                <a:ext cx="6885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𝒂𝒄𝒕𝒊𝒗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69" y="1904297"/>
                <a:ext cx="688513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stCxn id="57" idx="1"/>
          </p:cNvCxnSpPr>
          <p:nvPr/>
        </p:nvCxnSpPr>
        <p:spPr>
          <a:xfrm flipH="1" flipV="1">
            <a:off x="641057" y="2933146"/>
            <a:ext cx="4564454" cy="5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5" idx="3"/>
            <a:endCxn id="57" idx="2"/>
          </p:cNvCxnSpPr>
          <p:nvPr/>
        </p:nvCxnSpPr>
        <p:spPr>
          <a:xfrm flipV="1">
            <a:off x="4931818" y="3200401"/>
            <a:ext cx="768993" cy="1593817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8482111" y="2216962"/>
                <a:ext cx="8436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111" y="2216962"/>
                <a:ext cx="843669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633511" y="1728356"/>
            <a:ext cx="40787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33511" y="1447801"/>
            <a:ext cx="407874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-53895" y="1548246"/>
                <a:ext cx="757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𝒓𝒆𝒔𝒆𝒕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95" y="1548246"/>
                <a:ext cx="757364" cy="33855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0278" y="1251256"/>
                <a:ext cx="5690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𝒄𝒍𝒌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" y="1251256"/>
                <a:ext cx="569019" cy="3385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205511" y="2667000"/>
            <a:ext cx="990600" cy="533401"/>
            <a:chOff x="5410200" y="2590799"/>
            <a:chExt cx="990600" cy="533401"/>
          </a:xfrm>
        </p:grpSpPr>
        <p:sp>
          <p:nvSpPr>
            <p:cNvPr id="57" name="Rectangle 56"/>
            <p:cNvSpPr/>
            <p:nvPr/>
          </p:nvSpPr>
          <p:spPr>
            <a:xfrm>
              <a:off x="5410200" y="2590799"/>
              <a:ext cx="990600" cy="5334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Counter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420591" y="3026692"/>
              <a:ext cx="207818" cy="9750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Isosceles Triangle 102"/>
          <p:cNvSpPr/>
          <p:nvPr/>
        </p:nvSpPr>
        <p:spPr>
          <a:xfrm>
            <a:off x="1405902" y="3420913"/>
            <a:ext cx="141942" cy="805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6934200" y="1933334"/>
            <a:ext cx="1152513" cy="940232"/>
            <a:chOff x="7381887" y="2236195"/>
            <a:chExt cx="1152513" cy="655108"/>
          </a:xfrm>
        </p:grpSpPr>
        <p:sp>
          <p:nvSpPr>
            <p:cNvPr id="352" name="Rectangle 351"/>
            <p:cNvSpPr/>
            <p:nvPr/>
          </p:nvSpPr>
          <p:spPr>
            <a:xfrm>
              <a:off x="7381887" y="2236195"/>
              <a:ext cx="1152513" cy="655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Activation function</a:t>
              </a:r>
            </a:p>
          </p:txBody>
        </p:sp>
        <p:sp>
          <p:nvSpPr>
            <p:cNvPr id="116" name="Isosceles Triangle 115"/>
            <p:cNvSpPr/>
            <p:nvPr/>
          </p:nvSpPr>
          <p:spPr>
            <a:xfrm>
              <a:off x="7391400" y="2788227"/>
              <a:ext cx="207818" cy="9750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3148112" y="3166853"/>
            <a:ext cx="1783706" cy="3254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3300511" y="5121005"/>
            <a:ext cx="1597462" cy="822595"/>
            <a:chOff x="2382139" y="1828801"/>
            <a:chExt cx="2572728" cy="1603004"/>
          </a:xfrm>
        </p:grpSpPr>
        <p:grpSp>
          <p:nvGrpSpPr>
            <p:cNvPr id="158" name="Group 157"/>
            <p:cNvGrpSpPr/>
            <p:nvPr/>
          </p:nvGrpSpPr>
          <p:grpSpPr>
            <a:xfrm>
              <a:off x="2486889" y="1828801"/>
              <a:ext cx="617851" cy="544191"/>
              <a:chOff x="3675121" y="5435203"/>
              <a:chExt cx="904595" cy="724319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Stored Data 71"/>
              <p:cNvSpPr/>
              <p:nvPr/>
            </p:nvSpPr>
            <p:spPr>
              <a:xfrm rot="10800000">
                <a:off x="4009784" y="5435940"/>
                <a:ext cx="569932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74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175" name="Stored Data 71"/>
              <p:cNvSpPr/>
              <p:nvPr/>
            </p:nvSpPr>
            <p:spPr>
              <a:xfrm rot="10800000">
                <a:off x="3827261" y="5435203"/>
                <a:ext cx="107529" cy="723602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3347204" y="1953709"/>
              <a:ext cx="514657" cy="9732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0" name="Trapezoid 159"/>
            <p:cNvSpPr/>
            <p:nvPr/>
          </p:nvSpPr>
          <p:spPr>
            <a:xfrm rot="5400000">
              <a:off x="3568732" y="2416505"/>
              <a:ext cx="1561368" cy="469232"/>
            </a:xfrm>
            <a:prstGeom prst="trapezoid">
              <a:avLst>
                <a:gd name="adj" fmla="val 64773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58335" y="1869145"/>
              <a:ext cx="312275" cy="539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/>
                <a:t>T</a:t>
              </a:r>
              <a:endParaRPr lang="en-US" sz="120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503671" y="1870129"/>
              <a:ext cx="312275" cy="539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smtClean="0"/>
                <a:t>Q </a:t>
              </a:r>
              <a:endParaRPr lang="en-US" sz="120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435409" y="2476878"/>
              <a:ext cx="547641" cy="509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smtClean="0"/>
                <a:t>Q’</a:t>
              </a:r>
              <a:endParaRPr lang="en-US" sz="1100"/>
            </a:p>
          </p:txBody>
        </p:sp>
        <p:cxnSp>
          <p:nvCxnSpPr>
            <p:cNvPr id="164" name="Straight Arrow Connector 163"/>
            <p:cNvCxnSpPr/>
            <p:nvPr/>
          </p:nvCxnSpPr>
          <p:spPr>
            <a:xfrm>
              <a:off x="3102902" y="2102897"/>
              <a:ext cx="244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3865418" y="2102897"/>
              <a:ext cx="2615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Elbow Connector 165"/>
            <p:cNvCxnSpPr/>
            <p:nvPr/>
          </p:nvCxnSpPr>
          <p:spPr>
            <a:xfrm flipV="1">
              <a:off x="3163953" y="2023497"/>
              <a:ext cx="1157034" cy="66038"/>
            </a:xfrm>
            <a:prstGeom prst="bentConnector4">
              <a:avLst>
                <a:gd name="adj1" fmla="val 481"/>
                <a:gd name="adj2" fmla="val 73204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2382139" y="1967680"/>
              <a:ext cx="156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2382139" y="2247749"/>
              <a:ext cx="156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Elbow Connector 168"/>
            <p:cNvCxnSpPr/>
            <p:nvPr/>
          </p:nvCxnSpPr>
          <p:spPr>
            <a:xfrm>
              <a:off x="2488619" y="2247749"/>
              <a:ext cx="1627839" cy="908196"/>
            </a:xfrm>
            <a:prstGeom prst="bentConnector3">
              <a:avLst>
                <a:gd name="adj1" fmla="val 93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4572000" y="2580859"/>
              <a:ext cx="382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3106517" y="3741003"/>
            <a:ext cx="1794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/>
              <a:t>Binary Adder Tree</a:t>
            </a:r>
            <a:endParaRPr lang="en-US" sz="2400" dirty="0"/>
          </a:p>
        </p:txBody>
      </p:sp>
      <p:sp>
        <p:nvSpPr>
          <p:cNvPr id="188" name="Rectangle 187"/>
          <p:cNvSpPr/>
          <p:nvPr/>
        </p:nvSpPr>
        <p:spPr>
          <a:xfrm>
            <a:off x="3331684" y="5930232"/>
            <a:ext cx="16310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smtClean="0"/>
              <a:t>(Adder component)</a:t>
            </a:r>
            <a:endParaRPr 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6072320" y="2948015"/>
                <a:ext cx="1504080" cy="660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en-US" b="1" smtClean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320" y="2948015"/>
                <a:ext cx="1504080" cy="66037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6248400" y="2168562"/>
            <a:ext cx="472820" cy="4697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+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25" name="Elbow Connector 124"/>
          <p:cNvCxnSpPr>
            <a:stCxn id="57" idx="3"/>
            <a:endCxn id="3" idx="4"/>
          </p:cNvCxnSpPr>
          <p:nvPr/>
        </p:nvCxnSpPr>
        <p:spPr>
          <a:xfrm flipV="1">
            <a:off x="6196111" y="2638339"/>
            <a:ext cx="288699" cy="29536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352" idx="1"/>
            <a:endCxn id="3" idx="6"/>
          </p:cNvCxnSpPr>
          <p:nvPr/>
        </p:nvCxnSpPr>
        <p:spPr>
          <a:xfrm flipH="1">
            <a:off x="6721220" y="2403450"/>
            <a:ext cx="21298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647066" y="2403312"/>
            <a:ext cx="5598852" cy="2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648385" y="2090451"/>
            <a:ext cx="6282527" cy="2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Isosceles Triangle 125"/>
          <p:cNvSpPr/>
          <p:nvPr/>
        </p:nvSpPr>
        <p:spPr>
          <a:xfrm>
            <a:off x="1406640" y="3707293"/>
            <a:ext cx="141942" cy="805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7" name="Isosceles Triangle 126"/>
          <p:cNvSpPr/>
          <p:nvPr/>
        </p:nvSpPr>
        <p:spPr>
          <a:xfrm>
            <a:off x="1415844" y="4083373"/>
            <a:ext cx="141942" cy="805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8" name="Isosceles Triangle 127"/>
          <p:cNvSpPr/>
          <p:nvPr/>
        </p:nvSpPr>
        <p:spPr>
          <a:xfrm>
            <a:off x="1408470" y="4361137"/>
            <a:ext cx="141942" cy="805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9" name="Isosceles Triangle 128"/>
          <p:cNvSpPr/>
          <p:nvPr/>
        </p:nvSpPr>
        <p:spPr>
          <a:xfrm>
            <a:off x="1406640" y="5413189"/>
            <a:ext cx="141942" cy="805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0" name="Isosceles Triangle 129"/>
          <p:cNvSpPr/>
          <p:nvPr/>
        </p:nvSpPr>
        <p:spPr>
          <a:xfrm>
            <a:off x="1408470" y="5690418"/>
            <a:ext cx="141942" cy="805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1" name="Isosceles Triangle 130"/>
          <p:cNvSpPr/>
          <p:nvPr/>
        </p:nvSpPr>
        <p:spPr>
          <a:xfrm>
            <a:off x="1410930" y="6059659"/>
            <a:ext cx="141942" cy="805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2" name="Isosceles Triangle 131"/>
          <p:cNvSpPr/>
          <p:nvPr/>
        </p:nvSpPr>
        <p:spPr>
          <a:xfrm>
            <a:off x="1408470" y="6347251"/>
            <a:ext cx="141942" cy="805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5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Optimized SC neuron </a:t>
            </a:r>
            <a:r>
              <a:rPr lang="en-US">
                <a:solidFill>
                  <a:schemeClr val="bg1"/>
                </a:solidFill>
              </a:rPr>
              <a:t>m</a:t>
            </a:r>
            <a:r>
              <a:rPr lang="en-US" smtClean="0">
                <a:solidFill>
                  <a:schemeClr val="bg1"/>
                </a:solidFill>
              </a:rPr>
              <a:t>odule – low area cost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p:grpSp>
        <p:nvGrpSpPr>
          <p:cNvPr id="178" name="Group 177"/>
          <p:cNvGrpSpPr/>
          <p:nvPr/>
        </p:nvGrpSpPr>
        <p:grpSpPr>
          <a:xfrm rot="16200000">
            <a:off x="3196143" y="2275247"/>
            <a:ext cx="550856" cy="831953"/>
            <a:chOff x="1382174" y="2575873"/>
            <a:chExt cx="370426" cy="602965"/>
          </a:xfrm>
        </p:grpSpPr>
        <p:cxnSp>
          <p:nvCxnSpPr>
            <p:cNvPr id="179" name="Straight Connector 178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2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83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184" name="Straight Connector 183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/>
              <p:cNvSpPr txBox="1"/>
              <p:nvPr/>
            </p:nvSpPr>
            <p:spPr>
              <a:xfrm>
                <a:off x="1295400" y="22098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09800"/>
                <a:ext cx="38100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1263890" y="26670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90" y="2667000"/>
                <a:ext cx="381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1189680" y="1911719"/>
                <a:ext cx="48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𝒃𝒊𝒂𝒔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680" y="1911719"/>
                <a:ext cx="486720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3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8" name="Straight Arrow Connector 237"/>
          <p:cNvCxnSpPr/>
          <p:nvPr/>
        </p:nvCxnSpPr>
        <p:spPr>
          <a:xfrm>
            <a:off x="1828800" y="243840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 rot="16200000">
            <a:off x="3196143" y="3128120"/>
            <a:ext cx="550856" cy="831953"/>
            <a:chOff x="1382174" y="2575873"/>
            <a:chExt cx="370426" cy="602965"/>
          </a:xfrm>
        </p:grpSpPr>
        <p:cxnSp>
          <p:nvCxnSpPr>
            <p:cNvPr id="241" name="Straight Connector 240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5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47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49" name="Straight Connector 248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1295400" y="31242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124200"/>
                <a:ext cx="38100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1263890" y="35168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90" y="3516868"/>
                <a:ext cx="381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9" name="Group 268"/>
          <p:cNvGrpSpPr/>
          <p:nvPr/>
        </p:nvGrpSpPr>
        <p:grpSpPr>
          <a:xfrm rot="16200000">
            <a:off x="3196143" y="4443906"/>
            <a:ext cx="550856" cy="831953"/>
            <a:chOff x="1382174" y="2575873"/>
            <a:chExt cx="370426" cy="602965"/>
          </a:xfrm>
        </p:grpSpPr>
        <p:cxnSp>
          <p:nvCxnSpPr>
            <p:cNvPr id="270" name="Straight Connector 269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4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275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276" name="Straight Connector 275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Oval 276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/>
              <p:cNvSpPr txBox="1"/>
              <p:nvPr/>
            </p:nvSpPr>
            <p:spPr>
              <a:xfrm>
                <a:off x="1250710" y="4419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9" name="TextBox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0" y="4419600"/>
                <a:ext cx="381000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7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/>
              <p:cNvSpPr txBox="1"/>
              <p:nvPr/>
            </p:nvSpPr>
            <p:spPr>
              <a:xfrm>
                <a:off x="1219200" y="48122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0" name="TextBox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812268"/>
                <a:ext cx="381000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9" name="Group 298"/>
          <p:cNvGrpSpPr/>
          <p:nvPr/>
        </p:nvGrpSpPr>
        <p:grpSpPr>
          <a:xfrm rot="16200000">
            <a:off x="3196143" y="5374427"/>
            <a:ext cx="550856" cy="831953"/>
            <a:chOff x="1382174" y="2575873"/>
            <a:chExt cx="370426" cy="602965"/>
          </a:xfrm>
        </p:grpSpPr>
        <p:cxnSp>
          <p:nvCxnSpPr>
            <p:cNvPr id="305" name="Straight Connector 304"/>
            <p:cNvCxnSpPr/>
            <p:nvPr/>
          </p:nvCxnSpPr>
          <p:spPr>
            <a:xfrm rot="5400000" flipV="1">
              <a:off x="140060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 flipV="1">
              <a:off x="1586429" y="2647189"/>
              <a:ext cx="142634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Stored Data 71"/>
            <p:cNvSpPr/>
            <p:nvPr/>
          </p:nvSpPr>
          <p:spPr>
            <a:xfrm rot="16200000">
              <a:off x="1393733" y="2675118"/>
              <a:ext cx="346930" cy="370047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08" name="Stored Data 71"/>
            <p:cNvSpPr/>
            <p:nvPr/>
          </p:nvSpPr>
          <p:spPr>
            <a:xfrm rot="16200000">
              <a:off x="1548729" y="2517627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09" name="Stored Data 71"/>
            <p:cNvSpPr/>
            <p:nvPr/>
          </p:nvSpPr>
          <p:spPr>
            <a:xfrm rot="16200000">
              <a:off x="1549097" y="2461376"/>
              <a:ext cx="36948" cy="370058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310" name="Straight Connector 309"/>
            <p:cNvCxnSpPr/>
            <p:nvPr/>
          </p:nvCxnSpPr>
          <p:spPr>
            <a:xfrm rot="5400000" flipV="1">
              <a:off x="1519673" y="3133263"/>
              <a:ext cx="90686" cy="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Oval 310"/>
            <p:cNvSpPr/>
            <p:nvPr/>
          </p:nvSpPr>
          <p:spPr>
            <a:xfrm rot="5400000">
              <a:off x="1544627" y="3038592"/>
              <a:ext cx="41243" cy="600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/>
              <p:cNvSpPr txBox="1"/>
              <p:nvPr/>
            </p:nvSpPr>
            <p:spPr>
              <a:xfrm>
                <a:off x="1250710" y="53340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2" name="TextBox 3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0" y="5334000"/>
                <a:ext cx="381000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/>
              <p:cNvSpPr txBox="1"/>
              <p:nvPr/>
            </p:nvSpPr>
            <p:spPr>
              <a:xfrm>
                <a:off x="1219200" y="57266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726668"/>
                <a:ext cx="3810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26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3" name="Straight Connector 322"/>
          <p:cNvCxnSpPr/>
          <p:nvPr/>
        </p:nvCxnSpPr>
        <p:spPr>
          <a:xfrm rot="5400000">
            <a:off x="2325674" y="4154474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>
            <a:off x="3240074" y="4154474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rot="5400000">
            <a:off x="1258875" y="4154474"/>
            <a:ext cx="377851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467146" y="6247348"/>
            <a:ext cx="1430436" cy="305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tx1"/>
                </a:solidFill>
              </a:rPr>
              <a:t>log</a:t>
            </a:r>
            <a:r>
              <a:rPr lang="en-US" sz="1600" baseline="-25000" smtClean="0">
                <a:solidFill>
                  <a:schemeClr val="tx1"/>
                </a:solidFill>
              </a:rPr>
              <a:t>2</a:t>
            </a:r>
            <a:r>
              <a:rPr lang="en-US" sz="1600" smtClean="0">
                <a:solidFill>
                  <a:schemeClr val="tx1"/>
                </a:solidFill>
              </a:rPr>
              <a:t>M-bit LFSR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327" name="Trapezoid 326"/>
          <p:cNvSpPr/>
          <p:nvPr/>
        </p:nvSpPr>
        <p:spPr>
          <a:xfrm rot="5400000">
            <a:off x="2368638" y="3923832"/>
            <a:ext cx="3721481" cy="686357"/>
          </a:xfrm>
          <a:prstGeom prst="trapezoid">
            <a:avLst>
              <a:gd name="adj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181600" y="1755265"/>
            <a:ext cx="990600" cy="720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14-bit counter</a:t>
            </a:r>
          </a:p>
        </p:txBody>
      </p:sp>
      <p:cxnSp>
        <p:nvCxnSpPr>
          <p:cNvPr id="329" name="Straight Arrow Connector 328"/>
          <p:cNvCxnSpPr/>
          <p:nvPr/>
        </p:nvCxnSpPr>
        <p:spPr>
          <a:xfrm>
            <a:off x="4191000" y="5952242"/>
            <a:ext cx="0" cy="296158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H="1">
            <a:off x="1824164" y="2097181"/>
            <a:ext cx="3357436" cy="15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>
            <a:off x="1824164" y="1640673"/>
            <a:ext cx="3357436" cy="271046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/>
              <p:cNvSpPr txBox="1"/>
              <p:nvPr/>
            </p:nvSpPr>
            <p:spPr>
              <a:xfrm>
                <a:off x="1066800" y="1454519"/>
                <a:ext cx="681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𝒓𝒆𝒔𝒆𝒕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1" name="TextBox 3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454519"/>
                <a:ext cx="681164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" name="Rectangle 351"/>
          <p:cNvSpPr/>
          <p:nvPr/>
        </p:nvSpPr>
        <p:spPr>
          <a:xfrm>
            <a:off x="6629400" y="1755265"/>
            <a:ext cx="990600" cy="720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ReLU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6858000" y="2071988"/>
            <a:ext cx="291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149164" y="1843388"/>
            <a:ext cx="17692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57" idx="3"/>
            <a:endCxn id="352" idx="1"/>
          </p:cNvCxnSpPr>
          <p:nvPr/>
        </p:nvCxnSpPr>
        <p:spPr>
          <a:xfrm>
            <a:off x="6172200" y="2115575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stCxn id="352" idx="3"/>
          </p:cNvCxnSpPr>
          <p:nvPr/>
        </p:nvCxnSpPr>
        <p:spPr>
          <a:xfrm flipV="1">
            <a:off x="7620000" y="2112586"/>
            <a:ext cx="457200" cy="2989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1981200" y="1066800"/>
            <a:ext cx="5867400" cy="5562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47" name="Elbow Connector 146"/>
          <p:cNvCxnSpPr/>
          <p:nvPr/>
        </p:nvCxnSpPr>
        <p:spPr>
          <a:xfrm>
            <a:off x="1824164" y="1219200"/>
            <a:ext cx="4805236" cy="692519"/>
          </a:xfrm>
          <a:prstGeom prst="bentConnector3">
            <a:avLst>
              <a:gd name="adj1" fmla="val 94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/>
              <p:cNvSpPr txBox="1"/>
              <p:nvPr/>
            </p:nvSpPr>
            <p:spPr>
              <a:xfrm>
                <a:off x="1071436" y="1066800"/>
                <a:ext cx="681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𝒂𝒄𝒕𝒊𝒗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8" name="TextBox 3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36" y="1066800"/>
                <a:ext cx="681164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590800" y="2209800"/>
            <a:ext cx="401412" cy="361666"/>
            <a:chOff x="6557961" y="3495721"/>
            <a:chExt cx="972201" cy="1346988"/>
          </a:xfrm>
        </p:grpSpPr>
        <p:sp>
          <p:nvSpPr>
            <p:cNvPr id="3" name="Isosceles Triangle 2"/>
            <p:cNvSpPr/>
            <p:nvPr/>
          </p:nvSpPr>
          <p:spPr>
            <a:xfrm rot="5400000">
              <a:off x="6490450" y="3802997"/>
              <a:ext cx="1254861" cy="82456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2590800" y="2641884"/>
            <a:ext cx="401412" cy="361666"/>
            <a:chOff x="6557961" y="3495721"/>
            <a:chExt cx="972201" cy="1346988"/>
          </a:xfrm>
        </p:grpSpPr>
        <p:sp>
          <p:nvSpPr>
            <p:cNvPr id="98" name="Isosceles Triangle 97"/>
            <p:cNvSpPr/>
            <p:nvPr/>
          </p:nvSpPr>
          <p:spPr>
            <a:xfrm rot="5400000">
              <a:off x="6490450" y="3802997"/>
              <a:ext cx="1254861" cy="824563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590800" y="3067050"/>
            <a:ext cx="401412" cy="380999"/>
            <a:chOff x="6557961" y="3495721"/>
            <a:chExt cx="972202" cy="1418990"/>
          </a:xfrm>
        </p:grpSpPr>
        <p:sp>
          <p:nvSpPr>
            <p:cNvPr id="101" name="Isosceles Triangle 100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2590800" y="3479801"/>
            <a:ext cx="401412" cy="380999"/>
            <a:chOff x="6557961" y="3495721"/>
            <a:chExt cx="972202" cy="1418990"/>
          </a:xfrm>
        </p:grpSpPr>
        <p:sp>
          <p:nvSpPr>
            <p:cNvPr id="104" name="Isosceles Triangle 103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>
            <a:off x="1828800" y="289560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828800" y="332105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828800" y="375285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2590800" y="4343400"/>
            <a:ext cx="401412" cy="380999"/>
            <a:chOff x="6557961" y="3495721"/>
            <a:chExt cx="972202" cy="1418990"/>
          </a:xfrm>
        </p:grpSpPr>
        <p:sp>
          <p:nvSpPr>
            <p:cNvPr id="111" name="Isosceles Triangle 110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2590800" y="4791075"/>
            <a:ext cx="401412" cy="380999"/>
            <a:chOff x="6557961" y="3495721"/>
            <a:chExt cx="972202" cy="1418990"/>
          </a:xfrm>
        </p:grpSpPr>
        <p:sp>
          <p:nvSpPr>
            <p:cNvPr id="114" name="Isosceles Triangle 113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2590800" y="5257800"/>
            <a:ext cx="401412" cy="380999"/>
            <a:chOff x="6557961" y="3495721"/>
            <a:chExt cx="972202" cy="1418990"/>
          </a:xfrm>
        </p:grpSpPr>
        <p:sp>
          <p:nvSpPr>
            <p:cNvPr id="118" name="Isosceles Triangle 117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590800" y="5715001"/>
            <a:ext cx="401412" cy="380999"/>
            <a:chOff x="6557961" y="3495721"/>
            <a:chExt cx="972202" cy="1418990"/>
          </a:xfrm>
        </p:grpSpPr>
        <p:sp>
          <p:nvSpPr>
            <p:cNvPr id="122" name="Isosceles Triangle 121"/>
            <p:cNvSpPr/>
            <p:nvPr/>
          </p:nvSpPr>
          <p:spPr>
            <a:xfrm rot="5400000">
              <a:off x="6490451" y="3874999"/>
              <a:ext cx="1254860" cy="82456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557961" y="3495721"/>
              <a:ext cx="824564" cy="103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0" smtClean="0">
                  <a:latin typeface="+mj-lt"/>
                </a:rPr>
                <a:t>&gt;</a:t>
              </a:r>
              <a:endParaRPr lang="en-US" b="1"/>
            </a:p>
          </p:txBody>
        </p:sp>
      </p:grpSp>
      <p:cxnSp>
        <p:nvCxnSpPr>
          <p:cNvPr id="124" name="Straight Arrow Connector 123"/>
          <p:cNvCxnSpPr/>
          <p:nvPr/>
        </p:nvCxnSpPr>
        <p:spPr>
          <a:xfrm>
            <a:off x="1828800" y="4600575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828800" y="5057775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828800" y="5543550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828800" y="5991225"/>
            <a:ext cx="8268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2085109" y="6247348"/>
            <a:ext cx="1039091" cy="305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8</a:t>
            </a:r>
            <a:r>
              <a:rPr lang="en-US" sz="1600" smtClean="0">
                <a:solidFill>
                  <a:schemeClr val="tx1"/>
                </a:solidFill>
              </a:rPr>
              <a:t>-bit LFSR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72146" y="2292467"/>
            <a:ext cx="41212" cy="39559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300953" y="22860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293620" y="27432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293620" y="32004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2286000" y="36195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2286000" y="44958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2286000" y="49530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286000" y="54102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286000" y="5867400"/>
            <a:ext cx="3611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971800" y="2834640"/>
            <a:ext cx="114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2971800" y="3688080"/>
            <a:ext cx="114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2971800" y="4998720"/>
            <a:ext cx="114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2986917" y="5935980"/>
            <a:ext cx="1144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3" idx="0"/>
          </p:cNvCxnSpPr>
          <p:nvPr/>
        </p:nvCxnSpPr>
        <p:spPr>
          <a:xfrm>
            <a:off x="2992212" y="2403001"/>
            <a:ext cx="63382" cy="15385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01" idx="0"/>
          </p:cNvCxnSpPr>
          <p:nvPr/>
        </p:nvCxnSpPr>
        <p:spPr>
          <a:xfrm>
            <a:off x="2992212" y="3279584"/>
            <a:ext cx="72124" cy="14364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11" idx="0"/>
          </p:cNvCxnSpPr>
          <p:nvPr/>
        </p:nvCxnSpPr>
        <p:spPr>
          <a:xfrm>
            <a:off x="2992212" y="4555934"/>
            <a:ext cx="60958" cy="15678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18" idx="0"/>
          </p:cNvCxnSpPr>
          <p:nvPr/>
        </p:nvCxnSpPr>
        <p:spPr>
          <a:xfrm>
            <a:off x="2992212" y="5470334"/>
            <a:ext cx="70350" cy="168465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4572557" y="2264230"/>
            <a:ext cx="609043" cy="1955851"/>
          </a:xfrm>
          <a:prstGeom prst="bentConnector5">
            <a:avLst>
              <a:gd name="adj1" fmla="val 37534"/>
              <a:gd name="adj2" fmla="val 49602"/>
              <a:gd name="adj3" fmla="val 3744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898460" y="3849469"/>
            <a:ext cx="67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</a:t>
            </a:r>
            <a:r>
              <a:rPr lang="en-US" smtClean="0"/>
              <a:t>:1</a:t>
            </a:r>
          </a:p>
          <a:p>
            <a:pPr algn="ctr"/>
            <a:r>
              <a:rPr lang="en-US" smtClean="0"/>
              <a:t>MUX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8076615" y="1935606"/>
                <a:ext cx="84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615" y="1935606"/>
                <a:ext cx="84366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449" r="-1304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2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Controller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814880" y="2130808"/>
            <a:ext cx="1066800" cy="838200"/>
            <a:chOff x="990600" y="1905000"/>
            <a:chExt cx="1066800" cy="838200"/>
          </a:xfrm>
        </p:grpSpPr>
        <p:sp>
          <p:nvSpPr>
            <p:cNvPr id="9" name="TextBox 8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sc_count</a:t>
              </a:r>
              <a:endParaRPr lang="en-US" sz="1600" b="1"/>
            </a:p>
          </p:txBody>
        </p:sp>
        <p:sp>
          <p:nvSpPr>
            <p:cNvPr id="5" name="Oval 4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2130808"/>
            <a:ext cx="1066800" cy="838200"/>
            <a:chOff x="990600" y="1905000"/>
            <a:chExt cx="1066800" cy="838200"/>
          </a:xfrm>
        </p:grpSpPr>
        <p:sp>
          <p:nvSpPr>
            <p:cNvPr id="13" name="TextBox 12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idle</a:t>
              </a:r>
              <a:endParaRPr lang="en-US" sz="1600" b="1"/>
            </a:p>
          </p:txBody>
        </p:sp>
        <p:sp>
          <p:nvSpPr>
            <p:cNvPr id="12" name="Oval 11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74646" y="2130808"/>
            <a:ext cx="1066800" cy="838200"/>
            <a:chOff x="990600" y="1905000"/>
            <a:chExt cx="1066800" cy="838200"/>
          </a:xfrm>
        </p:grpSpPr>
        <p:sp>
          <p:nvSpPr>
            <p:cNvPr id="15" name="Oval 14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init</a:t>
              </a:r>
              <a:endParaRPr lang="en-US" sz="1600" b="1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90600" y="3293389"/>
            <a:ext cx="1066800" cy="838200"/>
            <a:chOff x="990600" y="1905000"/>
            <a:chExt cx="1066800" cy="838200"/>
          </a:xfrm>
        </p:grpSpPr>
        <p:sp>
          <p:nvSpPr>
            <p:cNvPr id="19" name="TextBox 18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reinit</a:t>
              </a:r>
              <a:endParaRPr lang="en-US" sz="1600" b="1"/>
            </a:p>
          </p:txBody>
        </p:sp>
        <p:sp>
          <p:nvSpPr>
            <p:cNvPr id="18" name="Oval 17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13863" y="2130808"/>
            <a:ext cx="1066800" cy="838200"/>
            <a:chOff x="990600" y="1905000"/>
            <a:chExt cx="1066800" cy="838200"/>
          </a:xfrm>
        </p:grpSpPr>
        <p:sp>
          <p:nvSpPr>
            <p:cNvPr id="22" name="TextBox 21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read</a:t>
              </a:r>
              <a:endParaRPr lang="en-US" sz="1600" b="1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73230" y="2130808"/>
            <a:ext cx="1066800" cy="838200"/>
            <a:chOff x="990600" y="1905000"/>
            <a:chExt cx="1066800" cy="838200"/>
          </a:xfrm>
        </p:grpSpPr>
        <p:sp>
          <p:nvSpPr>
            <p:cNvPr id="24" name="Oval 23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mtClean="0"/>
                <a:t>activate</a:t>
              </a:r>
              <a:endParaRPr lang="en-US" sz="1600" b="1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47874" y="2130808"/>
            <a:ext cx="1066800" cy="838200"/>
            <a:chOff x="990600" y="1905000"/>
            <a:chExt cx="1066800" cy="838200"/>
          </a:xfrm>
        </p:grpSpPr>
        <p:sp>
          <p:nvSpPr>
            <p:cNvPr id="28" name="TextBox 27"/>
            <p:cNvSpPr txBox="1"/>
            <p:nvPr/>
          </p:nvSpPr>
          <p:spPr>
            <a:xfrm>
              <a:off x="990600" y="2006025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s</a:t>
              </a:r>
              <a:r>
                <a:rPr lang="en-US" sz="1600" b="1" smtClean="0"/>
                <a:t>tore &amp; clear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urved Connector 34"/>
          <p:cNvCxnSpPr>
            <a:stCxn id="12" idx="0"/>
            <a:endCxn id="15" idx="1"/>
          </p:cNvCxnSpPr>
          <p:nvPr/>
        </p:nvCxnSpPr>
        <p:spPr>
          <a:xfrm rot="16200000" flipH="1">
            <a:off x="947702" y="1716506"/>
            <a:ext cx="122752" cy="951357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5" idx="0"/>
            <a:endCxn id="21" idx="1"/>
          </p:cNvCxnSpPr>
          <p:nvPr/>
        </p:nvCxnSpPr>
        <p:spPr>
          <a:xfrm rot="16200000" flipH="1">
            <a:off x="2204634" y="1734220"/>
            <a:ext cx="122752" cy="915928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21" idx="0"/>
            <a:endCxn id="5" idx="1"/>
          </p:cNvCxnSpPr>
          <p:nvPr/>
        </p:nvCxnSpPr>
        <p:spPr>
          <a:xfrm rot="16200000" flipH="1">
            <a:off x="3474751" y="1703320"/>
            <a:ext cx="122752" cy="977728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647874" y="3315786"/>
            <a:ext cx="1066800" cy="838200"/>
            <a:chOff x="990600" y="1905000"/>
            <a:chExt cx="1066800" cy="838200"/>
          </a:xfrm>
        </p:grpSpPr>
        <p:sp>
          <p:nvSpPr>
            <p:cNvPr id="75" name="TextBox 74"/>
            <p:cNvSpPr txBox="1"/>
            <p:nvPr/>
          </p:nvSpPr>
          <p:spPr>
            <a:xfrm>
              <a:off x="990600" y="205741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n</a:t>
              </a:r>
              <a:r>
                <a:rPr lang="en-US" sz="1600" b="1" smtClean="0"/>
                <a:t>ext</a:t>
              </a:r>
            </a:p>
            <a:p>
              <a:pPr algn="ctr"/>
              <a:r>
                <a:rPr lang="en-US" sz="1600" b="1"/>
                <a:t>n</a:t>
              </a:r>
              <a:r>
                <a:rPr lang="en-US" sz="1600" b="1" smtClean="0"/>
                <a:t>euron</a:t>
              </a:r>
              <a:endParaRPr lang="en-US" sz="1600" b="1"/>
            </a:p>
          </p:txBody>
        </p:sp>
        <p:sp>
          <p:nvSpPr>
            <p:cNvPr id="74" name="Oval 73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647874" y="4524375"/>
            <a:ext cx="1066800" cy="838200"/>
            <a:chOff x="990600" y="1905000"/>
            <a:chExt cx="1066800" cy="838200"/>
          </a:xfrm>
        </p:grpSpPr>
        <p:sp>
          <p:nvSpPr>
            <p:cNvPr id="79" name="TextBox 78"/>
            <p:cNvSpPr txBox="1"/>
            <p:nvPr/>
          </p:nvSpPr>
          <p:spPr>
            <a:xfrm>
              <a:off x="990600" y="2057410"/>
              <a:ext cx="106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n</a:t>
              </a:r>
              <a:r>
                <a:rPr lang="en-US" sz="1600" b="1" smtClean="0"/>
                <a:t>ext</a:t>
              </a:r>
            </a:p>
            <a:p>
              <a:pPr algn="ctr"/>
              <a:r>
                <a:rPr lang="en-US" sz="1600" b="1" smtClean="0"/>
                <a:t>layer</a:t>
              </a:r>
              <a:endParaRPr lang="en-US" sz="1600" b="1"/>
            </a:p>
          </p:txBody>
        </p:sp>
        <p:sp>
          <p:nvSpPr>
            <p:cNvPr id="78" name="Oval 77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Curved Connector 90"/>
          <p:cNvCxnSpPr>
            <a:stCxn id="24" idx="0"/>
            <a:endCxn id="27" idx="1"/>
          </p:cNvCxnSpPr>
          <p:nvPr/>
        </p:nvCxnSpPr>
        <p:spPr>
          <a:xfrm rot="16200000" flipH="1">
            <a:off x="7320931" y="1716507"/>
            <a:ext cx="122752" cy="951355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7" idx="4"/>
            <a:endCxn id="74" idx="0"/>
          </p:cNvCxnSpPr>
          <p:nvPr/>
        </p:nvCxnSpPr>
        <p:spPr>
          <a:xfrm>
            <a:off x="8181274" y="2969008"/>
            <a:ext cx="0" cy="346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74" idx="2"/>
            <a:endCxn id="21" idx="4"/>
          </p:cNvCxnSpPr>
          <p:nvPr/>
        </p:nvCxnSpPr>
        <p:spPr>
          <a:xfrm rot="10800000">
            <a:off x="3047264" y="2969008"/>
            <a:ext cx="4676811" cy="76587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/>
          <p:cNvCxnSpPr>
            <a:stCxn id="78" idx="2"/>
            <a:endCxn id="21" idx="3"/>
          </p:cNvCxnSpPr>
          <p:nvPr/>
        </p:nvCxnSpPr>
        <p:spPr>
          <a:xfrm rot="10800000">
            <a:off x="2723974" y="2846257"/>
            <a:ext cx="5000100" cy="209721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4" idx="4"/>
            <a:endCxn id="78" idx="0"/>
          </p:cNvCxnSpPr>
          <p:nvPr/>
        </p:nvCxnSpPr>
        <p:spPr>
          <a:xfrm>
            <a:off x="8181274" y="4153986"/>
            <a:ext cx="0" cy="3703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18" idx="2"/>
            <a:endCxn id="12" idx="4"/>
          </p:cNvCxnSpPr>
          <p:nvPr/>
        </p:nvCxnSpPr>
        <p:spPr>
          <a:xfrm rot="10800000">
            <a:off x="533400" y="2969009"/>
            <a:ext cx="533400" cy="74348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18" idx="0"/>
            <a:endCxn id="12" idx="6"/>
          </p:cNvCxnSpPr>
          <p:nvPr/>
        </p:nvCxnSpPr>
        <p:spPr>
          <a:xfrm rot="16200000" flipV="1">
            <a:off x="885560" y="2654949"/>
            <a:ext cx="743481" cy="533400"/>
          </a:xfrm>
          <a:prstGeom prst="curved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766773" y="1628775"/>
                <a:ext cx="4524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𝒔𝒕𝒂𝒓𝒕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3" y="1628775"/>
                <a:ext cx="452427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60303" y="2839224"/>
                <a:ext cx="4112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𝒓𝒆𝒔𝒆𝒕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03" y="2839224"/>
                <a:ext cx="41129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925" r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/>
              <p:cNvSpPr txBox="1"/>
              <p:nvPr/>
            </p:nvSpPr>
            <p:spPr>
              <a:xfrm>
                <a:off x="6781800" y="3429000"/>
                <a:ext cx="993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𝒎𝒂𝒙𝑵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79" name="TextBox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29000"/>
                <a:ext cx="993967" cy="276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/>
              <p:cNvSpPr txBox="1"/>
              <p:nvPr/>
            </p:nvSpPr>
            <p:spPr>
              <a:xfrm>
                <a:off x="6887625" y="4668024"/>
                <a:ext cx="8847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𝒎𝒂𝒙𝑳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625" y="4668024"/>
                <a:ext cx="884775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urved Connector 181"/>
          <p:cNvCxnSpPr>
            <a:stCxn id="78" idx="4"/>
            <a:endCxn id="12" idx="3"/>
          </p:cNvCxnSpPr>
          <p:nvPr/>
        </p:nvCxnSpPr>
        <p:spPr>
          <a:xfrm rot="5400000" flipH="1">
            <a:off x="2937533" y="118835"/>
            <a:ext cx="2516319" cy="7971163"/>
          </a:xfrm>
          <a:prstGeom prst="curvedConnector3">
            <a:avLst>
              <a:gd name="adj1" fmla="val -94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6934200" y="5220493"/>
                <a:ext cx="910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𝒎𝒂𝒙𝑳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220493"/>
                <a:ext cx="910206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urved Connector 84"/>
          <p:cNvCxnSpPr>
            <a:stCxn id="102" idx="0"/>
            <a:endCxn id="24" idx="1"/>
          </p:cNvCxnSpPr>
          <p:nvPr/>
        </p:nvCxnSpPr>
        <p:spPr>
          <a:xfrm rot="16200000" flipH="1">
            <a:off x="6087794" y="1758014"/>
            <a:ext cx="122752" cy="868341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102" idx="4"/>
            <a:endCxn id="21" idx="5"/>
          </p:cNvCxnSpPr>
          <p:nvPr/>
        </p:nvCxnSpPr>
        <p:spPr>
          <a:xfrm rot="5400000" flipH="1">
            <a:off x="4481400" y="1735408"/>
            <a:ext cx="122752" cy="2344448"/>
          </a:xfrm>
          <a:prstGeom prst="curvedConnector3">
            <a:avLst>
              <a:gd name="adj1" fmla="val -27934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5" idx="6"/>
            <a:endCxn id="5" idx="4"/>
          </p:cNvCxnSpPr>
          <p:nvPr/>
        </p:nvCxnSpPr>
        <p:spPr>
          <a:xfrm flipH="1">
            <a:off x="4348280" y="2549908"/>
            <a:ext cx="457200" cy="419100"/>
          </a:xfrm>
          <a:prstGeom prst="curvedConnector4">
            <a:avLst>
              <a:gd name="adj1" fmla="val -75000"/>
              <a:gd name="adj2" fmla="val 1545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257800" y="3200400"/>
                <a:ext cx="788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200400"/>
                <a:ext cx="788400" cy="276999"/>
              </a:xfrm>
              <a:prstGeom prst="rect">
                <a:avLst/>
              </a:prstGeom>
              <a:blipFill rotWithShape="0"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5715000" y="1551801"/>
                <a:ext cx="788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1200" b="1" smtClean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551801"/>
                <a:ext cx="788400" cy="276999"/>
              </a:xfrm>
              <a:prstGeom prst="rect">
                <a:avLst/>
              </a:prstGeom>
              <a:blipFill rotWithShape="0"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7239000" y="4162425"/>
                <a:ext cx="9939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𝒎𝒂𝒙𝑵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162425"/>
                <a:ext cx="993967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489335" y="1555048"/>
                <a:ext cx="63229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</m:sSup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335" y="1555048"/>
                <a:ext cx="632290" cy="280333"/>
              </a:xfrm>
              <a:prstGeom prst="rect">
                <a:avLst/>
              </a:prstGeom>
              <a:blipFill rotWithShape="0"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5181600" y="2130808"/>
            <a:ext cx="1066800" cy="838200"/>
            <a:chOff x="990600" y="1905000"/>
            <a:chExt cx="1066800" cy="838200"/>
          </a:xfrm>
        </p:grpSpPr>
        <p:sp>
          <p:nvSpPr>
            <p:cNvPr id="101" name="TextBox 100"/>
            <p:cNvSpPr txBox="1"/>
            <p:nvPr/>
          </p:nvSpPr>
          <p:spPr>
            <a:xfrm>
              <a:off x="990600" y="2133600"/>
              <a:ext cx="106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</a:t>
              </a:r>
              <a:r>
                <a:rPr lang="en-US" sz="1600" b="1" smtClean="0"/>
                <a:t>alculate</a:t>
              </a:r>
              <a:endParaRPr lang="en-US" sz="1600" b="1"/>
            </a:p>
          </p:txBody>
        </p:sp>
        <p:sp>
          <p:nvSpPr>
            <p:cNvPr id="102" name="Oval 101"/>
            <p:cNvSpPr/>
            <p:nvPr/>
          </p:nvSpPr>
          <p:spPr>
            <a:xfrm>
              <a:off x="1066800" y="1905000"/>
              <a:ext cx="914400" cy="838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03" name="Curved Connector 102"/>
          <p:cNvCxnSpPr>
            <a:stCxn id="5" idx="0"/>
            <a:endCxn id="102" idx="1"/>
          </p:cNvCxnSpPr>
          <p:nvPr/>
        </p:nvCxnSpPr>
        <p:spPr>
          <a:xfrm rot="16200000" flipH="1">
            <a:off x="4808619" y="1670469"/>
            <a:ext cx="122752" cy="1043431"/>
          </a:xfrm>
          <a:prstGeom prst="curvedConnector3">
            <a:avLst>
              <a:gd name="adj1" fmla="val -186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4549310" y="2819400"/>
                <a:ext cx="63229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p>
                      </m:sSup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10" y="2819400"/>
                <a:ext cx="632290" cy="280333"/>
              </a:xfrm>
              <a:prstGeom prst="rect">
                <a:avLst/>
              </a:prstGeom>
              <a:blipFill rotWithShape="0"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484757" y="1551801"/>
            <a:ext cx="856689" cy="17415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891080" y="1447800"/>
            <a:ext cx="990600" cy="1651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7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Design Methodology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5727" y="1371600"/>
            <a:ext cx="1356160" cy="667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Thuật toán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35727" y="3574922"/>
            <a:ext cx="1356160" cy="1527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Thiết kế phần cứng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5727" y="5426239"/>
            <a:ext cx="1356160" cy="566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Thực thi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7624" y="1384969"/>
            <a:ext cx="2812869" cy="69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Mạng nơ-ron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Tính toán ngẫu nhiên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07624" y="2392826"/>
            <a:ext cx="4219303" cy="69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Mô phỏng mạng nơ-ron trên Matlab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Đào tạo ngoại tuyến sử dụng Caffe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07624" y="3545394"/>
            <a:ext cx="4219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Thiết kế mạng nơ-ron cơ bản (VHDL)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Thiết kế mô-đun nơ-ron tính toán ngẫu nhiên (VHDL)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Mô phỏng phần cứng (ModelSim)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Kiểm chứng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7624" y="5515825"/>
            <a:ext cx="421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mtClean="0"/>
              <a:t>Thực thi Artix-7 Xilinx FPGA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2343723"/>
            <a:ext cx="1356160" cy="856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Mô phỏng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Data Flow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26624" y="3635460"/>
            <a:ext cx="11927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540" y="3299704"/>
                <a:ext cx="9349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40" y="3299704"/>
                <a:ext cx="934921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307" t="-94118" r="-36601" b="-1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20342" y="4343400"/>
            <a:ext cx="124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Chuyển miền</a:t>
            </a:r>
            <a:endParaRPr lang="en-US" sz="16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400" y="2236066"/>
                <a:ext cx="11453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Điểm ảnh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400" smtClean="0"/>
              </a:p>
              <a:p>
                <a:pPr algn="ctr"/>
                <a:r>
                  <a:rPr lang="en-US" sz="1400" smtClean="0"/>
                  <a:t>(0.0, 1.0)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36066"/>
                <a:ext cx="1145314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00405" y="3276600"/>
            <a:ext cx="88838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mtClean="0"/>
              <a:t>Trọng số</a:t>
            </a:r>
          </a:p>
          <a:p>
            <a:pPr algn="ctr"/>
            <a:r>
              <a:rPr lang="en-US" sz="1400" smtClean="0"/>
              <a:t>Độ lệch</a:t>
            </a:r>
          </a:p>
          <a:p>
            <a:pPr algn="ctr"/>
            <a:r>
              <a:rPr lang="en-US" sz="1400" smtClean="0"/>
              <a:t>(-1.0</a:t>
            </a:r>
            <a:r>
              <a:rPr lang="en-US" sz="1400"/>
              <a:t>, </a:t>
            </a:r>
            <a:r>
              <a:rPr lang="en-US" sz="1400" smtClean="0"/>
              <a:t>1.0</a:t>
            </a:r>
            <a:r>
              <a:rPr lang="en-US" sz="140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713222" y="2185686"/>
                <a:ext cx="9349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222" y="2185686"/>
                <a:ext cx="93492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307" t="-96000" r="-36601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1637303" y="2532050"/>
            <a:ext cx="11927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30080" y="1919202"/>
            <a:ext cx="2371006" cy="2275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17673" y="4466510"/>
            <a:ext cx="1244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smtClean="0">
                <a:latin typeface="+mj-lt"/>
              </a:rPr>
              <a:t>Tính SOP</a:t>
            </a:r>
            <a:endParaRPr lang="en-US" sz="1600" b="1"/>
          </a:p>
        </p:txBody>
      </p:sp>
      <p:grpSp>
        <p:nvGrpSpPr>
          <p:cNvPr id="27" name="Group 26"/>
          <p:cNvGrpSpPr/>
          <p:nvPr/>
        </p:nvGrpSpPr>
        <p:grpSpPr>
          <a:xfrm>
            <a:off x="4210496" y="3492937"/>
            <a:ext cx="802136" cy="408859"/>
            <a:chOff x="7186131" y="5434009"/>
            <a:chExt cx="1719449" cy="724319"/>
          </a:xfrm>
        </p:grpSpPr>
        <p:grpSp>
          <p:nvGrpSpPr>
            <p:cNvPr id="28" name="Group 27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35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36" name="Stored Data 71"/>
              <p:cNvSpPr/>
              <p:nvPr/>
            </p:nvSpPr>
            <p:spPr>
              <a:xfrm rot="10800000">
                <a:off x="3819075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2971881" y="3443203"/>
            <a:ext cx="843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Bộ nhân SC</a:t>
            </a:r>
            <a:endParaRPr 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2910205" y="2093629"/>
            <a:ext cx="10209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Bộ cộng tỷ lệ SC</a:t>
            </a:r>
          </a:p>
          <a:p>
            <a:pPr algn="ctr"/>
            <a:r>
              <a:rPr lang="en-US" sz="1400" smtClean="0"/>
              <a:t>(dùng TFF)</a:t>
            </a:r>
            <a:endParaRPr lang="en-US" sz="1400"/>
          </a:p>
        </p:txBody>
      </p:sp>
      <p:sp>
        <p:nvSpPr>
          <p:cNvPr id="41" name="Rectangle 40"/>
          <p:cNvSpPr/>
          <p:nvPr/>
        </p:nvSpPr>
        <p:spPr>
          <a:xfrm>
            <a:off x="5638800" y="1880256"/>
            <a:ext cx="1503682" cy="2275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Hàm kích hoạt</a:t>
            </a:r>
          </a:p>
          <a:p>
            <a:pPr algn="ctr"/>
            <a:r>
              <a:rPr lang="en-US" sz="1400" smtClean="0">
                <a:solidFill>
                  <a:schemeClr val="tx1"/>
                </a:solidFill>
              </a:rPr>
              <a:t>(Sigmoid, ReLU)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805054" y="4466510"/>
            <a:ext cx="98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Kích hoạt</a:t>
            </a:r>
            <a:endParaRPr lang="en-US" sz="1600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91991" y="3016959"/>
            <a:ext cx="4598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75521" y="5080575"/>
            <a:ext cx="4413238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52249" y="5156775"/>
            <a:ext cx="212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Phần cứng</a:t>
            </a: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1552459" y="5080575"/>
            <a:ext cx="121631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95737" y="5156775"/>
            <a:ext cx="145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Phần mềm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77005" y="2277572"/>
            <a:ext cx="1099476" cy="618028"/>
            <a:chOff x="4876800" y="2277572"/>
            <a:chExt cx="1099476" cy="618028"/>
          </a:xfrm>
        </p:grpSpPr>
        <p:grpSp>
          <p:nvGrpSpPr>
            <p:cNvPr id="46" name="Group 45"/>
            <p:cNvGrpSpPr/>
            <p:nvPr/>
          </p:nvGrpSpPr>
          <p:grpSpPr>
            <a:xfrm>
              <a:off x="4913514" y="2277572"/>
              <a:ext cx="382845" cy="209809"/>
              <a:chOff x="3675121" y="5435203"/>
              <a:chExt cx="1599238" cy="724319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V="1">
                <a:off x="5010436" y="5800026"/>
                <a:ext cx="263923" cy="9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"/>
              </a:p>
            </p:txBody>
          </p:sp>
          <p:sp>
            <p:nvSpPr>
              <p:cNvPr id="70" name="Stored Data 71"/>
              <p:cNvSpPr/>
              <p:nvPr/>
            </p:nvSpPr>
            <p:spPr>
              <a:xfrm rot="10800000">
                <a:off x="3732533" y="5435921"/>
                <a:ext cx="107531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"/>
              </a:p>
            </p:txBody>
          </p:sp>
          <p:sp>
            <p:nvSpPr>
              <p:cNvPr id="71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5361863" y="2325730"/>
              <a:ext cx="180384" cy="3752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Trapezoid 47"/>
            <p:cNvSpPr/>
            <p:nvPr/>
          </p:nvSpPr>
          <p:spPr>
            <a:xfrm rot="5400000">
              <a:off x="5460678" y="2512381"/>
              <a:ext cx="601975" cy="164463"/>
            </a:xfrm>
            <a:prstGeom prst="trapezoid">
              <a:avLst>
                <a:gd name="adj" fmla="val 64773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241403" y="2383248"/>
              <a:ext cx="1204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544336" y="2383248"/>
              <a:ext cx="134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/>
            <p:nvPr/>
          </p:nvCxnSpPr>
          <p:spPr>
            <a:xfrm flipV="1">
              <a:off x="5286331" y="2356515"/>
              <a:ext cx="476265" cy="25716"/>
            </a:xfrm>
            <a:prstGeom prst="bentConnector4">
              <a:avLst>
                <a:gd name="adj1" fmla="val 481"/>
                <a:gd name="adj2" fmla="val 73204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876800" y="2331116"/>
              <a:ext cx="54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876800" y="2435089"/>
              <a:ext cx="54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>
              <a:off x="4900894" y="2435089"/>
              <a:ext cx="782410" cy="350149"/>
            </a:xfrm>
            <a:prstGeom prst="bentConnector3">
              <a:avLst>
                <a:gd name="adj1" fmla="val 93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842084" y="2567523"/>
              <a:ext cx="1341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Isosceles Triangle 2"/>
            <p:cNvSpPr/>
            <p:nvPr/>
          </p:nvSpPr>
          <p:spPr>
            <a:xfrm>
              <a:off x="5365533" y="2611582"/>
              <a:ext cx="102390" cy="9462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7152409" y="3027218"/>
            <a:ext cx="8146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202850" y="2691462"/>
                <a:ext cx="7024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50" y="2691462"/>
                <a:ext cx="702420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7166263" y="4343400"/>
            <a:ext cx="93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Chuyển miền</a:t>
            </a:r>
            <a:endParaRPr lang="en-US" sz="1600" b="1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194654" y="5080575"/>
            <a:ext cx="91383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786092" y="5105400"/>
            <a:ext cx="159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Đầu ra lớp cuối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1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Verification Methodology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  <p:sp>
        <p:nvSpPr>
          <p:cNvPr id="5" name="AutoShape 2" descr="https://i.pinimg.com/originals/56/50/25/56502503a4d062682cc2b36e9ccd7d1d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4964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Đào tạo</a:t>
            </a:r>
          </a:p>
        </p:txBody>
      </p:sp>
      <p:sp>
        <p:nvSpPr>
          <p:cNvPr id="9" name="Rectangle 8"/>
          <p:cNvSpPr/>
          <p:nvPr/>
        </p:nvSpPr>
        <p:spPr>
          <a:xfrm>
            <a:off x="2908904" y="2831068"/>
            <a:ext cx="9906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Tập trọng số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139977" y="3707368"/>
            <a:ext cx="692727" cy="2667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084079" y="3669268"/>
            <a:ext cx="882225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06921" y="1758434"/>
            <a:ext cx="13224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10.000 ảnh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5832614" y="2221468"/>
            <a:ext cx="271185" cy="4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638894" y="5040868"/>
            <a:ext cx="922020" cy="674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So sánh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1758434"/>
            <a:ext cx="1600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10.000 kết quả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316884" y="2221468"/>
            <a:ext cx="255651" cy="28194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800000">
            <a:off x="5823779" y="4800549"/>
            <a:ext cx="917829" cy="2326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18704" y="2831068"/>
            <a:ext cx="1600200" cy="190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Kiến trúc ANN đề xuất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64652" y="6019800"/>
            <a:ext cx="1927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Kết quả nhận dạng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86703" y="4982170"/>
            <a:ext cx="1259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Nhận dạng</a:t>
            </a:r>
            <a:endParaRPr lang="en-US" b="1"/>
          </a:p>
        </p:txBody>
      </p:sp>
      <p:sp>
        <p:nvSpPr>
          <p:cNvPr id="28" name="TextBox 27"/>
          <p:cNvSpPr txBox="1"/>
          <p:nvPr/>
        </p:nvSpPr>
        <p:spPr>
          <a:xfrm>
            <a:off x="4800600" y="10668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Thư viện MNIST</a:t>
            </a:r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943600" y="1425247"/>
            <a:ext cx="0" cy="251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5400000" flipH="1">
            <a:off x="7064047" y="1447800"/>
            <a:ext cx="273706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Image result for caffe icon dn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68" y="3156077"/>
            <a:ext cx="1329332" cy="132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444967" y="177127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60.000 ảnh</a:t>
            </a:r>
            <a:endParaRPr lang="en-US"/>
          </a:p>
        </p:txBody>
      </p:sp>
      <p:sp>
        <p:nvSpPr>
          <p:cNvPr id="3" name="Bent-Up Arrow 2"/>
          <p:cNvSpPr/>
          <p:nvPr/>
        </p:nvSpPr>
        <p:spPr>
          <a:xfrm rot="10800000">
            <a:off x="1278362" y="1992217"/>
            <a:ext cx="2247552" cy="1317316"/>
          </a:xfrm>
          <a:prstGeom prst="bentUpArrow">
            <a:avLst>
              <a:gd name="adj1" fmla="val 10554"/>
              <a:gd name="adj2" fmla="val 12074"/>
              <a:gd name="adj3" fmla="val 119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4572000" y="1447800"/>
            <a:ext cx="273706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79255" y="5715000"/>
            <a:ext cx="0" cy="251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8153" y="2069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60.000 kết quả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smtClean="0">
                <a:solidFill>
                  <a:srgbClr val="FF0000"/>
                </a:solidFill>
                <a:latin typeface="UVN Giay Trang" panose="020D0406040103070904" pitchFamily="34" charset="0"/>
              </a:rPr>
              <a:t>THANKS FOR YOUR ATTENTION</a:t>
            </a:r>
            <a:endParaRPr lang="en-US" sz="4000" b="1">
              <a:solidFill>
                <a:srgbClr val="FF0000"/>
              </a:solidFill>
              <a:latin typeface="UVN Giay Trang" panose="020D04060401030709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smtClean="0">
                <a:solidFill>
                  <a:schemeClr val="bg1"/>
                </a:solidFill>
              </a:rPr>
              <a:t>Logic gates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06634" y="2440637"/>
            <a:ext cx="1681757" cy="741118"/>
            <a:chOff x="3279279" y="4177246"/>
            <a:chExt cx="1681757" cy="741118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07860" y="2440637"/>
            <a:ext cx="1566675" cy="741118"/>
            <a:chOff x="4042896" y="1715660"/>
            <a:chExt cx="1566675" cy="741118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600" y="2440637"/>
            <a:ext cx="1448058" cy="752875"/>
            <a:chOff x="379248" y="5807937"/>
            <a:chExt cx="1448058" cy="752875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98503" y="2438876"/>
            <a:ext cx="1599238" cy="723601"/>
            <a:chOff x="3675121" y="3048834"/>
            <a:chExt cx="1599238" cy="723601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8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999265" y="3737753"/>
            <a:ext cx="1599238" cy="724319"/>
            <a:chOff x="3675121" y="5435203"/>
            <a:chExt cx="1599238" cy="724319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10275" y="3736559"/>
            <a:ext cx="1719449" cy="724319"/>
            <a:chOff x="7186131" y="5434009"/>
            <a:chExt cx="1719449" cy="724319"/>
          </a:xfrm>
        </p:grpSpPr>
        <p:grpSp>
          <p:nvGrpSpPr>
            <p:cNvPr id="38" name="Group 37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7104622" y="2438400"/>
            <a:ext cx="1719449" cy="723601"/>
            <a:chOff x="7186131" y="5434727"/>
            <a:chExt cx="1719449" cy="723601"/>
          </a:xfrm>
        </p:grpSpPr>
        <p:grpSp>
          <p:nvGrpSpPr>
            <p:cNvPr id="48" name="Group 47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56" name="Trapezoid 55"/>
          <p:cNvSpPr/>
          <p:nvPr/>
        </p:nvSpPr>
        <p:spPr>
          <a:xfrm rot="5400000">
            <a:off x="3976366" y="3962042"/>
            <a:ext cx="1028700" cy="419100"/>
          </a:xfrm>
          <a:prstGeom prst="trapezoid">
            <a:avLst>
              <a:gd name="adj" fmla="val 5625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10380" y="3657242"/>
            <a:ext cx="1024020" cy="1004235"/>
            <a:chOff x="7510380" y="4267200"/>
            <a:chExt cx="1024020" cy="1004235"/>
          </a:xfrm>
        </p:grpSpPr>
        <p:sp>
          <p:nvSpPr>
            <p:cNvPr id="57" name="Rectangle 56"/>
            <p:cNvSpPr/>
            <p:nvPr/>
          </p:nvSpPr>
          <p:spPr>
            <a:xfrm>
              <a:off x="7754682" y="4267200"/>
              <a:ext cx="514657" cy="9732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7510380" y="4416388"/>
              <a:ext cx="244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8272896" y="4416388"/>
              <a:ext cx="2615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719975" y="4276657"/>
              <a:ext cx="312274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</a:t>
              </a:r>
              <a:endParaRPr lang="en-US" sz="14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014384" y="4275716"/>
              <a:ext cx="312274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smtClean="0"/>
                <a:t>Q </a:t>
              </a:r>
              <a:endParaRPr lang="en-US" sz="14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0923" y="4963658"/>
              <a:ext cx="40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smtClean="0"/>
                <a:t>Q’</a:t>
              </a:r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77101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Completed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mtClean="0"/>
              <a:t>Thesis</a:t>
            </a:r>
          </a:p>
          <a:p>
            <a:pPr lvl="1"/>
            <a:r>
              <a:rPr lang="en-US" smtClean="0"/>
              <a:t>Written Proposed Design</a:t>
            </a:r>
          </a:p>
          <a:p>
            <a:r>
              <a:rPr lang="en-US" smtClean="0"/>
              <a:t>Implementation</a:t>
            </a:r>
          </a:p>
          <a:p>
            <a:pPr lvl="1"/>
            <a:r>
              <a:rPr lang="en-US" smtClean="0"/>
              <a:t>Design an Simple SC neuron module</a:t>
            </a:r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Neuron Theory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774413" y="1600655"/>
                <a:ext cx="533400" cy="484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13" y="1600655"/>
                <a:ext cx="533400" cy="48490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5213" y="165844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3" y="1658443"/>
                <a:ext cx="4572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6" idx="3"/>
            <a:endCxn id="5" idx="2"/>
          </p:cNvCxnSpPr>
          <p:nvPr/>
        </p:nvCxnSpPr>
        <p:spPr>
          <a:xfrm>
            <a:off x="1012413" y="1843109"/>
            <a:ext cx="7620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774413" y="2350532"/>
                <a:ext cx="533400" cy="484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13" y="2350532"/>
                <a:ext cx="533400" cy="48490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5213" y="240832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3" y="2408320"/>
                <a:ext cx="45720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9" idx="3"/>
            <a:endCxn id="8" idx="2"/>
          </p:cNvCxnSpPr>
          <p:nvPr/>
        </p:nvCxnSpPr>
        <p:spPr>
          <a:xfrm>
            <a:off x="1012413" y="2592986"/>
            <a:ext cx="7620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1774413" y="3770623"/>
                <a:ext cx="533400" cy="48490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413" y="3770623"/>
                <a:ext cx="533400" cy="48490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5213" y="3828411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13" y="3828411"/>
                <a:ext cx="4572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2" idx="3"/>
            <a:endCxn id="11" idx="2"/>
          </p:cNvCxnSpPr>
          <p:nvPr/>
        </p:nvCxnSpPr>
        <p:spPr>
          <a:xfrm>
            <a:off x="1012413" y="4013077"/>
            <a:ext cx="7620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3321238" y="2620663"/>
                <a:ext cx="944951" cy="8590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238" y="2620663"/>
                <a:ext cx="944951" cy="859046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6"/>
            <a:endCxn id="14" idx="1"/>
          </p:cNvCxnSpPr>
          <p:nvPr/>
        </p:nvCxnSpPr>
        <p:spPr>
          <a:xfrm>
            <a:off x="2307813" y="1843110"/>
            <a:ext cx="1151810" cy="9033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</p:cNvCxnSpPr>
          <p:nvPr/>
        </p:nvCxnSpPr>
        <p:spPr>
          <a:xfrm>
            <a:off x="2307813" y="2592987"/>
            <a:ext cx="1030903" cy="320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6"/>
            <a:endCxn id="14" idx="3"/>
          </p:cNvCxnSpPr>
          <p:nvPr/>
        </p:nvCxnSpPr>
        <p:spPr>
          <a:xfrm flipV="1">
            <a:off x="2307813" y="3353905"/>
            <a:ext cx="1151810" cy="659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72647" y="307853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47" y="3078535"/>
                <a:ext cx="4572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65113" y="4026932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13" y="4026932"/>
                <a:ext cx="45720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9" idx="0"/>
            <a:endCxn id="14" idx="4"/>
          </p:cNvCxnSpPr>
          <p:nvPr/>
        </p:nvCxnSpPr>
        <p:spPr>
          <a:xfrm flipV="1">
            <a:off x="3793713" y="3479709"/>
            <a:ext cx="1" cy="547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36714" y="2696896"/>
                <a:ext cx="685800" cy="701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14" y="2696896"/>
                <a:ext cx="685800" cy="70140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>
            <a:stCxn id="14" idx="6"/>
            <a:endCxn id="21" idx="1"/>
          </p:cNvCxnSpPr>
          <p:nvPr/>
        </p:nvCxnSpPr>
        <p:spPr>
          <a:xfrm flipV="1">
            <a:off x="4266189" y="3047596"/>
            <a:ext cx="670525" cy="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1" idx="3"/>
            <a:endCxn id="24" idx="1"/>
          </p:cNvCxnSpPr>
          <p:nvPr/>
        </p:nvCxnSpPr>
        <p:spPr>
          <a:xfrm>
            <a:off x="5622514" y="3047596"/>
            <a:ext cx="646444" cy="1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68958" y="286463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58" y="2864638"/>
                <a:ext cx="4572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298413" y="1893332"/>
            <a:ext cx="111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Tổng các tích (SOP)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51867" y="1143000"/>
            <a:ext cx="10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Trọng số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000" y="1143000"/>
            <a:ext cx="10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Đầu vào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87506" y="4331732"/>
            <a:ext cx="10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Độ lệch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079205" y="2449874"/>
            <a:ext cx="8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Đầu ra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99359" y="2045732"/>
            <a:ext cx="1113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Hàm kích hoạt</a:t>
            </a: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699359" y="1658443"/>
            <a:ext cx="1379846" cy="29135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8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General ANN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cxnSp>
        <p:nvCxnSpPr>
          <p:cNvPr id="90" name="Straight Arrow Connector 89"/>
          <p:cNvCxnSpPr>
            <a:stCxn id="77" idx="6"/>
            <a:endCxn id="80" idx="2"/>
          </p:cNvCxnSpPr>
          <p:nvPr/>
        </p:nvCxnSpPr>
        <p:spPr>
          <a:xfrm flipV="1">
            <a:off x="1394762" y="1533597"/>
            <a:ext cx="2262840" cy="4116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80" idx="2"/>
          </p:cNvCxnSpPr>
          <p:nvPr/>
        </p:nvCxnSpPr>
        <p:spPr>
          <a:xfrm flipV="1">
            <a:off x="1394762" y="1533597"/>
            <a:ext cx="2262840" cy="8627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2" idx="6"/>
            <a:endCxn id="80" idx="2"/>
          </p:cNvCxnSpPr>
          <p:nvPr/>
        </p:nvCxnSpPr>
        <p:spPr>
          <a:xfrm flipV="1">
            <a:off x="1394762" y="1533597"/>
            <a:ext cx="2262840" cy="13138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1" idx="6"/>
            <a:endCxn id="80" idx="2"/>
          </p:cNvCxnSpPr>
          <p:nvPr/>
        </p:nvCxnSpPr>
        <p:spPr>
          <a:xfrm flipV="1">
            <a:off x="1394762" y="1533597"/>
            <a:ext cx="2262840" cy="1765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3" idx="6"/>
            <a:endCxn id="80" idx="2"/>
          </p:cNvCxnSpPr>
          <p:nvPr/>
        </p:nvCxnSpPr>
        <p:spPr>
          <a:xfrm flipV="1">
            <a:off x="1394762" y="1533597"/>
            <a:ext cx="2262840" cy="3398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7" idx="6"/>
            <a:endCxn id="79" idx="2"/>
          </p:cNvCxnSpPr>
          <p:nvPr/>
        </p:nvCxnSpPr>
        <p:spPr>
          <a:xfrm>
            <a:off x="1394762" y="1945227"/>
            <a:ext cx="2262840" cy="236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6" idx="6"/>
            <a:endCxn id="79" idx="2"/>
          </p:cNvCxnSpPr>
          <p:nvPr/>
        </p:nvCxnSpPr>
        <p:spPr>
          <a:xfrm flipV="1">
            <a:off x="1394762" y="2182209"/>
            <a:ext cx="2262840" cy="2141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2" idx="6"/>
            <a:endCxn id="79" idx="2"/>
          </p:cNvCxnSpPr>
          <p:nvPr/>
        </p:nvCxnSpPr>
        <p:spPr>
          <a:xfrm flipV="1">
            <a:off x="1394762" y="2182209"/>
            <a:ext cx="2262840" cy="6652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6"/>
            <a:endCxn id="79" idx="2"/>
          </p:cNvCxnSpPr>
          <p:nvPr/>
        </p:nvCxnSpPr>
        <p:spPr>
          <a:xfrm flipV="1">
            <a:off x="1394762" y="2182209"/>
            <a:ext cx="2262840" cy="1116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6"/>
            <a:endCxn id="79" idx="2"/>
          </p:cNvCxnSpPr>
          <p:nvPr/>
        </p:nvCxnSpPr>
        <p:spPr>
          <a:xfrm flipV="1">
            <a:off x="1394762" y="2182209"/>
            <a:ext cx="2262840" cy="2749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6"/>
            <a:endCxn id="83" idx="2"/>
          </p:cNvCxnSpPr>
          <p:nvPr/>
        </p:nvCxnSpPr>
        <p:spPr>
          <a:xfrm>
            <a:off x="1394762" y="1945227"/>
            <a:ext cx="2262838" cy="27415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6" idx="6"/>
            <a:endCxn id="83" idx="2"/>
          </p:cNvCxnSpPr>
          <p:nvPr/>
        </p:nvCxnSpPr>
        <p:spPr>
          <a:xfrm>
            <a:off x="1394762" y="2396359"/>
            <a:ext cx="2262838" cy="22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2" idx="6"/>
            <a:endCxn id="83" idx="2"/>
          </p:cNvCxnSpPr>
          <p:nvPr/>
        </p:nvCxnSpPr>
        <p:spPr>
          <a:xfrm>
            <a:off x="1394762" y="2847491"/>
            <a:ext cx="2262838" cy="1839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1" idx="6"/>
            <a:endCxn id="83" idx="2"/>
          </p:cNvCxnSpPr>
          <p:nvPr/>
        </p:nvCxnSpPr>
        <p:spPr>
          <a:xfrm>
            <a:off x="1394762" y="3298622"/>
            <a:ext cx="2262838" cy="13881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3" idx="6"/>
            <a:endCxn id="83" idx="2"/>
          </p:cNvCxnSpPr>
          <p:nvPr/>
        </p:nvCxnSpPr>
        <p:spPr>
          <a:xfrm flipV="1">
            <a:off x="1394762" y="4686789"/>
            <a:ext cx="2262838" cy="245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7" idx="6"/>
            <a:endCxn id="82" idx="2"/>
          </p:cNvCxnSpPr>
          <p:nvPr/>
        </p:nvCxnSpPr>
        <p:spPr>
          <a:xfrm>
            <a:off x="1394762" y="1945227"/>
            <a:ext cx="2262838" cy="3398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6" idx="6"/>
            <a:endCxn id="82" idx="2"/>
          </p:cNvCxnSpPr>
          <p:nvPr/>
        </p:nvCxnSpPr>
        <p:spPr>
          <a:xfrm>
            <a:off x="1394762" y="2396359"/>
            <a:ext cx="2262838" cy="294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2" idx="6"/>
            <a:endCxn id="82" idx="2"/>
          </p:cNvCxnSpPr>
          <p:nvPr/>
        </p:nvCxnSpPr>
        <p:spPr>
          <a:xfrm>
            <a:off x="1394762" y="2847491"/>
            <a:ext cx="2262838" cy="2496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1" idx="6"/>
            <a:endCxn id="82" idx="2"/>
          </p:cNvCxnSpPr>
          <p:nvPr/>
        </p:nvCxnSpPr>
        <p:spPr>
          <a:xfrm>
            <a:off x="1394762" y="3298622"/>
            <a:ext cx="2262838" cy="20449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3" idx="6"/>
            <a:endCxn id="82" idx="2"/>
          </p:cNvCxnSpPr>
          <p:nvPr/>
        </p:nvCxnSpPr>
        <p:spPr>
          <a:xfrm>
            <a:off x="1394762" y="4931966"/>
            <a:ext cx="2262838" cy="4116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525931" y="563964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vào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293279" y="5639647"/>
            <a:ext cx="114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ẩn 1</a:t>
            </a:r>
          </a:p>
        </p:txBody>
      </p:sp>
      <p:cxnSp>
        <p:nvCxnSpPr>
          <p:cNvPr id="99" name="Straight Arrow Connector 98"/>
          <p:cNvCxnSpPr>
            <a:stCxn id="77" idx="6"/>
            <a:endCxn id="87" idx="2"/>
          </p:cNvCxnSpPr>
          <p:nvPr/>
        </p:nvCxnSpPr>
        <p:spPr>
          <a:xfrm>
            <a:off x="1394762" y="1945227"/>
            <a:ext cx="2262840" cy="885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6" idx="6"/>
            <a:endCxn id="87" idx="2"/>
          </p:cNvCxnSpPr>
          <p:nvPr/>
        </p:nvCxnSpPr>
        <p:spPr>
          <a:xfrm>
            <a:off x="1394762" y="2396359"/>
            <a:ext cx="2262840" cy="4344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2" idx="6"/>
            <a:endCxn id="87" idx="2"/>
          </p:cNvCxnSpPr>
          <p:nvPr/>
        </p:nvCxnSpPr>
        <p:spPr>
          <a:xfrm flipV="1">
            <a:off x="1394762" y="2830821"/>
            <a:ext cx="2262840" cy="16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2" idx="6"/>
            <a:endCxn id="87" idx="2"/>
          </p:cNvCxnSpPr>
          <p:nvPr/>
        </p:nvCxnSpPr>
        <p:spPr>
          <a:xfrm flipV="1">
            <a:off x="1394762" y="2830821"/>
            <a:ext cx="2262840" cy="16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3" idx="6"/>
            <a:endCxn id="87" idx="2"/>
          </p:cNvCxnSpPr>
          <p:nvPr/>
        </p:nvCxnSpPr>
        <p:spPr>
          <a:xfrm flipV="1">
            <a:off x="1394762" y="2830821"/>
            <a:ext cx="2262840" cy="21011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/>
          <p:cNvGrpSpPr/>
          <p:nvPr/>
        </p:nvGrpSpPr>
        <p:grpSpPr>
          <a:xfrm>
            <a:off x="3657600" y="1325414"/>
            <a:ext cx="416367" cy="4226365"/>
            <a:chOff x="3563716" y="1031435"/>
            <a:chExt cx="416367" cy="4226365"/>
          </a:xfrm>
        </p:grpSpPr>
        <p:sp>
          <p:nvSpPr>
            <p:cNvPr id="79" name="Oval 78"/>
            <p:cNvSpPr/>
            <p:nvPr/>
          </p:nvSpPr>
          <p:spPr>
            <a:xfrm>
              <a:off x="3563718" y="168004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3563718" y="1031435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3563716" y="4841435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3563716" y="418462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3563718" y="2328659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6" name="Straight Connector 135"/>
            <p:cNvCxnSpPr/>
            <p:nvPr/>
          </p:nvCxnSpPr>
          <p:spPr>
            <a:xfrm flipH="1">
              <a:off x="3761509" y="3622235"/>
              <a:ext cx="6928" cy="32904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3563718" y="2977270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1" name="Straight Arrow Connector 140"/>
          <p:cNvCxnSpPr>
            <a:stCxn id="77" idx="6"/>
            <a:endCxn id="138" idx="2"/>
          </p:cNvCxnSpPr>
          <p:nvPr/>
        </p:nvCxnSpPr>
        <p:spPr>
          <a:xfrm>
            <a:off x="1394762" y="1945227"/>
            <a:ext cx="2262840" cy="1534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76" idx="6"/>
            <a:endCxn id="138" idx="2"/>
          </p:cNvCxnSpPr>
          <p:nvPr/>
        </p:nvCxnSpPr>
        <p:spPr>
          <a:xfrm>
            <a:off x="1394762" y="2396359"/>
            <a:ext cx="2262840" cy="10830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61" idx="6"/>
            <a:endCxn id="138" idx="2"/>
          </p:cNvCxnSpPr>
          <p:nvPr/>
        </p:nvCxnSpPr>
        <p:spPr>
          <a:xfrm>
            <a:off x="1394762" y="3298622"/>
            <a:ext cx="2262840" cy="180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73" idx="6"/>
            <a:endCxn id="138" idx="2"/>
          </p:cNvCxnSpPr>
          <p:nvPr/>
        </p:nvCxnSpPr>
        <p:spPr>
          <a:xfrm flipV="1">
            <a:off x="1394762" y="3479432"/>
            <a:ext cx="2262840" cy="14525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381000" y="1763838"/>
            <a:ext cx="1013762" cy="3355323"/>
            <a:chOff x="419100" y="1469859"/>
            <a:chExt cx="1013762" cy="3355323"/>
          </a:xfrm>
        </p:grpSpPr>
        <p:cxnSp>
          <p:nvCxnSpPr>
            <p:cNvPr id="190" name="Straight Arrow Connector 189"/>
            <p:cNvCxnSpPr>
              <a:stCxn id="210" idx="3"/>
              <a:endCxn id="77" idx="2"/>
            </p:cNvCxnSpPr>
            <p:nvPr/>
          </p:nvCxnSpPr>
          <p:spPr>
            <a:xfrm flipV="1">
              <a:off x="835465" y="1651248"/>
              <a:ext cx="383735" cy="32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211" idx="3"/>
              <a:endCxn id="76" idx="2"/>
            </p:cNvCxnSpPr>
            <p:nvPr/>
          </p:nvCxnSpPr>
          <p:spPr>
            <a:xfrm>
              <a:off x="835465" y="2101334"/>
              <a:ext cx="383735" cy="10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212" idx="3"/>
              <a:endCxn id="62" idx="2"/>
            </p:cNvCxnSpPr>
            <p:nvPr/>
          </p:nvCxnSpPr>
          <p:spPr>
            <a:xfrm>
              <a:off x="835465" y="2551160"/>
              <a:ext cx="383735" cy="23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213" idx="3"/>
              <a:endCxn id="61" idx="2"/>
            </p:cNvCxnSpPr>
            <p:nvPr/>
          </p:nvCxnSpPr>
          <p:spPr>
            <a:xfrm flipV="1">
              <a:off x="835465" y="3004643"/>
              <a:ext cx="383735" cy="37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214" idx="3"/>
              <a:endCxn id="73" idx="2"/>
            </p:cNvCxnSpPr>
            <p:nvPr/>
          </p:nvCxnSpPr>
          <p:spPr>
            <a:xfrm flipV="1">
              <a:off x="835465" y="4637987"/>
              <a:ext cx="383735" cy="25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19100" y="1469859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1469859"/>
                  <a:ext cx="41636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/>
                <p:cNvSpPr txBox="1"/>
                <p:nvPr/>
              </p:nvSpPr>
              <p:spPr>
                <a:xfrm>
                  <a:off x="419100" y="1916668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1" name="TextBox 2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1916668"/>
                  <a:ext cx="41636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/>
                <p:cNvSpPr txBox="1"/>
                <p:nvPr/>
              </p:nvSpPr>
              <p:spPr>
                <a:xfrm>
                  <a:off x="419100" y="2366494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2" name="TextBox 2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2366494"/>
                  <a:ext cx="41636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/>
                <p:cNvSpPr txBox="1"/>
                <p:nvPr/>
              </p:nvSpPr>
              <p:spPr>
                <a:xfrm>
                  <a:off x="419100" y="2823694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3" name="TextBox 2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2823694"/>
                  <a:ext cx="41636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19100" y="4455850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4" name="TextBox 2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" y="4455850"/>
                  <a:ext cx="41636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0" name="Group 269"/>
            <p:cNvGrpSpPr/>
            <p:nvPr/>
          </p:nvGrpSpPr>
          <p:grpSpPr>
            <a:xfrm>
              <a:off x="1219200" y="1544417"/>
              <a:ext cx="213662" cy="3200400"/>
              <a:chOff x="1219200" y="1600200"/>
              <a:chExt cx="213662" cy="32004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1219200" y="2953595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219200" y="2502464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1219200" y="4586939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19200" y="2051332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219200" y="1600200"/>
                <a:ext cx="213662" cy="21366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 rot="5400000">
                <a:off x="1024504" y="3872446"/>
                <a:ext cx="6085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8" name="Straight Arrow Connector 97"/>
          <p:cNvCxnSpPr>
            <a:stCxn id="181" idx="6"/>
            <a:endCxn id="97" idx="2"/>
          </p:cNvCxnSpPr>
          <p:nvPr/>
        </p:nvCxnSpPr>
        <p:spPr>
          <a:xfrm>
            <a:off x="5867398" y="1741779"/>
            <a:ext cx="1737655" cy="594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8" idx="6"/>
            <a:endCxn id="97" idx="2"/>
          </p:cNvCxnSpPr>
          <p:nvPr/>
        </p:nvCxnSpPr>
        <p:spPr>
          <a:xfrm flipV="1">
            <a:off x="5867400" y="2336432"/>
            <a:ext cx="1737653" cy="539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1" idx="6"/>
            <a:endCxn id="97" idx="2"/>
          </p:cNvCxnSpPr>
          <p:nvPr/>
        </p:nvCxnSpPr>
        <p:spPr>
          <a:xfrm flipV="1">
            <a:off x="5867399" y="2336432"/>
            <a:ext cx="1737654" cy="2798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81" idx="6"/>
            <a:endCxn id="95" idx="2"/>
          </p:cNvCxnSpPr>
          <p:nvPr/>
        </p:nvCxnSpPr>
        <p:spPr>
          <a:xfrm>
            <a:off x="5867398" y="1741779"/>
            <a:ext cx="1737655" cy="27989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8" idx="6"/>
            <a:endCxn id="95" idx="2"/>
          </p:cNvCxnSpPr>
          <p:nvPr/>
        </p:nvCxnSpPr>
        <p:spPr>
          <a:xfrm>
            <a:off x="5867400" y="2390391"/>
            <a:ext cx="1737653" cy="2150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1" idx="6"/>
            <a:endCxn id="95" idx="2"/>
          </p:cNvCxnSpPr>
          <p:nvPr/>
        </p:nvCxnSpPr>
        <p:spPr>
          <a:xfrm flipV="1">
            <a:off x="5867399" y="4540762"/>
            <a:ext cx="1737654" cy="594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81" idx="6"/>
            <a:endCxn id="122" idx="2"/>
          </p:cNvCxnSpPr>
          <p:nvPr/>
        </p:nvCxnSpPr>
        <p:spPr>
          <a:xfrm>
            <a:off x="5867398" y="1741779"/>
            <a:ext cx="1737655" cy="14682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8" idx="6"/>
            <a:endCxn id="122" idx="2"/>
          </p:cNvCxnSpPr>
          <p:nvPr/>
        </p:nvCxnSpPr>
        <p:spPr>
          <a:xfrm>
            <a:off x="5867400" y="2390391"/>
            <a:ext cx="1737653" cy="819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91" idx="6"/>
            <a:endCxn id="122" idx="2"/>
          </p:cNvCxnSpPr>
          <p:nvPr/>
        </p:nvCxnSpPr>
        <p:spPr>
          <a:xfrm flipV="1">
            <a:off x="5867399" y="3209997"/>
            <a:ext cx="1737654" cy="1925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7183482" y="5650468"/>
            <a:ext cx="125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ra</a:t>
            </a:r>
          </a:p>
        </p:txBody>
      </p:sp>
      <p:cxnSp>
        <p:nvCxnSpPr>
          <p:cNvPr id="160" name="Straight Arrow Connector 159"/>
          <p:cNvCxnSpPr>
            <a:stCxn id="158" idx="6"/>
            <a:endCxn id="97" idx="2"/>
          </p:cNvCxnSpPr>
          <p:nvPr/>
        </p:nvCxnSpPr>
        <p:spPr>
          <a:xfrm flipV="1">
            <a:off x="5867400" y="2336432"/>
            <a:ext cx="1737653" cy="702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8" idx="6"/>
            <a:endCxn id="95" idx="2"/>
          </p:cNvCxnSpPr>
          <p:nvPr/>
        </p:nvCxnSpPr>
        <p:spPr>
          <a:xfrm>
            <a:off x="5867400" y="3039003"/>
            <a:ext cx="1737653" cy="15017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58" idx="6"/>
            <a:endCxn id="122" idx="2"/>
          </p:cNvCxnSpPr>
          <p:nvPr/>
        </p:nvCxnSpPr>
        <p:spPr>
          <a:xfrm>
            <a:off x="5867400" y="3039003"/>
            <a:ext cx="1737653" cy="1709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6" idx="6"/>
            <a:endCxn id="97" idx="2"/>
          </p:cNvCxnSpPr>
          <p:nvPr/>
        </p:nvCxnSpPr>
        <p:spPr>
          <a:xfrm flipV="1">
            <a:off x="5867400" y="2336432"/>
            <a:ext cx="1737653" cy="1351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6" idx="6"/>
            <a:endCxn id="122" idx="2"/>
          </p:cNvCxnSpPr>
          <p:nvPr/>
        </p:nvCxnSpPr>
        <p:spPr>
          <a:xfrm flipV="1">
            <a:off x="5867400" y="3209997"/>
            <a:ext cx="1737653" cy="477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66" idx="6"/>
            <a:endCxn id="95" idx="2"/>
          </p:cNvCxnSpPr>
          <p:nvPr/>
        </p:nvCxnSpPr>
        <p:spPr>
          <a:xfrm>
            <a:off x="5867400" y="3687614"/>
            <a:ext cx="1737653" cy="8531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7605053" y="2128249"/>
            <a:ext cx="1234147" cy="2620695"/>
            <a:chOff x="7071653" y="1834270"/>
            <a:chExt cx="1234147" cy="2620695"/>
          </a:xfrm>
        </p:grpSpPr>
        <p:cxnSp>
          <p:nvCxnSpPr>
            <p:cNvPr id="135" name="Straight Arrow Connector 134"/>
            <p:cNvCxnSpPr>
              <a:stCxn id="97" idx="6"/>
              <a:endCxn id="157" idx="1"/>
            </p:cNvCxnSpPr>
            <p:nvPr/>
          </p:nvCxnSpPr>
          <p:spPr>
            <a:xfrm>
              <a:off x="7488018" y="2042453"/>
              <a:ext cx="401417" cy="32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95" idx="6"/>
              <a:endCxn id="172" idx="1"/>
            </p:cNvCxnSpPr>
            <p:nvPr/>
          </p:nvCxnSpPr>
          <p:spPr>
            <a:xfrm>
              <a:off x="7488018" y="4246783"/>
              <a:ext cx="401417" cy="2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/>
                <p:cNvSpPr txBox="1"/>
                <p:nvPr/>
              </p:nvSpPr>
              <p:spPr>
                <a:xfrm>
                  <a:off x="7889435" y="1860998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57" name="TextBox 1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435" y="1860998"/>
                  <a:ext cx="41636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41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>
              <a:stCxn id="122" idx="6"/>
              <a:endCxn id="171" idx="1"/>
            </p:cNvCxnSpPr>
            <p:nvPr/>
          </p:nvCxnSpPr>
          <p:spPr>
            <a:xfrm flipV="1">
              <a:off x="7488018" y="2913118"/>
              <a:ext cx="401417" cy="2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7889435" y="2728452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435" y="2728452"/>
                  <a:ext cx="41636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88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7889435" y="4065016"/>
                  <a:ext cx="416365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9435" y="4065016"/>
                  <a:ext cx="41636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1765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/>
            <p:cNvGrpSpPr/>
            <p:nvPr/>
          </p:nvGrpSpPr>
          <p:grpSpPr>
            <a:xfrm>
              <a:off x="7071653" y="1834270"/>
              <a:ext cx="416365" cy="2620695"/>
              <a:chOff x="7071653" y="1834270"/>
              <a:chExt cx="416365" cy="2620695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7071653" y="4038600"/>
                <a:ext cx="416365" cy="4163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7071653" y="1834270"/>
                <a:ext cx="416365" cy="4163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71653" y="2707835"/>
                <a:ext cx="416365" cy="4163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3" name="Straight Connector 172"/>
              <p:cNvCxnSpPr/>
              <p:nvPr/>
            </p:nvCxnSpPr>
            <p:spPr>
              <a:xfrm rot="5400000">
                <a:off x="6975569" y="3580867"/>
                <a:ext cx="6085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8" name="Group 267"/>
          <p:cNvGrpSpPr/>
          <p:nvPr/>
        </p:nvGrpSpPr>
        <p:grpSpPr>
          <a:xfrm>
            <a:off x="5451033" y="1533596"/>
            <a:ext cx="416367" cy="3810000"/>
            <a:chOff x="4976151" y="1219200"/>
            <a:chExt cx="416367" cy="3810000"/>
          </a:xfrm>
        </p:grpSpPr>
        <p:sp>
          <p:nvSpPr>
            <p:cNvPr id="88" name="Oval 87"/>
            <p:cNvSpPr/>
            <p:nvPr/>
          </p:nvSpPr>
          <p:spPr>
            <a:xfrm>
              <a:off x="4976153" y="1867812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4976152" y="4612835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8" name="Oval 157"/>
            <p:cNvSpPr/>
            <p:nvPr/>
          </p:nvSpPr>
          <p:spPr>
            <a:xfrm>
              <a:off x="4976153" y="251642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64" name="Straight Connector 163"/>
            <p:cNvCxnSpPr/>
            <p:nvPr/>
          </p:nvCxnSpPr>
          <p:spPr>
            <a:xfrm rot="5400000">
              <a:off x="4863741" y="4094018"/>
              <a:ext cx="60853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4976153" y="3165035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4976151" y="1219200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82" name="Straight Arrow Connector 181"/>
          <p:cNvCxnSpPr>
            <a:stCxn id="80" idx="6"/>
            <a:endCxn id="181" idx="2"/>
          </p:cNvCxnSpPr>
          <p:nvPr/>
        </p:nvCxnSpPr>
        <p:spPr>
          <a:xfrm>
            <a:off x="4073967" y="1533597"/>
            <a:ext cx="1377066" cy="208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80" idx="6"/>
            <a:endCxn id="88" idx="2"/>
          </p:cNvCxnSpPr>
          <p:nvPr/>
        </p:nvCxnSpPr>
        <p:spPr>
          <a:xfrm>
            <a:off x="4073967" y="1533597"/>
            <a:ext cx="1377068" cy="856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80" idx="6"/>
            <a:endCxn id="158" idx="2"/>
          </p:cNvCxnSpPr>
          <p:nvPr/>
        </p:nvCxnSpPr>
        <p:spPr>
          <a:xfrm>
            <a:off x="4073967" y="1533597"/>
            <a:ext cx="1377068" cy="1505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80" idx="6"/>
            <a:endCxn id="166" idx="2"/>
          </p:cNvCxnSpPr>
          <p:nvPr/>
        </p:nvCxnSpPr>
        <p:spPr>
          <a:xfrm>
            <a:off x="4073967" y="1533597"/>
            <a:ext cx="1377068" cy="2154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80" idx="6"/>
            <a:endCxn id="91" idx="2"/>
          </p:cNvCxnSpPr>
          <p:nvPr/>
        </p:nvCxnSpPr>
        <p:spPr>
          <a:xfrm>
            <a:off x="4073967" y="1533597"/>
            <a:ext cx="1377067" cy="3601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79" idx="6"/>
            <a:endCxn id="181" idx="2"/>
          </p:cNvCxnSpPr>
          <p:nvPr/>
        </p:nvCxnSpPr>
        <p:spPr>
          <a:xfrm flipV="1">
            <a:off x="4073967" y="1741779"/>
            <a:ext cx="1377066" cy="44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79" idx="6"/>
            <a:endCxn id="88" idx="2"/>
          </p:cNvCxnSpPr>
          <p:nvPr/>
        </p:nvCxnSpPr>
        <p:spPr>
          <a:xfrm>
            <a:off x="4073967" y="2182209"/>
            <a:ext cx="1377068" cy="208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79" idx="6"/>
            <a:endCxn id="158" idx="2"/>
          </p:cNvCxnSpPr>
          <p:nvPr/>
        </p:nvCxnSpPr>
        <p:spPr>
          <a:xfrm>
            <a:off x="4073967" y="2182209"/>
            <a:ext cx="1377068" cy="856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79" idx="6"/>
            <a:endCxn id="166" idx="2"/>
          </p:cNvCxnSpPr>
          <p:nvPr/>
        </p:nvCxnSpPr>
        <p:spPr>
          <a:xfrm>
            <a:off x="4073967" y="2182209"/>
            <a:ext cx="1377068" cy="15054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79" idx="6"/>
            <a:endCxn id="91" idx="2"/>
          </p:cNvCxnSpPr>
          <p:nvPr/>
        </p:nvCxnSpPr>
        <p:spPr>
          <a:xfrm>
            <a:off x="4073967" y="2182209"/>
            <a:ext cx="1377067" cy="2953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87" idx="6"/>
            <a:endCxn id="181" idx="2"/>
          </p:cNvCxnSpPr>
          <p:nvPr/>
        </p:nvCxnSpPr>
        <p:spPr>
          <a:xfrm flipV="1">
            <a:off x="4073967" y="1741779"/>
            <a:ext cx="1377066" cy="1089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87" idx="6"/>
            <a:endCxn id="88" idx="2"/>
          </p:cNvCxnSpPr>
          <p:nvPr/>
        </p:nvCxnSpPr>
        <p:spPr>
          <a:xfrm flipV="1">
            <a:off x="4073967" y="2390391"/>
            <a:ext cx="1377068" cy="44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87" idx="6"/>
            <a:endCxn id="158" idx="2"/>
          </p:cNvCxnSpPr>
          <p:nvPr/>
        </p:nvCxnSpPr>
        <p:spPr>
          <a:xfrm>
            <a:off x="4073967" y="2830821"/>
            <a:ext cx="1377068" cy="208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87" idx="6"/>
            <a:endCxn id="166" idx="2"/>
          </p:cNvCxnSpPr>
          <p:nvPr/>
        </p:nvCxnSpPr>
        <p:spPr>
          <a:xfrm>
            <a:off x="4073967" y="2830821"/>
            <a:ext cx="1377068" cy="856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87" idx="6"/>
            <a:endCxn id="91" idx="2"/>
          </p:cNvCxnSpPr>
          <p:nvPr/>
        </p:nvCxnSpPr>
        <p:spPr>
          <a:xfrm>
            <a:off x="4073967" y="2830821"/>
            <a:ext cx="1377067" cy="23045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138" idx="6"/>
            <a:endCxn id="91" idx="2"/>
          </p:cNvCxnSpPr>
          <p:nvPr/>
        </p:nvCxnSpPr>
        <p:spPr>
          <a:xfrm>
            <a:off x="4073967" y="3479432"/>
            <a:ext cx="1377067" cy="16559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138" idx="6"/>
            <a:endCxn id="166" idx="2"/>
          </p:cNvCxnSpPr>
          <p:nvPr/>
        </p:nvCxnSpPr>
        <p:spPr>
          <a:xfrm>
            <a:off x="4073967" y="3479432"/>
            <a:ext cx="1377068" cy="208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38" idx="6"/>
            <a:endCxn id="158" idx="2"/>
          </p:cNvCxnSpPr>
          <p:nvPr/>
        </p:nvCxnSpPr>
        <p:spPr>
          <a:xfrm flipV="1">
            <a:off x="4073967" y="3039003"/>
            <a:ext cx="1377068" cy="4404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38" idx="6"/>
            <a:endCxn id="88" idx="2"/>
          </p:cNvCxnSpPr>
          <p:nvPr/>
        </p:nvCxnSpPr>
        <p:spPr>
          <a:xfrm flipV="1">
            <a:off x="4073967" y="2390391"/>
            <a:ext cx="1377068" cy="10890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>
            <a:stCxn id="138" idx="6"/>
            <a:endCxn id="181" idx="2"/>
          </p:cNvCxnSpPr>
          <p:nvPr/>
        </p:nvCxnSpPr>
        <p:spPr>
          <a:xfrm flipV="1">
            <a:off x="4073967" y="1741779"/>
            <a:ext cx="1377066" cy="17376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stCxn id="83" idx="6"/>
            <a:endCxn id="181" idx="2"/>
          </p:cNvCxnSpPr>
          <p:nvPr/>
        </p:nvCxnSpPr>
        <p:spPr>
          <a:xfrm flipV="1">
            <a:off x="4073965" y="1741779"/>
            <a:ext cx="1377068" cy="2945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>
            <a:stCxn id="83" idx="6"/>
            <a:endCxn id="88" idx="2"/>
          </p:cNvCxnSpPr>
          <p:nvPr/>
        </p:nvCxnSpPr>
        <p:spPr>
          <a:xfrm flipV="1">
            <a:off x="4073965" y="2390391"/>
            <a:ext cx="1377070" cy="229639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stCxn id="83" idx="6"/>
            <a:endCxn id="158" idx="2"/>
          </p:cNvCxnSpPr>
          <p:nvPr/>
        </p:nvCxnSpPr>
        <p:spPr>
          <a:xfrm flipV="1">
            <a:off x="4073965" y="3039003"/>
            <a:ext cx="1377070" cy="16477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83" idx="6"/>
            <a:endCxn id="166" idx="2"/>
          </p:cNvCxnSpPr>
          <p:nvPr/>
        </p:nvCxnSpPr>
        <p:spPr>
          <a:xfrm flipV="1">
            <a:off x="4073965" y="3687614"/>
            <a:ext cx="1377070" cy="9991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83" idx="6"/>
            <a:endCxn id="91" idx="2"/>
          </p:cNvCxnSpPr>
          <p:nvPr/>
        </p:nvCxnSpPr>
        <p:spPr>
          <a:xfrm>
            <a:off x="4073965" y="4686789"/>
            <a:ext cx="1377069" cy="4486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82" idx="6"/>
            <a:endCxn id="181" idx="2"/>
          </p:cNvCxnSpPr>
          <p:nvPr/>
        </p:nvCxnSpPr>
        <p:spPr>
          <a:xfrm flipV="1">
            <a:off x="4073965" y="1741779"/>
            <a:ext cx="1377068" cy="36018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>
            <a:stCxn id="82" idx="6"/>
            <a:endCxn id="88" idx="2"/>
          </p:cNvCxnSpPr>
          <p:nvPr/>
        </p:nvCxnSpPr>
        <p:spPr>
          <a:xfrm flipV="1">
            <a:off x="4073965" y="2390391"/>
            <a:ext cx="1377070" cy="29532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82" idx="6"/>
            <a:endCxn id="158" idx="2"/>
          </p:cNvCxnSpPr>
          <p:nvPr/>
        </p:nvCxnSpPr>
        <p:spPr>
          <a:xfrm flipV="1">
            <a:off x="4073965" y="3039003"/>
            <a:ext cx="1377070" cy="2304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>
            <a:stCxn id="82" idx="6"/>
            <a:endCxn id="166" idx="2"/>
          </p:cNvCxnSpPr>
          <p:nvPr/>
        </p:nvCxnSpPr>
        <p:spPr>
          <a:xfrm flipV="1">
            <a:off x="4073965" y="3687614"/>
            <a:ext cx="1377070" cy="16559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82" idx="6"/>
            <a:endCxn id="91" idx="2"/>
          </p:cNvCxnSpPr>
          <p:nvPr/>
        </p:nvCxnSpPr>
        <p:spPr>
          <a:xfrm flipV="1">
            <a:off x="4073965" y="5135414"/>
            <a:ext cx="1377069" cy="2081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5070386" y="5649464"/>
            <a:ext cx="114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ẩn 2</a:t>
            </a:r>
          </a:p>
        </p:txBody>
      </p:sp>
      <p:sp>
        <p:nvSpPr>
          <p:cNvPr id="3" name="Oval 2"/>
          <p:cNvSpPr/>
          <p:nvPr/>
        </p:nvSpPr>
        <p:spPr>
          <a:xfrm>
            <a:off x="3200400" y="1325414"/>
            <a:ext cx="1371600" cy="50309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83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Mạng nơ-ron nhận dạng chữ số viết tay MNIST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2366934" y="3133068"/>
            <a:ext cx="213662" cy="469095"/>
            <a:chOff x="1648327" y="3246704"/>
            <a:chExt cx="416365" cy="1005548"/>
          </a:xfrm>
        </p:grpSpPr>
        <p:sp>
          <p:nvSpPr>
            <p:cNvPr id="61" name="Oval 60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366934" y="4855772"/>
            <a:ext cx="213662" cy="469095"/>
            <a:chOff x="1648327" y="3246704"/>
            <a:chExt cx="416365" cy="1005548"/>
          </a:xfrm>
        </p:grpSpPr>
        <p:sp>
          <p:nvSpPr>
            <p:cNvPr id="73" name="Oval 72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366934" y="1517920"/>
            <a:ext cx="213662" cy="469095"/>
            <a:chOff x="1648327" y="3246704"/>
            <a:chExt cx="416365" cy="1005548"/>
          </a:xfrm>
        </p:grpSpPr>
        <p:sp>
          <p:nvSpPr>
            <p:cNvPr id="76" name="Oval 75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689035" y="1905000"/>
            <a:ext cx="416365" cy="1005549"/>
            <a:chOff x="1648327" y="3246704"/>
            <a:chExt cx="416365" cy="1005548"/>
          </a:xfrm>
        </p:grpSpPr>
        <p:sp>
          <p:nvSpPr>
            <p:cNvPr id="79" name="Oval 78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89035" y="3620869"/>
            <a:ext cx="416365" cy="1005549"/>
            <a:chOff x="1648327" y="3246704"/>
            <a:chExt cx="416365" cy="1005548"/>
          </a:xfrm>
        </p:grpSpPr>
        <p:sp>
          <p:nvSpPr>
            <p:cNvPr id="82" name="Oval 81"/>
            <p:cNvSpPr/>
            <p:nvPr/>
          </p:nvSpPr>
          <p:spPr>
            <a:xfrm>
              <a:off x="1648327" y="3835887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648327" y="3246704"/>
              <a:ext cx="416365" cy="4163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5" name="Oval 84"/>
          <p:cNvSpPr/>
          <p:nvPr/>
        </p:nvSpPr>
        <p:spPr>
          <a:xfrm>
            <a:off x="6866620" y="3910679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6866621" y="2209801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77" idx="6"/>
            <a:endCxn id="80" idx="2"/>
          </p:cNvCxnSpPr>
          <p:nvPr/>
        </p:nvCxnSpPr>
        <p:spPr>
          <a:xfrm>
            <a:off x="2580596" y="1615039"/>
            <a:ext cx="2108439" cy="498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6" idx="6"/>
            <a:endCxn id="80" idx="2"/>
          </p:cNvCxnSpPr>
          <p:nvPr/>
        </p:nvCxnSpPr>
        <p:spPr>
          <a:xfrm>
            <a:off x="2580596" y="1889897"/>
            <a:ext cx="2108439" cy="223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2" idx="6"/>
            <a:endCxn id="80" idx="2"/>
          </p:cNvCxnSpPr>
          <p:nvPr/>
        </p:nvCxnSpPr>
        <p:spPr>
          <a:xfrm flipV="1">
            <a:off x="2580596" y="2113183"/>
            <a:ext cx="2108439" cy="111700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61" idx="6"/>
            <a:endCxn id="80" idx="2"/>
          </p:cNvCxnSpPr>
          <p:nvPr/>
        </p:nvCxnSpPr>
        <p:spPr>
          <a:xfrm flipV="1">
            <a:off x="2580596" y="2113183"/>
            <a:ext cx="2108439" cy="13918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4" idx="6"/>
            <a:endCxn id="80" idx="2"/>
          </p:cNvCxnSpPr>
          <p:nvPr/>
        </p:nvCxnSpPr>
        <p:spPr>
          <a:xfrm flipV="1">
            <a:off x="2580596" y="2113183"/>
            <a:ext cx="2108439" cy="283970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3" idx="6"/>
            <a:endCxn id="80" idx="2"/>
          </p:cNvCxnSpPr>
          <p:nvPr/>
        </p:nvCxnSpPr>
        <p:spPr>
          <a:xfrm flipV="1">
            <a:off x="2580596" y="2113183"/>
            <a:ext cx="2108439" cy="3114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7" idx="6"/>
            <a:endCxn id="79" idx="2"/>
          </p:cNvCxnSpPr>
          <p:nvPr/>
        </p:nvCxnSpPr>
        <p:spPr>
          <a:xfrm>
            <a:off x="2580596" y="1615039"/>
            <a:ext cx="2108439" cy="1087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6" idx="6"/>
            <a:endCxn id="79" idx="2"/>
          </p:cNvCxnSpPr>
          <p:nvPr/>
        </p:nvCxnSpPr>
        <p:spPr>
          <a:xfrm>
            <a:off x="2580596" y="1889897"/>
            <a:ext cx="2108439" cy="81247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2" idx="6"/>
            <a:endCxn id="79" idx="2"/>
          </p:cNvCxnSpPr>
          <p:nvPr/>
        </p:nvCxnSpPr>
        <p:spPr>
          <a:xfrm flipV="1">
            <a:off x="2580596" y="2702367"/>
            <a:ext cx="2108439" cy="5278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61" idx="6"/>
            <a:endCxn id="79" idx="2"/>
          </p:cNvCxnSpPr>
          <p:nvPr/>
        </p:nvCxnSpPr>
        <p:spPr>
          <a:xfrm flipV="1">
            <a:off x="2580596" y="2702367"/>
            <a:ext cx="2108439" cy="80267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4" idx="6"/>
            <a:endCxn id="79" idx="2"/>
          </p:cNvCxnSpPr>
          <p:nvPr/>
        </p:nvCxnSpPr>
        <p:spPr>
          <a:xfrm flipV="1">
            <a:off x="2580596" y="2702367"/>
            <a:ext cx="2108439" cy="2250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3" idx="6"/>
            <a:endCxn id="79" idx="2"/>
          </p:cNvCxnSpPr>
          <p:nvPr/>
        </p:nvCxnSpPr>
        <p:spPr>
          <a:xfrm flipV="1">
            <a:off x="2580596" y="2702367"/>
            <a:ext cx="2108439" cy="25253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7" idx="6"/>
            <a:endCxn id="83" idx="2"/>
          </p:cNvCxnSpPr>
          <p:nvPr/>
        </p:nvCxnSpPr>
        <p:spPr>
          <a:xfrm>
            <a:off x="2580596" y="1615039"/>
            <a:ext cx="2108439" cy="2214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76" idx="6"/>
            <a:endCxn id="83" idx="2"/>
          </p:cNvCxnSpPr>
          <p:nvPr/>
        </p:nvCxnSpPr>
        <p:spPr>
          <a:xfrm>
            <a:off x="2580596" y="1889897"/>
            <a:ext cx="2108439" cy="19391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62" idx="6"/>
            <a:endCxn id="83" idx="2"/>
          </p:cNvCxnSpPr>
          <p:nvPr/>
        </p:nvCxnSpPr>
        <p:spPr>
          <a:xfrm>
            <a:off x="2580596" y="3230187"/>
            <a:ext cx="2108439" cy="59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1" idx="6"/>
            <a:endCxn id="83" idx="2"/>
          </p:cNvCxnSpPr>
          <p:nvPr/>
        </p:nvCxnSpPr>
        <p:spPr>
          <a:xfrm>
            <a:off x="2580596" y="3505045"/>
            <a:ext cx="2108439" cy="32400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4" idx="6"/>
            <a:endCxn id="83" idx="2"/>
          </p:cNvCxnSpPr>
          <p:nvPr/>
        </p:nvCxnSpPr>
        <p:spPr>
          <a:xfrm flipV="1">
            <a:off x="2580596" y="3829052"/>
            <a:ext cx="2108439" cy="11238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73" idx="6"/>
            <a:endCxn id="83" idx="2"/>
          </p:cNvCxnSpPr>
          <p:nvPr/>
        </p:nvCxnSpPr>
        <p:spPr>
          <a:xfrm flipV="1">
            <a:off x="2580596" y="3829052"/>
            <a:ext cx="2108439" cy="13986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77" idx="6"/>
            <a:endCxn id="82" idx="2"/>
          </p:cNvCxnSpPr>
          <p:nvPr/>
        </p:nvCxnSpPr>
        <p:spPr>
          <a:xfrm>
            <a:off x="2580596" y="1615039"/>
            <a:ext cx="2108439" cy="2803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6" idx="6"/>
            <a:endCxn id="82" idx="2"/>
          </p:cNvCxnSpPr>
          <p:nvPr/>
        </p:nvCxnSpPr>
        <p:spPr>
          <a:xfrm>
            <a:off x="2580596" y="1889897"/>
            <a:ext cx="2108439" cy="2528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62" idx="6"/>
            <a:endCxn id="82" idx="2"/>
          </p:cNvCxnSpPr>
          <p:nvPr/>
        </p:nvCxnSpPr>
        <p:spPr>
          <a:xfrm>
            <a:off x="2580596" y="3230187"/>
            <a:ext cx="2108439" cy="1188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61" idx="6"/>
            <a:endCxn id="82" idx="2"/>
          </p:cNvCxnSpPr>
          <p:nvPr/>
        </p:nvCxnSpPr>
        <p:spPr>
          <a:xfrm>
            <a:off x="2580596" y="3505045"/>
            <a:ext cx="2108439" cy="913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74" idx="6"/>
            <a:endCxn id="82" idx="2"/>
          </p:cNvCxnSpPr>
          <p:nvPr/>
        </p:nvCxnSpPr>
        <p:spPr>
          <a:xfrm flipV="1">
            <a:off x="2580596" y="4418236"/>
            <a:ext cx="2108439" cy="534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73" idx="6"/>
            <a:endCxn id="82" idx="2"/>
          </p:cNvCxnSpPr>
          <p:nvPr/>
        </p:nvCxnSpPr>
        <p:spPr>
          <a:xfrm flipV="1">
            <a:off x="2580596" y="4418236"/>
            <a:ext cx="2108439" cy="809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0" idx="6"/>
            <a:endCxn id="86" idx="2"/>
          </p:cNvCxnSpPr>
          <p:nvPr/>
        </p:nvCxnSpPr>
        <p:spPr>
          <a:xfrm>
            <a:off x="5105400" y="2113183"/>
            <a:ext cx="1761221" cy="304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9" idx="6"/>
            <a:endCxn id="86" idx="2"/>
          </p:cNvCxnSpPr>
          <p:nvPr/>
        </p:nvCxnSpPr>
        <p:spPr>
          <a:xfrm flipV="1">
            <a:off x="5105400" y="2417984"/>
            <a:ext cx="1761221" cy="2843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83" idx="6"/>
            <a:endCxn id="86" idx="2"/>
          </p:cNvCxnSpPr>
          <p:nvPr/>
        </p:nvCxnSpPr>
        <p:spPr>
          <a:xfrm flipV="1">
            <a:off x="5105400" y="2417984"/>
            <a:ext cx="1761221" cy="1411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82" idx="6"/>
            <a:endCxn id="86" idx="2"/>
          </p:cNvCxnSpPr>
          <p:nvPr/>
        </p:nvCxnSpPr>
        <p:spPr>
          <a:xfrm flipV="1">
            <a:off x="5105400" y="2417984"/>
            <a:ext cx="1761221" cy="2000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0" idx="6"/>
            <a:endCxn id="85" idx="2"/>
          </p:cNvCxnSpPr>
          <p:nvPr/>
        </p:nvCxnSpPr>
        <p:spPr>
          <a:xfrm>
            <a:off x="5105400" y="2113183"/>
            <a:ext cx="1761220" cy="200567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9" idx="6"/>
            <a:endCxn id="85" idx="2"/>
          </p:cNvCxnSpPr>
          <p:nvPr/>
        </p:nvCxnSpPr>
        <p:spPr>
          <a:xfrm>
            <a:off x="5105400" y="2702367"/>
            <a:ext cx="1761220" cy="1416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83" idx="6"/>
            <a:endCxn id="85" idx="2"/>
          </p:cNvCxnSpPr>
          <p:nvPr/>
        </p:nvCxnSpPr>
        <p:spPr>
          <a:xfrm>
            <a:off x="5105400" y="3829052"/>
            <a:ext cx="1761220" cy="289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82" idx="6"/>
            <a:endCxn id="85" idx="2"/>
          </p:cNvCxnSpPr>
          <p:nvPr/>
        </p:nvCxnSpPr>
        <p:spPr>
          <a:xfrm flipV="1">
            <a:off x="5105400" y="4118862"/>
            <a:ext cx="1761220" cy="2993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6866620" y="3061594"/>
            <a:ext cx="416365" cy="4163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56" name="Straight Arrow Connector 155"/>
          <p:cNvCxnSpPr>
            <a:stCxn id="80" idx="6"/>
            <a:endCxn id="155" idx="2"/>
          </p:cNvCxnSpPr>
          <p:nvPr/>
        </p:nvCxnSpPr>
        <p:spPr>
          <a:xfrm>
            <a:off x="5105400" y="2113183"/>
            <a:ext cx="1761220" cy="11565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79" idx="6"/>
            <a:endCxn id="155" idx="2"/>
          </p:cNvCxnSpPr>
          <p:nvPr/>
        </p:nvCxnSpPr>
        <p:spPr>
          <a:xfrm>
            <a:off x="5105400" y="2702367"/>
            <a:ext cx="1761220" cy="567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83" idx="6"/>
            <a:endCxn id="155" idx="2"/>
          </p:cNvCxnSpPr>
          <p:nvPr/>
        </p:nvCxnSpPr>
        <p:spPr>
          <a:xfrm flipV="1">
            <a:off x="5105400" y="3269777"/>
            <a:ext cx="1761220" cy="559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82" idx="6"/>
            <a:endCxn id="155" idx="2"/>
          </p:cNvCxnSpPr>
          <p:nvPr/>
        </p:nvCxnSpPr>
        <p:spPr>
          <a:xfrm flipV="1">
            <a:off x="5105400" y="3269777"/>
            <a:ext cx="1761220" cy="1148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rot="5400000">
            <a:off x="2356400" y="4181819"/>
            <a:ext cx="19389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2356400" y="2581619"/>
            <a:ext cx="19389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rot="5400000">
            <a:off x="4720663" y="3272863"/>
            <a:ext cx="31227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rot="5400000">
            <a:off x="6937078" y="3692692"/>
            <a:ext cx="23461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>
            <a:off x="6937078" y="2854492"/>
            <a:ext cx="23461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711036" y="5486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vào</a:t>
            </a:r>
          </a:p>
          <a:p>
            <a:pPr algn="ctr"/>
            <a:r>
              <a:rPr lang="en-US" smtClean="0"/>
              <a:t>784 điểm ảnh</a:t>
            </a:r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4135217" y="48400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ẩn</a:t>
            </a:r>
          </a:p>
          <a:p>
            <a:pPr algn="ctr"/>
            <a:r>
              <a:rPr lang="en-US"/>
              <a:t>N</a:t>
            </a:r>
            <a:r>
              <a:rPr lang="en-US" smtClean="0"/>
              <a:t> nơ-ron</a:t>
            </a:r>
            <a:endParaRPr lang="en-US"/>
          </a:p>
        </p:txBody>
      </p:sp>
      <p:sp>
        <p:nvSpPr>
          <p:cNvPr id="177" name="TextBox 176"/>
          <p:cNvSpPr txBox="1"/>
          <p:nvPr/>
        </p:nvSpPr>
        <p:spPr>
          <a:xfrm>
            <a:off x="6312802" y="484006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Lớp đầu ra</a:t>
            </a:r>
          </a:p>
          <a:p>
            <a:pPr algn="ctr"/>
            <a:r>
              <a:rPr lang="en-US" smtClean="0"/>
              <a:t>10 nơ-ron</a:t>
            </a:r>
            <a:endParaRPr lang="en-US"/>
          </a:p>
        </p:txBody>
      </p:sp>
      <p:cxnSp>
        <p:nvCxnSpPr>
          <p:cNvPr id="180" name="Straight Arrow Connector 179"/>
          <p:cNvCxnSpPr>
            <a:stCxn id="86" idx="6"/>
          </p:cNvCxnSpPr>
          <p:nvPr/>
        </p:nvCxnSpPr>
        <p:spPr>
          <a:xfrm>
            <a:off x="7282986" y="241798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85" idx="6"/>
          </p:cNvCxnSpPr>
          <p:nvPr/>
        </p:nvCxnSpPr>
        <p:spPr>
          <a:xfrm>
            <a:off x="7282985" y="4118862"/>
            <a:ext cx="381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699348" y="2209801"/>
            <a:ext cx="144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Chữ số 0</a:t>
            </a:r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7699349" y="3903962"/>
            <a:ext cx="167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Chữ số 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General Architecture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7978" y="2612495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RAM weight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97978" y="1655762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bias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7978" y="3569228"/>
            <a:ext cx="990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image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5576" y="2618412"/>
            <a:ext cx="914401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RAM</a:t>
            </a:r>
          </a:p>
          <a:p>
            <a:pPr algn="ctr"/>
            <a:r>
              <a:rPr lang="en-US" b="1" smtClean="0">
                <a:solidFill>
                  <a:schemeClr val="tx1"/>
                </a:solidFill>
              </a:rPr>
              <a:t>result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107778" y="2271712"/>
            <a:ext cx="1142998" cy="1447800"/>
            <a:chOff x="5181600" y="1835150"/>
            <a:chExt cx="1219200" cy="1447800"/>
          </a:xfrm>
        </p:grpSpPr>
        <p:sp>
          <p:nvSpPr>
            <p:cNvPr id="5" name="Rectangle 4"/>
            <p:cNvSpPr/>
            <p:nvPr/>
          </p:nvSpPr>
          <p:spPr>
            <a:xfrm>
              <a:off x="5181600" y="1835150"/>
              <a:ext cx="1219200" cy="144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tx1"/>
                  </a:solidFill>
                </a:rPr>
                <a:t>Neuron proposed</a:t>
              </a:r>
              <a:endParaRPr 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81600" y="2057400"/>
              <a:ext cx="1219200" cy="152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1600" y="2870200"/>
              <a:ext cx="1219200" cy="177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Elbow Connector 20"/>
          <p:cNvCxnSpPr>
            <a:stCxn id="7" idx="3"/>
            <a:endCxn id="12" idx="1"/>
          </p:cNvCxnSpPr>
          <p:nvPr/>
        </p:nvCxnSpPr>
        <p:spPr>
          <a:xfrm>
            <a:off x="2888578" y="2036762"/>
            <a:ext cx="1219200" cy="533400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574378" y="3093171"/>
            <a:ext cx="228600" cy="609600"/>
            <a:chOff x="4451350" y="3581400"/>
            <a:chExt cx="228600" cy="609600"/>
          </a:xfrm>
        </p:grpSpPr>
        <p:sp>
          <p:nvSpPr>
            <p:cNvPr id="26" name="Trapezoid 25"/>
            <p:cNvSpPr/>
            <p:nvPr/>
          </p:nvSpPr>
          <p:spPr>
            <a:xfrm rot="5400000">
              <a:off x="4260850" y="3771900"/>
              <a:ext cx="609600" cy="228600"/>
            </a:xfrm>
            <a:prstGeom prst="trapezoid">
              <a:avLst>
                <a:gd name="adj" fmla="val 541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51350" y="3721100"/>
              <a:ext cx="228600" cy="165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451350" y="3905250"/>
              <a:ext cx="228600" cy="184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Elbow Connector 31"/>
          <p:cNvCxnSpPr>
            <a:stCxn id="8" idx="3"/>
            <a:endCxn id="27" idx="1"/>
          </p:cNvCxnSpPr>
          <p:nvPr/>
        </p:nvCxnSpPr>
        <p:spPr>
          <a:xfrm flipV="1">
            <a:off x="2888578" y="3315421"/>
            <a:ext cx="685800" cy="634807"/>
          </a:xfrm>
          <a:prstGeom prst="bentConnector3">
            <a:avLst>
              <a:gd name="adj1" fmla="val 3181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9" idx="3"/>
            <a:endCxn id="28" idx="1"/>
          </p:cNvCxnSpPr>
          <p:nvPr/>
        </p:nvCxnSpPr>
        <p:spPr>
          <a:xfrm flipH="1">
            <a:off x="3574378" y="2999412"/>
            <a:ext cx="2895599" cy="509684"/>
          </a:xfrm>
          <a:prstGeom prst="bentConnector5">
            <a:avLst>
              <a:gd name="adj1" fmla="val -7895"/>
              <a:gd name="adj2" fmla="val 198626"/>
              <a:gd name="adj3" fmla="val 10789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295400" y="4770004"/>
            <a:ext cx="6546177" cy="563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Controller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5" idx="3"/>
            <a:endCxn id="9" idx="1"/>
          </p:cNvCxnSpPr>
          <p:nvPr/>
        </p:nvCxnSpPr>
        <p:spPr>
          <a:xfrm>
            <a:off x="5250776" y="2995612"/>
            <a:ext cx="304800" cy="3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4641177" y="3719512"/>
            <a:ext cx="0" cy="1060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9" idx="2"/>
          </p:cNvCxnSpPr>
          <p:nvPr/>
        </p:nvCxnSpPr>
        <p:spPr>
          <a:xfrm flipH="1" flipV="1">
            <a:off x="6012777" y="3380412"/>
            <a:ext cx="1" cy="1388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2389814" y="4331228"/>
            <a:ext cx="3464" cy="437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927177" y="2612495"/>
            <a:ext cx="9144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Max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/>
          <p:cNvCxnSpPr>
            <a:stCxn id="9" idx="3"/>
            <a:endCxn id="117" idx="1"/>
          </p:cNvCxnSpPr>
          <p:nvPr/>
        </p:nvCxnSpPr>
        <p:spPr>
          <a:xfrm flipV="1">
            <a:off x="6469977" y="2993495"/>
            <a:ext cx="457200" cy="59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17" idx="2"/>
          </p:cNvCxnSpPr>
          <p:nvPr/>
        </p:nvCxnSpPr>
        <p:spPr>
          <a:xfrm flipV="1">
            <a:off x="7384377" y="3374494"/>
            <a:ext cx="0" cy="14054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17" idx="3"/>
          </p:cNvCxnSpPr>
          <p:nvPr/>
        </p:nvCxnSpPr>
        <p:spPr>
          <a:xfrm>
            <a:off x="7841577" y="2993495"/>
            <a:ext cx="457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782782" y="4876800"/>
            <a:ext cx="515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782782" y="5181600"/>
            <a:ext cx="5152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990600" y="1511828"/>
            <a:ext cx="7086601" cy="411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>
            <a:stCxn id="63" idx="3"/>
          </p:cNvCxnSpPr>
          <p:nvPr/>
        </p:nvCxnSpPr>
        <p:spPr>
          <a:xfrm flipV="1">
            <a:off x="7841577" y="5049982"/>
            <a:ext cx="464223" cy="20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52400" y="4690646"/>
            <a:ext cx="62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Start</a:t>
            </a:r>
            <a:endParaRPr lang="en-US" sz="1600" b="1"/>
          </a:p>
        </p:txBody>
      </p:sp>
      <p:sp>
        <p:nvSpPr>
          <p:cNvPr id="140" name="TextBox 139"/>
          <p:cNvSpPr txBox="1"/>
          <p:nvPr/>
        </p:nvSpPr>
        <p:spPr>
          <a:xfrm>
            <a:off x="0" y="5029200"/>
            <a:ext cx="831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Restart</a:t>
            </a:r>
            <a:endParaRPr lang="en-US" sz="1600" b="1"/>
          </a:p>
        </p:txBody>
      </p:sp>
      <p:cxnSp>
        <p:nvCxnSpPr>
          <p:cNvPr id="153" name="Elbow Connector 152"/>
          <p:cNvCxnSpPr>
            <a:endCxn id="6" idx="1"/>
          </p:cNvCxnSpPr>
          <p:nvPr/>
        </p:nvCxnSpPr>
        <p:spPr>
          <a:xfrm rot="5400000" flipH="1" flipV="1">
            <a:off x="899400" y="3770495"/>
            <a:ext cx="1775578" cy="2215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endCxn id="7" idx="1"/>
          </p:cNvCxnSpPr>
          <p:nvPr/>
        </p:nvCxnSpPr>
        <p:spPr>
          <a:xfrm rot="5400000" flipH="1" flipV="1">
            <a:off x="306733" y="3177830"/>
            <a:ext cx="2732313" cy="4501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8263090" y="2819400"/>
            <a:ext cx="728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R</a:t>
            </a:r>
            <a:r>
              <a:rPr lang="en-US" sz="1600" b="1" smtClean="0"/>
              <a:t>esult</a:t>
            </a:r>
            <a:endParaRPr lang="en-US" sz="1600" b="1"/>
          </a:p>
        </p:txBody>
      </p:sp>
      <p:sp>
        <p:nvSpPr>
          <p:cNvPr id="160" name="TextBox 159"/>
          <p:cNvSpPr txBox="1"/>
          <p:nvPr/>
        </p:nvSpPr>
        <p:spPr>
          <a:xfrm>
            <a:off x="8304597" y="4876800"/>
            <a:ext cx="687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Finish</a:t>
            </a:r>
            <a:endParaRPr lang="en-US" sz="1600" b="1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697704" y="3648935"/>
            <a:ext cx="0" cy="11145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906533" y="2971800"/>
            <a:ext cx="1187561" cy="3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10603" y="3393301"/>
            <a:ext cx="297544" cy="3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1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Reference neuron model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947310" y="3502223"/>
            <a:ext cx="897734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Weight 1</a:t>
            </a:r>
            <a:endParaRPr lang="en-US" sz="1400" b="1"/>
          </a:p>
        </p:txBody>
      </p:sp>
      <p:sp>
        <p:nvSpPr>
          <p:cNvPr id="97" name="TextBox 96"/>
          <p:cNvSpPr txBox="1"/>
          <p:nvPr/>
        </p:nvSpPr>
        <p:spPr>
          <a:xfrm>
            <a:off x="2017278" y="2333896"/>
            <a:ext cx="802009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Input 1</a:t>
            </a:r>
            <a:endParaRPr lang="en-US" sz="1400" b="1"/>
          </a:p>
        </p:txBody>
      </p:sp>
      <p:sp>
        <p:nvSpPr>
          <p:cNvPr id="98" name="Rectangle 97"/>
          <p:cNvSpPr/>
          <p:nvPr/>
        </p:nvSpPr>
        <p:spPr>
          <a:xfrm>
            <a:off x="2808967" y="1845218"/>
            <a:ext cx="3816916" cy="29439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2974500" y="2395059"/>
            <a:ext cx="912592" cy="21007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Parallel Mult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167649" y="2395059"/>
            <a:ext cx="761999" cy="21007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Adder Tree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886641" y="3445430"/>
            <a:ext cx="2731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428956" y="2659526"/>
            <a:ext cx="0" cy="3122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428956" y="3878726"/>
            <a:ext cx="0" cy="3122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1956516" y="2620724"/>
            <a:ext cx="1005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956516" y="2985043"/>
            <a:ext cx="1005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971756" y="3810000"/>
            <a:ext cx="1005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971756" y="4267200"/>
            <a:ext cx="1005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158248" y="3184902"/>
            <a:ext cx="449485" cy="5204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11" name="Straight Arrow Connector 110"/>
          <p:cNvCxnSpPr>
            <a:stCxn id="110" idx="3"/>
            <a:endCxn id="113" idx="1"/>
          </p:cNvCxnSpPr>
          <p:nvPr/>
        </p:nvCxnSpPr>
        <p:spPr>
          <a:xfrm>
            <a:off x="5607733" y="3445130"/>
            <a:ext cx="236315" cy="1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5844048" y="3180838"/>
            <a:ext cx="668952" cy="5316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ReLU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/>
          <p:nvPr/>
        </p:nvCxnSpPr>
        <p:spPr>
          <a:xfrm>
            <a:off x="1986091" y="2108015"/>
            <a:ext cx="3393981" cy="107688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2093441" y="1783773"/>
            <a:ext cx="629924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Bias</a:t>
            </a:r>
            <a:endParaRPr lang="en-US" sz="1400" b="1"/>
          </a:p>
        </p:txBody>
      </p:sp>
      <p:cxnSp>
        <p:nvCxnSpPr>
          <p:cNvPr id="117" name="Straight Arrow Connector 116"/>
          <p:cNvCxnSpPr>
            <a:stCxn id="113" idx="3"/>
          </p:cNvCxnSpPr>
          <p:nvPr/>
        </p:nvCxnSpPr>
        <p:spPr>
          <a:xfrm flipV="1">
            <a:off x="6513000" y="3445130"/>
            <a:ext cx="855048" cy="15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1" idx="3"/>
            <a:endCxn id="110" idx="1"/>
          </p:cNvCxnSpPr>
          <p:nvPr/>
        </p:nvCxnSpPr>
        <p:spPr>
          <a:xfrm flipV="1">
            <a:off x="4929648" y="3445130"/>
            <a:ext cx="228600" cy="3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7368048" y="1845217"/>
            <a:ext cx="771444" cy="294394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BRAM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1" y="5105400"/>
            <a:ext cx="5095955" cy="5334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Controller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3" idx="3"/>
            <a:endCxn id="130" idx="2"/>
          </p:cNvCxnSpPr>
          <p:nvPr/>
        </p:nvCxnSpPr>
        <p:spPr>
          <a:xfrm flipV="1">
            <a:off x="7077156" y="4789158"/>
            <a:ext cx="676614" cy="5829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113" idx="2"/>
          </p:cNvCxnSpPr>
          <p:nvPr/>
        </p:nvCxnSpPr>
        <p:spPr>
          <a:xfrm flipV="1">
            <a:off x="6178524" y="3712532"/>
            <a:ext cx="0" cy="1368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47612" y="3121223"/>
            <a:ext cx="754381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Output</a:t>
            </a:r>
            <a:endParaRPr lang="en-US" sz="1400" b="1"/>
          </a:p>
        </p:txBody>
      </p:sp>
      <p:sp>
        <p:nvSpPr>
          <p:cNvPr id="82" name="Rectangle 81"/>
          <p:cNvSpPr/>
          <p:nvPr/>
        </p:nvSpPr>
        <p:spPr>
          <a:xfrm>
            <a:off x="1209756" y="1845219"/>
            <a:ext cx="771444" cy="294393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BRAM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84" name="Elbow Connector 83"/>
          <p:cNvCxnSpPr>
            <a:stCxn id="3" idx="1"/>
            <a:endCxn id="82" idx="2"/>
          </p:cNvCxnSpPr>
          <p:nvPr/>
        </p:nvCxnSpPr>
        <p:spPr>
          <a:xfrm rot="10800000">
            <a:off x="1595479" y="4789158"/>
            <a:ext cx="385723" cy="58294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993344" y="2968823"/>
            <a:ext cx="807975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Input </a:t>
            </a:r>
            <a:r>
              <a:rPr lang="en-US" sz="1400" b="1"/>
              <a:t>M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895355" y="4319641"/>
            <a:ext cx="1015046" cy="307777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Weight </a:t>
            </a:r>
            <a:r>
              <a:rPr lang="en-US" sz="1400" b="1"/>
              <a:t>M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5386848" y="3723409"/>
            <a:ext cx="0" cy="1368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343356" y="4495800"/>
            <a:ext cx="0" cy="586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Reference neuron model (without DRAM)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1473889" y="4800600"/>
                <a:ext cx="557423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889" y="4800600"/>
                <a:ext cx="55742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1526243" y="3460213"/>
                <a:ext cx="45271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243" y="3460213"/>
                <a:ext cx="45271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2536511" y="1650456"/>
            <a:ext cx="4994561" cy="43693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2809373" y="3538059"/>
            <a:ext cx="912592" cy="21007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Parallel Mult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002522" y="3538059"/>
            <a:ext cx="761999" cy="21007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Adder Tree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721514" y="4588430"/>
            <a:ext cx="2731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752600" y="3865819"/>
            <a:ext cx="0" cy="1938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752600" y="5162138"/>
            <a:ext cx="0" cy="19389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182125" y="3657600"/>
            <a:ext cx="624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182125" y="4191000"/>
            <a:ext cx="6245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119670" y="5029200"/>
            <a:ext cx="6870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2119670" y="5486400"/>
            <a:ext cx="68700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4993121" y="4327902"/>
            <a:ext cx="828977" cy="5204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</a:rPr>
              <a:t>Sum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138691" y="4166755"/>
            <a:ext cx="1049952" cy="85655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Activation function</a:t>
            </a:r>
            <a:endParaRPr lang="en-US" sz="1600" b="1">
              <a:solidFill>
                <a:schemeClr val="tx1"/>
              </a:solidFill>
            </a:endParaRPr>
          </a:p>
        </p:txBody>
      </p:sp>
      <p:cxnSp>
        <p:nvCxnSpPr>
          <p:cNvPr id="114" name="Elbow Connector 113"/>
          <p:cNvCxnSpPr/>
          <p:nvPr/>
        </p:nvCxnSpPr>
        <p:spPr>
          <a:xfrm>
            <a:off x="2120873" y="3266850"/>
            <a:ext cx="3023570" cy="10452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1437638" y="3121223"/>
                <a:ext cx="629924" cy="3385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38" y="3121223"/>
                <a:ext cx="629924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>
            <a:stCxn id="101" idx="3"/>
            <a:endCxn id="110" idx="1"/>
          </p:cNvCxnSpPr>
          <p:nvPr/>
        </p:nvCxnSpPr>
        <p:spPr>
          <a:xfrm flipV="1">
            <a:off x="4764521" y="4588130"/>
            <a:ext cx="228600" cy="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1501756" y="4006468"/>
                <a:ext cx="501689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756" y="4006468"/>
                <a:ext cx="5016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514195" y="5313804"/>
                <a:ext cx="520879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95" y="5313804"/>
                <a:ext cx="5208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 flipV="1">
            <a:off x="2907118" y="5639426"/>
            <a:ext cx="0" cy="20539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/>
          <p:cNvSpPr/>
          <p:nvPr/>
        </p:nvSpPr>
        <p:spPr>
          <a:xfrm>
            <a:off x="2806673" y="5521493"/>
            <a:ext cx="207818" cy="11730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4995691" y="4729289"/>
            <a:ext cx="207818" cy="11730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103064" y="4842164"/>
            <a:ext cx="0" cy="20539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817768" y="4592782"/>
            <a:ext cx="318450" cy="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373918" y="2861846"/>
                <a:ext cx="757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𝒄𝒍𝒆𝒂𝒓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918" y="2861846"/>
                <a:ext cx="757364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/>
          <p:cNvCxnSpPr/>
          <p:nvPr/>
        </p:nvCxnSpPr>
        <p:spPr>
          <a:xfrm>
            <a:off x="2115662" y="2994537"/>
            <a:ext cx="3291948" cy="132234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373918" y="2557046"/>
                <a:ext cx="757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𝒆𝒏𝒂𝒃𝒍𝒆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918" y="2557046"/>
                <a:ext cx="757364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Elbow Connector 25"/>
          <p:cNvCxnSpPr/>
          <p:nvPr/>
        </p:nvCxnSpPr>
        <p:spPr>
          <a:xfrm>
            <a:off x="2127314" y="2739832"/>
            <a:ext cx="3518813" cy="15692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371600" y="2209800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𝒂𝒄𝒕𝒊𝒗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209800"/>
                <a:ext cx="762000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/>
          <p:cNvCxnSpPr/>
          <p:nvPr/>
        </p:nvCxnSpPr>
        <p:spPr>
          <a:xfrm>
            <a:off x="2122335" y="2445128"/>
            <a:ext cx="4510159" cy="171792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202828" y="4572000"/>
            <a:ext cx="633045" cy="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835873" y="4385846"/>
                <a:ext cx="8436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𝒐𝒖𝒕𝒑𝒖𝒕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873" y="4385846"/>
                <a:ext cx="843669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>
            <a:off x="2125172" y="2154382"/>
            <a:ext cx="407874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125172" y="1847001"/>
            <a:ext cx="407874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373918" y="1947446"/>
                <a:ext cx="757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𝒓𝒆𝒔𝒆𝒕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918" y="1947446"/>
                <a:ext cx="757364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468091" y="1650456"/>
                <a:ext cx="5690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𝒄𝒍𝒌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091" y="1650456"/>
                <a:ext cx="569019" cy="3385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8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SC components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35226" y="2666654"/>
            <a:ext cx="1566675" cy="741118"/>
            <a:chOff x="4042896" y="1715660"/>
            <a:chExt cx="1566675" cy="741118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8839" y="4738869"/>
            <a:ext cx="1719449" cy="724319"/>
            <a:chOff x="7186131" y="5434009"/>
            <a:chExt cx="1719449" cy="724319"/>
          </a:xfrm>
        </p:grpSpPr>
        <p:grpSp>
          <p:nvGrpSpPr>
            <p:cNvPr id="26" name="Group 25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3529187" y="4724231"/>
            <a:ext cx="1448058" cy="752875"/>
            <a:chOff x="379248" y="5807937"/>
            <a:chExt cx="1448058" cy="752875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559190" y="1767069"/>
            <a:ext cx="1388052" cy="1498376"/>
            <a:chOff x="5241348" y="2514601"/>
            <a:chExt cx="1388052" cy="1498376"/>
          </a:xfrm>
        </p:grpSpPr>
        <p:sp>
          <p:nvSpPr>
            <p:cNvPr id="41" name="Trapezoid 40"/>
            <p:cNvSpPr/>
            <p:nvPr/>
          </p:nvSpPr>
          <p:spPr>
            <a:xfrm rot="5400000">
              <a:off x="5299039" y="2897788"/>
              <a:ext cx="1316096" cy="549721"/>
            </a:xfrm>
            <a:prstGeom prst="trapezoid">
              <a:avLst>
                <a:gd name="adj" fmla="val 4173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6231948" y="3162703"/>
              <a:ext cx="397452" cy="49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endCxn id="41" idx="3"/>
            </p:cNvCxnSpPr>
            <p:nvPr/>
          </p:nvCxnSpPr>
          <p:spPr>
            <a:xfrm flipV="1">
              <a:off x="5407150" y="3715998"/>
              <a:ext cx="549937" cy="296979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241348" y="2819401"/>
              <a:ext cx="4408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41348" y="3479577"/>
              <a:ext cx="44087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67599" y="3509408"/>
                <a:ext cx="191066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99" y="3509408"/>
                <a:ext cx="1910663" cy="391261"/>
              </a:xfrm>
              <a:prstGeom prst="rect">
                <a:avLst/>
              </a:prstGeom>
              <a:blipFill rotWithShape="0">
                <a:blip r:embed="rId2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312539" y="5643008"/>
                <a:ext cx="191066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39" y="5643008"/>
                <a:ext cx="1910663" cy="391261"/>
              </a:xfrm>
              <a:prstGeom prst="rect">
                <a:avLst/>
              </a:prstGeom>
              <a:blipFill rotWithShape="0">
                <a:blip r:embed="rId3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3318761" y="5643008"/>
                <a:ext cx="1579060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(d)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61" y="5643008"/>
                <a:ext cx="1579060" cy="391261"/>
              </a:xfrm>
              <a:prstGeom prst="rect">
                <a:avLst/>
              </a:prstGeom>
              <a:blipFill rotWithShape="0"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015933" y="3520128"/>
                <a:ext cx="2311902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mtClean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33" y="3520128"/>
                <a:ext cx="2311902" cy="391261"/>
              </a:xfrm>
              <a:prstGeom prst="rect">
                <a:avLst/>
              </a:prstGeom>
              <a:blipFill rotWithShape="0">
                <a:blip r:embed="rId5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42697" y="2664392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7" y="2664392"/>
                <a:ext cx="276606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8125" y="3044826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" y="3044826"/>
                <a:ext cx="276606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36292" y="2829018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292" y="2829018"/>
                <a:ext cx="276606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869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65569" y="4710074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69" y="4710074"/>
                <a:ext cx="27660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52400" y="5093437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93437"/>
                <a:ext cx="276606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209800" y="4910319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910319"/>
                <a:ext cx="276606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888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981194" y="4910319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194" y="4910319"/>
                <a:ext cx="276606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869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257550" y="4912462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0" y="4912462"/>
                <a:ext cx="276606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267075" y="1873699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075" y="1873699"/>
                <a:ext cx="276606" cy="369332"/>
              </a:xfrm>
              <a:prstGeom prst="rect">
                <a:avLst/>
              </a:prstGeom>
              <a:blipFill rotWithShape="0">
                <a:blip r:embed="rId1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284339" y="2520951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339" y="2520951"/>
                <a:ext cx="276606" cy="369332"/>
              </a:xfrm>
              <a:prstGeom prst="rect">
                <a:avLst/>
              </a:prstGeom>
              <a:blipFill rotWithShape="0">
                <a:blip r:embed="rId15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988913" y="2165885"/>
                <a:ext cx="276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913" y="2165885"/>
                <a:ext cx="276606" cy="369332"/>
              </a:xfrm>
              <a:prstGeom prst="rect">
                <a:avLst/>
              </a:prstGeom>
              <a:blipFill rotWithShape="0">
                <a:blip r:embed="rId16"/>
                <a:stretch>
                  <a:fillRect r="-869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2828563" y="3071255"/>
                <a:ext cx="945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563" y="3071255"/>
                <a:ext cx="945256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666392" y="2071869"/>
            <a:ext cx="1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Cổng AND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57200" y="4303598"/>
            <a:ext cx="1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Cổng XNOR</a:t>
            </a:r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03949" y="4381518"/>
            <a:ext cx="1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Cổng NOT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465349" y="1371600"/>
            <a:ext cx="151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Bộ hợp kênh</a:t>
            </a:r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6349393" y="1524000"/>
            <a:ext cx="2572728" cy="1603004"/>
            <a:chOff x="2382139" y="1828801"/>
            <a:chExt cx="2572728" cy="1603004"/>
          </a:xfrm>
        </p:grpSpPr>
        <p:grpSp>
          <p:nvGrpSpPr>
            <p:cNvPr id="67" name="Group 66"/>
            <p:cNvGrpSpPr/>
            <p:nvPr/>
          </p:nvGrpSpPr>
          <p:grpSpPr>
            <a:xfrm>
              <a:off x="2486889" y="1828801"/>
              <a:ext cx="617851" cy="544191"/>
              <a:chOff x="3675121" y="5435203"/>
              <a:chExt cx="904595" cy="724319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Stored Data 71"/>
              <p:cNvSpPr/>
              <p:nvPr/>
            </p:nvSpPr>
            <p:spPr>
              <a:xfrm rot="10800000">
                <a:off x="4009784" y="5435940"/>
                <a:ext cx="569932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83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84" name="Stored Data 71"/>
              <p:cNvSpPr/>
              <p:nvPr/>
            </p:nvSpPr>
            <p:spPr>
              <a:xfrm rot="10800000">
                <a:off x="3827261" y="5435203"/>
                <a:ext cx="107529" cy="723602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3347204" y="1953709"/>
              <a:ext cx="514657" cy="9732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Trapezoid 68"/>
            <p:cNvSpPr/>
            <p:nvPr/>
          </p:nvSpPr>
          <p:spPr>
            <a:xfrm rot="5400000">
              <a:off x="3568732" y="2416505"/>
              <a:ext cx="1561368" cy="469232"/>
            </a:xfrm>
            <a:prstGeom prst="trapezoid">
              <a:avLst>
                <a:gd name="adj" fmla="val 64773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07773" y="1952067"/>
              <a:ext cx="312274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/>
                <a:t>T</a:t>
              </a:r>
              <a:endParaRPr lang="en-US" sz="140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02182" y="1951126"/>
              <a:ext cx="312274" cy="37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smtClean="0"/>
                <a:t>Q </a:t>
              </a:r>
              <a:endParaRPr lang="en-US" sz="140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78721" y="2639068"/>
              <a:ext cx="400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smtClean="0"/>
                <a:t>Q’</a:t>
              </a:r>
              <a:endParaRPr lang="en-US" sz="140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102902" y="2102897"/>
              <a:ext cx="2442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3865418" y="2102897"/>
              <a:ext cx="2615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Elbow Connector 74"/>
            <p:cNvCxnSpPr/>
            <p:nvPr/>
          </p:nvCxnSpPr>
          <p:spPr>
            <a:xfrm flipV="1">
              <a:off x="3197422" y="2023168"/>
              <a:ext cx="1157034" cy="66699"/>
            </a:xfrm>
            <a:prstGeom prst="bentConnector4">
              <a:avLst>
                <a:gd name="adj1" fmla="val 481"/>
                <a:gd name="adj2" fmla="val 732043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382139" y="1977728"/>
              <a:ext cx="156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382139" y="2247749"/>
              <a:ext cx="1561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>
              <a:off x="2488619" y="2247749"/>
              <a:ext cx="1627839" cy="908196"/>
            </a:xfrm>
            <a:prstGeom prst="bentConnector3">
              <a:avLst>
                <a:gd name="adj1" fmla="val 93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572000" y="2580859"/>
              <a:ext cx="382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6037119" y="1524000"/>
                <a:ext cx="31227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19" y="1524000"/>
                <a:ext cx="312274" cy="3724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6037119" y="1786830"/>
                <a:ext cx="31227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19" y="1786830"/>
                <a:ext cx="312274" cy="37241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8907926" y="2534959"/>
                <a:ext cx="312274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926" y="2534959"/>
                <a:ext cx="312274" cy="37241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/>
              <p:cNvSpPr txBox="1"/>
              <p:nvPr/>
            </p:nvSpPr>
            <p:spPr>
              <a:xfrm>
                <a:off x="6505530" y="3128066"/>
                <a:ext cx="1910663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530" y="3128066"/>
                <a:ext cx="1910663" cy="391261"/>
              </a:xfrm>
              <a:prstGeom prst="rect">
                <a:avLst/>
              </a:prstGeom>
              <a:blipFill rotWithShape="0">
                <a:blip r:embed="rId2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/>
          <p:cNvSpPr/>
          <p:nvPr/>
        </p:nvSpPr>
        <p:spPr>
          <a:xfrm>
            <a:off x="5796054" y="5029200"/>
            <a:ext cx="1219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K-bit LFSR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0" name="Isosceles Triangle 89"/>
          <p:cNvSpPr/>
          <p:nvPr/>
        </p:nvSpPr>
        <p:spPr>
          <a:xfrm>
            <a:off x="5791200" y="5322332"/>
            <a:ext cx="171750" cy="762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1" name="Isosceles Triangle 90"/>
          <p:cNvSpPr/>
          <p:nvPr/>
        </p:nvSpPr>
        <p:spPr>
          <a:xfrm rot="5400000">
            <a:off x="7224804" y="4998482"/>
            <a:ext cx="1371600" cy="110490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20054" y="5093732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</a:p>
          <a:p>
            <a:r>
              <a:rPr lang="en-US" smtClean="0"/>
              <a:t>    A&lt;B</a:t>
            </a:r>
          </a:p>
          <a:p>
            <a:r>
              <a:rPr lang="en-US" smtClean="0"/>
              <a:t>B</a:t>
            </a:r>
            <a:endParaRPr lang="en-US"/>
          </a:p>
        </p:txBody>
      </p:sp>
      <p:cxnSp>
        <p:nvCxnSpPr>
          <p:cNvPr id="93" name="Straight Connector 92"/>
          <p:cNvCxnSpPr/>
          <p:nvPr/>
        </p:nvCxnSpPr>
        <p:spPr>
          <a:xfrm>
            <a:off x="7015254" y="5246132"/>
            <a:ext cx="342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7015254" y="5855732"/>
            <a:ext cx="342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7146872" y="5169932"/>
            <a:ext cx="762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167654" y="5779532"/>
            <a:ext cx="7620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053354" y="4865132"/>
            <a:ext cx="28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036036" y="5547955"/>
            <a:ext cx="284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6556465" y="5682550"/>
                <a:ext cx="467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65" y="5682550"/>
                <a:ext cx="467936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/>
          <p:cNvCxnSpPr/>
          <p:nvPr/>
        </p:nvCxnSpPr>
        <p:spPr>
          <a:xfrm>
            <a:off x="8452663" y="5550932"/>
            <a:ext cx="2576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691654" y="5344391"/>
            <a:ext cx="29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X</a:t>
            </a:r>
            <a:endParaRPr lang="en-US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7552793" y="4724400"/>
            <a:ext cx="1291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Bộ so sánh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7864024" y="5768000"/>
                <a:ext cx="157906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024" y="5768000"/>
                <a:ext cx="1579060" cy="374270"/>
              </a:xfrm>
              <a:prstGeom prst="rect">
                <a:avLst/>
              </a:prstGeom>
              <a:blipFill rotWithShape="0">
                <a:blip r:embed="rId2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8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ekly report - 3_19_2018" id="{3A67967F-762C-4155-80FA-7168406F662E}" vid="{BDD76981-831E-4B73-BADC-70B0CB23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17865</TotalTime>
  <Words>525</Words>
  <Application>Microsoft Office PowerPoint</Application>
  <PresentationFormat>On-screen Show (4:3)</PresentationFormat>
  <Paragraphs>285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UVN Giay Trang</vt:lpstr>
      <vt:lpstr>2014-SISLAB template</vt:lpstr>
      <vt:lpstr>Drawing images of thesis 03th May 2018</vt:lpstr>
      <vt:lpstr>Completed work</vt:lpstr>
      <vt:lpstr>Neuron Theory</vt:lpstr>
      <vt:lpstr>General ANN</vt:lpstr>
      <vt:lpstr>Mạng nơ-ron nhận dạng chữ số viết tay MNIST</vt:lpstr>
      <vt:lpstr>General Architecture</vt:lpstr>
      <vt:lpstr>Reference neuron model</vt:lpstr>
      <vt:lpstr>Reference neuron model (without DRAM)</vt:lpstr>
      <vt:lpstr>SC components</vt:lpstr>
      <vt:lpstr>Proposed SC neuron module</vt:lpstr>
      <vt:lpstr>Optimized SC neuron module – low area cost</vt:lpstr>
      <vt:lpstr>Controller</vt:lpstr>
      <vt:lpstr>Design Methodology</vt:lpstr>
      <vt:lpstr>Data Flow</vt:lpstr>
      <vt:lpstr>Verification Methodology</vt:lpstr>
      <vt:lpstr>PowerPoint Presentation</vt:lpstr>
      <vt:lpstr>Logic gates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178</cp:revision>
  <dcterms:created xsi:type="dcterms:W3CDTF">2014-04-07T08:20:53Z</dcterms:created>
  <dcterms:modified xsi:type="dcterms:W3CDTF">2018-05-18T03:39:15Z</dcterms:modified>
</cp:coreProperties>
</file>